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67" r:id="rId3"/>
    <p:sldId id="269" r:id="rId4"/>
    <p:sldId id="270" r:id="rId5"/>
    <p:sldId id="271" r:id="rId6"/>
    <p:sldId id="272" r:id="rId7"/>
    <p:sldId id="273" r:id="rId8"/>
    <p:sldId id="286" r:id="rId9"/>
    <p:sldId id="274" r:id="rId10"/>
    <p:sldId id="278" r:id="rId11"/>
    <p:sldId id="279" r:id="rId12"/>
    <p:sldId id="287" r:id="rId13"/>
    <p:sldId id="282" r:id="rId14"/>
    <p:sldId id="275" r:id="rId15"/>
    <p:sldId id="288" r:id="rId16"/>
    <p:sldId id="284" r:id="rId17"/>
    <p:sldId id="289" r:id="rId18"/>
    <p:sldId id="290" r:id="rId19"/>
    <p:sldId id="292" r:id="rId20"/>
    <p:sldId id="291" r:id="rId21"/>
    <p:sldId id="294" r:id="rId22"/>
    <p:sldId id="293" r:id="rId23"/>
    <p:sldId id="295" r:id="rId24"/>
    <p:sldId id="296" r:id="rId25"/>
    <p:sldId id="297" r:id="rId26"/>
    <p:sldId id="298" r:id="rId27"/>
    <p:sldId id="299" r:id="rId28"/>
    <p:sldId id="300" r:id="rId29"/>
    <p:sldId id="301" r:id="rId30"/>
    <p:sldId id="302"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zo Hc" initials="MH" lastIdx="1" clrIdx="0">
    <p:extLst>
      <p:ext uri="{19B8F6BF-5375-455C-9EA6-DF929625EA0E}">
        <p15:presenceInfo xmlns:p15="http://schemas.microsoft.com/office/powerpoint/2012/main" userId="06a5de3fc91e4d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C32AE"/>
    <a:srgbClr val="FFFF3B"/>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132"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02T17:40:23.142"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05/08/2021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3785652"/>
          </a:xfrm>
          <a:prstGeom prst="rect">
            <a:avLst/>
          </a:prstGeom>
          <a:solidFill>
            <a:srgbClr val="3B3B3B"/>
          </a:solidFill>
        </p:spPr>
        <p:txBody>
          <a:bodyPr wrap="square" rtlCol="0">
            <a:spAutoFit/>
          </a:bodyPr>
          <a:lstStyle/>
          <a:p>
            <a:r>
              <a:rPr lang="en-GB" sz="4000" dirty="0">
                <a:solidFill>
                  <a:schemeClr val="accent2"/>
                </a:solidFill>
                <a:latin typeface="Cooper Black" panose="0208090404030B020404" pitchFamily="18" charset="0"/>
              </a:rPr>
              <a:t>G2M insight for Cab Investment firm</a:t>
            </a:r>
          </a:p>
          <a:p>
            <a:endParaRPr lang="en-GB" sz="4000" dirty="0">
              <a:solidFill>
                <a:schemeClr val="accent2"/>
              </a:solidFill>
              <a:latin typeface="Arial Black" panose="020B0A04020102020204" pitchFamily="34" charset="0"/>
            </a:endParaRPr>
          </a:p>
          <a:p>
            <a:r>
              <a:rPr lang="en-GB" sz="4000" b="1" i="0" dirty="0">
                <a:effectLst/>
                <a:latin typeface="Cooper Black" panose="0208090404030B020404" pitchFamily="18" charset="0"/>
              </a:rPr>
              <a:t>Company :</a:t>
            </a:r>
            <a:r>
              <a:rPr lang="en-GB" sz="4000" b="1" i="0" dirty="0">
                <a:solidFill>
                  <a:schemeClr val="accent2"/>
                </a:solidFill>
                <a:effectLst/>
                <a:latin typeface="Cooper Black" panose="0208090404030B020404" pitchFamily="18" charset="0"/>
              </a:rPr>
              <a:t> Name</a:t>
            </a:r>
            <a:r>
              <a:rPr lang="en-GB" sz="4000" b="0" i="0" dirty="0">
                <a:solidFill>
                  <a:schemeClr val="accent2"/>
                </a:solidFill>
                <a:effectLst/>
                <a:latin typeface="Cooper Black" panose="0208090404030B020404" pitchFamily="18" charset="0"/>
              </a:rPr>
              <a:t> : XYZ</a:t>
            </a:r>
            <a:br>
              <a:rPr lang="en-GB" sz="4000" dirty="0">
                <a:solidFill>
                  <a:schemeClr val="accent2"/>
                </a:solidFill>
                <a:latin typeface="Cooper Black" panose="0208090404030B020404" pitchFamily="18" charset="0"/>
              </a:rPr>
            </a:br>
            <a:r>
              <a:rPr lang="en-GB" sz="4000" b="1" i="0" dirty="0">
                <a:effectLst/>
                <a:latin typeface="Cooper Black" panose="0208090404030B020404" pitchFamily="18" charset="0"/>
              </a:rPr>
              <a:t>Location </a:t>
            </a:r>
            <a:r>
              <a:rPr lang="en-GB" sz="4000" b="0" i="0" dirty="0">
                <a:effectLst/>
                <a:latin typeface="Cooper Black" panose="0208090404030B020404" pitchFamily="18" charset="0"/>
              </a:rPr>
              <a:t>:</a:t>
            </a:r>
            <a:r>
              <a:rPr lang="en-GB" sz="4000" b="0" i="0" dirty="0">
                <a:solidFill>
                  <a:schemeClr val="accent2"/>
                </a:solidFill>
                <a:effectLst/>
                <a:latin typeface="Cooper Black" panose="0208090404030B020404" pitchFamily="18" charset="0"/>
              </a:rPr>
              <a:t> Lebanon</a:t>
            </a:r>
            <a:br>
              <a:rPr lang="en-GB" sz="4000" dirty="0">
                <a:solidFill>
                  <a:schemeClr val="accent2"/>
                </a:solidFill>
                <a:latin typeface="Cooper Black" panose="0208090404030B020404" pitchFamily="18" charset="0"/>
              </a:rPr>
            </a:br>
            <a:r>
              <a:rPr lang="en-GB" sz="4000" b="1" i="0" dirty="0">
                <a:effectLst/>
                <a:latin typeface="Cooper Black" panose="0208090404030B020404" pitchFamily="18" charset="0"/>
              </a:rPr>
              <a:t>Team </a:t>
            </a:r>
            <a:r>
              <a:rPr lang="en-GB" sz="4000" b="0" i="0" dirty="0">
                <a:effectLst/>
                <a:latin typeface="Cooper Black" panose="0208090404030B020404" pitchFamily="18" charset="0"/>
              </a:rPr>
              <a:t>:</a:t>
            </a:r>
            <a:r>
              <a:rPr lang="en-GB" sz="4000" b="0" i="0" dirty="0">
                <a:solidFill>
                  <a:schemeClr val="accent2"/>
                </a:solidFill>
                <a:effectLst/>
                <a:latin typeface="Cooper Black" panose="0208090404030B020404" pitchFamily="18" charset="0"/>
              </a:rPr>
              <a:t> Data and Analytics</a:t>
            </a:r>
            <a:br>
              <a:rPr lang="en-GB" sz="4000" dirty="0">
                <a:solidFill>
                  <a:schemeClr val="accent2"/>
                </a:solidFill>
                <a:latin typeface="Cooper Black" panose="0208090404030B020404" pitchFamily="18" charset="0"/>
              </a:rPr>
            </a:br>
            <a:r>
              <a:rPr lang="en-GB" sz="4000" b="1" i="0" dirty="0">
                <a:effectLst/>
                <a:latin typeface="Cooper Black" panose="0208090404030B020404" pitchFamily="18" charset="0"/>
              </a:rPr>
              <a:t>Date </a:t>
            </a:r>
            <a:r>
              <a:rPr lang="en-GB" sz="4000" b="0" i="0" dirty="0">
                <a:effectLst/>
                <a:latin typeface="Cooper Black" panose="0208090404030B020404" pitchFamily="18" charset="0"/>
              </a:rPr>
              <a:t>:</a:t>
            </a:r>
            <a:r>
              <a:rPr lang="en-GB" sz="4000" b="0" i="0" dirty="0">
                <a:solidFill>
                  <a:schemeClr val="accent2"/>
                </a:solidFill>
                <a:effectLst/>
                <a:latin typeface="Cooper Black" panose="0208090404030B020404" pitchFamily="18" charset="0"/>
              </a:rPr>
              <a:t> 05</a:t>
            </a:r>
            <a:r>
              <a:rPr lang="en-GB" sz="4000" dirty="0">
                <a:solidFill>
                  <a:schemeClr val="accent2"/>
                </a:solidFill>
                <a:latin typeface="Cooper Black" panose="0208090404030B020404" pitchFamily="18" charset="0"/>
              </a:rPr>
              <a:t>-08</a:t>
            </a:r>
            <a:r>
              <a:rPr lang="en-GB" sz="4000" b="0" i="0" dirty="0">
                <a:solidFill>
                  <a:schemeClr val="accent2"/>
                </a:solidFill>
                <a:effectLst/>
                <a:latin typeface="Cooper Black" panose="0208090404030B020404" pitchFamily="18" charset="0"/>
              </a:rPr>
              <a:t>-2021</a:t>
            </a:r>
            <a:endParaRPr lang="en-US" sz="4000" dirty="0">
              <a:solidFill>
                <a:schemeClr val="accent2"/>
              </a:solidFill>
              <a:latin typeface="Cooper Black" panose="0208090404030B0204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a:xfrm>
            <a:off x="838200" y="0"/>
            <a:ext cx="10515600" cy="1325563"/>
          </a:xfrm>
        </p:spPr>
        <p:txBody>
          <a:bodyPr>
            <a:normAutofit/>
          </a:bodyPr>
          <a:lstStyle/>
          <a:p>
            <a:pPr algn="ctr"/>
            <a:r>
              <a:rPr lang="en-GB" sz="3600" b="1" dirty="0">
                <a:solidFill>
                  <a:schemeClr val="accent2"/>
                </a:solidFill>
                <a:latin typeface="Cooper Black" panose="0208090404030B020404" pitchFamily="18"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51" y="1455576"/>
            <a:ext cx="8274821" cy="5156239"/>
          </a:xfrm>
        </p:spPr>
      </p:pic>
      <p:sp>
        <p:nvSpPr>
          <p:cNvPr id="7" name="TextBox 6">
            <a:extLst>
              <a:ext uri="{FF2B5EF4-FFF2-40B4-BE49-F238E27FC236}">
                <a16:creationId xmlns:a16="http://schemas.microsoft.com/office/drawing/2014/main" id="{7CB53963-383D-4D0C-8D13-6DE2607C7623}"/>
              </a:ext>
            </a:extLst>
          </p:cNvPr>
          <p:cNvSpPr txBox="1"/>
          <p:nvPr/>
        </p:nvSpPr>
        <p:spPr>
          <a:xfrm>
            <a:off x="8470594" y="1825625"/>
            <a:ext cx="3590778" cy="3970318"/>
          </a:xfrm>
          <a:prstGeom prst="rect">
            <a:avLst/>
          </a:prstGeom>
          <a:noFill/>
        </p:spPr>
        <p:txBody>
          <a:bodyPr wrap="square">
            <a:spAutoFit/>
          </a:bodyPr>
          <a:lstStyle/>
          <a:p>
            <a:pPr marL="457200" indent="-457200">
              <a:buFont typeface="Wingdings" panose="05000000000000000000" pitchFamily="2" charset="2"/>
              <a:buChar char="q"/>
            </a:pPr>
            <a:r>
              <a:rPr lang="en-US" sz="2800" dirty="0">
                <a:solidFill>
                  <a:schemeClr val="accent2"/>
                </a:solidFill>
                <a:latin typeface="Arial Black" panose="020B0A04020102020204" pitchFamily="34" charset="0"/>
              </a:rPr>
              <a:t>In Pink cab we can say that all cities have approximately the same price of a ride with the increase of distance travelled.</a:t>
            </a:r>
            <a:endParaRPr lang="en-GB" sz="2800" b="1" dirty="0">
              <a:solidFill>
                <a:schemeClr val="accent2"/>
              </a:solidFill>
              <a:latin typeface="Arial Black" panose="020B0A04020102020204" pitchFamily="34" charset="0"/>
              <a:ea typeface="+mj-ea"/>
              <a:cs typeface="+mj-cs"/>
            </a:endParaRPr>
          </a:p>
        </p:txBody>
      </p:sp>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pPr algn="ctr"/>
            <a:r>
              <a:rPr lang="en-GB" sz="3600" b="1" dirty="0">
                <a:solidFill>
                  <a:schemeClr val="accent2"/>
                </a:solidFill>
                <a:latin typeface="Cooper Black" panose="0208090404030B020404" pitchFamily="18" charset="0"/>
              </a:rPr>
              <a:t>Yellow Cab: Price Charged per KM per City</a:t>
            </a:r>
            <a:endParaRPr lang="en-GB" sz="3600" dirty="0">
              <a:latin typeface="Cooper Black" panose="0208090404030B020404" pitchFamily="18" charset="0"/>
            </a:endParaRPr>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1550012"/>
            <a:ext cx="2896186" cy="5262979"/>
          </a:xfrm>
          <a:prstGeom prst="rect">
            <a:avLst/>
          </a:prstGeom>
          <a:noFill/>
        </p:spPr>
        <p:txBody>
          <a:bodyPr wrap="square">
            <a:spAutoFit/>
          </a:bodyPr>
          <a:lstStyle/>
          <a:p>
            <a:pPr marL="342900" indent="-342900">
              <a:buFont typeface="Wingdings" panose="05000000000000000000" pitchFamily="2" charset="2"/>
              <a:buChar char="q"/>
            </a:pPr>
            <a:r>
              <a:rPr lang="en-US" sz="2400" dirty="0">
                <a:solidFill>
                  <a:schemeClr val="accent2"/>
                </a:solidFill>
                <a:latin typeface="Arial Black" panose="020B0A04020102020204" pitchFamily="34" charset="0"/>
              </a:rPr>
              <a:t>From these graphs we can see that for Yellow cab the New York city have the highest price of a ride compared to other cities </a:t>
            </a:r>
            <a:r>
              <a:rPr lang="en-US" sz="2400" dirty="0" err="1">
                <a:solidFill>
                  <a:schemeClr val="accent2"/>
                </a:solidFill>
                <a:latin typeface="Arial Black" panose="020B0A04020102020204" pitchFamily="34" charset="0"/>
              </a:rPr>
              <a:t>iththe</a:t>
            </a:r>
            <a:r>
              <a:rPr lang="en-US" sz="2400" dirty="0">
                <a:solidFill>
                  <a:schemeClr val="accent2"/>
                </a:solidFill>
                <a:latin typeface="Arial Black" panose="020B0A04020102020204" pitchFamily="34" charset="0"/>
              </a:rPr>
              <a:t> increase in distance travelled</a:t>
            </a:r>
            <a:endParaRPr lang="en-GB" sz="240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34CE-0497-4B53-8566-5278D3FD465E}"/>
              </a:ext>
            </a:extLst>
          </p:cNvPr>
          <p:cNvSpPr>
            <a:spLocks noGrp="1"/>
          </p:cNvSpPr>
          <p:nvPr>
            <p:ph type="title"/>
          </p:nvPr>
        </p:nvSpPr>
        <p:spPr>
          <a:xfrm>
            <a:off x="838200" y="-324516"/>
            <a:ext cx="10515600" cy="1325563"/>
          </a:xfrm>
        </p:spPr>
        <p:txBody>
          <a:bodyPr>
            <a:normAutofit/>
          </a:bodyPr>
          <a:lstStyle/>
          <a:p>
            <a:pPr algn="ctr"/>
            <a:r>
              <a:rPr lang="en-US" sz="4000" dirty="0">
                <a:solidFill>
                  <a:srgbClr val="FF6600"/>
                </a:solidFill>
                <a:latin typeface="Cooper Black" panose="0208090404030B020404" pitchFamily="18" charset="0"/>
              </a:rPr>
              <a:t>Transaction Per Gender :</a:t>
            </a:r>
          </a:p>
        </p:txBody>
      </p:sp>
      <p:sp>
        <p:nvSpPr>
          <p:cNvPr id="5" name="Text Placeholder 4">
            <a:extLst>
              <a:ext uri="{FF2B5EF4-FFF2-40B4-BE49-F238E27FC236}">
                <a16:creationId xmlns:a16="http://schemas.microsoft.com/office/drawing/2014/main" id="{05CE533E-7D5C-44F2-849B-FA5D05A0DA6C}"/>
              </a:ext>
            </a:extLst>
          </p:cNvPr>
          <p:cNvSpPr>
            <a:spLocks noGrp="1"/>
          </p:cNvSpPr>
          <p:nvPr>
            <p:ph type="body" sz="quarter" idx="3"/>
          </p:nvPr>
        </p:nvSpPr>
        <p:spPr>
          <a:xfrm>
            <a:off x="643812" y="684384"/>
            <a:ext cx="11122090" cy="823912"/>
          </a:xfrm>
        </p:spPr>
        <p:txBody>
          <a:bodyPr/>
          <a:lstStyle/>
          <a:p>
            <a:pPr marL="342900" indent="-342900">
              <a:buFont typeface="Wingdings" panose="05000000000000000000" pitchFamily="2" charset="2"/>
              <a:buChar char="q"/>
            </a:pPr>
            <a:r>
              <a:rPr lang="en-US" dirty="0">
                <a:solidFill>
                  <a:srgbClr val="FF6600"/>
                </a:solidFill>
                <a:latin typeface="Arial Black" panose="020B0A04020102020204" pitchFamily="34" charset="0"/>
              </a:rPr>
              <a:t>Both Cabs have the same number of Females and Males.</a:t>
            </a:r>
          </a:p>
        </p:txBody>
      </p:sp>
      <p:pic>
        <p:nvPicPr>
          <p:cNvPr id="2050" name="Picture 2">
            <a:extLst>
              <a:ext uri="{FF2B5EF4-FFF2-40B4-BE49-F238E27FC236}">
                <a16:creationId xmlns:a16="http://schemas.microsoft.com/office/drawing/2014/main" id="{24FA32E4-F732-44FB-BA6A-24DEDE6191C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42597" y="1582086"/>
            <a:ext cx="5598297" cy="57691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EC0B576-1070-4868-907F-5E8F4310F0B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96000" y="1508296"/>
            <a:ext cx="5669902" cy="58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80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a:noAutofit/>
          </a:bodyPr>
          <a:lstStyle/>
          <a:p>
            <a:pPr algn="ctr"/>
            <a:r>
              <a:rPr lang="en-GB" sz="3600" dirty="0">
                <a:solidFill>
                  <a:schemeClr val="accent2"/>
                </a:solidFill>
                <a:latin typeface="Cooper Black" panose="0208090404030B020404" pitchFamily="18" charset="0"/>
              </a:rPr>
              <a:t>Price Charged per Gender for both Cabs:</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514455" y="1036558"/>
            <a:ext cx="5427040" cy="4649961"/>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096000" y="973417"/>
            <a:ext cx="5257800" cy="4776244"/>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992705" y="5749661"/>
            <a:ext cx="10361095" cy="1015663"/>
          </a:xfrm>
          <a:prstGeom prst="rect">
            <a:avLst/>
          </a:prstGeom>
          <a:noFill/>
        </p:spPr>
        <p:txBody>
          <a:bodyPr wrap="square">
            <a:spAutoFit/>
          </a:bodyPr>
          <a:lstStyle/>
          <a:p>
            <a:pPr marL="342900" indent="-342900">
              <a:buFont typeface="Wingdings" panose="05000000000000000000" pitchFamily="2" charset="2"/>
              <a:buChar char="q"/>
            </a:pPr>
            <a:r>
              <a:rPr lang="en-US" sz="2000" dirty="0">
                <a:solidFill>
                  <a:schemeClr val="accent2"/>
                </a:solidFill>
                <a:latin typeface="Arial Black" panose="020B0A04020102020204" pitchFamily="34" charset="0"/>
              </a:rPr>
              <a:t>We can notice that the price of a ride is equal for males and females in Pink cab users while it is less for female users in Yellow cab. Which mean that females might have a discount in Yellow cabs</a:t>
            </a:r>
            <a:endParaRPr lang="en-GB" sz="200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75506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pPr algn="ctr"/>
            <a:r>
              <a:rPr lang="en-GB" sz="4000" dirty="0">
                <a:solidFill>
                  <a:schemeClr val="accent2"/>
                </a:solidFill>
                <a:latin typeface="Cooper Black" panose="0208090404030B020404" pitchFamily="18" charset="0"/>
              </a:rPr>
              <a:t>Profit Margin per year for both Cabs:</a:t>
            </a:r>
          </a:p>
        </p:txBody>
      </p:sp>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2"/>
          <a:stretch>
            <a:fillRect/>
          </a:stretch>
        </p:blipFill>
        <p:spPr>
          <a:xfrm>
            <a:off x="308317" y="2024062"/>
            <a:ext cx="5638800" cy="2809875"/>
          </a:xfrm>
          <a:prstGeom prst="rect">
            <a:avLst/>
          </a:prstGeom>
        </p:spPr>
      </p:pic>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3"/>
          <a:stretch>
            <a:fillRect/>
          </a:stretch>
        </p:blipFill>
        <p:spPr>
          <a:xfrm>
            <a:off x="6096000" y="2052637"/>
            <a:ext cx="5448300" cy="2781300"/>
          </a:xfrm>
          <a:prstGeom prst="rect">
            <a:avLst/>
          </a:prstGeom>
        </p:spPr>
      </p:pic>
      <p:sp>
        <p:nvSpPr>
          <p:cNvPr id="6" name="TextBox 5">
            <a:extLst>
              <a:ext uri="{FF2B5EF4-FFF2-40B4-BE49-F238E27FC236}">
                <a16:creationId xmlns:a16="http://schemas.microsoft.com/office/drawing/2014/main" id="{CCB95D8F-28FF-4512-9DF3-F5C28692B05E}"/>
              </a:ext>
            </a:extLst>
          </p:cNvPr>
          <p:cNvSpPr txBox="1"/>
          <p:nvPr/>
        </p:nvSpPr>
        <p:spPr>
          <a:xfrm>
            <a:off x="585622" y="4997924"/>
            <a:ext cx="11226018" cy="1631216"/>
          </a:xfrm>
          <a:prstGeom prst="rect">
            <a:avLst/>
          </a:prstGeom>
          <a:noFill/>
        </p:spPr>
        <p:txBody>
          <a:bodyPr wrap="square">
            <a:spAutoFit/>
          </a:bodyPr>
          <a:lstStyle/>
          <a:p>
            <a:pPr marL="342900" indent="-342900">
              <a:buFont typeface="Wingdings" panose="05000000000000000000" pitchFamily="2" charset="2"/>
              <a:buChar char="q"/>
            </a:pPr>
            <a:r>
              <a:rPr lang="en-US" sz="2000" dirty="0">
                <a:solidFill>
                  <a:schemeClr val="accent2"/>
                </a:solidFill>
                <a:latin typeface="Arial Black" panose="020B0A04020102020204" pitchFamily="34" charset="0"/>
              </a:rPr>
              <a:t>From the graphs above we have that the Profit (Price Charged - Cost of Trip ) of a Yellow Cab yearly is higher compared to Pink Cab</a:t>
            </a:r>
          </a:p>
          <a:p>
            <a:pPr marL="342900" indent="-342900">
              <a:buFont typeface="Wingdings" panose="05000000000000000000" pitchFamily="2" charset="2"/>
              <a:buChar char="q"/>
            </a:pPr>
            <a:r>
              <a:rPr lang="en-US" sz="2000" dirty="0">
                <a:solidFill>
                  <a:schemeClr val="accent2"/>
                </a:solidFill>
                <a:latin typeface="Arial Black" panose="020B0A04020102020204" pitchFamily="34" charset="0"/>
              </a:rPr>
              <a:t>Yellow cab is more expensive than Pink cab</a:t>
            </a:r>
          </a:p>
          <a:p>
            <a:pPr marL="342900" indent="-342900">
              <a:buFont typeface="Wingdings" panose="05000000000000000000" pitchFamily="2" charset="2"/>
              <a:buChar char="q"/>
            </a:pPr>
            <a:r>
              <a:rPr lang="en-US" sz="2000" dirty="0">
                <a:solidFill>
                  <a:schemeClr val="accent2"/>
                </a:solidFill>
                <a:latin typeface="Arial Black" panose="020B0A04020102020204" pitchFamily="34" charset="0"/>
              </a:rPr>
              <a:t>For each graph of Pink and Yellow cabs we notice that always the Price Charged is greater than the Cost Of Trip which is normal.</a:t>
            </a:r>
            <a:endParaRPr lang="en-GB" sz="200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782420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4EC8-5246-4A00-A178-1BAE153F62E3}"/>
              </a:ext>
            </a:extLst>
          </p:cNvPr>
          <p:cNvSpPr>
            <a:spLocks noGrp="1"/>
          </p:cNvSpPr>
          <p:nvPr>
            <p:ph type="title"/>
          </p:nvPr>
        </p:nvSpPr>
        <p:spPr>
          <a:xfrm>
            <a:off x="839788" y="5555"/>
            <a:ext cx="10515600" cy="1325563"/>
          </a:xfrm>
        </p:spPr>
        <p:txBody>
          <a:bodyPr/>
          <a:lstStyle/>
          <a:p>
            <a:pPr algn="ctr"/>
            <a:r>
              <a:rPr lang="en-US" dirty="0">
                <a:solidFill>
                  <a:srgbClr val="FF6600"/>
                </a:solidFill>
                <a:latin typeface="Cooper Black" panose="0208090404030B020404" pitchFamily="18" charset="0"/>
              </a:rPr>
              <a:t>Cost Of Trip For Both Cabs :</a:t>
            </a:r>
          </a:p>
        </p:txBody>
      </p:sp>
      <p:sp>
        <p:nvSpPr>
          <p:cNvPr id="3" name="Text Placeholder 2">
            <a:extLst>
              <a:ext uri="{FF2B5EF4-FFF2-40B4-BE49-F238E27FC236}">
                <a16:creationId xmlns:a16="http://schemas.microsoft.com/office/drawing/2014/main" id="{61986877-2EE3-44F4-994B-311D19CE21DE}"/>
              </a:ext>
            </a:extLst>
          </p:cNvPr>
          <p:cNvSpPr>
            <a:spLocks noGrp="1"/>
          </p:cNvSpPr>
          <p:nvPr>
            <p:ph type="body" idx="1"/>
          </p:nvPr>
        </p:nvSpPr>
        <p:spPr>
          <a:xfrm>
            <a:off x="2348078" y="5696676"/>
            <a:ext cx="8455040" cy="823912"/>
          </a:xfrm>
        </p:spPr>
        <p:txBody>
          <a:bodyPr/>
          <a:lstStyle/>
          <a:p>
            <a:pPr marL="342900" indent="-342900">
              <a:buFont typeface="Wingdings" panose="05000000000000000000" pitchFamily="2" charset="2"/>
              <a:buChar char="q"/>
            </a:pPr>
            <a:r>
              <a:rPr lang="en-US" dirty="0">
                <a:solidFill>
                  <a:srgbClr val="FF6600"/>
                </a:solidFill>
              </a:rPr>
              <a:t>The Cost of Trip in both Cabs Pink and Yellow is the same .</a:t>
            </a:r>
          </a:p>
        </p:txBody>
      </p:sp>
      <p:pic>
        <p:nvPicPr>
          <p:cNvPr id="4098" name="Picture 2">
            <a:extLst>
              <a:ext uri="{FF2B5EF4-FFF2-40B4-BE49-F238E27FC236}">
                <a16:creationId xmlns:a16="http://schemas.microsoft.com/office/drawing/2014/main" id="{A976481C-5DD4-4DE3-8584-E572AF6C5F0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4497" y="1331118"/>
            <a:ext cx="5904320" cy="39761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1840962-82CA-4922-9EC6-CC5FC038646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64675" y="1218853"/>
            <a:ext cx="6127325" cy="408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354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a:lstStyle/>
          <a:p>
            <a:pPr algn="ctr"/>
            <a:r>
              <a:rPr lang="en-GB" dirty="0">
                <a:solidFill>
                  <a:schemeClr val="accent2"/>
                </a:solidFill>
                <a:latin typeface="Cooper Black" panose="0208090404030B020404" pitchFamily="18" charset="0"/>
              </a:rPr>
              <a:t>Margins per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79672"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949440"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414023" y="5477212"/>
            <a:ext cx="10712328" cy="1015663"/>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Margins: Price Charged – Cost of Trip</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Pink Cabs increase margins with increase in number of Transactions.</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91571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8248-BB81-4769-92B5-E3E83B006D56}"/>
              </a:ext>
            </a:extLst>
          </p:cNvPr>
          <p:cNvSpPr>
            <a:spLocks noGrp="1"/>
          </p:cNvSpPr>
          <p:nvPr>
            <p:ph type="title"/>
          </p:nvPr>
        </p:nvSpPr>
        <p:spPr>
          <a:xfrm>
            <a:off x="839788" y="457200"/>
            <a:ext cx="10142439" cy="531812"/>
          </a:xfrm>
        </p:spPr>
        <p:txBody>
          <a:bodyPr/>
          <a:lstStyle/>
          <a:p>
            <a:pPr algn="ctr"/>
            <a:r>
              <a:rPr lang="en-US" dirty="0">
                <a:solidFill>
                  <a:srgbClr val="FF6600"/>
                </a:solidFill>
                <a:latin typeface="Cooper Black" panose="0208090404030B020404" pitchFamily="18" charset="0"/>
              </a:rPr>
              <a:t>Users Per Cab :</a:t>
            </a:r>
          </a:p>
        </p:txBody>
      </p:sp>
      <p:sp>
        <p:nvSpPr>
          <p:cNvPr id="4" name="Text Placeholder 3">
            <a:extLst>
              <a:ext uri="{FF2B5EF4-FFF2-40B4-BE49-F238E27FC236}">
                <a16:creationId xmlns:a16="http://schemas.microsoft.com/office/drawing/2014/main" id="{C01966A6-AC40-4C36-8BC6-055EBEA528E7}"/>
              </a:ext>
            </a:extLst>
          </p:cNvPr>
          <p:cNvSpPr>
            <a:spLocks noGrp="1"/>
          </p:cNvSpPr>
          <p:nvPr>
            <p:ph type="body" sz="half" idx="2"/>
          </p:nvPr>
        </p:nvSpPr>
        <p:spPr>
          <a:xfrm>
            <a:off x="349594" y="1749284"/>
            <a:ext cx="3932237" cy="4510114"/>
          </a:xfrm>
        </p:spPr>
        <p:txBody>
          <a:bodyPr>
            <a:normAutofit fontScale="92500" lnSpcReduction="10000"/>
          </a:bodyPr>
          <a:lstStyle/>
          <a:p>
            <a:pPr marL="285750" indent="-285750">
              <a:buFont typeface="Wingdings" panose="05000000000000000000" pitchFamily="2" charset="2"/>
              <a:buChar char="q"/>
            </a:pPr>
            <a:r>
              <a:rPr lang="en-US" sz="2800" dirty="0">
                <a:solidFill>
                  <a:srgbClr val="FF6600"/>
                </a:solidFill>
                <a:latin typeface="Arial Black" panose="020B0A04020102020204" pitchFamily="34" charset="0"/>
              </a:rPr>
              <a:t>We can notice that New York city have the most cab users about (28%) and the city that follows new York is the Chicago IL city with approximately 16% then Los Angeles CA with approximately 13.4% .</a:t>
            </a:r>
          </a:p>
        </p:txBody>
      </p:sp>
      <p:pic>
        <p:nvPicPr>
          <p:cNvPr id="6148" name="Picture 4">
            <a:extLst>
              <a:ext uri="{FF2B5EF4-FFF2-40B4-BE49-F238E27FC236}">
                <a16:creationId xmlns:a16="http://schemas.microsoft.com/office/drawing/2014/main" id="{1ED0E9C0-F5B1-448F-BF68-40673D9C59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5712" y="723106"/>
            <a:ext cx="11544004" cy="5863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52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5CB5-D55E-45F3-9E68-E52AA0D77097}"/>
              </a:ext>
            </a:extLst>
          </p:cNvPr>
          <p:cNvSpPr>
            <a:spLocks noGrp="1"/>
          </p:cNvSpPr>
          <p:nvPr>
            <p:ph type="title"/>
          </p:nvPr>
        </p:nvSpPr>
        <p:spPr>
          <a:xfrm>
            <a:off x="839788" y="5555"/>
            <a:ext cx="10515600" cy="984259"/>
          </a:xfrm>
        </p:spPr>
        <p:txBody>
          <a:bodyPr>
            <a:normAutofit/>
          </a:bodyPr>
          <a:lstStyle/>
          <a:p>
            <a:pPr algn="ctr"/>
            <a:r>
              <a:rPr lang="en-US" dirty="0">
                <a:solidFill>
                  <a:srgbClr val="FF6600"/>
                </a:solidFill>
                <a:latin typeface="Cooper Black" panose="0208090404030B020404" pitchFamily="18" charset="0"/>
              </a:rPr>
              <a:t>Transaction Per City For Each Cab :</a:t>
            </a:r>
          </a:p>
        </p:txBody>
      </p:sp>
      <p:sp>
        <p:nvSpPr>
          <p:cNvPr id="5" name="Text Placeholder 4">
            <a:extLst>
              <a:ext uri="{FF2B5EF4-FFF2-40B4-BE49-F238E27FC236}">
                <a16:creationId xmlns:a16="http://schemas.microsoft.com/office/drawing/2014/main" id="{50CF2B18-7608-469A-9EDA-205862CD614D}"/>
              </a:ext>
            </a:extLst>
          </p:cNvPr>
          <p:cNvSpPr>
            <a:spLocks noGrp="1"/>
          </p:cNvSpPr>
          <p:nvPr>
            <p:ph type="body" sz="quarter" idx="3"/>
          </p:nvPr>
        </p:nvSpPr>
        <p:spPr>
          <a:xfrm>
            <a:off x="455027" y="5524107"/>
            <a:ext cx="11281946" cy="1252933"/>
          </a:xfrm>
        </p:spPr>
        <p:txBody>
          <a:bodyPr>
            <a:normAutofit fontScale="92500" lnSpcReduction="10000"/>
          </a:bodyPr>
          <a:lstStyle/>
          <a:p>
            <a:pPr marL="342900" indent="-342900">
              <a:buFont typeface="Wingdings" panose="05000000000000000000" pitchFamily="2" charset="2"/>
              <a:buChar char="q"/>
            </a:pPr>
            <a:r>
              <a:rPr lang="en-US" dirty="0">
                <a:solidFill>
                  <a:srgbClr val="FF6600"/>
                </a:solidFill>
                <a:latin typeface="Arial Black" panose="020B0A04020102020204" pitchFamily="34" charset="0"/>
              </a:rPr>
              <a:t>From the above pie charts we can see that: 1. For yellow cab New York city has the highest number of transaction which contains the highest users about 28%. 2. For pink cab Los Angeles city has the highest number of transaction</a:t>
            </a:r>
          </a:p>
        </p:txBody>
      </p:sp>
      <p:pic>
        <p:nvPicPr>
          <p:cNvPr id="7170" name="Picture 2">
            <a:extLst>
              <a:ext uri="{FF2B5EF4-FFF2-40B4-BE49-F238E27FC236}">
                <a16:creationId xmlns:a16="http://schemas.microsoft.com/office/drawing/2014/main" id="{5CC81AEA-2232-412F-869B-03939C677A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10181" y="989814"/>
            <a:ext cx="9455320" cy="480296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660C939-9A97-48FF-B1EA-0DEECC207DC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96000" y="883466"/>
            <a:ext cx="5640973" cy="5091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097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B6F3-8A50-4316-88C5-14E91D576120}"/>
              </a:ext>
            </a:extLst>
          </p:cNvPr>
          <p:cNvSpPr>
            <a:spLocks noGrp="1"/>
          </p:cNvSpPr>
          <p:nvPr>
            <p:ph type="title"/>
          </p:nvPr>
        </p:nvSpPr>
        <p:spPr>
          <a:xfrm>
            <a:off x="831850" y="768350"/>
            <a:ext cx="10515600" cy="185050"/>
          </a:xfrm>
        </p:spPr>
        <p:txBody>
          <a:bodyPr>
            <a:normAutofit fontScale="90000"/>
          </a:bodyPr>
          <a:lstStyle/>
          <a:p>
            <a:pPr algn="ctr"/>
            <a:r>
              <a:rPr lang="en-US" dirty="0">
                <a:solidFill>
                  <a:srgbClr val="FF6600"/>
                </a:solidFill>
                <a:latin typeface="Cooper Black" panose="0208090404030B020404" pitchFamily="18" charset="0"/>
              </a:rPr>
              <a:t>Margins Per Transaction :</a:t>
            </a:r>
          </a:p>
        </p:txBody>
      </p:sp>
      <p:sp>
        <p:nvSpPr>
          <p:cNvPr id="7" name="Text Placeholder 6">
            <a:extLst>
              <a:ext uri="{FF2B5EF4-FFF2-40B4-BE49-F238E27FC236}">
                <a16:creationId xmlns:a16="http://schemas.microsoft.com/office/drawing/2014/main" id="{18812FEA-9873-43E7-B57A-C2241DD3E096}"/>
              </a:ext>
            </a:extLst>
          </p:cNvPr>
          <p:cNvSpPr>
            <a:spLocks noGrp="1"/>
          </p:cNvSpPr>
          <p:nvPr>
            <p:ph type="body" idx="1"/>
          </p:nvPr>
        </p:nvSpPr>
        <p:spPr>
          <a:xfrm>
            <a:off x="907264" y="4992000"/>
            <a:ext cx="10515600" cy="1719885"/>
          </a:xfrm>
        </p:spPr>
        <p:txBody>
          <a:bodyPr>
            <a:normAutofit/>
          </a:bodyPr>
          <a:lstStyle/>
          <a:p>
            <a:pPr marL="342900" indent="-342900">
              <a:buFont typeface="Wingdings" panose="05000000000000000000" pitchFamily="2" charset="2"/>
              <a:buChar char="q"/>
            </a:pPr>
            <a:r>
              <a:rPr lang="en-US" dirty="0">
                <a:solidFill>
                  <a:srgbClr val="FF6600"/>
                </a:solidFill>
                <a:latin typeface="Arial Black" panose="020B0A04020102020204" pitchFamily="34" charset="0"/>
              </a:rPr>
              <a:t>Yellow cabs decrease their margins with the increase in the number of transactions.</a:t>
            </a:r>
          </a:p>
          <a:p>
            <a:pPr marL="342900" indent="-342900">
              <a:buFont typeface="Wingdings" panose="05000000000000000000" pitchFamily="2" charset="2"/>
              <a:buChar char="q"/>
            </a:pPr>
            <a:r>
              <a:rPr lang="en-US" dirty="0">
                <a:solidFill>
                  <a:srgbClr val="FF6600"/>
                </a:solidFill>
                <a:latin typeface="Arial Black" panose="020B0A04020102020204" pitchFamily="34" charset="0"/>
              </a:rPr>
              <a:t>Pink Cabs increase their margin with the increase in number of transactions</a:t>
            </a:r>
          </a:p>
        </p:txBody>
      </p:sp>
      <p:pic>
        <p:nvPicPr>
          <p:cNvPr id="9218" name="Picture 2">
            <a:extLst>
              <a:ext uri="{FF2B5EF4-FFF2-40B4-BE49-F238E27FC236}">
                <a16:creationId xmlns:a16="http://schemas.microsoft.com/office/drawing/2014/main" id="{CC306CDD-50A2-4FFF-9494-C16F65F4BC07}"/>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669304" y="953400"/>
            <a:ext cx="42418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9D68D548-21C3-4B59-A393-6E2E27B9E35F}"/>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7128496" y="860875"/>
            <a:ext cx="43815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66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457200" indent="-457200" algn="l">
              <a:buFont typeface="Arial" panose="020B0604020202020204" pitchFamily="34" charset="0"/>
              <a:buChar char="•"/>
            </a:pPr>
            <a:r>
              <a:rPr lang="en-US" sz="2800" dirty="0">
                <a:solidFill>
                  <a:srgbClr val="FF6600"/>
                </a:solidFill>
              </a:rPr>
              <a:t>         </a:t>
            </a:r>
            <a:r>
              <a:rPr lang="en-US" sz="2800" dirty="0">
                <a:solidFill>
                  <a:srgbClr val="FF6600"/>
                </a:solidFill>
                <a:latin typeface="Cooper Black" panose="0208090404030B020404" pitchFamily="18" charset="0"/>
              </a:rPr>
              <a:t>Executive Summary</a:t>
            </a:r>
          </a:p>
          <a:p>
            <a:pPr marL="457200" indent="-457200" algn="l">
              <a:buFont typeface="Arial" panose="020B0604020202020204" pitchFamily="34" charset="0"/>
              <a:buChar char="•"/>
            </a:pPr>
            <a:r>
              <a:rPr lang="en-US" sz="2800" dirty="0">
                <a:solidFill>
                  <a:srgbClr val="FF6600"/>
                </a:solidFill>
                <a:latin typeface="Cooper Black" panose="0208090404030B020404" pitchFamily="18" charset="0"/>
              </a:rPr>
              <a:t>         Problem Statement</a:t>
            </a:r>
          </a:p>
          <a:p>
            <a:pPr marL="457200" indent="-457200" algn="l">
              <a:buFont typeface="Arial" panose="020B0604020202020204" pitchFamily="34" charset="0"/>
              <a:buChar char="•"/>
            </a:pPr>
            <a:r>
              <a:rPr lang="en-US" sz="2800" dirty="0">
                <a:solidFill>
                  <a:srgbClr val="FF6600"/>
                </a:solidFill>
                <a:latin typeface="Cooper Black" panose="0208090404030B020404" pitchFamily="18" charset="0"/>
              </a:rPr>
              <a:t>         Approach</a:t>
            </a:r>
          </a:p>
          <a:p>
            <a:pPr marL="457200" indent="-457200" algn="l">
              <a:buFont typeface="Arial" panose="020B0604020202020204" pitchFamily="34" charset="0"/>
              <a:buChar char="•"/>
            </a:pPr>
            <a:r>
              <a:rPr lang="en-US" sz="2800" dirty="0">
                <a:solidFill>
                  <a:srgbClr val="FF6600"/>
                </a:solidFill>
                <a:latin typeface="Cooper Black" panose="0208090404030B020404" pitchFamily="18" charset="0"/>
              </a:rPr>
              <a:t>         EDA</a:t>
            </a:r>
          </a:p>
          <a:p>
            <a:pPr marL="457200" indent="-457200" algn="l">
              <a:buFont typeface="Arial" panose="020B0604020202020204" pitchFamily="34" charset="0"/>
              <a:buChar char="•"/>
            </a:pPr>
            <a:r>
              <a:rPr lang="en-US" sz="2800" dirty="0">
                <a:solidFill>
                  <a:srgbClr val="FF6600"/>
                </a:solidFill>
                <a:latin typeface="Cooper Black" panose="0208090404030B020404" pitchFamily="18" charset="0"/>
              </a:rPr>
              <a:t>         EDA Summary</a:t>
            </a:r>
          </a:p>
          <a:p>
            <a:pPr marL="457200" indent="-457200" algn="l">
              <a:buFont typeface="Arial" panose="020B0604020202020204" pitchFamily="34" charset="0"/>
              <a:buChar char="•"/>
            </a:pPr>
            <a:r>
              <a:rPr lang="en-US" sz="2800" dirty="0">
                <a:solidFill>
                  <a:srgbClr val="FF6600"/>
                </a:solidFill>
                <a:latin typeface="Cooper Black" panose="0208090404030B020404" pitchFamily="18" charset="0"/>
              </a:rPr>
              <a:t>         Hypothesis Testing</a:t>
            </a:r>
          </a:p>
          <a:p>
            <a:pPr marL="457200" indent="-457200" algn="l">
              <a:buFont typeface="Arial" panose="020B0604020202020204" pitchFamily="34" charset="0"/>
              <a:buChar char="•"/>
            </a:pPr>
            <a:r>
              <a:rPr lang="en-US" sz="2800" dirty="0">
                <a:solidFill>
                  <a:srgbClr val="FF6600"/>
                </a:solidFill>
                <a:latin typeface="Cooper Black" panose="0208090404030B020404" pitchFamily="18" charset="0"/>
              </a:rPr>
              <a:t>         Building Models</a:t>
            </a:r>
          </a:p>
          <a:p>
            <a:pPr marL="457200" indent="-457200" algn="l">
              <a:buFont typeface="Arial" panose="020B0604020202020204" pitchFamily="34" charset="0"/>
              <a:buChar char="•"/>
            </a:pPr>
            <a:r>
              <a:rPr lang="en-US" sz="2800" dirty="0">
                <a:solidFill>
                  <a:srgbClr val="FF6600"/>
                </a:solidFill>
                <a:latin typeface="Cooper Black" panose="0208090404030B020404" pitchFamily="18" charset="0"/>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B3B5-DAAA-48ED-9249-EBB3118EC09A}"/>
              </a:ext>
            </a:extLst>
          </p:cNvPr>
          <p:cNvSpPr>
            <a:spLocks noGrp="1"/>
          </p:cNvSpPr>
          <p:nvPr>
            <p:ph type="title"/>
          </p:nvPr>
        </p:nvSpPr>
        <p:spPr>
          <a:xfrm>
            <a:off x="1066031" y="84415"/>
            <a:ext cx="10425243" cy="904597"/>
          </a:xfrm>
        </p:spPr>
        <p:txBody>
          <a:bodyPr>
            <a:normAutofit/>
          </a:bodyPr>
          <a:lstStyle/>
          <a:p>
            <a:pPr algn="ctr"/>
            <a:r>
              <a:rPr lang="en-US" sz="4400" dirty="0">
                <a:solidFill>
                  <a:srgbClr val="FF6600"/>
                </a:solidFill>
                <a:latin typeface="Cooper Black" panose="0208090404030B020404" pitchFamily="18" charset="0"/>
              </a:rPr>
              <a:t>Correlation :</a:t>
            </a:r>
          </a:p>
        </p:txBody>
      </p:sp>
      <p:sp>
        <p:nvSpPr>
          <p:cNvPr id="4" name="Text Placeholder 3">
            <a:extLst>
              <a:ext uri="{FF2B5EF4-FFF2-40B4-BE49-F238E27FC236}">
                <a16:creationId xmlns:a16="http://schemas.microsoft.com/office/drawing/2014/main" id="{3F94D366-695C-41B7-BC65-7A3935C64545}"/>
              </a:ext>
            </a:extLst>
          </p:cNvPr>
          <p:cNvSpPr>
            <a:spLocks noGrp="1"/>
          </p:cNvSpPr>
          <p:nvPr>
            <p:ph type="body" sz="half" idx="2"/>
          </p:nvPr>
        </p:nvSpPr>
        <p:spPr>
          <a:xfrm>
            <a:off x="8665117" y="2214496"/>
            <a:ext cx="3288071" cy="4817899"/>
          </a:xfrm>
        </p:spPr>
        <p:txBody>
          <a:bodyPr>
            <a:normAutofit/>
          </a:bodyPr>
          <a:lstStyle/>
          <a:p>
            <a:pPr marL="285750" indent="-285750">
              <a:buFont typeface="Wingdings" panose="05000000000000000000" pitchFamily="2" charset="2"/>
              <a:buChar char="q"/>
            </a:pPr>
            <a:r>
              <a:rPr lang="en-US" sz="3200" dirty="0">
                <a:solidFill>
                  <a:srgbClr val="FF6600"/>
                </a:solidFill>
                <a:latin typeface="Arial Black" panose="020B0A04020102020204" pitchFamily="34" charset="0"/>
              </a:rPr>
              <a:t>There is a correlation between the Margins and Price Charged</a:t>
            </a:r>
          </a:p>
        </p:txBody>
      </p:sp>
      <p:pic>
        <p:nvPicPr>
          <p:cNvPr id="8194" name="Picture 2">
            <a:extLst>
              <a:ext uri="{FF2B5EF4-FFF2-40B4-BE49-F238E27FC236}">
                <a16:creationId xmlns:a16="http://schemas.microsoft.com/office/drawing/2014/main" id="{8A38B2B5-C7FC-4B14-B97C-B54B2C68A2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857285"/>
            <a:ext cx="8500355" cy="570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194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A2DE-5433-4341-8C2D-67CACB439400}"/>
              </a:ext>
            </a:extLst>
          </p:cNvPr>
          <p:cNvSpPr>
            <a:spLocks noGrp="1"/>
          </p:cNvSpPr>
          <p:nvPr>
            <p:ph type="title"/>
          </p:nvPr>
        </p:nvSpPr>
        <p:spPr>
          <a:xfrm>
            <a:off x="2282089" y="589175"/>
            <a:ext cx="7436946" cy="3115559"/>
          </a:xfrm>
        </p:spPr>
        <p:txBody>
          <a:bodyPr>
            <a:normAutofit/>
          </a:bodyPr>
          <a:lstStyle/>
          <a:p>
            <a:pPr algn="ctr"/>
            <a:r>
              <a:rPr lang="en-US" sz="5400" dirty="0">
                <a:solidFill>
                  <a:srgbClr val="FF6600"/>
                </a:solidFill>
                <a:latin typeface="Cooper Black" panose="0208090404030B020404" pitchFamily="18" charset="0"/>
              </a:rPr>
              <a:t>EDA</a:t>
            </a:r>
            <a:br>
              <a:rPr lang="en-US" sz="5400" dirty="0">
                <a:solidFill>
                  <a:srgbClr val="FF6600"/>
                </a:solidFill>
                <a:latin typeface="Cooper Black" panose="0208090404030B020404" pitchFamily="18" charset="0"/>
              </a:rPr>
            </a:br>
            <a:br>
              <a:rPr lang="en-US" sz="5400" dirty="0">
                <a:solidFill>
                  <a:srgbClr val="FF6600"/>
                </a:solidFill>
                <a:latin typeface="Cooper Black" panose="0208090404030B020404" pitchFamily="18" charset="0"/>
              </a:rPr>
            </a:br>
            <a:r>
              <a:rPr lang="en-US" sz="5400" dirty="0">
                <a:solidFill>
                  <a:srgbClr val="FF6600"/>
                </a:solidFill>
                <a:latin typeface="Cooper Black" panose="0208090404030B020404" pitchFamily="18" charset="0"/>
              </a:rPr>
              <a:t> SUMMARY</a:t>
            </a:r>
          </a:p>
        </p:txBody>
      </p:sp>
    </p:spTree>
    <p:extLst>
      <p:ext uri="{BB962C8B-B14F-4D97-AF65-F5344CB8AC3E}">
        <p14:creationId xmlns:p14="http://schemas.microsoft.com/office/powerpoint/2010/main" val="416185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D6148C-C077-49C6-9B3A-9D372A7D610D}"/>
              </a:ext>
            </a:extLst>
          </p:cNvPr>
          <p:cNvSpPr>
            <a:spLocks noGrp="1"/>
          </p:cNvSpPr>
          <p:nvPr>
            <p:ph type="body" idx="1"/>
          </p:nvPr>
        </p:nvSpPr>
        <p:spPr>
          <a:xfrm>
            <a:off x="103695" y="2048805"/>
            <a:ext cx="5580668" cy="4780415"/>
          </a:xfrm>
        </p:spPr>
        <p:txBody>
          <a:bodyPr>
            <a:normAutofit lnSpcReduction="10000"/>
          </a:bodyPr>
          <a:lstStyle/>
          <a:p>
            <a:pPr marL="342900" indent="-342900">
              <a:buFont typeface="Wingdings" panose="05000000000000000000" pitchFamily="2" charset="2"/>
              <a:buChar char="q"/>
            </a:pPr>
            <a:r>
              <a:rPr lang="en-US" dirty="0">
                <a:solidFill>
                  <a:srgbClr val="FF6600"/>
                </a:solidFill>
              </a:rPr>
              <a:t>Rides are in the range between approximately 2 to 48 KM.</a:t>
            </a:r>
          </a:p>
          <a:p>
            <a:pPr marL="342900" indent="-342900">
              <a:buFont typeface="Wingdings" panose="05000000000000000000" pitchFamily="2" charset="2"/>
              <a:buChar char="q"/>
            </a:pPr>
            <a:r>
              <a:rPr lang="en-US" dirty="0">
                <a:solidFill>
                  <a:srgbClr val="FF6600"/>
                </a:solidFill>
              </a:rPr>
              <a:t>All the cities have the same price charged as the distance travelled increases .</a:t>
            </a:r>
          </a:p>
          <a:p>
            <a:pPr marL="342900" indent="-342900">
              <a:buFont typeface="Wingdings" panose="05000000000000000000" pitchFamily="2" charset="2"/>
              <a:buChar char="q"/>
            </a:pPr>
            <a:r>
              <a:rPr lang="en-US" dirty="0">
                <a:solidFill>
                  <a:srgbClr val="FF6600"/>
                </a:solidFill>
              </a:rPr>
              <a:t>The number of travels in the month of December which is a holiday month is about 9729 .</a:t>
            </a:r>
          </a:p>
          <a:p>
            <a:pPr marL="342900" indent="-342900">
              <a:buFont typeface="Wingdings" panose="05000000000000000000" pitchFamily="2" charset="2"/>
              <a:buChar char="q"/>
            </a:pPr>
            <a:r>
              <a:rPr lang="en-US" dirty="0">
                <a:solidFill>
                  <a:srgbClr val="FF6600"/>
                </a:solidFill>
              </a:rPr>
              <a:t>The Yearly Transactions is:</a:t>
            </a:r>
          </a:p>
          <a:p>
            <a:r>
              <a:rPr lang="en-US" dirty="0">
                <a:solidFill>
                  <a:srgbClr val="FF6600"/>
                </a:solidFill>
              </a:rPr>
              <a:t>	2016 </a:t>
            </a:r>
            <a:r>
              <a:rPr lang="en-US" dirty="0">
                <a:solidFill>
                  <a:srgbClr val="FF6600"/>
                </a:solidFill>
                <a:sym typeface="Wingdings" panose="05000000000000000000" pitchFamily="2" charset="2"/>
              </a:rPr>
              <a:t> 25080</a:t>
            </a:r>
          </a:p>
          <a:p>
            <a:r>
              <a:rPr lang="en-US" dirty="0">
                <a:solidFill>
                  <a:srgbClr val="FF6600"/>
                </a:solidFill>
                <a:sym typeface="Wingdings" panose="05000000000000000000" pitchFamily="2" charset="2"/>
              </a:rPr>
              <a:t>	2017  30321</a:t>
            </a:r>
          </a:p>
          <a:p>
            <a:r>
              <a:rPr lang="en-US" dirty="0">
                <a:solidFill>
                  <a:srgbClr val="FF6600"/>
                </a:solidFill>
                <a:sym typeface="Wingdings" panose="05000000000000000000" pitchFamily="2" charset="2"/>
              </a:rPr>
              <a:t>	2018  29310</a:t>
            </a:r>
            <a:endParaRPr lang="en-US" dirty="0">
              <a:solidFill>
                <a:srgbClr val="FF6600"/>
              </a:solidFill>
            </a:endParaRPr>
          </a:p>
          <a:p>
            <a:pPr marL="342900" indent="-342900">
              <a:buFont typeface="Wingdings" panose="05000000000000000000" pitchFamily="2" charset="2"/>
              <a:buChar char="q"/>
            </a:pPr>
            <a:endParaRPr lang="en-US" dirty="0">
              <a:solidFill>
                <a:srgbClr val="FF6600"/>
              </a:solidFill>
            </a:endParaRPr>
          </a:p>
        </p:txBody>
      </p:sp>
      <p:sp>
        <p:nvSpPr>
          <p:cNvPr id="5" name="Text Placeholder 4">
            <a:extLst>
              <a:ext uri="{FF2B5EF4-FFF2-40B4-BE49-F238E27FC236}">
                <a16:creationId xmlns:a16="http://schemas.microsoft.com/office/drawing/2014/main" id="{3BF6C9CF-9443-438A-8CC1-9C701FB04AF2}"/>
              </a:ext>
            </a:extLst>
          </p:cNvPr>
          <p:cNvSpPr>
            <a:spLocks noGrp="1"/>
          </p:cNvSpPr>
          <p:nvPr>
            <p:ph type="body" sz="quarter" idx="3"/>
          </p:nvPr>
        </p:nvSpPr>
        <p:spPr>
          <a:xfrm>
            <a:off x="5962436" y="2048806"/>
            <a:ext cx="6229563" cy="4780415"/>
          </a:xfrm>
        </p:spPr>
        <p:txBody>
          <a:bodyPr>
            <a:normAutofit lnSpcReduction="10000"/>
          </a:bodyPr>
          <a:lstStyle/>
          <a:p>
            <a:pPr marL="342900" indent="-342900">
              <a:buFont typeface="Wingdings" panose="05000000000000000000" pitchFamily="2" charset="2"/>
              <a:buChar char="q"/>
            </a:pPr>
            <a:r>
              <a:rPr lang="en-US" dirty="0">
                <a:solidFill>
                  <a:srgbClr val="FF6600"/>
                </a:solidFill>
              </a:rPr>
              <a:t>Rides are in the range between approximately 2 to 48 KM.</a:t>
            </a:r>
          </a:p>
          <a:p>
            <a:pPr marL="342900" indent="-342900">
              <a:buFont typeface="Wingdings" panose="05000000000000000000" pitchFamily="2" charset="2"/>
              <a:buChar char="q"/>
            </a:pPr>
            <a:r>
              <a:rPr lang="en-US" dirty="0">
                <a:solidFill>
                  <a:srgbClr val="FF6600"/>
                </a:solidFill>
              </a:rPr>
              <a:t>The New York city has the highest price charged compared to other cities as the distance travelled increases .</a:t>
            </a:r>
          </a:p>
          <a:p>
            <a:pPr marL="342900" indent="-342900">
              <a:buFont typeface="Wingdings" panose="05000000000000000000" pitchFamily="2" charset="2"/>
              <a:buChar char="q"/>
            </a:pPr>
            <a:r>
              <a:rPr lang="en-US" dirty="0">
                <a:solidFill>
                  <a:srgbClr val="FF6600"/>
                </a:solidFill>
              </a:rPr>
              <a:t>The number of travels in the month of December which is a holiday month is about 30135. </a:t>
            </a:r>
          </a:p>
          <a:p>
            <a:pPr marL="342900" indent="-342900">
              <a:buFont typeface="Wingdings" panose="05000000000000000000" pitchFamily="2" charset="2"/>
              <a:buChar char="q"/>
            </a:pPr>
            <a:r>
              <a:rPr lang="en-US" dirty="0">
                <a:solidFill>
                  <a:srgbClr val="FF6600"/>
                </a:solidFill>
              </a:rPr>
              <a:t>The Yearly Transaction is :</a:t>
            </a:r>
          </a:p>
          <a:p>
            <a:r>
              <a:rPr lang="en-US" dirty="0">
                <a:solidFill>
                  <a:srgbClr val="FF6600"/>
                </a:solidFill>
              </a:rPr>
              <a:t>	2016 </a:t>
            </a:r>
            <a:r>
              <a:rPr lang="en-US" dirty="0">
                <a:solidFill>
                  <a:srgbClr val="FF6600"/>
                </a:solidFill>
                <a:sym typeface="Wingdings" panose="05000000000000000000" pitchFamily="2" charset="2"/>
              </a:rPr>
              <a:t> 82239</a:t>
            </a:r>
          </a:p>
          <a:p>
            <a:r>
              <a:rPr lang="en-US" dirty="0">
                <a:solidFill>
                  <a:srgbClr val="FF6600"/>
                </a:solidFill>
                <a:sym typeface="Wingdings" panose="05000000000000000000" pitchFamily="2" charset="2"/>
              </a:rPr>
              <a:t>	2017  98189</a:t>
            </a:r>
          </a:p>
          <a:p>
            <a:r>
              <a:rPr lang="en-US" dirty="0">
                <a:solidFill>
                  <a:srgbClr val="FF6600"/>
                </a:solidFill>
                <a:sym typeface="Wingdings" panose="05000000000000000000" pitchFamily="2" charset="2"/>
              </a:rPr>
              <a:t>	2018  29310</a:t>
            </a:r>
            <a:endParaRPr lang="en-US" dirty="0">
              <a:solidFill>
                <a:srgbClr val="FF6600"/>
              </a:solidFill>
            </a:endParaRPr>
          </a:p>
          <a:p>
            <a:endParaRPr lang="en-US" dirty="0">
              <a:solidFill>
                <a:srgbClr val="FF6600"/>
              </a:solidFill>
            </a:endParaRPr>
          </a:p>
        </p:txBody>
      </p:sp>
      <p:pic>
        <p:nvPicPr>
          <p:cNvPr id="10242" name="Picture 2" descr="Pink Taxi High Resolution Stock Photography and Images - Alamy">
            <a:extLst>
              <a:ext uri="{FF2B5EF4-FFF2-40B4-BE49-F238E27FC236}">
                <a16:creationId xmlns:a16="http://schemas.microsoft.com/office/drawing/2014/main" id="{E2435906-F5CE-440A-81EF-116AAB10F012}"/>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691610" y="28777"/>
            <a:ext cx="2786122" cy="193401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Yellow Cab Company - Wikipedia">
            <a:extLst>
              <a:ext uri="{FF2B5EF4-FFF2-40B4-BE49-F238E27FC236}">
                <a16:creationId xmlns:a16="http://schemas.microsoft.com/office/drawing/2014/main" id="{6B86F5B7-2686-4863-B326-5393B65FCD78}"/>
              </a:ext>
            </a:extLst>
          </p:cNvPr>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7400041" y="28777"/>
            <a:ext cx="2903456" cy="184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74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5EF9213-F57E-4FA7-891A-D2B7F37206B6}"/>
              </a:ext>
            </a:extLst>
          </p:cNvPr>
          <p:cNvSpPr>
            <a:spLocks noGrp="1"/>
          </p:cNvSpPr>
          <p:nvPr>
            <p:ph sz="half" idx="1"/>
          </p:nvPr>
        </p:nvSpPr>
        <p:spPr>
          <a:xfrm>
            <a:off x="743932" y="1093509"/>
            <a:ext cx="5181600" cy="6044988"/>
          </a:xfrm>
        </p:spPr>
        <p:txBody>
          <a:bodyPr/>
          <a:lstStyle/>
          <a:p>
            <a:pPr>
              <a:buFont typeface="Wingdings" panose="05000000000000000000" pitchFamily="2" charset="2"/>
              <a:buChar char="q"/>
            </a:pPr>
            <a:r>
              <a:rPr lang="en-US" dirty="0">
                <a:solidFill>
                  <a:srgbClr val="FF6600"/>
                </a:solidFill>
              </a:rPr>
              <a:t> Pink Cab have same charge for both females and males.</a:t>
            </a:r>
          </a:p>
          <a:p>
            <a:pPr>
              <a:buFont typeface="Wingdings" panose="05000000000000000000" pitchFamily="2" charset="2"/>
              <a:buChar char="q"/>
            </a:pPr>
            <a:r>
              <a:rPr lang="en-GB" dirty="0">
                <a:solidFill>
                  <a:srgbClr val="FF6600"/>
                </a:solidFill>
                <a:latin typeface="Calibri (Body)"/>
              </a:rPr>
              <a:t>Profit Margin is low each year (2016-2018) compared to Yellow Cab.</a:t>
            </a:r>
          </a:p>
          <a:p>
            <a:pPr>
              <a:buFont typeface="Wingdings" panose="05000000000000000000" pitchFamily="2" charset="2"/>
              <a:buChar char="q"/>
            </a:pPr>
            <a:r>
              <a:rPr lang="en-GB" dirty="0">
                <a:solidFill>
                  <a:srgbClr val="FF6600"/>
                </a:solidFill>
                <a:latin typeface="Calibri (Body)"/>
              </a:rPr>
              <a:t>Pink Cabs increase margins with increase in number of Transactions.</a:t>
            </a:r>
          </a:p>
          <a:p>
            <a:pPr>
              <a:buFont typeface="Wingdings" panose="05000000000000000000" pitchFamily="2" charset="2"/>
              <a:buChar char="q"/>
            </a:pPr>
            <a:endParaRPr lang="en-US" dirty="0">
              <a:solidFill>
                <a:srgbClr val="FF6600"/>
              </a:solidFill>
            </a:endParaRPr>
          </a:p>
        </p:txBody>
      </p:sp>
      <p:sp>
        <p:nvSpPr>
          <p:cNvPr id="8" name="Content Placeholder 7">
            <a:extLst>
              <a:ext uri="{FF2B5EF4-FFF2-40B4-BE49-F238E27FC236}">
                <a16:creationId xmlns:a16="http://schemas.microsoft.com/office/drawing/2014/main" id="{A5974CDF-73E0-4864-99AE-59DC88E2D27E}"/>
              </a:ext>
            </a:extLst>
          </p:cNvPr>
          <p:cNvSpPr>
            <a:spLocks noGrp="1"/>
          </p:cNvSpPr>
          <p:nvPr>
            <p:ph sz="half" idx="2"/>
          </p:nvPr>
        </p:nvSpPr>
        <p:spPr>
          <a:xfrm>
            <a:off x="6096000" y="1093509"/>
            <a:ext cx="5181600" cy="6044988"/>
          </a:xfrm>
        </p:spPr>
        <p:txBody>
          <a:bodyPr/>
          <a:lstStyle/>
          <a:p>
            <a:pPr>
              <a:buFont typeface="Wingdings" panose="05000000000000000000" pitchFamily="2" charset="2"/>
              <a:buChar char="q"/>
            </a:pPr>
            <a:r>
              <a:rPr lang="en-GB" dirty="0">
                <a:solidFill>
                  <a:srgbClr val="FF6600"/>
                </a:solidFill>
                <a:latin typeface="Calibri (Body)"/>
              </a:rPr>
              <a:t>Yellow Cab charge less from Female Customers.</a:t>
            </a:r>
          </a:p>
          <a:p>
            <a:pPr>
              <a:buFont typeface="Wingdings" panose="05000000000000000000" pitchFamily="2" charset="2"/>
              <a:buChar char="q"/>
            </a:pPr>
            <a:r>
              <a:rPr lang="en-GB" dirty="0">
                <a:solidFill>
                  <a:srgbClr val="FF6600"/>
                </a:solidFill>
                <a:latin typeface="Calibri (Body)"/>
              </a:rPr>
              <a:t>Profit Margin is high each year (2016-2018) compared to Pink Cab.</a:t>
            </a:r>
          </a:p>
          <a:p>
            <a:pPr>
              <a:buFont typeface="Wingdings" panose="05000000000000000000" pitchFamily="2" charset="2"/>
              <a:buChar char="q"/>
            </a:pPr>
            <a:r>
              <a:rPr lang="en-GB" dirty="0">
                <a:solidFill>
                  <a:srgbClr val="FF6600"/>
                </a:solidFill>
                <a:latin typeface="Calibri (Body)"/>
              </a:rPr>
              <a:t>Yellow Cab decrease Margins with the increase in Transaction.</a:t>
            </a:r>
          </a:p>
          <a:p>
            <a:pPr marL="0" indent="0">
              <a:buNone/>
            </a:pPr>
            <a:endParaRPr lang="en-US" dirty="0"/>
          </a:p>
        </p:txBody>
      </p:sp>
    </p:spTree>
    <p:extLst>
      <p:ext uri="{BB962C8B-B14F-4D97-AF65-F5344CB8AC3E}">
        <p14:creationId xmlns:p14="http://schemas.microsoft.com/office/powerpoint/2010/main" val="161320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EFB1-14D8-4E12-A3A6-5D37CA11F60F}"/>
              </a:ext>
            </a:extLst>
          </p:cNvPr>
          <p:cNvSpPr>
            <a:spLocks noGrp="1"/>
          </p:cNvSpPr>
          <p:nvPr>
            <p:ph type="ctrTitle"/>
          </p:nvPr>
        </p:nvSpPr>
        <p:spPr/>
        <p:txBody>
          <a:bodyPr>
            <a:normAutofit fontScale="90000"/>
          </a:bodyPr>
          <a:lstStyle/>
          <a:p>
            <a:r>
              <a:rPr lang="en-US" dirty="0">
                <a:solidFill>
                  <a:srgbClr val="FF6600"/>
                </a:solidFill>
                <a:latin typeface="Cooper Black" panose="0208090404030B020404" pitchFamily="18" charset="0"/>
              </a:rPr>
              <a:t>HYPOTHESIS</a:t>
            </a:r>
            <a:br>
              <a:rPr lang="en-US" dirty="0">
                <a:solidFill>
                  <a:srgbClr val="FF6600"/>
                </a:solidFill>
                <a:latin typeface="Cooper Black" panose="0208090404030B020404" pitchFamily="18" charset="0"/>
              </a:rPr>
            </a:br>
            <a:br>
              <a:rPr lang="en-US" dirty="0">
                <a:solidFill>
                  <a:srgbClr val="FF6600"/>
                </a:solidFill>
                <a:latin typeface="Cooper Black" panose="0208090404030B020404" pitchFamily="18" charset="0"/>
              </a:rPr>
            </a:br>
            <a:r>
              <a:rPr lang="en-US" dirty="0">
                <a:solidFill>
                  <a:srgbClr val="FF6600"/>
                </a:solidFill>
                <a:latin typeface="Cooper Black" panose="0208090404030B020404" pitchFamily="18" charset="0"/>
              </a:rPr>
              <a:t>TESTING</a:t>
            </a:r>
          </a:p>
        </p:txBody>
      </p:sp>
    </p:spTree>
    <p:extLst>
      <p:ext uri="{BB962C8B-B14F-4D97-AF65-F5344CB8AC3E}">
        <p14:creationId xmlns:p14="http://schemas.microsoft.com/office/powerpoint/2010/main" val="215508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39E5-D227-47F0-A1E2-8C46A72B01DF}"/>
              </a:ext>
            </a:extLst>
          </p:cNvPr>
          <p:cNvSpPr>
            <a:spLocks noGrp="1"/>
          </p:cNvSpPr>
          <p:nvPr>
            <p:ph type="title"/>
          </p:nvPr>
        </p:nvSpPr>
        <p:spPr>
          <a:xfrm>
            <a:off x="904188" y="138881"/>
            <a:ext cx="10515600" cy="1325563"/>
          </a:xfrm>
        </p:spPr>
        <p:txBody>
          <a:bodyPr>
            <a:normAutofit/>
          </a:bodyPr>
          <a:lstStyle/>
          <a:p>
            <a:r>
              <a:rPr lang="en-US" sz="3200" dirty="0">
                <a:solidFill>
                  <a:srgbClr val="FF0000"/>
                </a:solidFill>
                <a:latin typeface="Cooper Black" panose="0208090404030B020404" pitchFamily="18" charset="0"/>
              </a:rPr>
              <a:t>Null Hypothesis </a:t>
            </a:r>
            <a:r>
              <a:rPr lang="en-US" sz="4000" dirty="0">
                <a:latin typeface="Cooper Black" panose="0208090404030B020404" pitchFamily="18" charset="0"/>
              </a:rPr>
              <a:t>:</a:t>
            </a:r>
            <a:r>
              <a:rPr lang="en-US" sz="4000" dirty="0"/>
              <a:t> </a:t>
            </a:r>
            <a:r>
              <a:rPr lang="en-US" sz="2800" dirty="0">
                <a:latin typeface="Cooper Black" panose="0208090404030B020404" pitchFamily="18" charset="0"/>
              </a:rPr>
              <a:t>Margin remain the same regarding Gender for both Yellow Cab &amp; Pink Cab.</a:t>
            </a:r>
            <a:endParaRPr lang="en-US" sz="4000" dirty="0">
              <a:latin typeface="Cooper Black" panose="0208090404030B020404" pitchFamily="18" charset="0"/>
            </a:endParaRPr>
          </a:p>
        </p:txBody>
      </p:sp>
      <p:sp>
        <p:nvSpPr>
          <p:cNvPr id="4" name="Rectangle 1">
            <a:extLst>
              <a:ext uri="{FF2B5EF4-FFF2-40B4-BE49-F238E27FC236}">
                <a16:creationId xmlns:a16="http://schemas.microsoft.com/office/drawing/2014/main" id="{F1FF7C32-E613-4325-ADE0-CB542347DE5A}"/>
              </a:ext>
            </a:extLst>
          </p:cNvPr>
          <p:cNvSpPr>
            <a:spLocks noGrp="1" noChangeArrowheads="1"/>
          </p:cNvSpPr>
          <p:nvPr>
            <p:ph idx="1"/>
          </p:nvPr>
        </p:nvSpPr>
        <p:spPr bwMode="auto">
          <a:xfrm>
            <a:off x="904188" y="1640468"/>
            <a:ext cx="10153453"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116000 158681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We accept alternate hypothesis that there is a statistical difference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The p-value = 6.060473042494144e-25</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99BEC32-44BC-48BC-850B-1D29BBD7F013}"/>
              </a:ext>
            </a:extLst>
          </p:cNvPr>
          <p:cNvSpPr txBox="1"/>
          <p:nvPr/>
        </p:nvSpPr>
        <p:spPr>
          <a:xfrm>
            <a:off x="810705" y="3108191"/>
            <a:ext cx="8330938" cy="369332"/>
          </a:xfrm>
          <a:prstGeom prst="rect">
            <a:avLst/>
          </a:prstGeom>
          <a:noFill/>
        </p:spPr>
        <p:txBody>
          <a:bodyPr wrap="square">
            <a:spAutoFit/>
          </a:bodyPr>
          <a:lstStyle/>
          <a:p>
            <a:r>
              <a:rPr lang="en-US" dirty="0"/>
              <a:t>Yellow Cab: There is difference in Margin between Male and Female customers</a:t>
            </a:r>
          </a:p>
        </p:txBody>
      </p:sp>
      <p:sp>
        <p:nvSpPr>
          <p:cNvPr id="7" name="Rectangle 2">
            <a:extLst>
              <a:ext uri="{FF2B5EF4-FFF2-40B4-BE49-F238E27FC236}">
                <a16:creationId xmlns:a16="http://schemas.microsoft.com/office/drawing/2014/main" id="{5ABCCA9D-9368-4DC7-B51C-52738A14CCDD}"/>
              </a:ext>
            </a:extLst>
          </p:cNvPr>
          <p:cNvSpPr>
            <a:spLocks noChangeArrowheads="1"/>
          </p:cNvSpPr>
          <p:nvPr/>
        </p:nvSpPr>
        <p:spPr bwMode="auto">
          <a:xfrm>
            <a:off x="904187" y="3714140"/>
            <a:ext cx="1015345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37480 47231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We accept null hypothesis that there is no difference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P value is 0.11515305900425798</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10CC1E2-4891-49F1-8742-28962F00D393}"/>
              </a:ext>
            </a:extLst>
          </p:cNvPr>
          <p:cNvSpPr txBox="1"/>
          <p:nvPr/>
        </p:nvSpPr>
        <p:spPr>
          <a:xfrm>
            <a:off x="810705" y="4826382"/>
            <a:ext cx="9634194" cy="369332"/>
          </a:xfrm>
          <a:prstGeom prst="rect">
            <a:avLst/>
          </a:prstGeom>
          <a:noFill/>
        </p:spPr>
        <p:txBody>
          <a:bodyPr wrap="square">
            <a:spAutoFit/>
          </a:bodyPr>
          <a:lstStyle/>
          <a:p>
            <a:r>
              <a:rPr lang="en-US" dirty="0"/>
              <a:t>Pink Cab: There is no difference in Margin between Male and Female customers</a:t>
            </a:r>
          </a:p>
        </p:txBody>
      </p:sp>
    </p:spTree>
    <p:extLst>
      <p:ext uri="{BB962C8B-B14F-4D97-AF65-F5344CB8AC3E}">
        <p14:creationId xmlns:p14="http://schemas.microsoft.com/office/powerpoint/2010/main" val="4233136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7E9D-24F7-4347-9192-C5B5D10C2369}"/>
              </a:ext>
            </a:extLst>
          </p:cNvPr>
          <p:cNvSpPr>
            <a:spLocks noGrp="1"/>
          </p:cNvSpPr>
          <p:nvPr>
            <p:ph type="title"/>
          </p:nvPr>
        </p:nvSpPr>
        <p:spPr>
          <a:xfrm>
            <a:off x="838200" y="167162"/>
            <a:ext cx="10515600" cy="1325563"/>
          </a:xfrm>
        </p:spPr>
        <p:txBody>
          <a:bodyPr>
            <a:noAutofit/>
          </a:bodyPr>
          <a:lstStyle/>
          <a:p>
            <a:r>
              <a:rPr lang="en-US" sz="3200" dirty="0">
                <a:solidFill>
                  <a:srgbClr val="FF0000"/>
                </a:solidFill>
                <a:latin typeface="Cooper Black" panose="0208090404030B020404" pitchFamily="18" charset="0"/>
              </a:rPr>
              <a:t>Null Hypothesis </a:t>
            </a:r>
            <a:r>
              <a:rPr lang="en-US" sz="4000" dirty="0">
                <a:latin typeface="Cooper Black" panose="0208090404030B020404" pitchFamily="18" charset="0"/>
              </a:rPr>
              <a:t>:</a:t>
            </a:r>
            <a:r>
              <a:rPr lang="en-US" sz="4000" dirty="0"/>
              <a:t> </a:t>
            </a:r>
            <a:r>
              <a:rPr lang="en-US" sz="2800" dirty="0">
                <a:latin typeface="Cooper Black" panose="0208090404030B020404" pitchFamily="18" charset="0"/>
              </a:rPr>
              <a:t>Margin remain the same for all Age groups for both Male and Female</a:t>
            </a:r>
            <a:endParaRPr lang="en-US" sz="2800" dirty="0"/>
          </a:p>
        </p:txBody>
      </p:sp>
      <p:sp>
        <p:nvSpPr>
          <p:cNvPr id="4" name="Rectangle 1">
            <a:extLst>
              <a:ext uri="{FF2B5EF4-FFF2-40B4-BE49-F238E27FC236}">
                <a16:creationId xmlns:a16="http://schemas.microsoft.com/office/drawing/2014/main" id="{3A26CE5F-15E8-4387-887B-A88D1DD95D0D}"/>
              </a:ext>
            </a:extLst>
          </p:cNvPr>
          <p:cNvSpPr>
            <a:spLocks noGrp="1" noChangeArrowheads="1"/>
          </p:cNvSpPr>
          <p:nvPr>
            <p:ph idx="1"/>
          </p:nvPr>
        </p:nvSpPr>
        <p:spPr bwMode="auto">
          <a:xfrm>
            <a:off x="972139" y="1670359"/>
            <a:ext cx="1024772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71228 13483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We accept null hypothesis that there is no difference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P value is 0.32817487547980695</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963666D-9415-4157-9F89-6D2CC9291832}"/>
              </a:ext>
            </a:extLst>
          </p:cNvPr>
          <p:cNvSpPr txBox="1"/>
          <p:nvPr/>
        </p:nvSpPr>
        <p:spPr>
          <a:xfrm>
            <a:off x="972139" y="2860191"/>
            <a:ext cx="9069371" cy="369332"/>
          </a:xfrm>
          <a:prstGeom prst="rect">
            <a:avLst/>
          </a:prstGeom>
          <a:noFill/>
        </p:spPr>
        <p:txBody>
          <a:bodyPr wrap="square">
            <a:spAutoFit/>
          </a:bodyPr>
          <a:lstStyle/>
          <a:p>
            <a:r>
              <a:rPr lang="en-US" dirty="0"/>
              <a:t>Pink Cab: There is no difference between Margin per Ages</a:t>
            </a:r>
          </a:p>
        </p:txBody>
      </p:sp>
      <p:sp>
        <p:nvSpPr>
          <p:cNvPr id="7" name="Rectangle 2">
            <a:extLst>
              <a:ext uri="{FF2B5EF4-FFF2-40B4-BE49-F238E27FC236}">
                <a16:creationId xmlns:a16="http://schemas.microsoft.com/office/drawing/2014/main" id="{6FA1B5EC-050D-4E5A-9586-CF24714FA553}"/>
              </a:ext>
            </a:extLst>
          </p:cNvPr>
          <p:cNvSpPr>
            <a:spLocks noChangeArrowheads="1"/>
          </p:cNvSpPr>
          <p:nvPr/>
        </p:nvSpPr>
        <p:spPr bwMode="auto">
          <a:xfrm>
            <a:off x="972139" y="3495183"/>
            <a:ext cx="799577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231480 43201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We accept alternate hypothesis that there is a difference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P value is 6.494256817799368e-09</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A884751-BA4F-4E1C-BC4E-39344F944158}"/>
              </a:ext>
            </a:extLst>
          </p:cNvPr>
          <p:cNvSpPr txBox="1"/>
          <p:nvPr/>
        </p:nvSpPr>
        <p:spPr>
          <a:xfrm>
            <a:off x="972139" y="4591840"/>
            <a:ext cx="6094428" cy="369332"/>
          </a:xfrm>
          <a:prstGeom prst="rect">
            <a:avLst/>
          </a:prstGeom>
          <a:noFill/>
        </p:spPr>
        <p:txBody>
          <a:bodyPr wrap="square">
            <a:spAutoFit/>
          </a:bodyPr>
          <a:lstStyle/>
          <a:p>
            <a:r>
              <a:rPr lang="en-US" dirty="0"/>
              <a:t>Yellow Cab: There is discount for older than 50</a:t>
            </a:r>
          </a:p>
        </p:txBody>
      </p:sp>
    </p:spTree>
    <p:extLst>
      <p:ext uri="{BB962C8B-B14F-4D97-AF65-F5344CB8AC3E}">
        <p14:creationId xmlns:p14="http://schemas.microsoft.com/office/powerpoint/2010/main" val="73968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0516-8ED9-4ED4-A625-04F8E117606B}"/>
              </a:ext>
            </a:extLst>
          </p:cNvPr>
          <p:cNvSpPr>
            <a:spLocks noGrp="1"/>
          </p:cNvSpPr>
          <p:nvPr>
            <p:ph type="title"/>
          </p:nvPr>
        </p:nvSpPr>
        <p:spPr/>
        <p:txBody>
          <a:bodyPr>
            <a:normAutofit fontScale="90000"/>
          </a:bodyPr>
          <a:lstStyle/>
          <a:p>
            <a:r>
              <a:rPr lang="en-US" sz="3100" dirty="0">
                <a:solidFill>
                  <a:srgbClr val="FF0000"/>
                </a:solidFill>
                <a:latin typeface="Cooper Black" panose="0208090404030B020404" pitchFamily="18" charset="0"/>
              </a:rPr>
              <a:t>Null Hypothesis </a:t>
            </a:r>
            <a:r>
              <a:rPr lang="en-US" sz="4000" dirty="0">
                <a:latin typeface="Cooper Black" panose="0208090404030B020404" pitchFamily="18" charset="0"/>
              </a:rPr>
              <a:t>: </a:t>
            </a:r>
            <a:r>
              <a:rPr lang="en-US" sz="3100" dirty="0">
                <a:latin typeface="Cooper Black" panose="0208090404030B020404" pitchFamily="18" charset="0"/>
              </a:rPr>
              <a:t>the Margin remain the same for Card payer and Cash payer in both Yellow and Pink Cabs.</a:t>
            </a:r>
            <a:endParaRPr lang="en-US" dirty="0"/>
          </a:p>
        </p:txBody>
      </p:sp>
      <p:sp>
        <p:nvSpPr>
          <p:cNvPr id="4" name="Rectangle 1">
            <a:extLst>
              <a:ext uri="{FF2B5EF4-FFF2-40B4-BE49-F238E27FC236}">
                <a16:creationId xmlns:a16="http://schemas.microsoft.com/office/drawing/2014/main" id="{F0D9BC2F-12A8-4A87-8D98-4152E788027B}"/>
              </a:ext>
            </a:extLst>
          </p:cNvPr>
          <p:cNvSpPr>
            <a:spLocks noGrp="1" noChangeArrowheads="1"/>
          </p:cNvSpPr>
          <p:nvPr>
            <p:ph idx="1"/>
          </p:nvPr>
        </p:nvSpPr>
        <p:spPr bwMode="auto">
          <a:xfrm>
            <a:off x="933254" y="1739111"/>
            <a:ext cx="1003954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Pink Cab: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We accept null hypothesis that there is no difference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P value is 0.7900465828793288</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F90EE42-0A83-4698-9CA5-49328479BDD6}"/>
              </a:ext>
            </a:extLst>
          </p:cNvPr>
          <p:cNvSpPr>
            <a:spLocks noChangeArrowheads="1"/>
          </p:cNvSpPr>
          <p:nvPr/>
        </p:nvSpPr>
        <p:spPr bwMode="auto">
          <a:xfrm>
            <a:off x="933254" y="3480130"/>
            <a:ext cx="1090681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Yellow Cab: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We accept null hypothesis that there is no statistical difference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P value is 0.2933060638298729</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DE519DE-D0F8-42D4-BC59-F1712C2AE391}"/>
              </a:ext>
            </a:extLst>
          </p:cNvPr>
          <p:cNvSpPr txBox="1"/>
          <p:nvPr/>
        </p:nvSpPr>
        <p:spPr>
          <a:xfrm>
            <a:off x="1536570" y="5314063"/>
            <a:ext cx="10228081" cy="369332"/>
          </a:xfrm>
          <a:prstGeom prst="rect">
            <a:avLst/>
          </a:prstGeom>
          <a:noFill/>
        </p:spPr>
        <p:txBody>
          <a:bodyPr wrap="square">
            <a:spAutoFit/>
          </a:bodyPr>
          <a:lstStyle/>
          <a:p>
            <a:r>
              <a:rPr lang="en-US" dirty="0"/>
              <a:t>There is no difference in Margin regarding mode of Payment for both Yellow &amp; Pink Cab</a:t>
            </a:r>
          </a:p>
        </p:txBody>
      </p:sp>
    </p:spTree>
    <p:extLst>
      <p:ext uri="{BB962C8B-B14F-4D97-AF65-F5344CB8AC3E}">
        <p14:creationId xmlns:p14="http://schemas.microsoft.com/office/powerpoint/2010/main" val="306070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0CE0-8BE7-4459-AA37-2F543BA30D54}"/>
              </a:ext>
            </a:extLst>
          </p:cNvPr>
          <p:cNvSpPr>
            <a:spLocks noGrp="1"/>
          </p:cNvSpPr>
          <p:nvPr>
            <p:ph type="title"/>
          </p:nvPr>
        </p:nvSpPr>
        <p:spPr>
          <a:xfrm>
            <a:off x="593103" y="980388"/>
            <a:ext cx="10515600" cy="4336330"/>
          </a:xfrm>
        </p:spPr>
        <p:txBody>
          <a:bodyPr>
            <a:noAutofit/>
          </a:bodyPr>
          <a:lstStyle/>
          <a:p>
            <a:pPr algn="ctr"/>
            <a:r>
              <a:rPr lang="en-US" sz="6600" dirty="0">
                <a:solidFill>
                  <a:srgbClr val="FF0000"/>
                </a:solidFill>
                <a:latin typeface="Cooper Black" panose="0208090404030B020404" pitchFamily="18" charset="0"/>
              </a:rPr>
              <a:t>BUILDING </a:t>
            </a:r>
            <a:br>
              <a:rPr lang="en-US" sz="6600" dirty="0">
                <a:solidFill>
                  <a:srgbClr val="FF0000"/>
                </a:solidFill>
                <a:latin typeface="Cooper Black" panose="0208090404030B020404" pitchFamily="18" charset="0"/>
              </a:rPr>
            </a:br>
            <a:r>
              <a:rPr lang="en-US" sz="6600" dirty="0">
                <a:solidFill>
                  <a:srgbClr val="FF0000"/>
                </a:solidFill>
                <a:latin typeface="Cooper Black" panose="0208090404030B020404" pitchFamily="18" charset="0"/>
              </a:rPr>
              <a:t>A</a:t>
            </a:r>
            <a:br>
              <a:rPr lang="en-US" sz="6600" dirty="0">
                <a:solidFill>
                  <a:srgbClr val="FF0000"/>
                </a:solidFill>
                <a:latin typeface="Cooper Black" panose="0208090404030B020404" pitchFamily="18" charset="0"/>
              </a:rPr>
            </a:br>
            <a:r>
              <a:rPr lang="en-US" sz="6600" dirty="0">
                <a:solidFill>
                  <a:srgbClr val="FF0000"/>
                </a:solidFill>
                <a:latin typeface="Cooper Black" panose="0208090404030B020404" pitchFamily="18" charset="0"/>
              </a:rPr>
              <a:t>MODEL</a:t>
            </a:r>
          </a:p>
        </p:txBody>
      </p:sp>
    </p:spTree>
    <p:extLst>
      <p:ext uri="{BB962C8B-B14F-4D97-AF65-F5344CB8AC3E}">
        <p14:creationId xmlns:p14="http://schemas.microsoft.com/office/powerpoint/2010/main" val="2386182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B583-A4E2-4F00-91E4-CD34187CEE59}"/>
              </a:ext>
            </a:extLst>
          </p:cNvPr>
          <p:cNvSpPr>
            <a:spLocks noGrp="1"/>
          </p:cNvSpPr>
          <p:nvPr>
            <p:ph type="title"/>
          </p:nvPr>
        </p:nvSpPr>
        <p:spPr>
          <a:xfrm>
            <a:off x="838200" y="423607"/>
            <a:ext cx="10515600" cy="1325563"/>
          </a:xfrm>
        </p:spPr>
        <p:txBody>
          <a:bodyPr/>
          <a:lstStyle/>
          <a:p>
            <a:r>
              <a:rPr lang="en-US" dirty="0">
                <a:solidFill>
                  <a:srgbClr val="FF0000"/>
                </a:solidFill>
                <a:latin typeface="Cooper Black" panose="0208090404030B020404" pitchFamily="18" charset="0"/>
              </a:rPr>
              <a:t>LINEAR REGRESSION MODEL :</a:t>
            </a:r>
          </a:p>
        </p:txBody>
      </p:sp>
      <p:sp>
        <p:nvSpPr>
          <p:cNvPr id="3" name="Content Placeholder 2">
            <a:extLst>
              <a:ext uri="{FF2B5EF4-FFF2-40B4-BE49-F238E27FC236}">
                <a16:creationId xmlns:a16="http://schemas.microsoft.com/office/drawing/2014/main" id="{12740A2A-BC9F-462A-B431-F1E3219690F4}"/>
              </a:ext>
            </a:extLst>
          </p:cNvPr>
          <p:cNvSpPr>
            <a:spLocks noGrp="1"/>
          </p:cNvSpPr>
          <p:nvPr>
            <p:ph idx="1"/>
          </p:nvPr>
        </p:nvSpPr>
        <p:spPr>
          <a:xfrm>
            <a:off x="734505" y="2149311"/>
            <a:ext cx="10515600" cy="5608949"/>
          </a:xfrm>
        </p:spPr>
        <p:txBody>
          <a:bodyPr/>
          <a:lstStyle/>
          <a:p>
            <a:pPr marL="285750" indent="-285750">
              <a:buFont typeface="Wingdings" panose="05000000000000000000" pitchFamily="2" charset="2"/>
              <a:buChar char="q"/>
            </a:pPr>
            <a:r>
              <a:rPr lang="en-GB" sz="1800"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sz="1800" dirty="0"/>
              <a:t>In our dataset, Price Charge is the target value and all the other variables are predictors.</a:t>
            </a:r>
          </a:p>
          <a:p>
            <a:pPr>
              <a:buFont typeface="Wingdings" panose="05000000000000000000" pitchFamily="2" charset="2"/>
              <a:buChar char="q"/>
            </a:pPr>
            <a:r>
              <a:rPr lang="en-GB" sz="1800" dirty="0">
                <a:latin typeface="+mj-lt"/>
              </a:rPr>
              <a:t>Splitting the data into a training set (75%), and test set (25%).</a:t>
            </a:r>
          </a:p>
          <a:p>
            <a:pPr>
              <a:buFont typeface="Wingdings" panose="05000000000000000000" pitchFamily="2" charset="2"/>
              <a:buChar char="q"/>
            </a:pPr>
            <a:r>
              <a:rPr lang="en-US" sz="1800" dirty="0"/>
              <a:t> Splitting the dataset into X_train , Y_train, X_test, Y_test .</a:t>
            </a:r>
          </a:p>
          <a:p>
            <a:pPr marL="0" indent="0">
              <a:buNone/>
            </a:pPr>
            <a:endParaRPr lang="en-US" sz="1800" dirty="0"/>
          </a:p>
        </p:txBody>
      </p:sp>
    </p:spTree>
    <p:extLst>
      <p:ext uri="{BB962C8B-B14F-4D97-AF65-F5344CB8AC3E}">
        <p14:creationId xmlns:p14="http://schemas.microsoft.com/office/powerpoint/2010/main" val="171152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normAutofit/>
          </a:bodyPr>
          <a:lstStyle/>
          <a:p>
            <a:r>
              <a:rPr lang="en-GB" sz="4800" b="1" dirty="0">
                <a:solidFill>
                  <a:schemeClr val="accent2"/>
                </a:solidFill>
                <a:latin typeface="Cooper Black" panose="0208090404030B020404" pitchFamily="18" charset="0"/>
              </a:rPr>
              <a:t>Description:</a:t>
            </a:r>
            <a:endParaRPr lang="en-GB" sz="4800" dirty="0">
              <a:latin typeface="Cooper Black" panose="0208090404030B020404" pitchFamily="18" charset="0"/>
            </a:endParaRPr>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795347"/>
            <a:ext cx="10411216" cy="923330"/>
          </a:xfrm>
          <a:prstGeom prst="rect">
            <a:avLst/>
          </a:prstGeom>
          <a:noFill/>
        </p:spPr>
        <p:txBody>
          <a:bodyPr wrap="square">
            <a:spAutoFit/>
          </a:bodyPr>
          <a:lstStyle/>
          <a:p>
            <a:pPr marL="285750" indent="-285750">
              <a:buFont typeface="Wingdings" panose="05000000000000000000" pitchFamily="2" charset="2"/>
              <a:buChar char="q"/>
            </a:pPr>
            <a:r>
              <a:rPr lang="en-GB"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693319"/>
          </a:xfrm>
          <a:prstGeom prst="rect">
            <a:avLst/>
          </a:prstGeom>
          <a:noFill/>
        </p:spPr>
        <p:txBody>
          <a:bodyPr wrap="square">
            <a:spAutoFit/>
          </a:bodyPr>
          <a:lstStyle/>
          <a:p>
            <a:pPr marL="285750" indent="-285750">
              <a:buFont typeface="Wingdings" panose="05000000000000000000" pitchFamily="2" charset="2"/>
              <a:buChar char="q"/>
            </a:pPr>
            <a:r>
              <a:rPr lang="en-GB"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b="1" dirty="0">
              <a:latin typeface="Arial Black" panose="020B0A04020102020204" pitchFamily="34" charset="0"/>
            </a:endParaRPr>
          </a:p>
          <a:p>
            <a:pPr marL="285750" indent="-285750">
              <a:buFont typeface="Wingdings" panose="05000000000000000000" pitchFamily="2" charset="2"/>
              <a:buChar char="q"/>
            </a:pPr>
            <a:r>
              <a:rPr lang="en-GB" b="1" dirty="0">
                <a:latin typeface="Arial Black" panose="020B0A04020102020204" pitchFamily="34" charset="0"/>
              </a:rPr>
              <a:t>Cab Companies: </a:t>
            </a:r>
          </a:p>
          <a:p>
            <a:pPr marL="285750" indent="-285750">
              <a:buFont typeface="Wingdings" panose="05000000000000000000" pitchFamily="2" charset="2"/>
              <a:buChar char="v"/>
            </a:pPr>
            <a:r>
              <a:rPr lang="en-GB" b="1" dirty="0">
                <a:latin typeface="Arial Black" panose="020B0A04020102020204" pitchFamily="34" charset="0"/>
              </a:rPr>
              <a:t> Yellow Cab</a:t>
            </a:r>
          </a:p>
          <a:p>
            <a:pPr marL="285750" indent="-285750">
              <a:buFont typeface="Wingdings" panose="05000000000000000000" pitchFamily="2" charset="2"/>
              <a:buChar char="v"/>
            </a:pPr>
            <a:r>
              <a:rPr lang="en-GB" b="1" dirty="0">
                <a:latin typeface="Arial Black" panose="020B0A04020102020204" pitchFamily="34" charset="0"/>
              </a:rPr>
              <a:t> Pink Cab </a:t>
            </a:r>
          </a:p>
          <a:p>
            <a:pPr marL="285750" indent="-285750">
              <a:buFont typeface="Arial" panose="020B0604020202020204" pitchFamily="34" charset="0"/>
              <a:buChar char="•"/>
            </a:pPr>
            <a:endParaRPr lang="en-GB" b="1" dirty="0">
              <a:latin typeface="Arial Black" panose="020B0A04020102020204" pitchFamily="34" charset="0"/>
            </a:endParaRPr>
          </a:p>
          <a:p>
            <a:pPr marL="285750" indent="-285750">
              <a:buFont typeface="Arial" panose="020B0604020202020204" pitchFamily="34" charset="0"/>
              <a:buChar char="•"/>
            </a:pPr>
            <a:endParaRPr lang="en-GB" b="1" dirty="0">
              <a:latin typeface="Arial Black" panose="020B0A04020102020204" pitchFamily="34" charset="0"/>
            </a:endParaRPr>
          </a:p>
          <a:p>
            <a:pPr marL="285750" indent="-285750">
              <a:buFont typeface="Wingdings" panose="05000000000000000000" pitchFamily="2" charset="2"/>
              <a:buChar char="q"/>
            </a:pPr>
            <a:r>
              <a:rPr lang="en-GB" b="1" dirty="0">
                <a:latin typeface="Arial Black" panose="020B0A04020102020204" pitchFamily="34" charset="0"/>
              </a:rPr>
              <a:t>The Analysis include :</a:t>
            </a:r>
          </a:p>
          <a:p>
            <a:pPr marL="285750" lvl="1" indent="-285750">
              <a:buFont typeface="Wingdings" panose="05000000000000000000" pitchFamily="2" charset="2"/>
              <a:buChar char="v"/>
            </a:pPr>
            <a:r>
              <a:rPr lang="en-GB" b="1" dirty="0">
                <a:latin typeface="Arial Black" panose="020B0A04020102020204" pitchFamily="34" charset="0"/>
              </a:rPr>
              <a:t>Data Understanding, </a:t>
            </a:r>
          </a:p>
          <a:p>
            <a:pPr marL="285750" lvl="1" indent="-285750">
              <a:buFont typeface="Wingdings" panose="05000000000000000000" pitchFamily="2" charset="2"/>
              <a:buChar char="v"/>
            </a:pPr>
            <a:r>
              <a:rPr lang="en-GB" b="1" dirty="0">
                <a:latin typeface="Arial Black" panose="020B0A04020102020204" pitchFamily="34" charset="0"/>
              </a:rPr>
              <a:t>Data Visualization, </a:t>
            </a:r>
          </a:p>
          <a:p>
            <a:pPr marL="285750" lvl="1" indent="-285750">
              <a:buFont typeface="Wingdings" panose="05000000000000000000" pitchFamily="2" charset="2"/>
              <a:buChar char="v"/>
            </a:pPr>
            <a:r>
              <a:rPr lang="en-GB" b="1" dirty="0">
                <a:latin typeface="Arial Black" panose="020B0A04020102020204" pitchFamily="34" charset="0"/>
              </a:rPr>
              <a:t>Creating multiple hypothesis, </a:t>
            </a:r>
          </a:p>
          <a:p>
            <a:pPr marL="285750" lvl="1" indent="-285750">
              <a:buFont typeface="Wingdings" panose="05000000000000000000" pitchFamily="2" charset="2"/>
              <a:buChar char="v"/>
            </a:pPr>
            <a:r>
              <a:rPr lang="en-GB"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D1BE-D925-493F-B607-37B2B2BBB10E}"/>
              </a:ext>
            </a:extLst>
          </p:cNvPr>
          <p:cNvSpPr>
            <a:spLocks noGrp="1"/>
          </p:cNvSpPr>
          <p:nvPr>
            <p:ph type="title"/>
          </p:nvPr>
        </p:nvSpPr>
        <p:spPr>
          <a:xfrm>
            <a:off x="838200" y="91747"/>
            <a:ext cx="10515600" cy="709531"/>
          </a:xfrm>
        </p:spPr>
        <p:txBody>
          <a:bodyPr/>
          <a:lstStyle/>
          <a:p>
            <a:r>
              <a:rPr lang="en-US" dirty="0">
                <a:solidFill>
                  <a:srgbClr val="FF0000"/>
                </a:solidFill>
                <a:latin typeface="Cooper Black" panose="0208090404030B020404" pitchFamily="18" charset="0"/>
              </a:rPr>
              <a:t>RECOMMENDATION:</a:t>
            </a:r>
          </a:p>
        </p:txBody>
      </p:sp>
      <p:sp>
        <p:nvSpPr>
          <p:cNvPr id="3" name="Content Placeholder 2">
            <a:extLst>
              <a:ext uri="{FF2B5EF4-FFF2-40B4-BE49-F238E27FC236}">
                <a16:creationId xmlns:a16="http://schemas.microsoft.com/office/drawing/2014/main" id="{3DD6F013-C259-4509-B00F-862103A52DA6}"/>
              </a:ext>
            </a:extLst>
          </p:cNvPr>
          <p:cNvSpPr>
            <a:spLocks noGrp="1"/>
          </p:cNvSpPr>
          <p:nvPr>
            <p:ph idx="1"/>
          </p:nvPr>
        </p:nvSpPr>
        <p:spPr>
          <a:xfrm>
            <a:off x="838200" y="876692"/>
            <a:ext cx="10515600" cy="5806911"/>
          </a:xfrm>
        </p:spPr>
        <p:txBody>
          <a:bodyPr>
            <a:normAutofit/>
          </a:bodyPr>
          <a:lstStyle/>
          <a:p>
            <a:pPr>
              <a:buFont typeface="Wingdings" panose="05000000000000000000" pitchFamily="2" charset="2"/>
              <a:buChar char="v"/>
            </a:pPr>
            <a:r>
              <a:rPr lang="en-US" sz="2000" b="1" dirty="0"/>
              <a:t>Transaction per year :</a:t>
            </a:r>
            <a:r>
              <a:rPr lang="en-US" sz="2000" dirty="0"/>
              <a:t> For Yellow Cab the number of transaction yearly from 2016 to 2018 is higher compared to Pink Cab.</a:t>
            </a:r>
          </a:p>
          <a:p>
            <a:pPr>
              <a:buFont typeface="Wingdings" panose="05000000000000000000" pitchFamily="2" charset="2"/>
              <a:buChar char="v"/>
            </a:pPr>
            <a:r>
              <a:rPr lang="en-US" sz="2000" b="1" dirty="0"/>
              <a:t>Margin per Gender :</a:t>
            </a:r>
            <a:r>
              <a:rPr lang="en-US" sz="2000" dirty="0"/>
              <a:t> For Pink Cab the margin remain the same for both genders but in Yellow Cab there is difference between margin of Female and Male due to % of Females in Yellow Cab is higher than in Pink Cab.</a:t>
            </a:r>
          </a:p>
          <a:p>
            <a:pPr>
              <a:buFont typeface="Wingdings" panose="05000000000000000000" pitchFamily="2" charset="2"/>
              <a:buChar char="v"/>
            </a:pPr>
            <a:r>
              <a:rPr lang="en-US" sz="2000" b="1" dirty="0"/>
              <a:t>Margin per Age :</a:t>
            </a:r>
            <a:r>
              <a:rPr lang="en-US" sz="2000" dirty="0"/>
              <a:t> For Yellow Cab there is significant difference in Margin for older than 50 people, whereas there is no difference in Margin for all Age groups in Pink Cab.</a:t>
            </a:r>
          </a:p>
          <a:p>
            <a:pPr>
              <a:buFont typeface="Wingdings" panose="05000000000000000000" pitchFamily="2" charset="2"/>
              <a:buChar char="v"/>
            </a:pPr>
            <a:r>
              <a:rPr lang="en-US" sz="2000" b="1" dirty="0"/>
              <a:t>Profit Margin : </a:t>
            </a:r>
            <a:r>
              <a:rPr lang="en-US" sz="2000" dirty="0"/>
              <a:t>For Yellow Cab the profit margin is higher yearly compared to the Pink Cab. </a:t>
            </a:r>
          </a:p>
          <a:p>
            <a:pPr>
              <a:buFont typeface="Wingdings" panose="05000000000000000000" pitchFamily="2" charset="2"/>
              <a:buChar char="v"/>
            </a:pPr>
            <a:r>
              <a:rPr lang="en-GB" sz="2000" dirty="0"/>
              <a:t>Yellow Cab </a:t>
            </a:r>
            <a:r>
              <a:rPr lang="en-GB" sz="2000" b="1" dirty="0"/>
              <a:t>decreases Margins with the increase in Transaction</a:t>
            </a:r>
            <a:r>
              <a:rPr lang="en-GB" sz="2000" dirty="0"/>
              <a:t>, hence for Yellow Cab the travel frequency during the Month of December which is the holiday season is 3 times more than Pink Cab.</a:t>
            </a:r>
          </a:p>
          <a:p>
            <a:pPr>
              <a:buFont typeface="Wingdings" panose="05000000000000000000" pitchFamily="2" charset="2"/>
              <a:buChar char="v"/>
            </a:pPr>
            <a:r>
              <a:rPr lang="en-GB" sz="2000" dirty="0"/>
              <a:t>Customers for Yellow Cab is highest in New York City which has the highest  Cab Users of 28%.</a:t>
            </a:r>
          </a:p>
          <a:p>
            <a:pPr marL="0" indent="0" algn="ctr">
              <a:buNone/>
            </a:pPr>
            <a:endParaRPr lang="en-US" dirty="0"/>
          </a:p>
          <a:p>
            <a:pPr marL="0" indent="0" algn="ctr">
              <a:buNone/>
            </a:pPr>
            <a:r>
              <a:rPr lang="en-US" sz="4000" b="1" dirty="0">
                <a:latin typeface="Cooper Black" panose="0208090404030B020404" pitchFamily="18" charset="0"/>
              </a:rPr>
              <a:t>Yellow Cab is recommended for investment</a:t>
            </a:r>
          </a:p>
        </p:txBody>
      </p:sp>
    </p:spTree>
    <p:extLst>
      <p:ext uri="{BB962C8B-B14F-4D97-AF65-F5344CB8AC3E}">
        <p14:creationId xmlns:p14="http://schemas.microsoft.com/office/powerpoint/2010/main" val="2624036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661617" y="2500797"/>
            <a:ext cx="5558973" cy="1655762"/>
          </a:xfrm>
        </p:spPr>
        <p:txBody>
          <a:bodyPr>
            <a:normAutofit/>
          </a:bodyPr>
          <a:lstStyle/>
          <a:p>
            <a:r>
              <a:rPr lang="en-US" sz="6600" dirty="0">
                <a:solidFill>
                  <a:srgbClr val="FF6600"/>
                </a:solidFill>
                <a:latin typeface="Cooper Black" panose="0208090404030B020404" pitchFamily="18" charset="0"/>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normAutofit/>
          </a:bodyPr>
          <a:lstStyle/>
          <a:p>
            <a:r>
              <a:rPr lang="en-GB" sz="4800" b="1" dirty="0">
                <a:solidFill>
                  <a:schemeClr val="accent2"/>
                </a:solidFill>
                <a:latin typeface="Cooper Black" panose="0208090404030B020404" pitchFamily="18"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585323"/>
          </a:xfrm>
          <a:prstGeom prst="rect">
            <a:avLst/>
          </a:prstGeom>
          <a:noFill/>
        </p:spPr>
        <p:txBody>
          <a:bodyPr wrap="square">
            <a:spAutoFit/>
          </a:bodyPr>
          <a:lstStyle/>
          <a:p>
            <a:r>
              <a:rPr lang="en-GB" sz="5400" dirty="0">
                <a:solidFill>
                  <a:schemeClr val="accent2"/>
                </a:solidFill>
                <a:latin typeface="Cooper Black" panose="0208090404030B020404" pitchFamily="18" charset="0"/>
              </a:rPr>
              <a:t>EXPLORATORY  </a:t>
            </a:r>
          </a:p>
          <a:p>
            <a:r>
              <a:rPr lang="en-GB" sz="5400" dirty="0">
                <a:solidFill>
                  <a:schemeClr val="accent2"/>
                </a:solidFill>
                <a:latin typeface="Cooper Black" panose="0208090404030B020404" pitchFamily="18" charset="0"/>
              </a:rPr>
              <a:t>DATA  </a:t>
            </a:r>
          </a:p>
          <a:p>
            <a:r>
              <a:rPr lang="en-GB" sz="5400" dirty="0">
                <a:solidFill>
                  <a:schemeClr val="accent2"/>
                </a:solidFill>
                <a:latin typeface="Cooper Black" panose="0208090404030B020404" pitchFamily="18"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normAutofit/>
          </a:bodyPr>
          <a:lstStyle/>
          <a:p>
            <a:pPr algn="ctr"/>
            <a:r>
              <a:rPr lang="en-GB" sz="3600" b="1" dirty="0">
                <a:solidFill>
                  <a:schemeClr val="accent2"/>
                </a:solidFill>
                <a:latin typeface="Cooper Black" panose="0208090404030B020404" pitchFamily="18"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 see that for both Pink and Yellow Cab most of the rides are in the range of approximately 2 to 48 KM.</a:t>
            </a:r>
          </a:p>
        </p:txBody>
      </p:sp>
      <p:pic>
        <p:nvPicPr>
          <p:cNvPr id="3074" name="Picture 2">
            <a:extLst>
              <a:ext uri="{FF2B5EF4-FFF2-40B4-BE49-F238E27FC236}">
                <a16:creationId xmlns:a16="http://schemas.microsoft.com/office/drawing/2014/main" id="{B1D267B4-024D-4987-AB5A-878769350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92" y="1598126"/>
            <a:ext cx="5526661" cy="37239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447F024-8225-4BAF-9E67-B30CE9089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68628"/>
            <a:ext cx="5850196" cy="384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Autofit/>
          </a:bodyPr>
          <a:lstStyle/>
          <a:p>
            <a:pPr algn="ctr"/>
            <a:r>
              <a:rPr lang="en-GB" sz="3600" b="1" dirty="0">
                <a:solidFill>
                  <a:schemeClr val="accent2"/>
                </a:solidFill>
                <a:latin typeface="Cooper Black" panose="0208090404030B020404" pitchFamily="18" charset="0"/>
              </a:rPr>
              <a:t>Distribution of Price Charged for both Cabs:</a:t>
            </a:r>
            <a:endParaRPr lang="en-GB" sz="3600" dirty="0">
              <a:latin typeface="Cooper Black" panose="0208090404030B020404" pitchFamily="18" charset="0"/>
            </a:endParaRPr>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300162" y="1509712"/>
            <a:ext cx="9591675" cy="3838575"/>
          </a:xfrm>
          <a:prstGeom prst="rect">
            <a:avLst/>
          </a:prstGeom>
        </p:spPr>
      </p:pic>
      <p:sp>
        <p:nvSpPr>
          <p:cNvPr id="5" name="TextBox 4">
            <a:extLst>
              <a:ext uri="{FF2B5EF4-FFF2-40B4-BE49-F238E27FC236}">
                <a16:creationId xmlns:a16="http://schemas.microsoft.com/office/drawing/2014/main" id="{E0D111FA-AC6B-4DB0-AF6C-CFDB09925CFB}"/>
              </a:ext>
            </a:extLst>
          </p:cNvPr>
          <p:cNvSpPr txBox="1"/>
          <p:nvPr/>
        </p:nvSpPr>
        <p:spPr>
          <a:xfrm>
            <a:off x="998806" y="5189320"/>
            <a:ext cx="11193194" cy="1569660"/>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more than the Pink cab.</a:t>
            </a: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Charged is an outlier but it is important for the study so it should be kept.</a:t>
            </a:r>
          </a:p>
        </p:txBody>
      </p:sp>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normAutofit/>
          </a:bodyPr>
          <a:lstStyle/>
          <a:p>
            <a:pPr algn="ctr"/>
            <a:r>
              <a:rPr lang="en-GB" sz="4800" dirty="0">
                <a:solidFill>
                  <a:schemeClr val="accent2"/>
                </a:solidFill>
                <a:latin typeface="Cooper Black" panose="0208090404030B020404" pitchFamily="18"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travels (30135) in the month of December which is the holiday season compared to Pink Cab (9729).</a:t>
            </a:r>
          </a:p>
        </p:txBody>
      </p:sp>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a:xfrm>
            <a:off x="927410" y="0"/>
            <a:ext cx="10515600" cy="1325563"/>
          </a:xfrm>
        </p:spPr>
        <p:txBody>
          <a:bodyPr>
            <a:normAutofit/>
          </a:bodyPr>
          <a:lstStyle/>
          <a:p>
            <a:pPr algn="ctr"/>
            <a:r>
              <a:rPr lang="en-GB" dirty="0">
                <a:solidFill>
                  <a:schemeClr val="accent2"/>
                </a:solidFill>
                <a:latin typeface="Cooper Black" panose="0208090404030B020404" pitchFamily="18" charset="0"/>
              </a:rPr>
              <a:t>Transaction per Year for both Cabs:</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 it shows that on yearly basis no. of transactions for Yellow cab is higher than Pink cab.</a:t>
            </a:r>
          </a:p>
        </p:txBody>
      </p:sp>
      <p:pic>
        <p:nvPicPr>
          <p:cNvPr id="1028" name="Picture 4">
            <a:extLst>
              <a:ext uri="{FF2B5EF4-FFF2-40B4-BE49-F238E27FC236}">
                <a16:creationId xmlns:a16="http://schemas.microsoft.com/office/drawing/2014/main" id="{E4CBD392-E4E5-421C-A90F-E54F2862C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990" y="1232864"/>
            <a:ext cx="10792522" cy="464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1681</TotalTime>
  <Words>1461</Words>
  <Application>Microsoft Office PowerPoint</Application>
  <PresentationFormat>Widescreen</PresentationFormat>
  <Paragraphs>141</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Arial Black</vt:lpstr>
      <vt:lpstr>Calibri</vt:lpstr>
      <vt:lpstr>Calibri (Body)</vt:lpstr>
      <vt:lpstr>Calibri Light</vt:lpstr>
      <vt:lpstr>charter</vt:lpstr>
      <vt:lpstr>Cooper Black</vt:lpstr>
      <vt:lpstr>Courier New</vt:lpstr>
      <vt:lpstr>Lato Extended</vt:lpstr>
      <vt:lpstr>Wingdings</vt:lpstr>
      <vt:lpstr>Office Theme</vt:lpstr>
      <vt:lpstr>PowerPoint Presentation</vt:lpstr>
      <vt:lpstr>   Agenda</vt:lpstr>
      <vt:lpstr>Description:</vt:lpstr>
      <vt:lpstr>Data Preparation:</vt:lpstr>
      <vt:lpstr>PowerPoint Presentation</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Transaction Per Gender :</vt:lpstr>
      <vt:lpstr>Price Charged per Gender for both Cabs:</vt:lpstr>
      <vt:lpstr>Profit Margin per year for both Cabs:</vt:lpstr>
      <vt:lpstr>Cost Of Trip For Both Cabs :</vt:lpstr>
      <vt:lpstr>Margins per Transactions:</vt:lpstr>
      <vt:lpstr>Users Per Cab :</vt:lpstr>
      <vt:lpstr>Transaction Per City For Each Cab :</vt:lpstr>
      <vt:lpstr>Margins Per Transaction :</vt:lpstr>
      <vt:lpstr>Correlation :</vt:lpstr>
      <vt:lpstr>EDA   SUMMARY</vt:lpstr>
      <vt:lpstr>PowerPoint Presentation</vt:lpstr>
      <vt:lpstr>PowerPoint Presentation</vt:lpstr>
      <vt:lpstr>HYPOTHESIS  TESTING</vt:lpstr>
      <vt:lpstr>Null Hypothesis : Margin remain the same regarding Gender for both Yellow Cab &amp; Pink Cab.</vt:lpstr>
      <vt:lpstr>Null Hypothesis : Margin remain the same for all Age groups for both Male and Female</vt:lpstr>
      <vt:lpstr>Null Hypothesis : the Margin remain the same for Card payer and Cash payer in both Yellow and Pink Cabs.</vt:lpstr>
      <vt:lpstr>BUILDING  A MODEL</vt:lpstr>
      <vt:lpstr>LINEAR REGRESSION MODEL :</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Mizo Hc</cp:lastModifiedBy>
  <cp:revision>113</cp:revision>
  <dcterms:created xsi:type="dcterms:W3CDTF">2021-03-07T07:18:46Z</dcterms:created>
  <dcterms:modified xsi:type="dcterms:W3CDTF">2021-08-05T16:36:27Z</dcterms:modified>
</cp:coreProperties>
</file>