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jkA9lQNjUSU7EbWb+PZ/p2HZDW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5562B5-1D0F-4E11-A44F-9BC943119821}">
  <a:tblStyle styleId="{9B5562B5-1D0F-4E11-A44F-9BC943119821}" styleName="Table_0">
    <a:wholeTbl>
      <a:tcTxStyle b="off" i="off">
        <a:font>
          <a:latin typeface="Calibri"/>
          <a:ea typeface="Calibri"/>
          <a:cs typeface="Calibri"/>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12700">
              <a:solidFill>
                <a:schemeClr val="accent3"/>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20000"/>
            </a:schemeClr>
          </a:solidFill>
        </a:fill>
      </a:tcStyle>
    </a:band1H>
    <a:band2H>
      <a:tcTxStyle/>
    </a:band2H>
    <a:band1V>
      <a:tcTxStyle/>
      <a:tcStyle>
        <a:fill>
          <a:solidFill>
            <a:schemeClr val="accent3">
              <a:alpha val="20000"/>
            </a:schemeClr>
          </a:solidFill>
        </a:fill>
      </a:tcStyle>
    </a:band1V>
    <a:band2V>
      <a:tcTx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3"/>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80277E12-85A8-4E03-9B28-7E8306A51A9B}"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ar-S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3b9ef8614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3b9ef86142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33b9ef86142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ar-SA"/>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3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4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45"/>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4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4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6"/>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46"/>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4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3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7"/>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9" name="Google Shape;29;p3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cxnSp>
        <p:nvCxnSpPr>
          <p:cNvPr id="32" name="Google Shape;32;p37"/>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3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3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3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9"/>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9"/>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3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cxnSp>
        <p:nvCxnSpPr>
          <p:cNvPr id="47" name="Google Shape;47;p39"/>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4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40"/>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40"/>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4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4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41"/>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41"/>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41"/>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41"/>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4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4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4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43"/>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3"/>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3"/>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3"/>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43"/>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43"/>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3"/>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44"/>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4"/>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4"/>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4"/>
          <p:cNvSpPr/>
          <p:nvPr>
            <p:ph idx="2" type="pic"/>
          </p:nvPr>
        </p:nvSpPr>
        <p:spPr>
          <a:xfrm>
            <a:off x="15" y="0"/>
            <a:ext cx="12191985" cy="4915076"/>
          </a:xfrm>
          <a:prstGeom prst="rect">
            <a:avLst/>
          </a:prstGeom>
          <a:solidFill>
            <a:srgbClr val="D2CDB0"/>
          </a:solidFill>
          <a:ln>
            <a:noFill/>
          </a:ln>
        </p:spPr>
      </p:sp>
      <p:sp>
        <p:nvSpPr>
          <p:cNvPr id="83" name="Google Shape;83;p44"/>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4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35"/>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3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3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ar-SA"/>
              <a:t>‹#›</a:t>
            </a:fld>
            <a:endParaRPr/>
          </a:p>
        </p:txBody>
      </p:sp>
      <p:cxnSp>
        <p:nvCxnSpPr>
          <p:cNvPr id="17" name="Google Shape;17;p35"/>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1" Type="http://schemas.openxmlformats.org/officeDocument/2006/relationships/slide" Target="/ppt/slides/slide16.xml"/><Relationship Id="rId10" Type="http://schemas.openxmlformats.org/officeDocument/2006/relationships/slide" Target="/ppt/slides/slide15.xml"/><Relationship Id="rId13" Type="http://schemas.openxmlformats.org/officeDocument/2006/relationships/slide" Target="/ppt/slides/slide28.xml"/><Relationship Id="rId12" Type="http://schemas.openxmlformats.org/officeDocument/2006/relationships/slide" Target="/ppt/slides/slide24.xml"/><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13.xml"/><Relationship Id="rId15" Type="http://schemas.openxmlformats.org/officeDocument/2006/relationships/slide" Target="/ppt/slides/slide31.xml"/><Relationship Id="rId14" Type="http://schemas.openxmlformats.org/officeDocument/2006/relationships/slide" Target="/ppt/slides/slide30.xml"/><Relationship Id="rId17" Type="http://schemas.openxmlformats.org/officeDocument/2006/relationships/slide" Target="/ppt/slides/slide33.xml"/><Relationship Id="rId16" Type="http://schemas.openxmlformats.org/officeDocument/2006/relationships/slide" Target="/ppt/slides/slide32.xml"/><Relationship Id="rId5" Type="http://schemas.openxmlformats.org/officeDocument/2006/relationships/slide" Target="/ppt/slides/slide5.xml"/><Relationship Id="rId6" Type="http://schemas.openxmlformats.org/officeDocument/2006/relationships/slide" Target="/ppt/slides/slide9.xml"/><Relationship Id="rId18" Type="http://schemas.openxmlformats.org/officeDocument/2006/relationships/slide" Target="/ppt/slides/slide34.xml"/><Relationship Id="rId7" Type="http://schemas.openxmlformats.org/officeDocument/2006/relationships/slide" Target="/ppt/slides/slide11.xml"/><Relationship Id="rId8" Type="http://schemas.openxmlformats.org/officeDocument/2006/relationships/slide" Target="/ppt/slides/slide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bookmyshow.com/"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voxcinemas.com/"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p:nvPr/>
        </p:nvSpPr>
        <p:spPr>
          <a:xfrm>
            <a:off x="9103360" y="81280"/>
            <a:ext cx="2865120" cy="1594609"/>
          </a:xfrm>
          <a:prstGeom prst="roundRect">
            <a:avLst>
              <a:gd fmla="val 16667" name="adj"/>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p1"/>
          <p:cNvSpPr txBox="1"/>
          <p:nvPr/>
        </p:nvSpPr>
        <p:spPr>
          <a:xfrm>
            <a:off x="223520" y="579626"/>
            <a:ext cx="3505200" cy="89255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ar-SA" sz="2500" u="none" cap="none" strike="noStrike">
                <a:solidFill>
                  <a:schemeClr val="dk1"/>
                </a:solidFill>
                <a:latin typeface="Calibri"/>
                <a:ea typeface="Calibri"/>
                <a:cs typeface="Calibri"/>
                <a:sym typeface="Calibri"/>
              </a:rPr>
              <a:t>كلية الهندسة  </a:t>
            </a:r>
            <a:endParaRPr/>
          </a:p>
          <a:p>
            <a:pPr indent="0" lvl="0" marL="0" marR="0" rtl="0" algn="ctr">
              <a:spcBef>
                <a:spcPts val="0"/>
              </a:spcBef>
              <a:spcAft>
                <a:spcPts val="0"/>
              </a:spcAft>
              <a:buNone/>
            </a:pPr>
            <a:r>
              <a:rPr b="1" i="0" lang="ar-SA" sz="2500" u="none" cap="none" strike="noStrike">
                <a:solidFill>
                  <a:schemeClr val="dk1"/>
                </a:solidFill>
                <a:latin typeface="Calibri"/>
                <a:ea typeface="Calibri"/>
                <a:cs typeface="Calibri"/>
                <a:sym typeface="Calibri"/>
              </a:rPr>
              <a:t>قسم هندسة </a:t>
            </a:r>
            <a:r>
              <a:rPr b="1" i="0" lang="ar-SA" sz="2700" u="none" cap="none" strike="noStrike">
                <a:solidFill>
                  <a:schemeClr val="dk1"/>
                </a:solidFill>
                <a:latin typeface="Calibri"/>
                <a:ea typeface="Calibri"/>
                <a:cs typeface="Calibri"/>
                <a:sym typeface="Calibri"/>
              </a:rPr>
              <a:t>البرمجيات</a:t>
            </a:r>
            <a:r>
              <a:rPr b="1" i="0" lang="ar-SA" sz="2500" u="none" cap="none" strike="noStrike">
                <a:solidFill>
                  <a:schemeClr val="dk1"/>
                </a:solidFill>
                <a:latin typeface="Calibri"/>
                <a:ea typeface="Calibri"/>
                <a:cs typeface="Calibri"/>
                <a:sym typeface="Calibri"/>
              </a:rPr>
              <a:t> ونظم المعلومات</a:t>
            </a:r>
            <a:endParaRPr b="1" i="0" sz="2500" u="none" cap="none" strike="noStrike">
              <a:solidFill>
                <a:schemeClr val="dk1"/>
              </a:solidFill>
              <a:latin typeface="Calibri"/>
              <a:ea typeface="Calibri"/>
              <a:cs typeface="Calibri"/>
              <a:sym typeface="Calibri"/>
            </a:endParaRPr>
          </a:p>
        </p:txBody>
      </p:sp>
      <p:sp>
        <p:nvSpPr>
          <p:cNvPr id="107" name="Google Shape;107;p1"/>
          <p:cNvSpPr txBox="1"/>
          <p:nvPr/>
        </p:nvSpPr>
        <p:spPr>
          <a:xfrm>
            <a:off x="3901440" y="1675889"/>
            <a:ext cx="4389120" cy="6309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ar-SA" sz="3500" u="none" cap="none" strike="noStrike">
                <a:solidFill>
                  <a:srgbClr val="C00000"/>
                </a:solidFill>
                <a:latin typeface="Calibri"/>
                <a:ea typeface="Calibri"/>
                <a:cs typeface="Calibri"/>
                <a:sym typeface="Calibri"/>
              </a:rPr>
              <a:t>نظام ادارة سينما</a:t>
            </a:r>
            <a:endParaRPr b="1" i="0" sz="3500" u="none" cap="none" strike="noStrike">
              <a:solidFill>
                <a:srgbClr val="C00000"/>
              </a:solidFill>
              <a:latin typeface="Calibri"/>
              <a:ea typeface="Calibri"/>
              <a:cs typeface="Calibri"/>
              <a:sym typeface="Calibri"/>
            </a:endParaRPr>
          </a:p>
        </p:txBody>
      </p:sp>
      <p:sp>
        <p:nvSpPr>
          <p:cNvPr id="108" name="Google Shape;108;p1"/>
          <p:cNvSpPr txBox="1"/>
          <p:nvPr/>
        </p:nvSpPr>
        <p:spPr>
          <a:xfrm>
            <a:off x="1976120" y="2508111"/>
            <a:ext cx="8310245" cy="37702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ar-SA" sz="2400" u="none" cap="none" strike="noStrike">
                <a:solidFill>
                  <a:srgbClr val="1F1F1F"/>
                </a:solidFill>
                <a:latin typeface="Arial"/>
                <a:ea typeface="Arial"/>
                <a:cs typeface="Arial"/>
                <a:sym typeface="Arial"/>
              </a:rPr>
              <a:t>إعداد</a:t>
            </a:r>
            <a:endParaRPr/>
          </a:p>
          <a:p>
            <a:pPr indent="0" lvl="0" marL="0" marR="0" rtl="0" algn="ctr">
              <a:spcBef>
                <a:spcPts val="0"/>
              </a:spcBef>
              <a:spcAft>
                <a:spcPts val="0"/>
              </a:spcAft>
              <a:buNone/>
            </a:pPr>
            <a:r>
              <a:t/>
            </a:r>
            <a:endParaRPr b="1" i="0" sz="2400" u="none" cap="none" strike="noStrike">
              <a:solidFill>
                <a:srgbClr val="1F1F1F"/>
              </a:solidFill>
              <a:latin typeface="Arial"/>
              <a:ea typeface="Arial"/>
              <a:cs typeface="Arial"/>
              <a:sym typeface="Arial"/>
            </a:endParaRPr>
          </a:p>
          <a:p>
            <a:pPr indent="0" lvl="0" marL="0" marR="0" rtl="0" algn="r">
              <a:spcBef>
                <a:spcPts val="0"/>
              </a:spcBef>
              <a:spcAft>
                <a:spcPts val="0"/>
              </a:spcAft>
              <a:buNone/>
            </a:pPr>
            <a:r>
              <a:rPr b="1" i="0" lang="ar-SA" sz="2400" u="none" cap="none" strike="noStrike">
                <a:solidFill>
                  <a:srgbClr val="1F1F1F"/>
                </a:solidFill>
                <a:latin typeface="Arial"/>
                <a:ea typeface="Arial"/>
                <a:cs typeface="Arial"/>
                <a:sym typeface="Arial"/>
              </a:rPr>
              <a:t>حمزة حاج شيخموس داوي                                  محمد حمزة الحافظ</a:t>
            </a:r>
            <a:endParaRPr/>
          </a:p>
          <a:p>
            <a:pPr indent="0" lvl="0" marL="0" marR="0" rtl="0" algn="r">
              <a:spcBef>
                <a:spcPts val="0"/>
              </a:spcBef>
              <a:spcAft>
                <a:spcPts val="0"/>
              </a:spcAft>
              <a:buNone/>
            </a:pPr>
            <a:r>
              <a:rPr b="1" i="0" lang="ar-SA" sz="2400" u="none" cap="none" strike="noStrike">
                <a:solidFill>
                  <a:srgbClr val="1F1F1F"/>
                </a:solidFill>
                <a:latin typeface="Arial"/>
                <a:ea typeface="Arial"/>
                <a:cs typeface="Arial"/>
                <a:sym typeface="Arial"/>
              </a:rPr>
              <a:t>                                   عمار مصطفى حاحي</a:t>
            </a:r>
            <a:endParaRPr/>
          </a:p>
          <a:p>
            <a:pPr indent="0" lvl="0" marL="0" marR="0" rtl="0" algn="ctr">
              <a:spcBef>
                <a:spcPts val="0"/>
              </a:spcBef>
              <a:spcAft>
                <a:spcPts val="0"/>
              </a:spcAft>
              <a:buNone/>
            </a:pPr>
            <a:r>
              <a:t/>
            </a:r>
            <a:endParaRPr b="1" i="0" sz="2400" u="none" cap="none" strike="noStrike">
              <a:solidFill>
                <a:srgbClr val="1F1F1F"/>
              </a:solidFill>
              <a:latin typeface="Arial"/>
              <a:ea typeface="Arial"/>
              <a:cs typeface="Arial"/>
              <a:sym typeface="Arial"/>
            </a:endParaRPr>
          </a:p>
          <a:p>
            <a:pPr indent="0" lvl="0" marL="0" marR="0" rtl="0" algn="ctr">
              <a:spcBef>
                <a:spcPts val="0"/>
              </a:spcBef>
              <a:spcAft>
                <a:spcPts val="0"/>
              </a:spcAft>
              <a:buNone/>
            </a:pPr>
            <a:r>
              <a:rPr b="1" i="0" lang="ar-SA" sz="2400" u="none" cap="none" strike="noStrike">
                <a:solidFill>
                  <a:srgbClr val="1F1F1F"/>
                </a:solidFill>
                <a:latin typeface="Arial"/>
                <a:ea typeface="Arial"/>
                <a:cs typeface="Arial"/>
                <a:sym typeface="Arial"/>
              </a:rPr>
              <a:t>اشراف</a:t>
            </a:r>
            <a:endParaRPr/>
          </a:p>
          <a:p>
            <a:pPr indent="0" lvl="0" marL="0" marR="0" rtl="0" algn="ctr">
              <a:spcBef>
                <a:spcPts val="0"/>
              </a:spcBef>
              <a:spcAft>
                <a:spcPts val="0"/>
              </a:spcAft>
              <a:buNone/>
            </a:pPr>
            <a:r>
              <a:rPr b="1" i="0" lang="ar-SA" sz="2400" u="none" cap="none" strike="noStrike">
                <a:solidFill>
                  <a:srgbClr val="1F1F1F"/>
                </a:solidFill>
                <a:latin typeface="Arial"/>
                <a:ea typeface="Arial"/>
                <a:cs typeface="Arial"/>
                <a:sym typeface="Arial"/>
              </a:rPr>
              <a:t>المهندسة روان الكردي</a:t>
            </a:r>
            <a:endParaRPr/>
          </a:p>
          <a:p>
            <a:pPr indent="0" lvl="0" marL="0" marR="0" rtl="0" algn="ctr">
              <a:spcBef>
                <a:spcPts val="0"/>
              </a:spcBef>
              <a:spcAft>
                <a:spcPts val="0"/>
              </a:spcAft>
              <a:buNone/>
            </a:pPr>
            <a:r>
              <a:t/>
            </a:r>
            <a:endParaRPr b="1" i="0" sz="2400" u="none" cap="none" strike="noStrike">
              <a:solidFill>
                <a:srgbClr val="1F1F1F"/>
              </a:solidFill>
              <a:latin typeface="Arial"/>
              <a:ea typeface="Arial"/>
              <a:cs typeface="Arial"/>
              <a:sym typeface="Arial"/>
            </a:endParaRPr>
          </a:p>
          <a:p>
            <a:pPr indent="0" lvl="0" marL="0" marR="0" rtl="0" algn="ctr">
              <a:spcBef>
                <a:spcPts val="0"/>
              </a:spcBef>
              <a:spcAft>
                <a:spcPts val="0"/>
              </a:spcAft>
              <a:buNone/>
            </a:pPr>
            <a:r>
              <a:rPr b="1" i="0" lang="ar-SA" sz="2400" u="none" cap="none" strike="noStrike">
                <a:solidFill>
                  <a:srgbClr val="1F1F1F"/>
                </a:solidFill>
                <a:latin typeface="Arial"/>
                <a:ea typeface="Arial"/>
                <a:cs typeface="Arial"/>
                <a:sym typeface="Arial"/>
              </a:rPr>
              <a:t>الفصل الأول</a:t>
            </a:r>
            <a:endParaRPr/>
          </a:p>
          <a:p>
            <a:pPr indent="0" lvl="0" marL="0" marR="0" rtl="0" algn="ctr">
              <a:spcBef>
                <a:spcPts val="0"/>
              </a:spcBef>
              <a:spcAft>
                <a:spcPts val="0"/>
              </a:spcAft>
              <a:buNone/>
            </a:pPr>
            <a:r>
              <a:rPr b="1" i="0" lang="ar-SA" sz="2400" u="none" cap="none" strike="noStrike">
                <a:solidFill>
                  <a:srgbClr val="1F1F1F"/>
                </a:solidFill>
                <a:latin typeface="Arial"/>
                <a:ea typeface="Arial"/>
                <a:cs typeface="Arial"/>
                <a:sym typeface="Arial"/>
              </a:rPr>
              <a:t>(2/3/2025)</a:t>
            </a:r>
            <a:endParaRPr b="1" i="0" sz="2300" u="none" cap="none" strike="noStrike">
              <a:solidFill>
                <a:srgbClr val="1F1F1F"/>
              </a:solidFill>
              <a:latin typeface="Arial"/>
              <a:ea typeface="Arial"/>
              <a:cs typeface="Arial"/>
              <a:sym typeface="Arial"/>
            </a:endParaRPr>
          </a:p>
        </p:txBody>
      </p:sp>
      <p:sp>
        <p:nvSpPr>
          <p:cNvPr id="109" name="Google Shape;109;p1"/>
          <p:cNvSpPr txBox="1"/>
          <p:nvPr>
            <p:ph idx="12" type="sldNum"/>
          </p:nvPr>
        </p:nvSpPr>
        <p:spPr>
          <a:xfrm>
            <a:off x="5857240" y="648981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p:nvPr/>
        </p:nvSpPr>
        <p:spPr>
          <a:xfrm>
            <a:off x="162560" y="121920"/>
            <a:ext cx="11907520" cy="6177279"/>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10"/>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1"/>
          <p:cNvSpPr txBox="1"/>
          <p:nvPr/>
        </p:nvSpPr>
        <p:spPr>
          <a:xfrm>
            <a:off x="6096000" y="342001"/>
            <a:ext cx="5776800" cy="5513700"/>
          </a:xfrm>
          <a:prstGeom prst="rect">
            <a:avLst/>
          </a:prstGeom>
          <a:noFill/>
          <a:ln>
            <a:noFill/>
          </a:ln>
        </p:spPr>
        <p:txBody>
          <a:bodyPr anchorCtr="0" anchor="t" bIns="45700" lIns="91425" spcFirstLastPara="1" rIns="91425" wrap="square" tIns="45700">
            <a:spAutoFit/>
          </a:bodyPr>
          <a:lstStyle/>
          <a:p>
            <a:pPr indent="0" lvl="0" marL="0" marR="0" rtl="0" algn="r">
              <a:lnSpc>
                <a:spcPct val="107000"/>
              </a:lnSpc>
              <a:spcBef>
                <a:spcPts val="0"/>
              </a:spcBef>
              <a:spcAft>
                <a:spcPts val="0"/>
              </a:spcAft>
              <a:buNone/>
            </a:pPr>
            <a:r>
              <a:rPr b="1" lang="ar-SA" sz="2200">
                <a:solidFill>
                  <a:srgbClr val="056E9F"/>
                </a:solidFill>
                <a:latin typeface="Calibri"/>
                <a:ea typeface="Calibri"/>
                <a:cs typeface="Calibri"/>
                <a:sym typeface="Calibri"/>
              </a:rPr>
              <a:t>المنهجية المتبعة(المنهجية المتزايدة): 5-</a:t>
            </a:r>
            <a:endParaRPr b="1" sz="2200">
              <a:solidFill>
                <a:srgbClr val="056E9F"/>
              </a:solidFill>
              <a:latin typeface="Calibri"/>
              <a:ea typeface="Calibri"/>
              <a:cs typeface="Calibri"/>
              <a:sym typeface="Calibri"/>
            </a:endParaRPr>
          </a:p>
          <a:p>
            <a:pPr indent="0" lvl="0" marL="0" marR="0" rtl="1" algn="r">
              <a:spcBef>
                <a:spcPts val="800"/>
              </a:spcBef>
              <a:spcAft>
                <a:spcPts val="0"/>
              </a:spcAft>
              <a:buNone/>
            </a:pPr>
            <a:r>
              <a:rPr lang="ar-SA" sz="2000">
                <a:solidFill>
                  <a:schemeClr val="dk1"/>
                </a:solidFill>
                <a:latin typeface="Calibri"/>
                <a:ea typeface="Calibri"/>
                <a:cs typeface="Calibri"/>
                <a:sym typeface="Calibri"/>
              </a:rPr>
              <a:t>اسلوب تطوير يركز على بناء النظام بشكل تدريجي، حيث يتم تطوير النظام في أجزاء صغيرة تسمى "تزايدات" كل تزايد يمثل مجموعة من الميزات أو الوظائف الجديدة التي تُضاف إلى النظام.</a:t>
            </a:r>
            <a:endParaRPr/>
          </a:p>
          <a:p>
            <a:pPr indent="0" lvl="0" marL="0" marR="0" rtl="1" algn="r">
              <a:spcBef>
                <a:spcPts val="0"/>
              </a:spcBef>
              <a:spcAft>
                <a:spcPts val="0"/>
              </a:spcAft>
              <a:buNone/>
            </a:pPr>
            <a:r>
              <a:t/>
            </a:r>
            <a:endParaRPr sz="2000">
              <a:solidFill>
                <a:schemeClr val="dk1"/>
              </a:solidFill>
              <a:latin typeface="Calibri"/>
              <a:ea typeface="Calibri"/>
              <a:cs typeface="Calibri"/>
              <a:sym typeface="Calibri"/>
            </a:endParaRPr>
          </a:p>
          <a:p>
            <a:pPr indent="0" lvl="0" marL="0" marR="0" rtl="1" algn="just">
              <a:spcBef>
                <a:spcPts val="0"/>
              </a:spcBef>
              <a:spcAft>
                <a:spcPts val="0"/>
              </a:spcAft>
              <a:buNone/>
            </a:pPr>
            <a:r>
              <a:rPr b="1" lang="ar-SA" sz="2000">
                <a:solidFill>
                  <a:srgbClr val="056E9F"/>
                </a:solidFill>
                <a:latin typeface="Calibri"/>
                <a:ea typeface="Calibri"/>
                <a:cs typeface="Calibri"/>
                <a:sym typeface="Calibri"/>
              </a:rPr>
              <a:t>مراحل عمل المنهجية:</a:t>
            </a:r>
            <a:endParaRPr b="1"/>
          </a:p>
          <a:p>
            <a:pPr indent="0" lvl="0" marL="0" marR="0" rtl="1" algn="just">
              <a:spcBef>
                <a:spcPts val="0"/>
              </a:spcBef>
              <a:spcAft>
                <a:spcPts val="0"/>
              </a:spcAft>
              <a:buNone/>
            </a:pPr>
            <a:r>
              <a:rPr lang="ar-SA" sz="2000">
                <a:solidFill>
                  <a:srgbClr val="FF0000"/>
                </a:solidFill>
                <a:latin typeface="Calibri"/>
                <a:ea typeface="Calibri"/>
                <a:cs typeface="Calibri"/>
                <a:sym typeface="Calibri"/>
              </a:rPr>
              <a:t>➢ التخطيط: </a:t>
            </a:r>
            <a:r>
              <a:rPr lang="ar-SA" sz="2000">
                <a:solidFill>
                  <a:schemeClr val="dk1"/>
                </a:solidFill>
                <a:latin typeface="Calibri"/>
                <a:ea typeface="Calibri"/>
                <a:cs typeface="Calibri"/>
                <a:sym typeface="Calibri"/>
              </a:rPr>
              <a:t>يتم تحديد المتطلبات الأساسية للمشروع.</a:t>
            </a:r>
            <a:endParaRPr/>
          </a:p>
          <a:p>
            <a:pPr indent="0" lvl="0" marL="0" marR="0" rtl="1" algn="just">
              <a:spcBef>
                <a:spcPts val="0"/>
              </a:spcBef>
              <a:spcAft>
                <a:spcPts val="0"/>
              </a:spcAft>
              <a:buNone/>
            </a:pPr>
            <a:r>
              <a:rPr lang="ar-SA" sz="2000">
                <a:solidFill>
                  <a:srgbClr val="FF0000"/>
                </a:solidFill>
                <a:latin typeface="Calibri"/>
                <a:ea typeface="Calibri"/>
                <a:cs typeface="Calibri"/>
                <a:sym typeface="Calibri"/>
              </a:rPr>
              <a:t>➢</a:t>
            </a:r>
            <a:r>
              <a:rPr lang="ar-SA" sz="2000">
                <a:solidFill>
                  <a:schemeClr val="dk1"/>
                </a:solidFill>
                <a:latin typeface="Calibri"/>
                <a:ea typeface="Calibri"/>
                <a:cs typeface="Calibri"/>
                <a:sym typeface="Calibri"/>
              </a:rPr>
              <a:t> </a:t>
            </a:r>
            <a:r>
              <a:rPr lang="ar-SA" sz="2000">
                <a:solidFill>
                  <a:srgbClr val="FF0000"/>
                </a:solidFill>
                <a:latin typeface="Calibri"/>
                <a:ea typeface="Calibri"/>
                <a:cs typeface="Calibri"/>
                <a:sym typeface="Calibri"/>
              </a:rPr>
              <a:t>التصميم: </a:t>
            </a:r>
            <a:r>
              <a:rPr lang="ar-SA" sz="2000">
                <a:solidFill>
                  <a:schemeClr val="dk1"/>
                </a:solidFill>
                <a:latin typeface="Calibri"/>
                <a:ea typeface="Calibri"/>
                <a:cs typeface="Calibri"/>
                <a:sym typeface="Calibri"/>
              </a:rPr>
              <a:t>يتم تصميم النظام بشكل عام مع تحديد المكونات الأساسية.</a:t>
            </a:r>
            <a:endParaRPr/>
          </a:p>
          <a:p>
            <a:pPr indent="0" lvl="0" marL="0" marR="0" rtl="1" algn="just">
              <a:spcBef>
                <a:spcPts val="0"/>
              </a:spcBef>
              <a:spcAft>
                <a:spcPts val="0"/>
              </a:spcAft>
              <a:buNone/>
            </a:pPr>
            <a:r>
              <a:rPr lang="ar-SA" sz="2000">
                <a:solidFill>
                  <a:srgbClr val="FF0000"/>
                </a:solidFill>
                <a:latin typeface="Calibri"/>
                <a:ea typeface="Calibri"/>
                <a:cs typeface="Calibri"/>
                <a:sym typeface="Calibri"/>
              </a:rPr>
              <a:t>➢ التطوير:  </a:t>
            </a:r>
            <a:r>
              <a:rPr lang="ar-SA" sz="2000">
                <a:solidFill>
                  <a:schemeClr val="dk1"/>
                </a:solidFill>
                <a:latin typeface="Calibri"/>
                <a:ea typeface="Calibri"/>
                <a:cs typeface="Calibri"/>
                <a:sym typeface="Calibri"/>
              </a:rPr>
              <a:t>يتم تطوير النظام عل شكل تزايدات حيث يتم تنفيذ جزء من المتطلبات ف كل تزايد.</a:t>
            </a:r>
            <a:endParaRPr/>
          </a:p>
          <a:p>
            <a:pPr indent="0" lvl="0" marL="0" marR="0" rtl="1" algn="just">
              <a:spcBef>
                <a:spcPts val="0"/>
              </a:spcBef>
              <a:spcAft>
                <a:spcPts val="0"/>
              </a:spcAft>
              <a:buNone/>
            </a:pPr>
            <a:r>
              <a:rPr lang="ar-SA" sz="2000">
                <a:solidFill>
                  <a:srgbClr val="FF0000"/>
                </a:solidFill>
                <a:latin typeface="Calibri"/>
                <a:ea typeface="Calibri"/>
                <a:cs typeface="Calibri"/>
                <a:sym typeface="Calibri"/>
              </a:rPr>
              <a:t>➢ الاختبار: </a:t>
            </a:r>
            <a:r>
              <a:rPr lang="ar-SA" sz="2000">
                <a:solidFill>
                  <a:schemeClr val="dk1"/>
                </a:solidFill>
                <a:latin typeface="Calibri"/>
                <a:ea typeface="Calibri"/>
                <a:cs typeface="Calibri"/>
                <a:sym typeface="Calibri"/>
              </a:rPr>
              <a:t>يتم اختبار كل تزايد بعد تطويره للتأكد من أنه يعمل كما هو متوقع.</a:t>
            </a:r>
            <a:endParaRPr/>
          </a:p>
          <a:p>
            <a:pPr indent="0" lvl="0" marL="0" marR="0" rtl="1" algn="just">
              <a:spcBef>
                <a:spcPts val="0"/>
              </a:spcBef>
              <a:spcAft>
                <a:spcPts val="0"/>
              </a:spcAft>
              <a:buNone/>
            </a:pPr>
            <a:r>
              <a:rPr lang="ar-SA" sz="2000">
                <a:solidFill>
                  <a:srgbClr val="FF0000"/>
                </a:solidFill>
                <a:latin typeface="Calibri"/>
                <a:ea typeface="Calibri"/>
                <a:cs typeface="Calibri"/>
                <a:sym typeface="Calibri"/>
              </a:rPr>
              <a:t>➢ التسليم: </a:t>
            </a:r>
            <a:r>
              <a:rPr lang="ar-SA" sz="2000">
                <a:solidFill>
                  <a:schemeClr val="dk1"/>
                </a:solidFill>
                <a:latin typeface="Calibri"/>
                <a:ea typeface="Calibri"/>
                <a:cs typeface="Calibri"/>
                <a:sym typeface="Calibri"/>
              </a:rPr>
              <a:t>بعد الانتهاء من كل تزايد، يتم تسليم النسخة المحدثة من النظام.</a:t>
            </a:r>
            <a:endParaRPr sz="2000">
              <a:solidFill>
                <a:srgbClr val="262626"/>
              </a:solidFill>
              <a:latin typeface="Calibri"/>
              <a:ea typeface="Calibri"/>
              <a:cs typeface="Calibri"/>
              <a:sym typeface="Calibri"/>
            </a:endParaRPr>
          </a:p>
          <a:p>
            <a:pPr indent="0" lvl="0" marL="0" marR="0" rtl="1" algn="r">
              <a:spcBef>
                <a:spcPts val="0"/>
              </a:spcBef>
              <a:spcAft>
                <a:spcPts val="0"/>
              </a:spcAft>
              <a:buNone/>
            </a:pPr>
            <a:r>
              <a:t/>
            </a:r>
            <a:endParaRPr sz="2200">
              <a:solidFill>
                <a:srgbClr val="262626"/>
              </a:solidFill>
              <a:latin typeface="Calibri"/>
              <a:ea typeface="Calibri"/>
              <a:cs typeface="Calibri"/>
              <a:sym typeface="Calibri"/>
            </a:endParaRPr>
          </a:p>
        </p:txBody>
      </p:sp>
      <p:sp>
        <p:nvSpPr>
          <p:cNvPr id="178" name="Google Shape;178;p11"/>
          <p:cNvSpPr/>
          <p:nvPr/>
        </p:nvSpPr>
        <p:spPr>
          <a:xfrm>
            <a:off x="91440" y="966707"/>
            <a:ext cx="6004560" cy="364744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11"/>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180" name="Google Shape;180;p11"/>
          <p:cNvSpPr txBox="1"/>
          <p:nvPr/>
        </p:nvSpPr>
        <p:spPr>
          <a:xfrm>
            <a:off x="1889760" y="4711057"/>
            <a:ext cx="222504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ar-SA" sz="1800">
                <a:solidFill>
                  <a:srgbClr val="1E5E70"/>
                </a:solidFill>
                <a:latin typeface="Calibri"/>
                <a:ea typeface="Calibri"/>
                <a:cs typeface="Calibri"/>
                <a:sym typeface="Calibri"/>
              </a:rPr>
              <a:t>مخطط المنهجية المتزايدة</a:t>
            </a:r>
            <a:endParaRPr b="1" sz="1800">
              <a:solidFill>
                <a:srgbClr val="1E5E7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p:nvPr/>
        </p:nvSpPr>
        <p:spPr>
          <a:xfrm>
            <a:off x="635000" y="270510"/>
            <a:ext cx="10922000" cy="5551170"/>
          </a:xfrm>
          <a:prstGeom prst="roundRect">
            <a:avLst>
              <a:gd fmla="val 16667" name="adj"/>
            </a:avLst>
          </a:prstGeom>
          <a:blipFill rotWithShape="1">
            <a:blip r:embed="rId3">
              <a:alphaModFix/>
            </a:blip>
            <a:stretch>
              <a:fillRect b="0" l="0" r="0" t="0"/>
            </a:stretch>
          </a:blipFill>
          <a:ln cap="flat"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12"/>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187" name="Google Shape;187;p12"/>
          <p:cNvSpPr txBox="1"/>
          <p:nvPr/>
        </p:nvSpPr>
        <p:spPr>
          <a:xfrm>
            <a:off x="4744720" y="5966001"/>
            <a:ext cx="222504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ar-SA" sz="1800">
                <a:solidFill>
                  <a:srgbClr val="1E5E70"/>
                </a:solidFill>
                <a:latin typeface="Calibri"/>
                <a:ea typeface="Calibri"/>
                <a:cs typeface="Calibri"/>
                <a:sym typeface="Calibri"/>
              </a:rPr>
              <a:t>مخطط غانت </a:t>
            </a:r>
            <a:endParaRPr b="1" sz="1800">
              <a:solidFill>
                <a:srgbClr val="1E5E7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3"/>
          <p:cNvSpPr txBox="1"/>
          <p:nvPr/>
        </p:nvSpPr>
        <p:spPr>
          <a:xfrm>
            <a:off x="352250" y="244025"/>
            <a:ext cx="11762700" cy="5347800"/>
          </a:xfrm>
          <a:prstGeom prst="rect">
            <a:avLst/>
          </a:prstGeom>
          <a:noFill/>
          <a:ln>
            <a:noFill/>
          </a:ln>
        </p:spPr>
        <p:txBody>
          <a:bodyPr anchorCtr="0" anchor="t" bIns="45700" lIns="91425" spcFirstLastPara="1" rIns="91425" wrap="square" tIns="45700">
            <a:noAutofit/>
          </a:bodyPr>
          <a:lstStyle/>
          <a:p>
            <a:pPr indent="0" lvl="0" marL="0" rtl="1" algn="just">
              <a:lnSpc>
                <a:spcPct val="150000"/>
              </a:lnSpc>
              <a:spcBef>
                <a:spcPts val="0"/>
              </a:spcBef>
              <a:spcAft>
                <a:spcPts val="0"/>
              </a:spcAft>
              <a:buClr>
                <a:schemeClr val="dk1"/>
              </a:buClr>
              <a:buSzPts val="1100"/>
              <a:buFont typeface="Arial"/>
              <a:buNone/>
            </a:pPr>
            <a:r>
              <a:t/>
            </a:r>
            <a:endParaRPr b="1" sz="2700">
              <a:solidFill>
                <a:srgbClr val="056E9F"/>
              </a:solidFill>
              <a:latin typeface="Calibri"/>
              <a:ea typeface="Calibri"/>
              <a:cs typeface="Calibri"/>
              <a:sym typeface="Calibri"/>
            </a:endParaRPr>
          </a:p>
          <a:p>
            <a:pPr indent="0" lvl="0" marL="0" marR="0" rtl="1" algn="just">
              <a:lnSpc>
                <a:spcPct val="150000"/>
              </a:lnSpc>
              <a:spcBef>
                <a:spcPts val="0"/>
              </a:spcBef>
              <a:spcAft>
                <a:spcPts val="0"/>
              </a:spcAft>
              <a:buNone/>
            </a:pPr>
            <a:r>
              <a:rPr b="1" lang="ar-SA" sz="1900">
                <a:solidFill>
                  <a:srgbClr val="2F5496"/>
                </a:solidFill>
                <a:highlight>
                  <a:srgbClr val="E3FEE0"/>
                </a:highlight>
              </a:rPr>
              <a:t>الأدوات المستخدمة-7</a:t>
            </a:r>
            <a:endParaRPr b="1" sz="1900">
              <a:solidFill>
                <a:srgbClr val="2F5496"/>
              </a:solidFill>
              <a:highlight>
                <a:srgbClr val="E3FEE0"/>
              </a:highlight>
            </a:endParaRPr>
          </a:p>
          <a:p>
            <a:pPr indent="0" lvl="0" marL="0" marR="0" rtl="1" algn="just">
              <a:lnSpc>
                <a:spcPct val="150000"/>
              </a:lnSpc>
              <a:spcBef>
                <a:spcPts val="0"/>
              </a:spcBef>
              <a:spcAft>
                <a:spcPts val="0"/>
              </a:spcAft>
              <a:buNone/>
            </a:pPr>
            <a:r>
              <a:rPr lang="ar-SA" sz="1900">
                <a:solidFill>
                  <a:srgbClr val="FF0000"/>
                </a:solidFill>
                <a:highlight>
                  <a:srgbClr val="E3FEE0"/>
                </a:highlight>
              </a:rPr>
              <a:t>StarUML:</a:t>
            </a:r>
            <a:r>
              <a:rPr lang="ar-SA" sz="1900">
                <a:solidFill>
                  <a:schemeClr val="dk1"/>
                </a:solidFill>
                <a:highlight>
                  <a:srgbClr val="E3FEE0"/>
                </a:highlight>
              </a:rPr>
              <a:t> برنامج مفتوح المصدر لإنشاء المخططات الانسيابية، UML، والمخططات التنظيمية.</a:t>
            </a:r>
            <a:endParaRPr sz="1900">
              <a:solidFill>
                <a:schemeClr val="dk1"/>
              </a:solidFill>
              <a:highlight>
                <a:srgbClr val="E3FEE0"/>
              </a:highlight>
            </a:endParaRPr>
          </a:p>
          <a:p>
            <a:pPr indent="0" lvl="0" marL="0" marR="0" rtl="1" algn="just">
              <a:lnSpc>
                <a:spcPct val="150000"/>
              </a:lnSpc>
              <a:spcBef>
                <a:spcPts val="0"/>
              </a:spcBef>
              <a:spcAft>
                <a:spcPts val="0"/>
              </a:spcAft>
              <a:buNone/>
            </a:pPr>
            <a:r>
              <a:rPr lang="ar-SA" sz="1900">
                <a:solidFill>
                  <a:srgbClr val="FF0000"/>
                </a:solidFill>
                <a:highlight>
                  <a:srgbClr val="E3FEE0"/>
                </a:highlight>
              </a:rPr>
              <a:t>VS Code:</a:t>
            </a:r>
            <a:r>
              <a:rPr lang="ar-SA" sz="1900">
                <a:solidFill>
                  <a:schemeClr val="dk1"/>
                </a:solidFill>
                <a:highlight>
                  <a:srgbClr val="E3FEE0"/>
                </a:highlight>
              </a:rPr>
              <a:t> محرر نصوص برمجية مفتوح المصدر من مايكروسوفت، يدعم مختلف أنظمة التشغيل.</a:t>
            </a:r>
            <a:endParaRPr sz="1900">
              <a:solidFill>
                <a:schemeClr val="dk1"/>
              </a:solidFill>
              <a:highlight>
                <a:srgbClr val="E3FEE0"/>
              </a:highlight>
            </a:endParaRPr>
          </a:p>
          <a:p>
            <a:pPr indent="0" lvl="0" marL="0" marR="0" rtl="1" algn="just">
              <a:lnSpc>
                <a:spcPct val="150000"/>
              </a:lnSpc>
              <a:spcBef>
                <a:spcPts val="0"/>
              </a:spcBef>
              <a:spcAft>
                <a:spcPts val="0"/>
              </a:spcAft>
              <a:buNone/>
            </a:pPr>
            <a:r>
              <a:rPr lang="ar-SA" sz="1900">
                <a:solidFill>
                  <a:srgbClr val="FF0000"/>
                </a:solidFill>
                <a:highlight>
                  <a:srgbClr val="E3FEE0"/>
                </a:highlight>
              </a:rPr>
              <a:t>PHP:</a:t>
            </a:r>
            <a:r>
              <a:rPr lang="ar-SA" sz="1900">
                <a:solidFill>
                  <a:schemeClr val="dk1"/>
                </a:solidFill>
                <a:highlight>
                  <a:srgbClr val="E3FEE0"/>
                </a:highlight>
              </a:rPr>
              <a:t> لغة برمجة مخصصة لتطوير تطبيقات الويب، وتُستخدم أيضًا في بناء برامج مستقلة.</a:t>
            </a:r>
            <a:endParaRPr sz="1900">
              <a:solidFill>
                <a:schemeClr val="dk1"/>
              </a:solidFill>
              <a:highlight>
                <a:srgbClr val="E3FEE0"/>
              </a:highlight>
            </a:endParaRPr>
          </a:p>
          <a:p>
            <a:pPr indent="0" lvl="0" marL="0" marR="0" rtl="1" algn="just">
              <a:lnSpc>
                <a:spcPct val="150000"/>
              </a:lnSpc>
              <a:spcBef>
                <a:spcPts val="0"/>
              </a:spcBef>
              <a:spcAft>
                <a:spcPts val="0"/>
              </a:spcAft>
              <a:buNone/>
            </a:pPr>
            <a:r>
              <a:rPr lang="ar-SA" sz="1900">
                <a:solidFill>
                  <a:srgbClr val="FF0000"/>
                </a:solidFill>
                <a:highlight>
                  <a:srgbClr val="E3FEE0"/>
                </a:highlight>
              </a:rPr>
              <a:t>MySQL: </a:t>
            </a:r>
            <a:r>
              <a:rPr lang="ar-SA" sz="1900">
                <a:solidFill>
                  <a:schemeClr val="dk1"/>
                </a:solidFill>
                <a:highlight>
                  <a:srgbClr val="E3FEE0"/>
                </a:highlight>
              </a:rPr>
              <a:t>نظام إدارة قواعد بيانات علائقية مفتوح المصدر يعتمد على لغة SQL.</a:t>
            </a:r>
            <a:endParaRPr sz="1900">
              <a:solidFill>
                <a:schemeClr val="dk1"/>
              </a:solidFill>
              <a:highlight>
                <a:srgbClr val="E3FEE0"/>
              </a:highlight>
            </a:endParaRPr>
          </a:p>
          <a:p>
            <a:pPr indent="0" lvl="0" marL="0" marR="0" rtl="1" algn="just">
              <a:lnSpc>
                <a:spcPct val="150000"/>
              </a:lnSpc>
              <a:spcBef>
                <a:spcPts val="0"/>
              </a:spcBef>
              <a:spcAft>
                <a:spcPts val="0"/>
              </a:spcAft>
              <a:buNone/>
            </a:pPr>
            <a:r>
              <a:rPr lang="ar-SA" sz="1900">
                <a:solidFill>
                  <a:srgbClr val="FF0000"/>
                </a:solidFill>
                <a:highlight>
                  <a:srgbClr val="E3FEE0"/>
                </a:highlight>
              </a:rPr>
              <a:t>Laravel: </a:t>
            </a:r>
            <a:r>
              <a:rPr lang="ar-SA" sz="1900">
                <a:solidFill>
                  <a:schemeClr val="dk1"/>
                </a:solidFill>
                <a:highlight>
                  <a:srgbClr val="E3FEE0"/>
                </a:highlight>
              </a:rPr>
              <a:t>إطار عمل PHP لتطوير تطبيقات الويب بكفاءة، ويتميز بأدوات قوية مثل ORM والتوجيه.</a:t>
            </a:r>
            <a:endParaRPr sz="1900">
              <a:solidFill>
                <a:schemeClr val="dk1"/>
              </a:solidFill>
              <a:highlight>
                <a:srgbClr val="E3FEE0"/>
              </a:highlight>
            </a:endParaRPr>
          </a:p>
          <a:p>
            <a:pPr indent="0" lvl="0" marL="0" rtl="1" algn="just">
              <a:lnSpc>
                <a:spcPct val="150000"/>
              </a:lnSpc>
              <a:spcBef>
                <a:spcPts val="0"/>
              </a:spcBef>
              <a:spcAft>
                <a:spcPts val="0"/>
              </a:spcAft>
              <a:buClr>
                <a:schemeClr val="dk1"/>
              </a:buClr>
              <a:buSzPts val="1100"/>
              <a:buFont typeface="Arial"/>
              <a:buNone/>
            </a:pPr>
            <a:r>
              <a:rPr lang="ar-SA" sz="1900">
                <a:solidFill>
                  <a:srgbClr val="FF0000"/>
                </a:solidFill>
                <a:highlight>
                  <a:srgbClr val="E3FEE0"/>
                </a:highlight>
              </a:rPr>
              <a:t>XAMPP: </a:t>
            </a:r>
            <a:r>
              <a:rPr lang="ar-SA" sz="1900">
                <a:solidFill>
                  <a:schemeClr val="dk1"/>
                </a:solidFill>
                <a:highlight>
                  <a:srgbClr val="E3FEE0"/>
                </a:highlight>
              </a:rPr>
              <a:t>حزمة برمجية مفتوحة المصدر تضم MySQL وApache لإنشاء بيئة سيرفر محلي للاختبار والتطوير.</a:t>
            </a:r>
            <a:endParaRPr sz="1900">
              <a:solidFill>
                <a:schemeClr val="dk1"/>
              </a:solidFill>
              <a:highlight>
                <a:srgbClr val="E3FEE0"/>
              </a:highlight>
            </a:endParaRPr>
          </a:p>
          <a:p>
            <a:pPr indent="0" lvl="0" marL="0" marR="0" rtl="1" algn="just">
              <a:lnSpc>
                <a:spcPct val="150000"/>
              </a:lnSpc>
              <a:spcBef>
                <a:spcPts val="0"/>
              </a:spcBef>
              <a:spcAft>
                <a:spcPts val="0"/>
              </a:spcAft>
              <a:buNone/>
            </a:pPr>
            <a:r>
              <a:t/>
            </a:r>
            <a:endParaRPr b="1" sz="2700">
              <a:solidFill>
                <a:srgbClr val="056E9F"/>
              </a:solidFill>
              <a:latin typeface="Calibri"/>
              <a:ea typeface="Calibri"/>
              <a:cs typeface="Calibri"/>
              <a:sym typeface="Calibri"/>
            </a:endParaRPr>
          </a:p>
        </p:txBody>
      </p:sp>
      <p:sp>
        <p:nvSpPr>
          <p:cNvPr id="193" name="Google Shape;193;p13"/>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4"/>
          <p:cNvSpPr txBox="1"/>
          <p:nvPr/>
        </p:nvSpPr>
        <p:spPr>
          <a:xfrm>
            <a:off x="5100325" y="116200"/>
            <a:ext cx="6982200" cy="5120400"/>
          </a:xfrm>
          <a:prstGeom prst="rect">
            <a:avLst/>
          </a:prstGeom>
          <a:noFill/>
          <a:ln>
            <a:noFill/>
          </a:ln>
        </p:spPr>
        <p:txBody>
          <a:bodyPr anchorCtr="0" anchor="t" bIns="45700" lIns="91425" spcFirstLastPara="1" rIns="91425" wrap="square" tIns="45700">
            <a:spAutoFit/>
          </a:bodyPr>
          <a:lstStyle/>
          <a:p>
            <a:pPr indent="0" lvl="0" marL="0" marR="0" rtl="1" algn="just">
              <a:lnSpc>
                <a:spcPct val="150000"/>
              </a:lnSpc>
              <a:spcBef>
                <a:spcPts val="800"/>
              </a:spcBef>
              <a:spcAft>
                <a:spcPts val="0"/>
              </a:spcAft>
              <a:buNone/>
            </a:pPr>
            <a:r>
              <a:rPr b="1" lang="ar-SA" sz="1600">
                <a:solidFill>
                  <a:srgbClr val="2F5496"/>
                </a:solidFill>
                <a:highlight>
                  <a:srgbClr val="E3FEE0"/>
                </a:highlight>
              </a:rPr>
              <a:t>معمارية النظام</a:t>
            </a:r>
            <a:endParaRPr b="1" sz="1600">
              <a:solidFill>
                <a:srgbClr val="2F5496"/>
              </a:solidFill>
              <a:highlight>
                <a:srgbClr val="E3FEE0"/>
              </a:highlight>
            </a:endParaRPr>
          </a:p>
          <a:p>
            <a:pPr indent="0" lvl="0" marL="0" marR="0" rtl="1" algn="just">
              <a:lnSpc>
                <a:spcPct val="150000"/>
              </a:lnSpc>
              <a:spcBef>
                <a:spcPts val="800"/>
              </a:spcBef>
              <a:spcAft>
                <a:spcPts val="0"/>
              </a:spcAft>
              <a:buNone/>
            </a:pPr>
            <a:r>
              <a:rPr lang="ar-SA" sz="1600">
                <a:solidFill>
                  <a:schemeClr val="dk1"/>
                </a:solidFill>
                <a:highlight>
                  <a:srgbClr val="E3FEE0"/>
                </a:highlight>
              </a:rPr>
              <a:t>معمارية النظام تحدد الهيكل العام وتنظيم المكونات لتحقيق الأداء الأمثل مع مراعاة التوافق، التوسعية، الأمان، والصيانة. في نظام حجز السينما، تتضمن المعمارية مكونات مثل قاعدة البيانات، واجهة المستخدم، ونظام إدارة الحجز.</a:t>
            </a:r>
            <a:endParaRPr sz="1600">
              <a:solidFill>
                <a:schemeClr val="dk1"/>
              </a:solidFill>
              <a:highlight>
                <a:srgbClr val="E3FEE0"/>
              </a:highlight>
            </a:endParaRPr>
          </a:p>
          <a:p>
            <a:pPr indent="0" lvl="0" marL="0" marR="0" rtl="1" algn="just">
              <a:lnSpc>
                <a:spcPct val="150000"/>
              </a:lnSpc>
              <a:spcBef>
                <a:spcPts val="800"/>
              </a:spcBef>
              <a:spcAft>
                <a:spcPts val="0"/>
              </a:spcAft>
              <a:buNone/>
            </a:pPr>
            <a:r>
              <a:rPr b="1" lang="ar-SA" sz="1600">
                <a:solidFill>
                  <a:srgbClr val="2F5496"/>
                </a:solidFill>
                <a:highlight>
                  <a:srgbClr val="E3FEE0"/>
                </a:highlight>
              </a:rPr>
              <a:t>نمط MVC (Model-View-Controller)</a:t>
            </a:r>
            <a:endParaRPr b="1" sz="1600">
              <a:solidFill>
                <a:srgbClr val="2F5496"/>
              </a:solidFill>
              <a:highlight>
                <a:srgbClr val="E3FEE0"/>
              </a:highlight>
            </a:endParaRPr>
          </a:p>
          <a:p>
            <a:pPr indent="0" lvl="0" marL="0" marR="0" rtl="1" algn="just">
              <a:lnSpc>
                <a:spcPct val="150000"/>
              </a:lnSpc>
              <a:spcBef>
                <a:spcPts val="800"/>
              </a:spcBef>
              <a:spcAft>
                <a:spcPts val="0"/>
              </a:spcAft>
              <a:buNone/>
            </a:pPr>
            <a:r>
              <a:rPr lang="ar-SA" sz="1600">
                <a:solidFill>
                  <a:schemeClr val="dk1"/>
                </a:solidFill>
                <a:highlight>
                  <a:srgbClr val="E3FEE0"/>
                </a:highlight>
              </a:rPr>
              <a:t>يُستخدم MVC لتنظيم الكود وفصل مكونات التطبيق لضمان كفاءة التفاعل بين البيانات وواجهة المستخدم.</a:t>
            </a:r>
            <a:endParaRPr sz="1600">
              <a:solidFill>
                <a:schemeClr val="dk1"/>
              </a:solidFill>
              <a:highlight>
                <a:srgbClr val="E3FEE0"/>
              </a:highlight>
            </a:endParaRPr>
          </a:p>
          <a:p>
            <a:pPr indent="0" lvl="0" marL="0" marR="0" rtl="1" algn="just">
              <a:lnSpc>
                <a:spcPct val="150000"/>
              </a:lnSpc>
              <a:spcBef>
                <a:spcPts val="800"/>
              </a:spcBef>
              <a:spcAft>
                <a:spcPts val="0"/>
              </a:spcAft>
              <a:buNone/>
            </a:pPr>
            <a:r>
              <a:rPr b="1" lang="ar-SA" sz="1600">
                <a:solidFill>
                  <a:srgbClr val="2F5496"/>
                </a:solidFill>
                <a:highlight>
                  <a:srgbClr val="E3FEE0"/>
                </a:highlight>
              </a:rPr>
              <a:t>النموذج (Model):</a:t>
            </a:r>
            <a:r>
              <a:rPr lang="ar-SA" sz="1600">
                <a:solidFill>
                  <a:srgbClr val="2F5496"/>
                </a:solidFill>
                <a:highlight>
                  <a:srgbClr val="E3FEE0"/>
                </a:highlight>
              </a:rPr>
              <a:t> </a:t>
            </a:r>
            <a:r>
              <a:rPr lang="ar-SA" sz="1600">
                <a:solidFill>
                  <a:schemeClr val="dk1"/>
                </a:solidFill>
                <a:highlight>
                  <a:srgbClr val="E3FEE0"/>
                </a:highlight>
              </a:rPr>
              <a:t>مسؤول عن إدارة البيانات وتخزينها ومعالجتها.</a:t>
            </a:r>
            <a:endParaRPr sz="1600">
              <a:solidFill>
                <a:schemeClr val="dk1"/>
              </a:solidFill>
              <a:highlight>
                <a:srgbClr val="E3FEE0"/>
              </a:highlight>
            </a:endParaRPr>
          </a:p>
          <a:p>
            <a:pPr indent="0" lvl="0" marL="0" marR="0" rtl="1" algn="just">
              <a:lnSpc>
                <a:spcPct val="150000"/>
              </a:lnSpc>
              <a:spcBef>
                <a:spcPts val="800"/>
              </a:spcBef>
              <a:spcAft>
                <a:spcPts val="0"/>
              </a:spcAft>
              <a:buNone/>
            </a:pPr>
            <a:r>
              <a:rPr b="1" lang="ar-SA" sz="1600">
                <a:solidFill>
                  <a:srgbClr val="2F5496"/>
                </a:solidFill>
                <a:highlight>
                  <a:srgbClr val="E3FEE0"/>
                </a:highlight>
              </a:rPr>
              <a:t>المتحكم (Controller):</a:t>
            </a:r>
            <a:r>
              <a:rPr lang="ar-SA" sz="1600">
                <a:solidFill>
                  <a:schemeClr val="dk1"/>
                </a:solidFill>
                <a:highlight>
                  <a:srgbClr val="E3FEE0"/>
                </a:highlight>
              </a:rPr>
              <a:t> يتعامل مع طلبات المستخدم وينسق بين النموذج والعرض.</a:t>
            </a:r>
            <a:endParaRPr sz="1600">
              <a:solidFill>
                <a:schemeClr val="dk1"/>
              </a:solidFill>
              <a:highlight>
                <a:srgbClr val="E3FEE0"/>
              </a:highlight>
            </a:endParaRPr>
          </a:p>
          <a:p>
            <a:pPr indent="0" lvl="0" marL="0" marR="0" rtl="1" algn="just">
              <a:lnSpc>
                <a:spcPct val="150000"/>
              </a:lnSpc>
              <a:spcBef>
                <a:spcPts val="800"/>
              </a:spcBef>
              <a:spcAft>
                <a:spcPts val="0"/>
              </a:spcAft>
              <a:buNone/>
            </a:pPr>
            <a:r>
              <a:rPr b="1" lang="ar-SA" sz="1600">
                <a:solidFill>
                  <a:srgbClr val="2F5496"/>
                </a:solidFill>
                <a:highlight>
                  <a:srgbClr val="E3FEE0"/>
                </a:highlight>
              </a:rPr>
              <a:t>العرض (View):</a:t>
            </a:r>
            <a:r>
              <a:rPr lang="ar-SA" sz="1600">
                <a:solidFill>
                  <a:schemeClr val="dk1"/>
                </a:solidFill>
                <a:highlight>
                  <a:srgbClr val="E3FEE0"/>
                </a:highlight>
              </a:rPr>
              <a:t> يمثل واجهة المستخدم، ويعرض البيانات بطريقة مرئية وسهلة التفاعل.</a:t>
            </a:r>
            <a:endParaRPr sz="1600">
              <a:solidFill>
                <a:schemeClr val="dk1"/>
              </a:solidFill>
              <a:highlight>
                <a:srgbClr val="E3FEE0"/>
              </a:highlight>
            </a:endParaRPr>
          </a:p>
          <a:p>
            <a:pPr indent="0" lvl="0" marL="0" marR="0" rtl="1" algn="just">
              <a:lnSpc>
                <a:spcPct val="150000"/>
              </a:lnSpc>
              <a:spcBef>
                <a:spcPts val="800"/>
              </a:spcBef>
              <a:spcAft>
                <a:spcPts val="0"/>
              </a:spcAft>
              <a:buNone/>
            </a:pPr>
            <a:r>
              <a:rPr lang="ar-SA" sz="1600">
                <a:solidFill>
                  <a:schemeClr val="dk1"/>
                </a:solidFill>
                <a:highlight>
                  <a:srgbClr val="E3FEE0"/>
                </a:highlight>
              </a:rPr>
              <a:t>يضمن هذا النمط مرونة التعديل وتحسين تجربة المستخدم في النظام.</a:t>
            </a:r>
            <a:endParaRPr b="1" sz="2100">
              <a:solidFill>
                <a:srgbClr val="056E9F"/>
              </a:solidFill>
              <a:latin typeface="Calibri"/>
              <a:ea typeface="Calibri"/>
              <a:cs typeface="Calibri"/>
              <a:sym typeface="Calibri"/>
            </a:endParaRPr>
          </a:p>
        </p:txBody>
      </p:sp>
      <p:sp>
        <p:nvSpPr>
          <p:cNvPr id="199" name="Google Shape;199;p14"/>
          <p:cNvSpPr/>
          <p:nvPr/>
        </p:nvSpPr>
        <p:spPr>
          <a:xfrm>
            <a:off x="-71075" y="458800"/>
            <a:ext cx="5171400" cy="44352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14"/>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201" name="Google Shape;201;p14"/>
          <p:cNvSpPr txBox="1"/>
          <p:nvPr/>
        </p:nvSpPr>
        <p:spPr>
          <a:xfrm>
            <a:off x="1189525" y="5299842"/>
            <a:ext cx="2225100" cy="369300"/>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b="1" lang="ar-SA" sz="1800">
                <a:solidFill>
                  <a:srgbClr val="1E5E70"/>
                </a:solidFill>
                <a:latin typeface="Calibri"/>
                <a:ea typeface="Calibri"/>
                <a:cs typeface="Calibri"/>
                <a:sym typeface="Calibri"/>
              </a:rPr>
              <a:t>مخطط MVC</a:t>
            </a:r>
            <a:endParaRPr b="1" sz="1800">
              <a:solidFill>
                <a:srgbClr val="1E5E7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5"/>
          <p:cNvSpPr/>
          <p:nvPr/>
        </p:nvSpPr>
        <p:spPr>
          <a:xfrm>
            <a:off x="193040" y="68530"/>
            <a:ext cx="11805920" cy="588264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15"/>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208" name="Google Shape;208;p15"/>
          <p:cNvSpPr txBox="1"/>
          <p:nvPr/>
        </p:nvSpPr>
        <p:spPr>
          <a:xfrm>
            <a:off x="4983480" y="5951170"/>
            <a:ext cx="2225040" cy="369332"/>
          </a:xfrm>
          <a:prstGeom prst="rect">
            <a:avLst/>
          </a:prstGeom>
          <a:noFill/>
          <a:ln>
            <a:noFill/>
          </a:ln>
        </p:spPr>
        <p:txBody>
          <a:bodyPr anchorCtr="0" anchor="t" bIns="45700" lIns="91425" spcFirstLastPara="1" rIns="91425" wrap="square" tIns="45700">
            <a:spAutoFit/>
          </a:bodyPr>
          <a:lstStyle/>
          <a:p>
            <a:pPr indent="0" lvl="0" marL="0" marR="0" rtl="1" algn="ctr">
              <a:spcBef>
                <a:spcPts val="0"/>
              </a:spcBef>
              <a:spcAft>
                <a:spcPts val="0"/>
              </a:spcAft>
              <a:buNone/>
            </a:pPr>
            <a:r>
              <a:rPr b="1" lang="ar-SA" sz="1800">
                <a:solidFill>
                  <a:srgbClr val="1E5E70"/>
                </a:solidFill>
                <a:latin typeface="Calibri"/>
                <a:ea typeface="Calibri"/>
                <a:cs typeface="Calibri"/>
                <a:sym typeface="Calibri"/>
              </a:rPr>
              <a:t>مخطط Use Case</a:t>
            </a:r>
            <a:endParaRPr b="1" sz="1800">
              <a:solidFill>
                <a:srgbClr val="1E5E7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p:nvPr/>
        </p:nvSpPr>
        <p:spPr>
          <a:xfrm>
            <a:off x="1145079" y="701040"/>
            <a:ext cx="9901843" cy="509016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16"/>
          <p:cNvSpPr txBox="1"/>
          <p:nvPr/>
        </p:nvSpPr>
        <p:spPr>
          <a:xfrm>
            <a:off x="0" y="6557756"/>
            <a:ext cx="483523" cy="3002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sz="2000">
              <a:solidFill>
                <a:srgbClr val="FFFFFF"/>
              </a:solidFill>
              <a:latin typeface="Calibri"/>
              <a:ea typeface="Calibri"/>
              <a:cs typeface="Calibri"/>
              <a:sym typeface="Calibri"/>
            </a:endParaRPr>
          </a:p>
        </p:txBody>
      </p:sp>
      <p:sp>
        <p:nvSpPr>
          <p:cNvPr id="215" name="Google Shape;215;p16"/>
          <p:cNvSpPr txBox="1"/>
          <p:nvPr/>
        </p:nvSpPr>
        <p:spPr>
          <a:xfrm>
            <a:off x="9421321" y="182880"/>
            <a:ext cx="1625600" cy="400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ar-SA" sz="2000">
                <a:solidFill>
                  <a:srgbClr val="FF0000"/>
                </a:solidFill>
                <a:latin typeface="Calibri"/>
                <a:ea typeface="Calibri"/>
                <a:cs typeface="Calibri"/>
                <a:sym typeface="Calibri"/>
              </a:rPr>
              <a:t>1- إضافة فيلم:</a:t>
            </a:r>
            <a:endParaRPr b="1" sz="2000">
              <a:solidFill>
                <a:srgbClr val="FF0000"/>
              </a:solidFill>
              <a:latin typeface="Calibri"/>
              <a:ea typeface="Calibri"/>
              <a:cs typeface="Calibri"/>
              <a:sym typeface="Calibri"/>
            </a:endParaRPr>
          </a:p>
        </p:txBody>
      </p:sp>
      <p:sp>
        <p:nvSpPr>
          <p:cNvPr id="216" name="Google Shape;216;p16"/>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217" name="Google Shape;217;p16"/>
          <p:cNvSpPr txBox="1"/>
          <p:nvPr/>
        </p:nvSpPr>
        <p:spPr>
          <a:xfrm>
            <a:off x="5054600" y="5808521"/>
            <a:ext cx="222504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ar-SA" sz="1800">
                <a:solidFill>
                  <a:srgbClr val="1E5E70"/>
                </a:solidFill>
                <a:latin typeface="Calibri"/>
                <a:ea typeface="Calibri"/>
                <a:cs typeface="Calibri"/>
                <a:sym typeface="Calibri"/>
              </a:rPr>
              <a:t>جدول توصيف إضافة فيلم</a:t>
            </a:r>
            <a:endParaRPr b="1" sz="1800">
              <a:solidFill>
                <a:srgbClr val="1E5E7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p:nvPr/>
        </p:nvSpPr>
        <p:spPr>
          <a:xfrm>
            <a:off x="289560" y="1310640"/>
            <a:ext cx="11612880" cy="367792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17"/>
          <p:cNvSpPr txBox="1"/>
          <p:nvPr/>
        </p:nvSpPr>
        <p:spPr>
          <a:xfrm>
            <a:off x="0" y="6557756"/>
            <a:ext cx="483523" cy="3002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sz="2000">
              <a:solidFill>
                <a:srgbClr val="FFFFFF"/>
              </a:solidFill>
              <a:latin typeface="Calibri"/>
              <a:ea typeface="Calibri"/>
              <a:cs typeface="Calibri"/>
              <a:sym typeface="Calibri"/>
            </a:endParaRPr>
          </a:p>
        </p:txBody>
      </p:sp>
      <p:sp>
        <p:nvSpPr>
          <p:cNvPr id="224" name="Google Shape;224;p17"/>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225" name="Google Shape;225;p17"/>
          <p:cNvSpPr txBox="1"/>
          <p:nvPr/>
        </p:nvSpPr>
        <p:spPr>
          <a:xfrm>
            <a:off x="4983480" y="4803894"/>
            <a:ext cx="222504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ar-SA" sz="1800">
                <a:solidFill>
                  <a:srgbClr val="1E5E70"/>
                </a:solidFill>
                <a:latin typeface="Calibri"/>
                <a:ea typeface="Calibri"/>
                <a:cs typeface="Calibri"/>
                <a:sym typeface="Calibri"/>
              </a:rPr>
              <a:t>مخطط نشاط إضافة فيلم </a:t>
            </a:r>
            <a:endParaRPr b="1" sz="1800">
              <a:solidFill>
                <a:srgbClr val="1E5E7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p:nvPr/>
        </p:nvSpPr>
        <p:spPr>
          <a:xfrm>
            <a:off x="147320" y="85065"/>
            <a:ext cx="11897360" cy="587248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18"/>
          <p:cNvSpPr txBox="1"/>
          <p:nvPr/>
        </p:nvSpPr>
        <p:spPr>
          <a:xfrm>
            <a:off x="0" y="6557756"/>
            <a:ext cx="483523" cy="3002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sz="2000">
              <a:solidFill>
                <a:srgbClr val="FFFFFF"/>
              </a:solidFill>
              <a:latin typeface="Calibri"/>
              <a:ea typeface="Calibri"/>
              <a:cs typeface="Calibri"/>
              <a:sym typeface="Calibri"/>
            </a:endParaRPr>
          </a:p>
        </p:txBody>
      </p:sp>
      <p:sp>
        <p:nvSpPr>
          <p:cNvPr id="232" name="Google Shape;232;p18"/>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233" name="Google Shape;233;p18"/>
          <p:cNvSpPr txBox="1"/>
          <p:nvPr/>
        </p:nvSpPr>
        <p:spPr>
          <a:xfrm>
            <a:off x="4983480" y="5772879"/>
            <a:ext cx="222504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ar-SA" sz="1800">
                <a:solidFill>
                  <a:srgbClr val="1E5E70"/>
                </a:solidFill>
                <a:latin typeface="Calibri"/>
                <a:ea typeface="Calibri"/>
                <a:cs typeface="Calibri"/>
                <a:sym typeface="Calibri"/>
              </a:rPr>
              <a:t>مخطط تسلسل إضافة فيلم </a:t>
            </a:r>
            <a:endParaRPr b="1" sz="1800">
              <a:solidFill>
                <a:srgbClr val="1E5E7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9"/>
          <p:cNvSpPr txBox="1"/>
          <p:nvPr>
            <p:ph idx="12" type="sldNum"/>
          </p:nvPr>
        </p:nvSpPr>
        <p:spPr>
          <a:xfrm>
            <a:off x="5857239" y="6414597"/>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239" name="Google Shape;239;p19"/>
          <p:cNvSpPr/>
          <p:nvPr/>
        </p:nvSpPr>
        <p:spPr>
          <a:xfrm>
            <a:off x="6334759" y="443401"/>
            <a:ext cx="5715000" cy="5368935"/>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19"/>
          <p:cNvSpPr/>
          <p:nvPr/>
        </p:nvSpPr>
        <p:spPr>
          <a:xfrm>
            <a:off x="142239" y="2043285"/>
            <a:ext cx="5715000" cy="2169169"/>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19"/>
          <p:cNvSpPr txBox="1"/>
          <p:nvPr/>
        </p:nvSpPr>
        <p:spPr>
          <a:xfrm>
            <a:off x="8348616" y="5928800"/>
            <a:ext cx="168728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ar-SA" sz="1800">
                <a:solidFill>
                  <a:schemeClr val="dk1"/>
                </a:solidFill>
                <a:latin typeface="Calibri"/>
                <a:ea typeface="Calibri"/>
                <a:cs typeface="Calibri"/>
                <a:sym typeface="Calibri"/>
              </a:rPr>
              <a:t>صورة اضافة فيلم 2</a:t>
            </a:r>
            <a:endParaRPr b="1" sz="1800">
              <a:solidFill>
                <a:schemeClr val="dk1"/>
              </a:solidFill>
              <a:latin typeface="Calibri"/>
              <a:ea typeface="Calibri"/>
              <a:cs typeface="Calibri"/>
              <a:sym typeface="Calibri"/>
            </a:endParaRPr>
          </a:p>
        </p:txBody>
      </p:sp>
      <p:sp>
        <p:nvSpPr>
          <p:cNvPr id="242" name="Google Shape;242;p19"/>
          <p:cNvSpPr txBox="1"/>
          <p:nvPr/>
        </p:nvSpPr>
        <p:spPr>
          <a:xfrm>
            <a:off x="2156096" y="4507468"/>
            <a:ext cx="168728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ar-SA" sz="1800">
                <a:solidFill>
                  <a:schemeClr val="dk1"/>
                </a:solidFill>
                <a:latin typeface="Calibri"/>
                <a:ea typeface="Calibri"/>
                <a:cs typeface="Calibri"/>
                <a:sym typeface="Calibri"/>
              </a:rPr>
              <a:t>صورة اضافة فيلم 1</a:t>
            </a:r>
            <a:endParaRPr b="1"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nvSpPr>
        <p:spPr>
          <a:xfrm>
            <a:off x="8538995" y="293675"/>
            <a:ext cx="2895600" cy="477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ar-SA" sz="2400" u="none" cap="none" strike="noStrike">
                <a:solidFill>
                  <a:srgbClr val="FF0000"/>
                </a:solidFill>
                <a:latin typeface="Calibri"/>
                <a:ea typeface="Calibri"/>
                <a:cs typeface="Calibri"/>
                <a:sym typeface="Calibri"/>
              </a:rPr>
              <a:t>المحتويات</a:t>
            </a:r>
            <a:r>
              <a:rPr b="1" i="0" lang="ar-SA" sz="2500" u="none" cap="none" strike="noStrike">
                <a:solidFill>
                  <a:srgbClr val="FF0000"/>
                </a:solidFill>
                <a:latin typeface="Calibri"/>
                <a:ea typeface="Calibri"/>
                <a:cs typeface="Calibri"/>
                <a:sym typeface="Calibri"/>
              </a:rPr>
              <a:t>:</a:t>
            </a:r>
            <a:endParaRPr b="1" i="0" sz="2500" u="none" cap="none" strike="noStrike">
              <a:solidFill>
                <a:srgbClr val="FF0000"/>
              </a:solidFill>
              <a:latin typeface="Calibri"/>
              <a:ea typeface="Calibri"/>
              <a:cs typeface="Calibri"/>
              <a:sym typeface="Calibri"/>
            </a:endParaRPr>
          </a:p>
        </p:txBody>
      </p:sp>
      <p:sp>
        <p:nvSpPr>
          <p:cNvPr id="115" name="Google Shape;115;p2"/>
          <p:cNvSpPr txBox="1"/>
          <p:nvPr/>
        </p:nvSpPr>
        <p:spPr>
          <a:xfrm>
            <a:off x="6602185" y="988952"/>
            <a:ext cx="5811600" cy="5008500"/>
          </a:xfrm>
          <a:prstGeom prst="rect">
            <a:avLst/>
          </a:prstGeom>
          <a:noFill/>
          <a:ln>
            <a:noFill/>
          </a:ln>
        </p:spPr>
        <p:txBody>
          <a:bodyPr anchorCtr="0" anchor="t" bIns="45700" lIns="91425" spcFirstLastPara="1" rIns="91425" wrap="square" tIns="45700">
            <a:spAutoFit/>
          </a:bodyPr>
          <a:lstStyle/>
          <a:p>
            <a:pPr indent="-457200" lvl="2" marL="1371600" marR="0" rtl="1" algn="r">
              <a:lnSpc>
                <a:spcPct val="115000"/>
              </a:lnSpc>
              <a:spcBef>
                <a:spcPts val="0"/>
              </a:spcBef>
              <a:spcAft>
                <a:spcPts val="0"/>
              </a:spcAft>
              <a:buClr>
                <a:srgbClr val="056E9F"/>
              </a:buClr>
              <a:buSzPts val="1600"/>
              <a:buFont typeface="Calibri"/>
              <a:buAutoNum type="arabicParenR"/>
            </a:pPr>
            <a:r>
              <a:rPr b="1" i="0" lang="ar-SA" sz="1600" u="sng" cap="none" strike="noStrike">
                <a:solidFill>
                  <a:srgbClr val="056E9F"/>
                </a:solidFill>
                <a:latin typeface="Calibri"/>
                <a:ea typeface="Calibri"/>
                <a:cs typeface="Calibri"/>
                <a:sym typeface="Calibri"/>
                <a:hlinkClick action="ppaction://hlinksldjump" r:id="rId3">
                  <a:extLst>
                    <a:ext uri="{A12FA001-AC4F-418D-AE19-62706E023703}">
                      <ahyp:hlinkClr val="tx"/>
                    </a:ext>
                  </a:extLst>
                </a:hlinkClick>
              </a:rPr>
              <a:t>أهمية المشروع</a:t>
            </a:r>
            <a:endParaRPr b="1" i="0" sz="1600" u="none" cap="none" strike="noStrike">
              <a:solidFill>
                <a:srgbClr val="056E9F"/>
              </a:solidFill>
              <a:latin typeface="Calibri"/>
              <a:ea typeface="Calibri"/>
              <a:cs typeface="Calibri"/>
              <a:sym typeface="Calibri"/>
            </a:endParaRPr>
          </a:p>
          <a:p>
            <a:pPr indent="-457200" lvl="2" marL="1371600" marR="0" rtl="1" algn="r">
              <a:lnSpc>
                <a:spcPct val="115000"/>
              </a:lnSpc>
              <a:spcBef>
                <a:spcPts val="0"/>
              </a:spcBef>
              <a:spcAft>
                <a:spcPts val="0"/>
              </a:spcAft>
              <a:buClr>
                <a:srgbClr val="056E9F"/>
              </a:buClr>
              <a:buSzPts val="1600"/>
              <a:buFont typeface="Calibri"/>
              <a:buAutoNum type="arabicParenR"/>
            </a:pPr>
            <a:r>
              <a:rPr b="1" i="0" lang="ar-SA" sz="1600" u="sng" cap="none" strike="noStrike">
                <a:solidFill>
                  <a:srgbClr val="056E9F"/>
                </a:solidFill>
                <a:latin typeface="Calibri"/>
                <a:ea typeface="Calibri"/>
                <a:cs typeface="Calibri"/>
                <a:sym typeface="Calibri"/>
                <a:hlinkClick action="ppaction://hlinksldjump" r:id="rId4">
                  <a:extLst>
                    <a:ext uri="{A12FA001-AC4F-418D-AE19-62706E023703}">
                      <ahyp:hlinkClr val="tx"/>
                    </a:ext>
                  </a:extLst>
                </a:hlinkClick>
              </a:rPr>
              <a:t>أهداف المشروع</a:t>
            </a:r>
            <a:endParaRPr b="1" i="0" sz="1600" u="none" cap="none" strike="noStrike">
              <a:solidFill>
                <a:srgbClr val="056E9F"/>
              </a:solidFill>
              <a:latin typeface="Calibri"/>
              <a:ea typeface="Calibri"/>
              <a:cs typeface="Calibri"/>
              <a:sym typeface="Calibri"/>
            </a:endParaRPr>
          </a:p>
          <a:p>
            <a:pPr indent="-457200" lvl="2" marL="1371600" marR="0" rtl="1" algn="r">
              <a:lnSpc>
                <a:spcPct val="115000"/>
              </a:lnSpc>
              <a:spcBef>
                <a:spcPts val="0"/>
              </a:spcBef>
              <a:spcAft>
                <a:spcPts val="0"/>
              </a:spcAft>
              <a:buClr>
                <a:srgbClr val="056E9F"/>
              </a:buClr>
              <a:buSzPts val="1600"/>
              <a:buFont typeface="Calibri"/>
              <a:buAutoNum type="arabicParenR"/>
            </a:pPr>
            <a:r>
              <a:rPr b="1" i="0" lang="ar-SA" sz="1600" u="sng" cap="none" strike="noStrike">
                <a:solidFill>
                  <a:srgbClr val="056E9F"/>
                </a:solidFill>
                <a:latin typeface="Calibri"/>
                <a:ea typeface="Calibri"/>
                <a:cs typeface="Calibri"/>
                <a:sym typeface="Calibri"/>
                <a:hlinkClick action="ppaction://hlinksldjump" r:id="rId5">
                  <a:extLst>
                    <a:ext uri="{A12FA001-AC4F-418D-AE19-62706E023703}">
                      <ahyp:hlinkClr val="tx"/>
                    </a:ext>
                  </a:extLst>
                </a:hlinkClick>
              </a:rPr>
              <a:t>الدارسة المرجعية</a:t>
            </a:r>
            <a:endParaRPr b="1" i="0" sz="1600" u="none" cap="none" strike="noStrike">
              <a:solidFill>
                <a:srgbClr val="056E9F"/>
              </a:solidFill>
              <a:latin typeface="Calibri"/>
              <a:ea typeface="Calibri"/>
              <a:cs typeface="Calibri"/>
              <a:sym typeface="Calibri"/>
            </a:endParaRPr>
          </a:p>
          <a:p>
            <a:pPr indent="-457200" lvl="2" marL="1371600" marR="0" rtl="1" algn="r">
              <a:lnSpc>
                <a:spcPct val="115000"/>
              </a:lnSpc>
              <a:spcBef>
                <a:spcPts val="0"/>
              </a:spcBef>
              <a:spcAft>
                <a:spcPts val="0"/>
              </a:spcAft>
              <a:buClr>
                <a:srgbClr val="056E9F"/>
              </a:buClr>
              <a:buSzPts val="1600"/>
              <a:buFont typeface="Calibri"/>
              <a:buAutoNum type="arabicParenR"/>
            </a:pPr>
            <a:r>
              <a:rPr b="1" i="0" lang="ar-SA" sz="1600" u="sng" cap="none" strike="noStrike">
                <a:solidFill>
                  <a:srgbClr val="056E9F"/>
                </a:solidFill>
                <a:latin typeface="Calibri"/>
                <a:ea typeface="Calibri"/>
                <a:cs typeface="Calibri"/>
                <a:sym typeface="Calibri"/>
                <a:hlinkClick action="ppaction://hlinksldjump" r:id="rId6">
                  <a:extLst>
                    <a:ext uri="{A12FA001-AC4F-418D-AE19-62706E023703}">
                      <ahyp:hlinkClr val="tx"/>
                    </a:ext>
                  </a:extLst>
                </a:hlinkClick>
              </a:rPr>
              <a:t>المتطلبات الوظيفية</a:t>
            </a:r>
            <a:endParaRPr b="1" i="0" sz="1600" u="none" cap="none" strike="noStrike">
              <a:solidFill>
                <a:srgbClr val="056E9F"/>
              </a:solidFill>
              <a:latin typeface="Calibri"/>
              <a:ea typeface="Calibri"/>
              <a:cs typeface="Calibri"/>
              <a:sym typeface="Calibri"/>
            </a:endParaRPr>
          </a:p>
          <a:p>
            <a:pPr indent="-457200" lvl="2" marL="1371600" marR="0" rtl="1" algn="r">
              <a:lnSpc>
                <a:spcPct val="115000"/>
              </a:lnSpc>
              <a:spcBef>
                <a:spcPts val="0"/>
              </a:spcBef>
              <a:spcAft>
                <a:spcPts val="0"/>
              </a:spcAft>
              <a:buClr>
                <a:srgbClr val="056E9F"/>
              </a:buClr>
              <a:buSzPts val="1600"/>
              <a:buFont typeface="Calibri"/>
              <a:buAutoNum type="arabicParenR"/>
            </a:pPr>
            <a:r>
              <a:rPr b="1" i="0" lang="ar-SA" sz="1600" u="sng" cap="none" strike="noStrike">
                <a:solidFill>
                  <a:srgbClr val="056E9F"/>
                </a:solidFill>
                <a:latin typeface="Calibri"/>
                <a:ea typeface="Calibri"/>
                <a:cs typeface="Calibri"/>
                <a:sym typeface="Calibri"/>
                <a:hlinkClick action="ppaction://hlinksldjump" r:id="rId7">
                  <a:extLst>
                    <a:ext uri="{A12FA001-AC4F-418D-AE19-62706E023703}">
                      <ahyp:hlinkClr val="tx"/>
                    </a:ext>
                  </a:extLst>
                </a:hlinkClick>
              </a:rPr>
              <a:t>المنهجية المتبعة</a:t>
            </a:r>
            <a:endParaRPr b="1" i="0" sz="1600" u="none" cap="none" strike="noStrike">
              <a:solidFill>
                <a:srgbClr val="056E9F"/>
              </a:solidFill>
              <a:latin typeface="Calibri"/>
              <a:ea typeface="Calibri"/>
              <a:cs typeface="Calibri"/>
              <a:sym typeface="Calibri"/>
            </a:endParaRPr>
          </a:p>
          <a:p>
            <a:pPr indent="-457200" lvl="2" marL="1371600" marR="0" rtl="1" algn="r">
              <a:lnSpc>
                <a:spcPct val="115000"/>
              </a:lnSpc>
              <a:spcBef>
                <a:spcPts val="0"/>
              </a:spcBef>
              <a:spcAft>
                <a:spcPts val="0"/>
              </a:spcAft>
              <a:buClr>
                <a:srgbClr val="056E9F"/>
              </a:buClr>
              <a:buSzPts val="1600"/>
              <a:buFont typeface="Calibri"/>
              <a:buAutoNum type="arabicParenR"/>
            </a:pPr>
            <a:r>
              <a:rPr b="1" i="0" lang="ar-SA" sz="1600" u="sng" cap="none" strike="noStrike">
                <a:solidFill>
                  <a:srgbClr val="056E9F"/>
                </a:solidFill>
                <a:latin typeface="Calibri"/>
                <a:ea typeface="Calibri"/>
                <a:cs typeface="Calibri"/>
                <a:sym typeface="Calibri"/>
                <a:hlinkClick action="ppaction://hlinksldjump" r:id="rId8">
                  <a:extLst>
                    <a:ext uri="{A12FA001-AC4F-418D-AE19-62706E023703}">
                      <ahyp:hlinkClr val="tx"/>
                    </a:ext>
                  </a:extLst>
                </a:hlinkClick>
              </a:rPr>
              <a:t>خطة تنفيذ المشروع</a:t>
            </a:r>
            <a:endParaRPr b="1" i="0" sz="1600" u="none" cap="none" strike="noStrike">
              <a:solidFill>
                <a:srgbClr val="056E9F"/>
              </a:solidFill>
              <a:latin typeface="Calibri"/>
              <a:ea typeface="Calibri"/>
              <a:cs typeface="Calibri"/>
              <a:sym typeface="Calibri"/>
            </a:endParaRPr>
          </a:p>
          <a:p>
            <a:pPr indent="-457200" lvl="2" marL="1371600" marR="0" rtl="1" algn="r">
              <a:lnSpc>
                <a:spcPct val="115000"/>
              </a:lnSpc>
              <a:spcBef>
                <a:spcPts val="0"/>
              </a:spcBef>
              <a:spcAft>
                <a:spcPts val="0"/>
              </a:spcAft>
              <a:buClr>
                <a:srgbClr val="056E9F"/>
              </a:buClr>
              <a:buSzPts val="1600"/>
              <a:buFont typeface="Calibri"/>
              <a:buAutoNum type="arabicParenR"/>
            </a:pPr>
            <a:r>
              <a:rPr b="1" i="0" lang="ar-SA" sz="1600" u="sng" cap="none" strike="noStrike">
                <a:solidFill>
                  <a:srgbClr val="056E9F"/>
                </a:solidFill>
                <a:latin typeface="Calibri"/>
                <a:ea typeface="Calibri"/>
                <a:cs typeface="Calibri"/>
                <a:sym typeface="Calibri"/>
                <a:hlinkClick action="ppaction://hlinksldjump" r:id="rId9">
                  <a:extLst>
                    <a:ext uri="{A12FA001-AC4F-418D-AE19-62706E023703}">
                      <ahyp:hlinkClr val="tx"/>
                    </a:ext>
                  </a:extLst>
                </a:hlinkClick>
              </a:rPr>
              <a:t>الأدوات والمعمارية المستخدمة</a:t>
            </a:r>
            <a:endParaRPr b="1" i="0" sz="1600" u="none" cap="none" strike="noStrike">
              <a:solidFill>
                <a:srgbClr val="056E9F"/>
              </a:solidFill>
              <a:latin typeface="Calibri"/>
              <a:ea typeface="Calibri"/>
              <a:cs typeface="Calibri"/>
              <a:sym typeface="Calibri"/>
            </a:endParaRPr>
          </a:p>
          <a:p>
            <a:pPr indent="-457200" lvl="2" marL="1371600" marR="0" rtl="1" algn="r">
              <a:lnSpc>
                <a:spcPct val="115000"/>
              </a:lnSpc>
              <a:spcBef>
                <a:spcPts val="0"/>
              </a:spcBef>
              <a:spcAft>
                <a:spcPts val="0"/>
              </a:spcAft>
              <a:buClr>
                <a:srgbClr val="056E9F"/>
              </a:buClr>
              <a:buSzPts val="1600"/>
              <a:buFont typeface="Calibri"/>
              <a:buAutoNum type="arabicParenR"/>
            </a:pPr>
            <a:r>
              <a:rPr b="1" i="0" lang="ar-SA" sz="1600" u="sng" cap="none" strike="noStrike">
                <a:solidFill>
                  <a:srgbClr val="056E9F"/>
                </a:solidFill>
                <a:latin typeface="Calibri"/>
                <a:ea typeface="Calibri"/>
                <a:cs typeface="Calibri"/>
                <a:sym typeface="Calibri"/>
                <a:hlinkClick action="ppaction://hlinksldjump" r:id="rId10">
                  <a:extLst>
                    <a:ext uri="{A12FA001-AC4F-418D-AE19-62706E023703}">
                      <ahyp:hlinkClr val="tx"/>
                    </a:ext>
                  </a:extLst>
                </a:hlinkClick>
              </a:rPr>
              <a:t>Use case</a:t>
            </a:r>
            <a:endParaRPr b="1" i="0" sz="1600" u="none" cap="none" strike="noStrike">
              <a:solidFill>
                <a:srgbClr val="056E9F"/>
              </a:solidFill>
              <a:latin typeface="Calibri"/>
              <a:ea typeface="Calibri"/>
              <a:cs typeface="Calibri"/>
              <a:sym typeface="Calibri"/>
            </a:endParaRPr>
          </a:p>
          <a:p>
            <a:pPr indent="-457200" lvl="2" marL="1371600" marR="0" rtl="1" algn="r">
              <a:lnSpc>
                <a:spcPct val="115000"/>
              </a:lnSpc>
              <a:spcBef>
                <a:spcPts val="0"/>
              </a:spcBef>
              <a:spcAft>
                <a:spcPts val="0"/>
              </a:spcAft>
              <a:buClr>
                <a:srgbClr val="056E9F"/>
              </a:buClr>
              <a:buSzPts val="1600"/>
              <a:buFont typeface="Calibri"/>
              <a:buAutoNum type="arabicParenR"/>
            </a:pPr>
            <a:r>
              <a:rPr b="1" i="0" lang="ar-SA" sz="1600" u="sng" cap="none" strike="noStrike">
                <a:solidFill>
                  <a:srgbClr val="056E9F"/>
                </a:solidFill>
                <a:latin typeface="Calibri"/>
                <a:ea typeface="Calibri"/>
                <a:cs typeface="Calibri"/>
                <a:sym typeface="Calibri"/>
                <a:hlinkClick action="ppaction://hlinksldjump" r:id="rId11">
                  <a:extLst>
                    <a:ext uri="{A12FA001-AC4F-418D-AE19-62706E023703}">
                      <ahyp:hlinkClr val="tx"/>
                    </a:ext>
                  </a:extLst>
                </a:hlinkClick>
              </a:rPr>
              <a:t>التدفقات والمخططات</a:t>
            </a:r>
            <a:endParaRPr b="1" i="0" sz="1600" u="none" cap="none" strike="noStrike">
              <a:solidFill>
                <a:srgbClr val="056E9F"/>
              </a:solidFill>
              <a:latin typeface="Calibri"/>
              <a:ea typeface="Calibri"/>
              <a:cs typeface="Calibri"/>
              <a:sym typeface="Calibri"/>
            </a:endParaRPr>
          </a:p>
          <a:p>
            <a:pPr indent="-457200" lvl="2" marL="1371600" marR="0" rtl="1" algn="r">
              <a:lnSpc>
                <a:spcPct val="115000"/>
              </a:lnSpc>
              <a:spcBef>
                <a:spcPts val="0"/>
              </a:spcBef>
              <a:spcAft>
                <a:spcPts val="0"/>
              </a:spcAft>
              <a:buClr>
                <a:srgbClr val="056E9F"/>
              </a:buClr>
              <a:buSzPts val="1600"/>
              <a:buFont typeface="Calibri"/>
              <a:buAutoNum type="arabicParenR"/>
            </a:pPr>
            <a:r>
              <a:rPr b="1" i="0" lang="ar-SA" sz="1600" u="none" cap="none" strike="noStrike">
                <a:solidFill>
                  <a:srgbClr val="056E9F"/>
                </a:solidFill>
                <a:latin typeface="Calibri"/>
                <a:ea typeface="Calibri"/>
                <a:cs typeface="Calibri"/>
                <a:sym typeface="Calibri"/>
              </a:rPr>
              <a:t> </a:t>
            </a:r>
            <a:r>
              <a:rPr b="1" i="0" lang="ar-SA" sz="1600" u="sng" cap="none" strike="noStrike">
                <a:solidFill>
                  <a:srgbClr val="056E9F"/>
                </a:solidFill>
                <a:latin typeface="Calibri"/>
                <a:ea typeface="Calibri"/>
                <a:cs typeface="Calibri"/>
                <a:sym typeface="Calibri"/>
                <a:hlinkClick action="ppaction://hlinksldjump" r:id="rId12">
                  <a:extLst>
                    <a:ext uri="{A12FA001-AC4F-418D-AE19-62706E023703}">
                      <ahyp:hlinkClr val="tx"/>
                    </a:ext>
                  </a:extLst>
                </a:hlinkClick>
              </a:rPr>
              <a:t>لائحة الاختبارات الأولية</a:t>
            </a:r>
            <a:endParaRPr b="1" i="0" sz="1600" u="none" cap="none" strike="noStrike">
              <a:solidFill>
                <a:srgbClr val="056E9F"/>
              </a:solidFill>
              <a:latin typeface="Calibri"/>
              <a:ea typeface="Calibri"/>
              <a:cs typeface="Calibri"/>
              <a:sym typeface="Calibri"/>
            </a:endParaRPr>
          </a:p>
          <a:p>
            <a:pPr indent="-457200" lvl="2" marL="1371600" marR="0" rtl="1" algn="r">
              <a:lnSpc>
                <a:spcPct val="115000"/>
              </a:lnSpc>
              <a:spcBef>
                <a:spcPts val="0"/>
              </a:spcBef>
              <a:spcAft>
                <a:spcPts val="0"/>
              </a:spcAft>
              <a:buClr>
                <a:srgbClr val="056E9F"/>
              </a:buClr>
              <a:buSzPts val="1600"/>
              <a:buFont typeface="Calibri"/>
              <a:buAutoNum type="arabicParenR"/>
            </a:pPr>
            <a:r>
              <a:rPr b="1" i="0" lang="ar-SA" sz="1600" u="none" cap="none" strike="noStrike">
                <a:solidFill>
                  <a:srgbClr val="056E9F"/>
                </a:solidFill>
                <a:latin typeface="Calibri"/>
                <a:ea typeface="Calibri"/>
                <a:cs typeface="Calibri"/>
                <a:sym typeface="Calibri"/>
              </a:rPr>
              <a:t> </a:t>
            </a:r>
            <a:r>
              <a:rPr b="1" i="0" lang="ar-SA" sz="1600" u="sng" cap="none" strike="noStrike">
                <a:solidFill>
                  <a:srgbClr val="1E5E70"/>
                </a:solidFill>
                <a:latin typeface="Calibri"/>
                <a:ea typeface="Calibri"/>
                <a:cs typeface="Calibri"/>
                <a:sym typeface="Calibri"/>
                <a:hlinkClick action="ppaction://hlinksldjump" r:id="rId13">
                  <a:extLst>
                    <a:ext uri="{A12FA001-AC4F-418D-AE19-62706E023703}">
                      <ahyp:hlinkClr val="tx"/>
                    </a:ext>
                  </a:extLst>
                </a:hlinkClick>
              </a:rPr>
              <a:t>مصفوفة تتبع المتطلبات</a:t>
            </a:r>
            <a:endParaRPr b="1" i="0" sz="1600" u="none" cap="none" strike="noStrike">
              <a:solidFill>
                <a:srgbClr val="1E5E70"/>
              </a:solidFill>
              <a:latin typeface="Calibri"/>
              <a:ea typeface="Calibri"/>
              <a:cs typeface="Calibri"/>
              <a:sym typeface="Calibri"/>
            </a:endParaRPr>
          </a:p>
          <a:p>
            <a:pPr indent="-457200" lvl="2" marL="1371600" marR="0" rtl="1" algn="r">
              <a:lnSpc>
                <a:spcPct val="115000"/>
              </a:lnSpc>
              <a:spcBef>
                <a:spcPts val="0"/>
              </a:spcBef>
              <a:spcAft>
                <a:spcPts val="0"/>
              </a:spcAft>
              <a:buClr>
                <a:srgbClr val="056E9F"/>
              </a:buClr>
              <a:buSzPts val="1600"/>
              <a:buFont typeface="Calibri"/>
              <a:buAutoNum type="arabicParenR"/>
            </a:pPr>
            <a:r>
              <a:rPr b="1" i="0" lang="ar-SA" sz="1600" u="none" cap="none" strike="noStrike">
                <a:solidFill>
                  <a:srgbClr val="056E9F"/>
                </a:solidFill>
                <a:latin typeface="Calibri"/>
                <a:ea typeface="Calibri"/>
                <a:cs typeface="Calibri"/>
                <a:sym typeface="Calibri"/>
              </a:rPr>
              <a:t> </a:t>
            </a:r>
            <a:r>
              <a:rPr b="1" i="0" lang="ar-SA" sz="1600" u="sng" cap="none" strike="noStrike">
                <a:solidFill>
                  <a:srgbClr val="056E9F"/>
                </a:solidFill>
                <a:latin typeface="Calibri"/>
                <a:ea typeface="Calibri"/>
                <a:cs typeface="Calibri"/>
                <a:sym typeface="Calibri"/>
                <a:hlinkClick action="ppaction://hlinksldjump" r:id="rId14">
                  <a:extLst>
                    <a:ext uri="{A12FA001-AC4F-418D-AE19-62706E023703}">
                      <ahyp:hlinkClr val="tx"/>
                    </a:ext>
                  </a:extLst>
                </a:hlinkClick>
              </a:rPr>
              <a:t>مخطط الصفوف</a:t>
            </a:r>
            <a:endParaRPr b="1" i="0" sz="1600" u="none" cap="none" strike="noStrike">
              <a:solidFill>
                <a:srgbClr val="056E9F"/>
              </a:solidFill>
              <a:latin typeface="Calibri"/>
              <a:ea typeface="Calibri"/>
              <a:cs typeface="Calibri"/>
              <a:sym typeface="Calibri"/>
            </a:endParaRPr>
          </a:p>
          <a:p>
            <a:pPr indent="-457200" lvl="2" marL="1371600" marR="0" rtl="1" algn="r">
              <a:lnSpc>
                <a:spcPct val="115000"/>
              </a:lnSpc>
              <a:spcBef>
                <a:spcPts val="0"/>
              </a:spcBef>
              <a:spcAft>
                <a:spcPts val="0"/>
              </a:spcAft>
              <a:buClr>
                <a:srgbClr val="056E9F"/>
              </a:buClr>
              <a:buSzPts val="1600"/>
              <a:buFont typeface="Calibri"/>
              <a:buAutoNum type="arabicParenR"/>
            </a:pPr>
            <a:r>
              <a:rPr b="1" i="0" lang="ar-SA" sz="1600" u="sng" cap="none" strike="noStrike">
                <a:solidFill>
                  <a:srgbClr val="056E9F"/>
                </a:solidFill>
                <a:latin typeface="Calibri"/>
                <a:ea typeface="Calibri"/>
                <a:cs typeface="Calibri"/>
                <a:sym typeface="Calibri"/>
                <a:hlinkClick action="ppaction://hlinksldjump" r:id="rId15">
                  <a:extLst>
                    <a:ext uri="{A12FA001-AC4F-418D-AE19-62706E023703}">
                      <ahyp:hlinkClr val="tx"/>
                    </a:ext>
                  </a:extLst>
                </a:hlinkClick>
              </a:rPr>
              <a:t>ERD Diagram</a:t>
            </a:r>
            <a:endParaRPr b="1" i="0" sz="1600" u="none" cap="none" strike="noStrike">
              <a:solidFill>
                <a:srgbClr val="056E9F"/>
              </a:solidFill>
              <a:latin typeface="Calibri"/>
              <a:ea typeface="Calibri"/>
              <a:cs typeface="Calibri"/>
              <a:sym typeface="Calibri"/>
            </a:endParaRPr>
          </a:p>
          <a:p>
            <a:pPr indent="-457200" lvl="2" marL="1371600" marR="0" rtl="1" algn="r">
              <a:lnSpc>
                <a:spcPct val="115000"/>
              </a:lnSpc>
              <a:spcBef>
                <a:spcPts val="0"/>
              </a:spcBef>
              <a:spcAft>
                <a:spcPts val="0"/>
              </a:spcAft>
              <a:buClr>
                <a:srgbClr val="056E9F"/>
              </a:buClr>
              <a:buSzPts val="1600"/>
              <a:buFont typeface="Calibri"/>
              <a:buAutoNum type="arabicParenR"/>
            </a:pPr>
            <a:r>
              <a:rPr b="1" i="0" lang="ar-SA" sz="1600" u="sng" cap="none" strike="noStrike">
                <a:solidFill>
                  <a:srgbClr val="056E9F"/>
                </a:solidFill>
                <a:latin typeface="Calibri"/>
                <a:ea typeface="Calibri"/>
                <a:cs typeface="Calibri"/>
                <a:sym typeface="Calibri"/>
                <a:hlinkClick action="ppaction://hlinksldjump" r:id="rId16">
                  <a:extLst>
                    <a:ext uri="{A12FA001-AC4F-418D-AE19-62706E023703}">
                      <ahyp:hlinkClr val="tx"/>
                    </a:ext>
                  </a:extLst>
                </a:hlinkClick>
              </a:rPr>
              <a:t>Schema Diagram</a:t>
            </a:r>
            <a:endParaRPr b="1" i="0" sz="1600" u="none" cap="none" strike="noStrike">
              <a:solidFill>
                <a:srgbClr val="056E9F"/>
              </a:solidFill>
              <a:latin typeface="Calibri"/>
              <a:ea typeface="Calibri"/>
              <a:cs typeface="Calibri"/>
              <a:sym typeface="Calibri"/>
            </a:endParaRPr>
          </a:p>
          <a:p>
            <a:pPr indent="-457200" lvl="2" marL="1371600" marR="0" rtl="1" algn="r">
              <a:lnSpc>
                <a:spcPct val="115000"/>
              </a:lnSpc>
              <a:spcBef>
                <a:spcPts val="0"/>
              </a:spcBef>
              <a:spcAft>
                <a:spcPts val="0"/>
              </a:spcAft>
              <a:buClr>
                <a:srgbClr val="056E9F"/>
              </a:buClr>
              <a:buSzPts val="1600"/>
              <a:buFont typeface="Calibri"/>
              <a:buAutoNum type="arabicParenR"/>
            </a:pPr>
            <a:r>
              <a:rPr b="1" i="0" lang="ar-SA" sz="1600" u="sng" cap="none" strike="noStrike">
                <a:solidFill>
                  <a:srgbClr val="056E9F"/>
                </a:solidFill>
                <a:latin typeface="Calibri"/>
                <a:ea typeface="Calibri"/>
                <a:cs typeface="Calibri"/>
                <a:sym typeface="Calibri"/>
                <a:hlinkClick action="ppaction://hlinksldjump" r:id="rId17">
                  <a:extLst>
                    <a:ext uri="{A12FA001-AC4F-418D-AE19-62706E023703}">
                      <ahyp:hlinkClr val="tx"/>
                    </a:ext>
                  </a:extLst>
                </a:hlinkClick>
              </a:rPr>
              <a:t>Site Map</a:t>
            </a:r>
            <a:endParaRPr b="1" i="0" sz="1600" u="none" cap="none" strike="noStrike">
              <a:solidFill>
                <a:srgbClr val="056E9F"/>
              </a:solidFill>
              <a:latin typeface="Calibri"/>
              <a:ea typeface="Calibri"/>
              <a:cs typeface="Calibri"/>
              <a:sym typeface="Calibri"/>
            </a:endParaRPr>
          </a:p>
          <a:p>
            <a:pPr indent="-457200" lvl="2" marL="1371600" marR="0" rtl="1" algn="r">
              <a:lnSpc>
                <a:spcPct val="115000"/>
              </a:lnSpc>
              <a:spcBef>
                <a:spcPts val="0"/>
              </a:spcBef>
              <a:spcAft>
                <a:spcPts val="0"/>
              </a:spcAft>
              <a:buClr>
                <a:srgbClr val="056E9F"/>
              </a:buClr>
              <a:buSzPts val="1600"/>
              <a:buFont typeface="Calibri"/>
              <a:buAutoNum type="arabicParenR"/>
            </a:pPr>
            <a:r>
              <a:rPr b="1" i="0" lang="ar-SA" sz="1600" u="sng" cap="none" strike="noStrike">
                <a:solidFill>
                  <a:srgbClr val="056E9F"/>
                </a:solidFill>
                <a:latin typeface="Calibri"/>
                <a:ea typeface="Calibri"/>
                <a:cs typeface="Calibri"/>
                <a:sym typeface="Calibri"/>
                <a:hlinkClick action="ppaction://hlinksldjump" r:id="rId18">
                  <a:extLst>
                    <a:ext uri="{A12FA001-AC4F-418D-AE19-62706E023703}">
                      <ahyp:hlinkClr val="tx"/>
                    </a:ext>
                  </a:extLst>
                </a:hlinkClick>
              </a:rPr>
              <a:t>الافاق المستقبلية والمراجع</a:t>
            </a:r>
            <a:endParaRPr b="1" i="0" sz="1600" u="none" cap="none" strike="noStrike">
              <a:solidFill>
                <a:srgbClr val="056E9F"/>
              </a:solidFill>
              <a:latin typeface="Calibri"/>
              <a:ea typeface="Calibri"/>
              <a:cs typeface="Calibri"/>
              <a:sym typeface="Calibri"/>
            </a:endParaRPr>
          </a:p>
          <a:p>
            <a:pPr indent="-298450" lvl="7" marL="3657600" marR="0" rtl="1" algn="r">
              <a:lnSpc>
                <a:spcPct val="115000"/>
              </a:lnSpc>
              <a:spcBef>
                <a:spcPts val="0"/>
              </a:spcBef>
              <a:spcAft>
                <a:spcPts val="0"/>
              </a:spcAft>
              <a:buClr>
                <a:schemeClr val="dk1"/>
              </a:buClr>
              <a:buSzPts val="2500"/>
              <a:buFont typeface="Calibri"/>
              <a:buNone/>
            </a:pPr>
            <a:r>
              <a:t/>
            </a:r>
            <a:endParaRPr b="1" i="0" sz="2500" u="none" cap="none" strike="noStrike">
              <a:solidFill>
                <a:srgbClr val="056E9F"/>
              </a:solidFill>
              <a:latin typeface="Calibri"/>
              <a:ea typeface="Calibri"/>
              <a:cs typeface="Calibri"/>
              <a:sym typeface="Calibri"/>
            </a:endParaRPr>
          </a:p>
        </p:txBody>
      </p:sp>
      <p:sp>
        <p:nvSpPr>
          <p:cNvPr id="116" name="Google Shape;116;p2"/>
          <p:cNvSpPr txBox="1"/>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ar-SA" sz="2000" u="none" cap="none" strike="noStrike">
                <a:solidFill>
                  <a:srgbClr val="FFFFFF"/>
                </a:solidFill>
                <a:latin typeface="Calibri"/>
                <a:ea typeface="Calibri"/>
                <a:cs typeface="Calibri"/>
                <a:sym typeface="Calibri"/>
              </a:rPr>
              <a:t>‹#›</a:t>
            </a:fld>
            <a:endParaRPr b="1" i="0" sz="2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0"/>
          <p:cNvSpPr txBox="1"/>
          <p:nvPr/>
        </p:nvSpPr>
        <p:spPr>
          <a:xfrm>
            <a:off x="0" y="6557756"/>
            <a:ext cx="483523" cy="3002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sz="2000">
              <a:solidFill>
                <a:srgbClr val="FFFFFF"/>
              </a:solidFill>
              <a:latin typeface="Calibri"/>
              <a:ea typeface="Calibri"/>
              <a:cs typeface="Calibri"/>
              <a:sym typeface="Calibri"/>
            </a:endParaRPr>
          </a:p>
        </p:txBody>
      </p:sp>
      <p:sp>
        <p:nvSpPr>
          <p:cNvPr id="248" name="Google Shape;248;p20"/>
          <p:cNvSpPr/>
          <p:nvPr/>
        </p:nvSpPr>
        <p:spPr>
          <a:xfrm>
            <a:off x="1145078" y="609600"/>
            <a:ext cx="9901843" cy="509016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20"/>
          <p:cNvSpPr txBox="1"/>
          <p:nvPr/>
        </p:nvSpPr>
        <p:spPr>
          <a:xfrm>
            <a:off x="9421321" y="182880"/>
            <a:ext cx="1625600" cy="40011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ar-SA" sz="2000">
                <a:solidFill>
                  <a:srgbClr val="FF0000"/>
                </a:solidFill>
                <a:latin typeface="Calibri"/>
                <a:ea typeface="Calibri"/>
                <a:cs typeface="Calibri"/>
                <a:sym typeface="Calibri"/>
              </a:rPr>
              <a:t>2- حذف فيلم:</a:t>
            </a:r>
            <a:endParaRPr b="1" sz="2000">
              <a:solidFill>
                <a:srgbClr val="FF0000"/>
              </a:solidFill>
              <a:latin typeface="Calibri"/>
              <a:ea typeface="Calibri"/>
              <a:cs typeface="Calibri"/>
              <a:sym typeface="Calibri"/>
            </a:endParaRPr>
          </a:p>
        </p:txBody>
      </p:sp>
      <p:sp>
        <p:nvSpPr>
          <p:cNvPr id="250" name="Google Shape;250;p20"/>
          <p:cNvSpPr txBox="1"/>
          <p:nvPr>
            <p:ph idx="12" type="sldNum"/>
          </p:nvPr>
        </p:nvSpPr>
        <p:spPr>
          <a:xfrm>
            <a:off x="5857239" y="6414597"/>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251" name="Google Shape;251;p20"/>
          <p:cNvSpPr txBox="1"/>
          <p:nvPr/>
        </p:nvSpPr>
        <p:spPr>
          <a:xfrm>
            <a:off x="4983479" y="5872512"/>
            <a:ext cx="222504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ar-SA" sz="1800">
                <a:solidFill>
                  <a:srgbClr val="1E5E70"/>
                </a:solidFill>
                <a:latin typeface="Calibri"/>
                <a:ea typeface="Calibri"/>
                <a:cs typeface="Calibri"/>
                <a:sym typeface="Calibri"/>
              </a:rPr>
              <a:t>جدول توصيف حذف فيلم</a:t>
            </a:r>
            <a:endParaRPr b="1" sz="1800">
              <a:solidFill>
                <a:srgbClr val="1E5E7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1"/>
          <p:cNvSpPr/>
          <p:nvPr/>
        </p:nvSpPr>
        <p:spPr>
          <a:xfrm>
            <a:off x="700346" y="640080"/>
            <a:ext cx="10791307" cy="460248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21"/>
          <p:cNvSpPr txBox="1"/>
          <p:nvPr/>
        </p:nvSpPr>
        <p:spPr>
          <a:xfrm>
            <a:off x="0" y="6557756"/>
            <a:ext cx="483523" cy="3002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sz="2000">
              <a:solidFill>
                <a:srgbClr val="FFFFFF"/>
              </a:solidFill>
              <a:latin typeface="Calibri"/>
              <a:ea typeface="Calibri"/>
              <a:cs typeface="Calibri"/>
              <a:sym typeface="Calibri"/>
            </a:endParaRPr>
          </a:p>
        </p:txBody>
      </p:sp>
      <p:sp>
        <p:nvSpPr>
          <p:cNvPr id="258" name="Google Shape;258;p21"/>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259" name="Google Shape;259;p21"/>
          <p:cNvSpPr txBox="1"/>
          <p:nvPr/>
        </p:nvSpPr>
        <p:spPr>
          <a:xfrm>
            <a:off x="4983479" y="5307109"/>
            <a:ext cx="222504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ar-SA" sz="1800">
                <a:solidFill>
                  <a:srgbClr val="1E5E70"/>
                </a:solidFill>
                <a:latin typeface="Calibri"/>
                <a:ea typeface="Calibri"/>
                <a:cs typeface="Calibri"/>
                <a:sym typeface="Calibri"/>
              </a:rPr>
              <a:t>مخطط نشاط حذف فيلم</a:t>
            </a:r>
            <a:endParaRPr b="1" sz="1800">
              <a:solidFill>
                <a:srgbClr val="1E5E7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2"/>
          <p:cNvSpPr/>
          <p:nvPr/>
        </p:nvSpPr>
        <p:spPr>
          <a:xfrm>
            <a:off x="330200" y="203200"/>
            <a:ext cx="11531600" cy="6151386"/>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22"/>
          <p:cNvSpPr txBox="1"/>
          <p:nvPr/>
        </p:nvSpPr>
        <p:spPr>
          <a:xfrm>
            <a:off x="0" y="6557756"/>
            <a:ext cx="483523" cy="3002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sz="2000">
              <a:solidFill>
                <a:srgbClr val="FFFFFF"/>
              </a:solidFill>
              <a:latin typeface="Calibri"/>
              <a:ea typeface="Calibri"/>
              <a:cs typeface="Calibri"/>
              <a:sym typeface="Calibri"/>
            </a:endParaRPr>
          </a:p>
        </p:txBody>
      </p:sp>
      <p:sp>
        <p:nvSpPr>
          <p:cNvPr id="266" name="Google Shape;266;p22"/>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267" name="Google Shape;267;p22"/>
          <p:cNvSpPr txBox="1"/>
          <p:nvPr/>
        </p:nvSpPr>
        <p:spPr>
          <a:xfrm>
            <a:off x="4744720" y="5902173"/>
            <a:ext cx="222504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ar-SA" sz="1800">
                <a:solidFill>
                  <a:srgbClr val="1E5E70"/>
                </a:solidFill>
                <a:latin typeface="Calibri"/>
                <a:ea typeface="Calibri"/>
                <a:cs typeface="Calibri"/>
                <a:sym typeface="Calibri"/>
              </a:rPr>
              <a:t>مخطط تسلسل حذف فيلم</a:t>
            </a:r>
            <a:endParaRPr b="1" sz="1800">
              <a:solidFill>
                <a:srgbClr val="1E5E7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3"/>
          <p:cNvSpPr/>
          <p:nvPr/>
        </p:nvSpPr>
        <p:spPr>
          <a:xfrm>
            <a:off x="751015" y="1216290"/>
            <a:ext cx="10689969" cy="341014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23"/>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274" name="Google Shape;274;p23"/>
          <p:cNvSpPr txBox="1"/>
          <p:nvPr/>
        </p:nvSpPr>
        <p:spPr>
          <a:xfrm>
            <a:off x="5252356" y="4876800"/>
            <a:ext cx="168728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ar-SA" sz="1800">
                <a:solidFill>
                  <a:schemeClr val="dk1"/>
                </a:solidFill>
                <a:latin typeface="Calibri"/>
                <a:ea typeface="Calibri"/>
                <a:cs typeface="Calibri"/>
                <a:sym typeface="Calibri"/>
              </a:rPr>
              <a:t>صورة حذف فيلم</a:t>
            </a:r>
            <a:endParaRPr b="1"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4"/>
          <p:cNvSpPr/>
          <p:nvPr/>
        </p:nvSpPr>
        <p:spPr>
          <a:xfrm>
            <a:off x="828040" y="680720"/>
            <a:ext cx="10535920" cy="46228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24"/>
          <p:cNvSpPr txBox="1"/>
          <p:nvPr/>
        </p:nvSpPr>
        <p:spPr>
          <a:xfrm>
            <a:off x="0" y="6567916"/>
            <a:ext cx="483523" cy="3002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sz="2000">
              <a:solidFill>
                <a:srgbClr val="FFFFFF"/>
              </a:solidFill>
              <a:latin typeface="Calibri"/>
              <a:ea typeface="Calibri"/>
              <a:cs typeface="Calibri"/>
              <a:sym typeface="Calibri"/>
            </a:endParaRPr>
          </a:p>
        </p:txBody>
      </p:sp>
      <p:sp>
        <p:nvSpPr>
          <p:cNvPr id="281" name="Google Shape;281;p24"/>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282" name="Google Shape;282;p24"/>
          <p:cNvSpPr txBox="1"/>
          <p:nvPr/>
        </p:nvSpPr>
        <p:spPr>
          <a:xfrm>
            <a:off x="3827780" y="5303520"/>
            <a:ext cx="405892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ar-SA" sz="1800">
                <a:solidFill>
                  <a:srgbClr val="1F4E79"/>
                </a:solidFill>
                <a:latin typeface="Calibri"/>
                <a:ea typeface="Calibri"/>
                <a:cs typeface="Calibri"/>
                <a:sym typeface="Calibri"/>
              </a:rPr>
              <a:t>جدول اختبار عملية إضافة فيلم موجود مسبقا</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800">
              <a:solidFill>
                <a:srgbClr val="1E5E7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5"/>
          <p:cNvSpPr/>
          <p:nvPr/>
        </p:nvSpPr>
        <p:spPr>
          <a:xfrm>
            <a:off x="828040" y="690880"/>
            <a:ext cx="10535920" cy="46228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25"/>
          <p:cNvSpPr txBox="1"/>
          <p:nvPr/>
        </p:nvSpPr>
        <p:spPr>
          <a:xfrm>
            <a:off x="0" y="6557756"/>
            <a:ext cx="483523" cy="3002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sz="2000">
              <a:solidFill>
                <a:srgbClr val="FFFFFF"/>
              </a:solidFill>
              <a:latin typeface="Calibri"/>
              <a:ea typeface="Calibri"/>
              <a:cs typeface="Calibri"/>
              <a:sym typeface="Calibri"/>
            </a:endParaRPr>
          </a:p>
        </p:txBody>
      </p:sp>
      <p:sp>
        <p:nvSpPr>
          <p:cNvPr id="289" name="Google Shape;289;p25"/>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290" name="Google Shape;290;p25"/>
          <p:cNvSpPr txBox="1"/>
          <p:nvPr/>
        </p:nvSpPr>
        <p:spPr>
          <a:xfrm>
            <a:off x="3048000" y="5485207"/>
            <a:ext cx="6096000" cy="411459"/>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None/>
            </a:pPr>
            <a:r>
              <a:rPr b="1" lang="ar-SA" sz="1800">
                <a:solidFill>
                  <a:srgbClr val="1F4E79"/>
                </a:solidFill>
                <a:latin typeface="Calibri"/>
                <a:ea typeface="Calibri"/>
                <a:cs typeface="Calibri"/>
                <a:sym typeface="Calibri"/>
              </a:rPr>
              <a:t>جدول اختبار عملية إضافة فيلم </a:t>
            </a:r>
            <a:r>
              <a:rPr b="1" lang="ar-SA" sz="1800">
                <a:solidFill>
                  <a:srgbClr val="1F3864"/>
                </a:solidFill>
                <a:latin typeface="Calibri"/>
                <a:ea typeface="Calibri"/>
                <a:cs typeface="Calibri"/>
                <a:sym typeface="Calibri"/>
              </a:rPr>
              <a:t>صحيحة</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6"/>
          <p:cNvSpPr/>
          <p:nvPr/>
        </p:nvSpPr>
        <p:spPr>
          <a:xfrm>
            <a:off x="828040" y="751840"/>
            <a:ext cx="10535920" cy="46228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26"/>
          <p:cNvSpPr txBox="1"/>
          <p:nvPr/>
        </p:nvSpPr>
        <p:spPr>
          <a:xfrm>
            <a:off x="0" y="6557756"/>
            <a:ext cx="483523" cy="3002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sz="2000">
              <a:solidFill>
                <a:srgbClr val="FFFFFF"/>
              </a:solidFill>
              <a:latin typeface="Calibri"/>
              <a:ea typeface="Calibri"/>
              <a:cs typeface="Calibri"/>
              <a:sym typeface="Calibri"/>
            </a:endParaRPr>
          </a:p>
        </p:txBody>
      </p:sp>
      <p:sp>
        <p:nvSpPr>
          <p:cNvPr id="297" name="Google Shape;297;p26"/>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298" name="Google Shape;298;p26"/>
          <p:cNvSpPr txBox="1"/>
          <p:nvPr/>
        </p:nvSpPr>
        <p:spPr>
          <a:xfrm>
            <a:off x="3048000" y="5480549"/>
            <a:ext cx="6096000" cy="754950"/>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None/>
            </a:pPr>
            <a:r>
              <a:rPr b="1" lang="ar-SA" sz="1800">
                <a:solidFill>
                  <a:srgbClr val="1F4E79"/>
                </a:solidFill>
                <a:latin typeface="Calibri"/>
                <a:ea typeface="Calibri"/>
                <a:cs typeface="Calibri"/>
                <a:sym typeface="Calibri"/>
              </a:rPr>
              <a:t>جدول اختبار عملية حذف فيلم مرتبط بعرض</a:t>
            </a:r>
            <a:endParaRPr sz="1800">
              <a:solidFill>
                <a:schemeClr val="dk1"/>
              </a:solidFill>
              <a:latin typeface="Calibri"/>
              <a:ea typeface="Calibri"/>
              <a:cs typeface="Calibri"/>
              <a:sym typeface="Calibri"/>
            </a:endParaRPr>
          </a:p>
          <a:p>
            <a:pPr indent="0" lvl="0" marL="0" marR="0" rtl="0" algn="ctr">
              <a:lnSpc>
                <a:spcPct val="125000"/>
              </a:lnSpc>
              <a:spcBef>
                <a:spcPts val="80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7"/>
          <p:cNvSpPr/>
          <p:nvPr/>
        </p:nvSpPr>
        <p:spPr>
          <a:xfrm>
            <a:off x="828040" y="772160"/>
            <a:ext cx="10535920" cy="46228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27"/>
          <p:cNvSpPr txBox="1"/>
          <p:nvPr/>
        </p:nvSpPr>
        <p:spPr>
          <a:xfrm>
            <a:off x="0" y="6557756"/>
            <a:ext cx="483523" cy="3002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sz="2000">
              <a:solidFill>
                <a:srgbClr val="FFFFFF"/>
              </a:solidFill>
              <a:latin typeface="Calibri"/>
              <a:ea typeface="Calibri"/>
              <a:cs typeface="Calibri"/>
              <a:sym typeface="Calibri"/>
            </a:endParaRPr>
          </a:p>
        </p:txBody>
      </p:sp>
      <p:sp>
        <p:nvSpPr>
          <p:cNvPr id="305" name="Google Shape;305;p27"/>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306" name="Google Shape;306;p27"/>
          <p:cNvSpPr txBox="1"/>
          <p:nvPr/>
        </p:nvSpPr>
        <p:spPr>
          <a:xfrm>
            <a:off x="3048000" y="5394960"/>
            <a:ext cx="6096000" cy="754950"/>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None/>
            </a:pPr>
            <a:r>
              <a:rPr b="1" lang="ar-SA" sz="1800">
                <a:solidFill>
                  <a:srgbClr val="1F4E79"/>
                </a:solidFill>
                <a:latin typeface="Calibri"/>
                <a:ea typeface="Calibri"/>
                <a:cs typeface="Calibri"/>
                <a:sym typeface="Calibri"/>
              </a:rPr>
              <a:t>جدول اختبار عملية حذف فيلم صحيحة</a:t>
            </a:r>
            <a:endParaRPr b="1" sz="1800">
              <a:solidFill>
                <a:schemeClr val="dk1"/>
              </a:solidFill>
              <a:latin typeface="Calibri"/>
              <a:ea typeface="Calibri"/>
              <a:cs typeface="Calibri"/>
              <a:sym typeface="Calibri"/>
            </a:endParaRPr>
          </a:p>
          <a:p>
            <a:pPr indent="0" lvl="0" marL="0" marR="0" rtl="0" algn="ctr">
              <a:lnSpc>
                <a:spcPct val="125000"/>
              </a:lnSpc>
              <a:spcBef>
                <a:spcPts val="80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graphicFrame>
        <p:nvGraphicFramePr>
          <p:cNvPr id="311" name="Google Shape;311;p28"/>
          <p:cNvGraphicFramePr/>
          <p:nvPr/>
        </p:nvGraphicFramePr>
        <p:xfrm>
          <a:off x="198120" y="121920"/>
          <a:ext cx="3000000" cy="3000000"/>
        </p:xfrm>
        <a:graphic>
          <a:graphicData uri="http://schemas.openxmlformats.org/drawingml/2006/table">
            <a:tbl>
              <a:tblPr bandRow="1" firstRow="1">
                <a:noFill/>
                <a:tableStyleId>{80277E12-85A8-4E03-9B28-7E8306A51A9B}</a:tableStyleId>
              </a:tblPr>
              <a:tblGrid>
                <a:gridCol w="1474475"/>
                <a:gridCol w="1474475"/>
                <a:gridCol w="1474475"/>
                <a:gridCol w="1474475"/>
                <a:gridCol w="1474475"/>
                <a:gridCol w="1474475"/>
                <a:gridCol w="1474475"/>
                <a:gridCol w="1474475"/>
              </a:tblGrid>
              <a:tr h="480000">
                <a:tc>
                  <a:txBody>
                    <a:bodyPr/>
                    <a:lstStyle/>
                    <a:p>
                      <a:pPr indent="0" lvl="0" marL="0" marR="0" rtl="1" algn="ctr">
                        <a:lnSpc>
                          <a:spcPct val="125000"/>
                        </a:lnSpc>
                        <a:spcBef>
                          <a:spcPts val="0"/>
                        </a:spcBef>
                        <a:spcAft>
                          <a:spcPts val="0"/>
                        </a:spcAft>
                        <a:buNone/>
                      </a:pPr>
                      <a:r>
                        <a:rPr b="1" lang="ar-SA" sz="1700" u="none" cap="none" strike="noStrike">
                          <a:solidFill>
                            <a:srgbClr val="1E5E70"/>
                          </a:solidFill>
                          <a:latin typeface="Calibri"/>
                          <a:ea typeface="Calibri"/>
                          <a:cs typeface="Calibri"/>
                          <a:sym typeface="Calibri"/>
                        </a:rPr>
                        <a:t>نوع المتطلب</a:t>
                      </a:r>
                      <a:endParaRPr b="1" sz="1700" u="none" cap="none" strike="noStrike">
                        <a:solidFill>
                          <a:srgbClr val="1E5E70"/>
                        </a:solidFill>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700" u="none" cap="none" strike="noStrike">
                          <a:solidFill>
                            <a:srgbClr val="1E5E70"/>
                          </a:solidFill>
                          <a:latin typeface="Calibri"/>
                          <a:ea typeface="Calibri"/>
                          <a:cs typeface="Calibri"/>
                          <a:sym typeface="Calibri"/>
                        </a:rPr>
                        <a:t>نتيجة الاختبار</a:t>
                      </a:r>
                      <a:endParaRPr b="1" sz="1700" u="none" cap="none" strike="noStrike">
                        <a:solidFill>
                          <a:srgbClr val="1E5E70"/>
                        </a:solidFill>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700" u="none" cap="none" strike="noStrike">
                          <a:solidFill>
                            <a:srgbClr val="1E5E70"/>
                          </a:solidFill>
                          <a:latin typeface="Calibri"/>
                          <a:ea typeface="Calibri"/>
                          <a:cs typeface="Calibri"/>
                          <a:sym typeface="Calibri"/>
                        </a:rPr>
                        <a:t>الأهمية</a:t>
                      </a:r>
                      <a:endParaRPr b="1" sz="1700" u="none" cap="none" strike="noStrike">
                        <a:solidFill>
                          <a:srgbClr val="1E5E70"/>
                        </a:solidFill>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700" u="none" cap="none" strike="noStrike">
                          <a:solidFill>
                            <a:srgbClr val="1E5E70"/>
                          </a:solidFill>
                          <a:latin typeface="Calibri"/>
                          <a:ea typeface="Calibri"/>
                          <a:cs typeface="Calibri"/>
                          <a:sym typeface="Calibri"/>
                        </a:rPr>
                        <a:t>رقم الاختبار</a:t>
                      </a:r>
                      <a:endParaRPr b="1" sz="1700" u="none" cap="none" strike="noStrike">
                        <a:solidFill>
                          <a:srgbClr val="1E5E70"/>
                        </a:solidFill>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700" u="none" cap="none" strike="noStrike">
                          <a:solidFill>
                            <a:srgbClr val="1E5E70"/>
                          </a:solidFill>
                          <a:latin typeface="Calibri"/>
                          <a:ea typeface="Calibri"/>
                          <a:cs typeface="Calibri"/>
                          <a:sym typeface="Calibri"/>
                        </a:rPr>
                        <a:t>حالة الاختبار</a:t>
                      </a:r>
                      <a:endParaRPr b="1" sz="1700" u="none" cap="none" strike="noStrike">
                        <a:solidFill>
                          <a:srgbClr val="1E5E70"/>
                        </a:solidFill>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700" u="none" cap="none" strike="noStrike">
                          <a:solidFill>
                            <a:srgbClr val="1E5E70"/>
                          </a:solidFill>
                          <a:latin typeface="Calibri"/>
                          <a:ea typeface="Calibri"/>
                          <a:cs typeface="Calibri"/>
                          <a:sym typeface="Calibri"/>
                        </a:rPr>
                        <a:t>SRS</a:t>
                      </a:r>
                      <a:endParaRPr b="1" sz="1700" u="none" cap="none" strike="noStrike">
                        <a:solidFill>
                          <a:srgbClr val="1E5E70"/>
                        </a:solidFill>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700" u="none" cap="none" strike="noStrike">
                          <a:solidFill>
                            <a:srgbClr val="1E5E70"/>
                          </a:solidFill>
                          <a:latin typeface="Calibri"/>
                          <a:ea typeface="Calibri"/>
                          <a:cs typeface="Calibri"/>
                          <a:sym typeface="Calibri"/>
                        </a:rPr>
                        <a:t>اسم المتطلب</a:t>
                      </a:r>
                      <a:endParaRPr b="1" sz="1700" u="none" cap="none" strike="noStrike">
                        <a:solidFill>
                          <a:srgbClr val="1E5E70"/>
                        </a:solidFill>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700" u="none" cap="none" strike="noStrike">
                          <a:solidFill>
                            <a:srgbClr val="1F4E79"/>
                          </a:solidFill>
                          <a:latin typeface="Calibri"/>
                          <a:ea typeface="Calibri"/>
                          <a:cs typeface="Calibri"/>
                          <a:sym typeface="Calibri"/>
                        </a:rPr>
                        <a:t>رقم المتطلب</a:t>
                      </a:r>
                      <a:endParaRPr sz="1050" u="none" cap="none" strike="noStrike">
                        <a:latin typeface="Calibri"/>
                        <a:ea typeface="Calibri"/>
                        <a:cs typeface="Calibri"/>
                        <a:sym typeface="Calibri"/>
                      </a:endParaRPr>
                    </a:p>
                  </a:txBody>
                  <a:tcPr marT="0" marB="0" marR="68575" marL="68575"/>
                </a:tc>
              </a:tr>
              <a:tr h="4800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Test.006</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انشاء حساب</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انشاء حساب</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400" u="none" cap="none" strike="noStrike">
                          <a:solidFill>
                            <a:srgbClr val="1F4E79"/>
                          </a:solidFill>
                          <a:latin typeface="Calibri"/>
                          <a:ea typeface="Calibri"/>
                          <a:cs typeface="Calibri"/>
                          <a:sym typeface="Calibri"/>
                        </a:rPr>
                        <a:t>UC-01</a:t>
                      </a:r>
                      <a:endParaRPr sz="1050" u="none" cap="none" strike="noStrike">
                        <a:latin typeface="Calibri"/>
                        <a:ea typeface="Calibri"/>
                        <a:cs typeface="Calibri"/>
                        <a:sym typeface="Calibri"/>
                      </a:endParaRPr>
                    </a:p>
                  </a:txBody>
                  <a:tcPr marT="0" marB="0" marR="68575" marL="68575"/>
                </a:tc>
              </a:tr>
              <a:tr h="4800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Test.009</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تسجيل دخول</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تسجيل دخول</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400" u="none" cap="none" strike="noStrike">
                          <a:solidFill>
                            <a:srgbClr val="1F4E79"/>
                          </a:solidFill>
                          <a:latin typeface="Calibri"/>
                          <a:ea typeface="Calibri"/>
                          <a:cs typeface="Calibri"/>
                          <a:sym typeface="Calibri"/>
                        </a:rPr>
                        <a:t>UC-02</a:t>
                      </a:r>
                      <a:endParaRPr sz="1050" u="none" cap="none" strike="noStrike">
                        <a:latin typeface="Calibri"/>
                        <a:ea typeface="Calibri"/>
                        <a:cs typeface="Calibri"/>
                        <a:sym typeface="Calibri"/>
                      </a:endParaRPr>
                    </a:p>
                  </a:txBody>
                  <a:tcPr marT="0" marB="0" marR="68575" marL="68575"/>
                </a:tc>
              </a:tr>
              <a:tr h="4800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تسجيل خروج</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تسجيل خروج</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400" u="none" cap="none" strike="noStrike">
                          <a:solidFill>
                            <a:srgbClr val="1F4E79"/>
                          </a:solidFill>
                          <a:latin typeface="Calibri"/>
                          <a:ea typeface="Calibri"/>
                          <a:cs typeface="Calibri"/>
                          <a:sym typeface="Calibri"/>
                        </a:rPr>
                        <a:t>UC-03</a:t>
                      </a:r>
                      <a:endParaRPr sz="1050" u="none" cap="none" strike="noStrike">
                        <a:latin typeface="Calibri"/>
                        <a:ea typeface="Calibri"/>
                        <a:cs typeface="Calibri"/>
                        <a:sym typeface="Calibri"/>
                      </a:endParaRPr>
                    </a:p>
                  </a:txBody>
                  <a:tcPr marT="0" marB="0" marR="68575" marL="68575"/>
                </a:tc>
              </a:tr>
              <a:tr h="5716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Test.012</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تغير كلمة المرور</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تغير كلمة المرور</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400" u="none" cap="none" strike="noStrike">
                          <a:solidFill>
                            <a:srgbClr val="1F4E79"/>
                          </a:solidFill>
                          <a:latin typeface="Calibri"/>
                          <a:ea typeface="Calibri"/>
                          <a:cs typeface="Calibri"/>
                          <a:sym typeface="Calibri"/>
                        </a:rPr>
                        <a:t>UC-04</a:t>
                      </a:r>
                      <a:endParaRPr sz="1050" u="none" cap="none" strike="noStrike">
                        <a:latin typeface="Calibri"/>
                        <a:ea typeface="Calibri"/>
                        <a:cs typeface="Calibri"/>
                        <a:sym typeface="Calibri"/>
                      </a:endParaRPr>
                    </a:p>
                  </a:txBody>
                  <a:tcPr marT="0" marB="0" marR="68575" marL="68575"/>
                </a:tc>
              </a:tr>
              <a:tr h="5716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Test.014</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إدارة الحساب الشخصي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إدارة الحساب الشخصي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400" u="none" cap="none" strike="noStrike">
                          <a:solidFill>
                            <a:srgbClr val="1F4E79"/>
                          </a:solidFill>
                          <a:latin typeface="Calibri"/>
                          <a:ea typeface="Calibri"/>
                          <a:cs typeface="Calibri"/>
                          <a:sym typeface="Calibri"/>
                        </a:rPr>
                        <a:t>UC-05</a:t>
                      </a:r>
                      <a:endParaRPr sz="1050" u="none" cap="none" strike="noStrike">
                        <a:latin typeface="Calibri"/>
                        <a:ea typeface="Calibri"/>
                        <a:cs typeface="Calibri"/>
                        <a:sym typeface="Calibri"/>
                      </a:endParaRPr>
                    </a:p>
                  </a:txBody>
                  <a:tcPr marT="0" marB="0" marR="68575" marL="68575"/>
                </a:tc>
              </a:tr>
              <a:tr h="4800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Test.016</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إضافة فيلم</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إضافة فيلم</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400" u="none" cap="none" strike="noStrike">
                          <a:solidFill>
                            <a:srgbClr val="1F4E79"/>
                          </a:solidFill>
                          <a:latin typeface="Calibri"/>
                          <a:ea typeface="Calibri"/>
                          <a:cs typeface="Calibri"/>
                          <a:sym typeface="Calibri"/>
                        </a:rPr>
                        <a:t>UC-06</a:t>
                      </a:r>
                      <a:endParaRPr sz="1050" u="none" cap="none" strike="noStrike">
                        <a:latin typeface="Calibri"/>
                        <a:ea typeface="Calibri"/>
                        <a:cs typeface="Calibri"/>
                        <a:sym typeface="Calibri"/>
                      </a:endParaRPr>
                    </a:p>
                  </a:txBody>
                  <a:tcPr marT="0" marB="0" marR="68575" marL="68575"/>
                </a:tc>
              </a:tr>
              <a:tr h="4800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Test.017</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حذف فيلم</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حذف فيلم</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400" u="none" cap="none" strike="noStrike">
                          <a:solidFill>
                            <a:srgbClr val="1F4E79"/>
                          </a:solidFill>
                          <a:latin typeface="Calibri"/>
                          <a:ea typeface="Calibri"/>
                          <a:cs typeface="Calibri"/>
                          <a:sym typeface="Calibri"/>
                        </a:rPr>
                        <a:t>UC-07</a:t>
                      </a:r>
                      <a:endParaRPr sz="1050" u="none" cap="none" strike="noStrike">
                        <a:latin typeface="Calibri"/>
                        <a:ea typeface="Calibri"/>
                        <a:cs typeface="Calibri"/>
                        <a:sym typeface="Calibri"/>
                      </a:endParaRPr>
                    </a:p>
                  </a:txBody>
                  <a:tcPr marT="0" marB="0" marR="68575" marL="68575"/>
                </a:tc>
              </a:tr>
              <a:tr h="4800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Test.019</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تعديل فيلم</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تعديل فيلم</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400" u="none" cap="none" strike="noStrike">
                          <a:solidFill>
                            <a:srgbClr val="1F4E79"/>
                          </a:solidFill>
                          <a:latin typeface="Calibri"/>
                          <a:ea typeface="Calibri"/>
                          <a:cs typeface="Calibri"/>
                          <a:sym typeface="Calibri"/>
                        </a:rPr>
                        <a:t>UC-08</a:t>
                      </a:r>
                      <a:endParaRPr sz="1050" u="none" cap="none" strike="noStrike">
                        <a:latin typeface="Calibri"/>
                        <a:ea typeface="Calibri"/>
                        <a:cs typeface="Calibri"/>
                        <a:sym typeface="Calibri"/>
                      </a:endParaRPr>
                    </a:p>
                  </a:txBody>
                  <a:tcPr marT="0" marB="0" marR="68575" marL="68575"/>
                </a:tc>
              </a:tr>
              <a:tr h="5716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Test.021</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إضافة مدير قسم</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إضافة مدير قسم</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400" u="none" cap="none" strike="noStrike">
                          <a:solidFill>
                            <a:srgbClr val="1F4E79"/>
                          </a:solidFill>
                          <a:latin typeface="Calibri"/>
                          <a:ea typeface="Calibri"/>
                          <a:cs typeface="Calibri"/>
                          <a:sym typeface="Calibri"/>
                        </a:rPr>
                        <a:t>UC-09</a:t>
                      </a:r>
                      <a:endParaRPr sz="1050" u="none" cap="none" strike="noStrike">
                        <a:latin typeface="Calibri"/>
                        <a:ea typeface="Calibri"/>
                        <a:cs typeface="Calibri"/>
                        <a:sym typeface="Calibri"/>
                      </a:endParaRPr>
                    </a:p>
                  </a:txBody>
                  <a:tcPr marT="0" marB="0" marR="68575" marL="68575"/>
                </a:tc>
              </a:tr>
              <a:tr h="5716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حذف مدير قسم</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حذف مدير قسم</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400" u="none" cap="none" strike="noStrike">
                          <a:solidFill>
                            <a:srgbClr val="1F4E79"/>
                          </a:solidFill>
                          <a:latin typeface="Calibri"/>
                          <a:ea typeface="Calibri"/>
                          <a:cs typeface="Calibri"/>
                          <a:sym typeface="Calibri"/>
                        </a:rPr>
                        <a:t>UC-10</a:t>
                      </a:r>
                      <a:endParaRPr sz="1050" u="none" cap="none" strike="noStrike">
                        <a:latin typeface="Calibri"/>
                        <a:ea typeface="Calibri"/>
                        <a:cs typeface="Calibri"/>
                        <a:sym typeface="Calibri"/>
                      </a:endParaRPr>
                    </a:p>
                  </a:txBody>
                  <a:tcPr marT="0" marB="0" marR="68575" marL="68575"/>
                </a:tc>
              </a:tr>
              <a:tr h="4800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Test.023</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إضافة قاعة</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إضافة قاعة</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400" u="none" cap="none" strike="noStrike">
                          <a:solidFill>
                            <a:srgbClr val="056E9F"/>
                          </a:solidFill>
                          <a:latin typeface="Calibri"/>
                          <a:ea typeface="Calibri"/>
                          <a:cs typeface="Calibri"/>
                          <a:sym typeface="Calibri"/>
                        </a:rPr>
                        <a:t>UC-11</a:t>
                      </a:r>
                      <a:endParaRPr b="1" sz="1400" u="none" cap="none" strike="noStrike">
                        <a:solidFill>
                          <a:srgbClr val="056E9F"/>
                        </a:solidFill>
                        <a:latin typeface="Calibri"/>
                        <a:ea typeface="Calibri"/>
                        <a:cs typeface="Calibri"/>
                        <a:sym typeface="Calibri"/>
                      </a:endParaRPr>
                    </a:p>
                  </a:txBody>
                  <a:tcPr marT="0" marB="0" marR="68575" marL="68575"/>
                </a:tc>
              </a:tr>
            </a:tbl>
          </a:graphicData>
        </a:graphic>
      </p:graphicFrame>
      <p:sp>
        <p:nvSpPr>
          <p:cNvPr id="312" name="Google Shape;312;p28"/>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aphicFrame>
        <p:nvGraphicFramePr>
          <p:cNvPr id="317" name="Google Shape;317;p29"/>
          <p:cNvGraphicFramePr/>
          <p:nvPr/>
        </p:nvGraphicFramePr>
        <p:xfrm>
          <a:off x="198120" y="264160"/>
          <a:ext cx="3000000" cy="3000000"/>
        </p:xfrm>
        <a:graphic>
          <a:graphicData uri="http://schemas.openxmlformats.org/drawingml/2006/table">
            <a:tbl>
              <a:tblPr bandRow="1" firstRow="1">
                <a:noFill/>
                <a:tableStyleId>{80277E12-85A8-4E03-9B28-7E8306A51A9B}</a:tableStyleId>
              </a:tblPr>
              <a:tblGrid>
                <a:gridCol w="1474475"/>
                <a:gridCol w="1474475"/>
                <a:gridCol w="1474475"/>
                <a:gridCol w="1474475"/>
                <a:gridCol w="1474475"/>
                <a:gridCol w="1474475"/>
                <a:gridCol w="1474475"/>
                <a:gridCol w="1474475"/>
              </a:tblGrid>
              <a:tr h="480000">
                <a:tc>
                  <a:txBody>
                    <a:bodyPr/>
                    <a:lstStyle/>
                    <a:p>
                      <a:pPr indent="0" lvl="0" marL="0" marR="0" rtl="1" algn="ctr">
                        <a:lnSpc>
                          <a:spcPct val="125000"/>
                        </a:lnSpc>
                        <a:spcBef>
                          <a:spcPts val="0"/>
                        </a:spcBef>
                        <a:spcAft>
                          <a:spcPts val="0"/>
                        </a:spcAft>
                        <a:buNone/>
                      </a:pPr>
                      <a:r>
                        <a:rPr b="1" lang="ar-SA" sz="1700" u="none" cap="none" strike="noStrike">
                          <a:solidFill>
                            <a:srgbClr val="1E5E70"/>
                          </a:solidFill>
                          <a:latin typeface="Calibri"/>
                          <a:ea typeface="Calibri"/>
                          <a:cs typeface="Calibri"/>
                          <a:sym typeface="Calibri"/>
                        </a:rPr>
                        <a:t>نوع المتطلب</a:t>
                      </a:r>
                      <a:endParaRPr b="1" sz="1700" u="none" cap="none" strike="noStrike">
                        <a:solidFill>
                          <a:srgbClr val="1E5E70"/>
                        </a:solidFill>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700" u="none" cap="none" strike="noStrike">
                          <a:solidFill>
                            <a:srgbClr val="1E5E70"/>
                          </a:solidFill>
                          <a:latin typeface="Calibri"/>
                          <a:ea typeface="Calibri"/>
                          <a:cs typeface="Calibri"/>
                          <a:sym typeface="Calibri"/>
                        </a:rPr>
                        <a:t>نتيجة الاختبار</a:t>
                      </a:r>
                      <a:endParaRPr b="1" sz="1700" u="none" cap="none" strike="noStrike">
                        <a:solidFill>
                          <a:srgbClr val="1E5E70"/>
                        </a:solidFill>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700" u="none" cap="none" strike="noStrike">
                          <a:solidFill>
                            <a:srgbClr val="1E5E70"/>
                          </a:solidFill>
                          <a:latin typeface="Calibri"/>
                          <a:ea typeface="Calibri"/>
                          <a:cs typeface="Calibri"/>
                          <a:sym typeface="Calibri"/>
                        </a:rPr>
                        <a:t>الأهمية</a:t>
                      </a:r>
                      <a:endParaRPr b="1" sz="1700" u="none" cap="none" strike="noStrike">
                        <a:solidFill>
                          <a:srgbClr val="1E5E70"/>
                        </a:solidFill>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700" u="none" cap="none" strike="noStrike">
                          <a:solidFill>
                            <a:srgbClr val="1E5E70"/>
                          </a:solidFill>
                          <a:latin typeface="Calibri"/>
                          <a:ea typeface="Calibri"/>
                          <a:cs typeface="Calibri"/>
                          <a:sym typeface="Calibri"/>
                        </a:rPr>
                        <a:t>رقم الاختبار</a:t>
                      </a:r>
                      <a:endParaRPr b="1" sz="1700" u="none" cap="none" strike="noStrike">
                        <a:solidFill>
                          <a:srgbClr val="1E5E70"/>
                        </a:solidFill>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700" u="none" cap="none" strike="noStrike">
                          <a:solidFill>
                            <a:srgbClr val="1E5E70"/>
                          </a:solidFill>
                          <a:latin typeface="Calibri"/>
                          <a:ea typeface="Calibri"/>
                          <a:cs typeface="Calibri"/>
                          <a:sym typeface="Calibri"/>
                        </a:rPr>
                        <a:t>حالة الاختبار</a:t>
                      </a:r>
                      <a:endParaRPr b="1" sz="1700" u="none" cap="none" strike="noStrike">
                        <a:solidFill>
                          <a:srgbClr val="1E5E70"/>
                        </a:solidFill>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700" u="none" cap="none" strike="noStrike">
                          <a:solidFill>
                            <a:srgbClr val="1E5E70"/>
                          </a:solidFill>
                          <a:latin typeface="Calibri"/>
                          <a:ea typeface="Calibri"/>
                          <a:cs typeface="Calibri"/>
                          <a:sym typeface="Calibri"/>
                        </a:rPr>
                        <a:t>SRS</a:t>
                      </a:r>
                      <a:endParaRPr b="1" sz="1700" u="none" cap="none" strike="noStrike">
                        <a:solidFill>
                          <a:srgbClr val="1E5E70"/>
                        </a:solidFill>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700" u="none" cap="none" strike="noStrike">
                          <a:solidFill>
                            <a:srgbClr val="1E5E70"/>
                          </a:solidFill>
                          <a:latin typeface="Calibri"/>
                          <a:ea typeface="Calibri"/>
                          <a:cs typeface="Calibri"/>
                          <a:sym typeface="Calibri"/>
                        </a:rPr>
                        <a:t>اسم المتطلب</a:t>
                      </a:r>
                      <a:endParaRPr b="1" sz="1700" u="none" cap="none" strike="noStrike">
                        <a:solidFill>
                          <a:srgbClr val="1E5E70"/>
                        </a:solidFill>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700" u="none" cap="none" strike="noStrike">
                          <a:solidFill>
                            <a:srgbClr val="1F4E79"/>
                          </a:solidFill>
                          <a:latin typeface="Calibri"/>
                          <a:ea typeface="Calibri"/>
                          <a:cs typeface="Calibri"/>
                          <a:sym typeface="Calibri"/>
                        </a:rPr>
                        <a:t>رقم المتطلب</a:t>
                      </a:r>
                      <a:endParaRPr sz="1050" u="none" cap="none" strike="noStrike">
                        <a:latin typeface="Calibri"/>
                        <a:ea typeface="Calibri"/>
                        <a:cs typeface="Calibri"/>
                        <a:sym typeface="Calibri"/>
                      </a:endParaRPr>
                    </a:p>
                  </a:txBody>
                  <a:tcPr marT="0" marB="0" marR="68575" marL="68575"/>
                </a:tc>
              </a:tr>
              <a:tr h="4800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Test.025</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تعديل قاعة</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تعديل قاعة</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1F4E79"/>
                          </a:solidFill>
                          <a:latin typeface="Calibri"/>
                          <a:ea typeface="Calibri"/>
                          <a:cs typeface="Calibri"/>
                          <a:sym typeface="Calibri"/>
                        </a:rPr>
                        <a:t>UC-12</a:t>
                      </a:r>
                      <a:endParaRPr sz="1600" u="none" cap="none" strike="noStrike">
                        <a:latin typeface="Calibri"/>
                        <a:ea typeface="Calibri"/>
                        <a:cs typeface="Calibri"/>
                        <a:sym typeface="Calibri"/>
                      </a:endParaRPr>
                    </a:p>
                  </a:txBody>
                  <a:tcPr marT="0" marB="0" marR="68575" marL="68575"/>
                </a:tc>
              </a:tr>
              <a:tr h="4800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Test.027</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إضافة عرض</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إضافة عرض</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1F4E79"/>
                          </a:solidFill>
                          <a:latin typeface="Calibri"/>
                          <a:ea typeface="Calibri"/>
                          <a:cs typeface="Calibri"/>
                          <a:sym typeface="Calibri"/>
                        </a:rPr>
                        <a:t>UC-13</a:t>
                      </a:r>
                      <a:endParaRPr sz="1600" u="none" cap="none" strike="noStrike">
                        <a:latin typeface="Calibri"/>
                        <a:ea typeface="Calibri"/>
                        <a:cs typeface="Calibri"/>
                        <a:sym typeface="Calibri"/>
                      </a:endParaRPr>
                    </a:p>
                  </a:txBody>
                  <a:tcPr marT="0" marB="0" marR="68575" marL="68575"/>
                </a:tc>
              </a:tr>
              <a:tr h="4800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حذف عرض</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حذف عرض</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1F4E79"/>
                          </a:solidFill>
                          <a:latin typeface="Calibri"/>
                          <a:ea typeface="Calibri"/>
                          <a:cs typeface="Calibri"/>
                          <a:sym typeface="Calibri"/>
                        </a:rPr>
                        <a:t>UC-14</a:t>
                      </a:r>
                      <a:endParaRPr sz="1600" u="none" cap="none" strike="noStrike">
                        <a:latin typeface="Calibri"/>
                        <a:ea typeface="Calibri"/>
                        <a:cs typeface="Calibri"/>
                        <a:sym typeface="Calibri"/>
                      </a:endParaRPr>
                    </a:p>
                  </a:txBody>
                  <a:tcPr marT="0" marB="0" marR="68575" marL="68575"/>
                </a:tc>
              </a:tr>
              <a:tr h="5716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Test.029</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تعديل عرض</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تعديل عرض</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1F4E79"/>
                          </a:solidFill>
                          <a:latin typeface="Calibri"/>
                          <a:ea typeface="Calibri"/>
                          <a:cs typeface="Calibri"/>
                          <a:sym typeface="Calibri"/>
                        </a:rPr>
                        <a:t>UC-15</a:t>
                      </a:r>
                      <a:endParaRPr sz="1600" u="none" cap="none" strike="noStrike">
                        <a:latin typeface="Calibri"/>
                        <a:ea typeface="Calibri"/>
                        <a:cs typeface="Calibri"/>
                        <a:sym typeface="Calibri"/>
                      </a:endParaRPr>
                    </a:p>
                  </a:txBody>
                  <a:tcPr marT="0" marB="0" marR="68575" marL="68575"/>
                </a:tc>
              </a:tr>
              <a:tr h="5716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عرض البروفايل</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عرض البروفايل</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1F4E79"/>
                          </a:solidFill>
                          <a:latin typeface="Calibri"/>
                          <a:ea typeface="Calibri"/>
                          <a:cs typeface="Calibri"/>
                          <a:sym typeface="Calibri"/>
                        </a:rPr>
                        <a:t>UC-16</a:t>
                      </a:r>
                      <a:endParaRPr sz="1600" u="none" cap="none" strike="noStrike">
                        <a:latin typeface="Calibri"/>
                        <a:ea typeface="Calibri"/>
                        <a:cs typeface="Calibri"/>
                        <a:sym typeface="Calibri"/>
                      </a:endParaRPr>
                    </a:p>
                  </a:txBody>
                  <a:tcPr marT="0" marB="0" marR="68575" marL="68575"/>
                </a:tc>
              </a:tr>
              <a:tr h="4800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عرض الأفلام</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عرض الأفلام</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1F4E79"/>
                          </a:solidFill>
                          <a:latin typeface="Calibri"/>
                          <a:ea typeface="Calibri"/>
                          <a:cs typeface="Calibri"/>
                          <a:sym typeface="Calibri"/>
                        </a:rPr>
                        <a:t>UC-17</a:t>
                      </a:r>
                      <a:endParaRPr sz="1600" u="none" cap="none" strike="noStrike">
                        <a:latin typeface="Calibri"/>
                        <a:ea typeface="Calibri"/>
                        <a:cs typeface="Calibri"/>
                        <a:sym typeface="Calibri"/>
                      </a:endParaRPr>
                    </a:p>
                  </a:txBody>
                  <a:tcPr marT="0" marB="0" marR="68575" marL="68575"/>
                </a:tc>
              </a:tr>
              <a:tr h="4800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عرض رؤساء الأقسام</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عرض رؤساء الأقسام</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1F4E79"/>
                          </a:solidFill>
                          <a:latin typeface="Calibri"/>
                          <a:ea typeface="Calibri"/>
                          <a:cs typeface="Calibri"/>
                          <a:sym typeface="Calibri"/>
                        </a:rPr>
                        <a:t>UC-18</a:t>
                      </a:r>
                      <a:endParaRPr sz="1600" u="none" cap="none" strike="noStrike">
                        <a:latin typeface="Calibri"/>
                        <a:ea typeface="Calibri"/>
                        <a:cs typeface="Calibri"/>
                        <a:sym typeface="Calibri"/>
                      </a:endParaRPr>
                    </a:p>
                  </a:txBody>
                  <a:tcPr marT="0" marB="0" marR="68575" marL="68575"/>
                </a:tc>
              </a:tr>
              <a:tr h="4800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عرض القاعات</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عرض القاعات</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1F4E79"/>
                          </a:solidFill>
                          <a:latin typeface="Calibri"/>
                          <a:ea typeface="Calibri"/>
                          <a:cs typeface="Calibri"/>
                          <a:sym typeface="Calibri"/>
                        </a:rPr>
                        <a:t>UC-19</a:t>
                      </a:r>
                      <a:endParaRPr sz="1600" u="none" cap="none" strike="noStrike">
                        <a:latin typeface="Calibri"/>
                        <a:ea typeface="Calibri"/>
                        <a:cs typeface="Calibri"/>
                        <a:sym typeface="Calibri"/>
                      </a:endParaRPr>
                    </a:p>
                  </a:txBody>
                  <a:tcPr marT="0" marB="0" marR="68575" marL="68575"/>
                </a:tc>
              </a:tr>
              <a:tr h="5716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عرض العروض</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عرض العروض</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1F4E79"/>
                          </a:solidFill>
                          <a:latin typeface="Calibri"/>
                          <a:ea typeface="Calibri"/>
                          <a:cs typeface="Calibri"/>
                          <a:sym typeface="Calibri"/>
                        </a:rPr>
                        <a:t>UC-20</a:t>
                      </a:r>
                      <a:endParaRPr sz="1600" u="none" cap="none" strike="noStrike">
                        <a:latin typeface="Calibri"/>
                        <a:ea typeface="Calibri"/>
                        <a:cs typeface="Calibri"/>
                        <a:sym typeface="Calibri"/>
                      </a:endParaRPr>
                    </a:p>
                  </a:txBody>
                  <a:tcPr marT="0" marB="0" marR="68575" marL="68575"/>
                </a:tc>
              </a:tr>
              <a:tr h="571600">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وظيفي</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ناجح</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5</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25000"/>
                        </a:lnSpc>
                        <a:spcBef>
                          <a:spcPts val="0"/>
                        </a:spcBef>
                        <a:spcAft>
                          <a:spcPts val="0"/>
                        </a:spcAft>
                        <a:buNone/>
                      </a:pPr>
                      <a:r>
                        <a:rPr b="1" lang="ar-SA" sz="1600" u="none" cap="none" strike="noStrike">
                          <a:solidFill>
                            <a:srgbClr val="FF0000"/>
                          </a:solidFill>
                          <a:latin typeface="Calibri"/>
                          <a:ea typeface="Calibri"/>
                          <a:cs typeface="Calibri"/>
                          <a:sym typeface="Calibri"/>
                        </a:rPr>
                        <a:t>-</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تم التنفيذ</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حالة البحث</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0D0D0D"/>
                          </a:solidFill>
                          <a:latin typeface="Calibri"/>
                          <a:ea typeface="Calibri"/>
                          <a:cs typeface="Calibri"/>
                          <a:sym typeface="Calibri"/>
                        </a:rPr>
                        <a:t>البحث</a:t>
                      </a:r>
                      <a:endParaRPr sz="1600" u="none" cap="none" strike="noStrike">
                        <a:latin typeface="Calibri"/>
                        <a:ea typeface="Calibri"/>
                        <a:cs typeface="Calibri"/>
                        <a:sym typeface="Calibri"/>
                      </a:endParaRPr>
                    </a:p>
                  </a:txBody>
                  <a:tcPr marT="0" marB="0" marR="68575" marL="68575"/>
                </a:tc>
                <a:tc>
                  <a:txBody>
                    <a:bodyPr/>
                    <a:lstStyle/>
                    <a:p>
                      <a:pPr indent="0" lvl="0" marL="0" marR="0" rtl="1" algn="ctr">
                        <a:lnSpc>
                          <a:spcPct val="125000"/>
                        </a:lnSpc>
                        <a:spcBef>
                          <a:spcPts val="0"/>
                        </a:spcBef>
                        <a:spcAft>
                          <a:spcPts val="0"/>
                        </a:spcAft>
                        <a:buNone/>
                      </a:pPr>
                      <a:r>
                        <a:rPr b="1" lang="ar-SA" sz="1600" u="none" cap="none" strike="noStrike">
                          <a:solidFill>
                            <a:srgbClr val="1F4E79"/>
                          </a:solidFill>
                          <a:latin typeface="Calibri"/>
                          <a:ea typeface="Calibri"/>
                          <a:cs typeface="Calibri"/>
                          <a:sym typeface="Calibri"/>
                        </a:rPr>
                        <a:t>UC-21</a:t>
                      </a:r>
                      <a:endParaRPr sz="1600" u="none" cap="none" strike="noStrike">
                        <a:latin typeface="Calibri"/>
                        <a:ea typeface="Calibri"/>
                        <a:cs typeface="Calibri"/>
                        <a:sym typeface="Calibri"/>
                      </a:endParaRPr>
                    </a:p>
                  </a:txBody>
                  <a:tcPr marT="0" marB="0" marR="68575" marL="68575"/>
                </a:tc>
              </a:tr>
            </a:tbl>
          </a:graphicData>
        </a:graphic>
      </p:graphicFrame>
      <p:sp>
        <p:nvSpPr>
          <p:cNvPr id="318" name="Google Shape;318;p29"/>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nvSpPr>
        <p:spPr>
          <a:xfrm>
            <a:off x="1558834" y="291011"/>
            <a:ext cx="10014900" cy="5766000"/>
          </a:xfrm>
          <a:prstGeom prst="rect">
            <a:avLst/>
          </a:prstGeom>
          <a:noFill/>
          <a:ln>
            <a:noFill/>
          </a:ln>
        </p:spPr>
        <p:txBody>
          <a:bodyPr anchorCtr="0" anchor="t" bIns="45700" lIns="91425" spcFirstLastPara="1" rIns="91425" wrap="square" tIns="45700">
            <a:spAutoFit/>
          </a:bodyPr>
          <a:lstStyle/>
          <a:p>
            <a:pPr indent="0" lvl="0" marL="0" marR="0" rtl="0" algn="r">
              <a:lnSpc>
                <a:spcPct val="115000"/>
              </a:lnSpc>
              <a:spcBef>
                <a:spcPts val="0"/>
              </a:spcBef>
              <a:spcAft>
                <a:spcPts val="0"/>
              </a:spcAft>
              <a:buNone/>
            </a:pPr>
            <a:r>
              <a:rPr i="0" lang="ar-SA" sz="1900" u="none" cap="none" strike="noStrike">
                <a:solidFill>
                  <a:srgbClr val="056E9F"/>
                </a:solidFill>
                <a:latin typeface="Calibri"/>
                <a:ea typeface="Calibri"/>
                <a:cs typeface="Calibri"/>
                <a:sym typeface="Calibri"/>
              </a:rPr>
              <a:t>1- أهمية المشروع:</a:t>
            </a:r>
            <a:endParaRPr sz="1200"/>
          </a:p>
          <a:p>
            <a:pPr indent="0" lvl="0" marL="0" marR="0" rtl="1" algn="r">
              <a:lnSpc>
                <a:spcPct val="115000"/>
              </a:lnSpc>
              <a:spcBef>
                <a:spcPts val="0"/>
              </a:spcBef>
              <a:spcAft>
                <a:spcPts val="0"/>
              </a:spcAft>
              <a:buNone/>
            </a:pPr>
            <a:r>
              <a:rPr i="0" lang="ar-SA" sz="1900" u="none" cap="none" strike="noStrike">
                <a:solidFill>
                  <a:srgbClr val="262626"/>
                </a:solidFill>
                <a:latin typeface="Calibri"/>
                <a:ea typeface="Calibri"/>
                <a:cs typeface="Calibri"/>
                <a:sym typeface="Calibri"/>
              </a:rPr>
              <a:t>بناء نظام لإدارة السينما , حيث يسهم في تسهيل تنظيم عمليات حجز التذاكر وعروض الأفلام بشكل فعال ,  كما يساعد على تحليل البيانات وتوفير تقارير حول المبيعات وتفضيلات الزبائن ,كما يسهل على العملاء اختيار الأفلام ومواعيد العرض.</a:t>
            </a:r>
            <a:r>
              <a:rPr lang="ar-SA" sz="1900">
                <a:solidFill>
                  <a:srgbClr val="262626"/>
                </a:solidFill>
                <a:latin typeface="Calibri"/>
                <a:ea typeface="Calibri"/>
                <a:cs typeface="Calibri"/>
                <a:sym typeface="Calibri"/>
              </a:rPr>
              <a:t> و</a:t>
            </a:r>
            <a:r>
              <a:rPr i="0" lang="ar-SA" sz="1900" u="none" cap="none" strike="noStrike">
                <a:solidFill>
                  <a:srgbClr val="262626"/>
                </a:solidFill>
                <a:latin typeface="Calibri"/>
                <a:ea typeface="Calibri"/>
                <a:cs typeface="Calibri"/>
                <a:sym typeface="Calibri"/>
              </a:rPr>
              <a:t> يمكن ان يتكامل النظام مع الأنظمة الأخرى مثل نظم الدفع الالكتروني مما يوفر الوقت والجهد.</a:t>
            </a:r>
            <a:endParaRPr sz="1200"/>
          </a:p>
          <a:p>
            <a:pPr indent="0" lvl="0" marL="0" marR="0" rtl="1" algn="r">
              <a:lnSpc>
                <a:spcPct val="115000"/>
              </a:lnSpc>
              <a:spcBef>
                <a:spcPts val="0"/>
              </a:spcBef>
              <a:spcAft>
                <a:spcPts val="0"/>
              </a:spcAft>
              <a:buNone/>
            </a:pPr>
            <a:r>
              <a:t/>
            </a:r>
            <a:endParaRPr i="0" sz="1900" u="none" cap="none" strike="noStrike">
              <a:solidFill>
                <a:srgbClr val="262626"/>
              </a:solidFill>
              <a:latin typeface="Calibri"/>
              <a:ea typeface="Calibri"/>
              <a:cs typeface="Calibri"/>
              <a:sym typeface="Calibri"/>
            </a:endParaRPr>
          </a:p>
          <a:p>
            <a:pPr indent="0" lvl="0" marL="0" marR="0" rtl="1" algn="r">
              <a:lnSpc>
                <a:spcPct val="115000"/>
              </a:lnSpc>
              <a:spcBef>
                <a:spcPts val="0"/>
              </a:spcBef>
              <a:spcAft>
                <a:spcPts val="0"/>
              </a:spcAft>
              <a:buNone/>
            </a:pPr>
            <a:r>
              <a:rPr i="0" lang="ar-SA" sz="1900" u="none" cap="none" strike="noStrike">
                <a:solidFill>
                  <a:srgbClr val="056E9F"/>
                </a:solidFill>
                <a:latin typeface="Calibri"/>
                <a:ea typeface="Calibri"/>
                <a:cs typeface="Calibri"/>
                <a:sym typeface="Calibri"/>
              </a:rPr>
              <a:t>من الجوانب الأساسية لأهمية هذا المشروع:</a:t>
            </a:r>
            <a:endParaRPr sz="1200"/>
          </a:p>
          <a:p>
            <a:pPr indent="0" lvl="0" marL="0" marR="0" rtl="1" algn="r">
              <a:lnSpc>
                <a:spcPct val="115000"/>
              </a:lnSpc>
              <a:spcBef>
                <a:spcPts val="0"/>
              </a:spcBef>
              <a:spcAft>
                <a:spcPts val="0"/>
              </a:spcAft>
              <a:buNone/>
            </a:pPr>
            <a:r>
              <a:rPr i="0" lang="ar-SA" sz="1900" u="none" cap="none" strike="noStrike">
                <a:solidFill>
                  <a:schemeClr val="dk1"/>
                </a:solidFill>
                <a:latin typeface="Calibri"/>
                <a:ea typeface="Calibri"/>
                <a:cs typeface="Calibri"/>
                <a:sym typeface="Calibri"/>
              </a:rPr>
              <a:t> </a:t>
            </a:r>
            <a:r>
              <a:rPr i="0" lang="ar-SA" sz="1900" u="none" cap="none" strike="noStrike">
                <a:solidFill>
                  <a:srgbClr val="FF0000"/>
                </a:solidFill>
                <a:latin typeface="Calibri"/>
                <a:ea typeface="Calibri"/>
                <a:cs typeface="Calibri"/>
                <a:sym typeface="Calibri"/>
              </a:rPr>
              <a:t>1- تحسين الفعالية التنظيمية: </a:t>
            </a:r>
            <a:r>
              <a:rPr i="0" lang="ar-SA" sz="1900" u="none" cap="none" strike="noStrike">
                <a:solidFill>
                  <a:schemeClr val="dk1"/>
                </a:solidFill>
                <a:latin typeface="Calibri"/>
                <a:ea typeface="Calibri"/>
                <a:cs typeface="Calibri"/>
                <a:sym typeface="Calibri"/>
              </a:rPr>
              <a:t>من خلال استخدام النظام المقترح، ستتمكن السينما من تحسين تنظيم وتنسيق المهام اليومية. </a:t>
            </a:r>
            <a:endParaRPr sz="1200"/>
          </a:p>
          <a:p>
            <a:pPr indent="0" lvl="0" marL="0" marR="0" rtl="1" algn="r">
              <a:lnSpc>
                <a:spcPct val="115000"/>
              </a:lnSpc>
              <a:spcBef>
                <a:spcPts val="0"/>
              </a:spcBef>
              <a:spcAft>
                <a:spcPts val="0"/>
              </a:spcAft>
              <a:buNone/>
            </a:pPr>
            <a:r>
              <a:rPr i="0" lang="ar-SA" sz="1900" u="none" cap="none" strike="noStrike">
                <a:solidFill>
                  <a:srgbClr val="FF0000"/>
                </a:solidFill>
                <a:latin typeface="Calibri"/>
                <a:ea typeface="Calibri"/>
                <a:cs typeface="Calibri"/>
                <a:sym typeface="Calibri"/>
              </a:rPr>
              <a:t>2- تحسين الاتصال: </a:t>
            </a:r>
            <a:r>
              <a:rPr i="0" lang="ar-SA" sz="1900" u="none" cap="none" strike="noStrike">
                <a:solidFill>
                  <a:schemeClr val="dk1"/>
                </a:solidFill>
                <a:latin typeface="Calibri"/>
                <a:ea typeface="Calibri"/>
                <a:cs typeface="Calibri"/>
                <a:sym typeface="Calibri"/>
              </a:rPr>
              <a:t>سيساعد النظام في تحسين الاتصال بين مديري الأقسام والادمن والزبائن وكافة الأعضاء الفاعلة في السينما ، مما يسمح بتوجيه التعليمات بشكل أكثر فعالية.</a:t>
            </a:r>
            <a:endParaRPr sz="1200"/>
          </a:p>
          <a:p>
            <a:pPr indent="0" lvl="0" marL="0" marR="0" rtl="1" algn="r">
              <a:lnSpc>
                <a:spcPct val="115000"/>
              </a:lnSpc>
              <a:spcBef>
                <a:spcPts val="0"/>
              </a:spcBef>
              <a:spcAft>
                <a:spcPts val="0"/>
              </a:spcAft>
              <a:buNone/>
            </a:pPr>
            <a:r>
              <a:rPr i="0" lang="ar-SA" sz="1900" u="none" cap="none" strike="noStrike">
                <a:solidFill>
                  <a:srgbClr val="FF0000"/>
                </a:solidFill>
                <a:latin typeface="Calibri"/>
                <a:ea typeface="Calibri"/>
                <a:cs typeface="Calibri"/>
                <a:sym typeface="Calibri"/>
              </a:rPr>
              <a:t>3- القدرة على إضافة الأفلام بطرق أسهل وأسرع: </a:t>
            </a:r>
            <a:r>
              <a:rPr i="0" lang="ar-SA" sz="1900" u="none" cap="none" strike="noStrike">
                <a:solidFill>
                  <a:schemeClr val="dk1"/>
                </a:solidFill>
                <a:latin typeface="Calibri"/>
                <a:ea typeface="Calibri"/>
                <a:cs typeface="Calibri"/>
                <a:sym typeface="Calibri"/>
              </a:rPr>
              <a:t>والتحقق من معلوماتهم ومتابعتهم، مما يقلل من الأخطاء ويوفر الوقت.</a:t>
            </a:r>
            <a:endParaRPr sz="1200"/>
          </a:p>
          <a:p>
            <a:pPr indent="0" lvl="0" marL="0" marR="0" rtl="1" algn="r">
              <a:lnSpc>
                <a:spcPct val="115000"/>
              </a:lnSpc>
              <a:spcBef>
                <a:spcPts val="0"/>
              </a:spcBef>
              <a:spcAft>
                <a:spcPts val="0"/>
              </a:spcAft>
              <a:buNone/>
            </a:pPr>
            <a:r>
              <a:rPr i="0" lang="ar-SA" sz="1900" u="none" cap="none" strike="noStrike">
                <a:solidFill>
                  <a:srgbClr val="FF0000"/>
                </a:solidFill>
                <a:latin typeface="Calibri"/>
                <a:ea typeface="Calibri"/>
                <a:cs typeface="Calibri"/>
                <a:sym typeface="Calibri"/>
              </a:rPr>
              <a:t>4- تقليل التكلفة: </a:t>
            </a:r>
            <a:r>
              <a:rPr i="0" lang="ar-SA" sz="1900" u="none" cap="none" strike="noStrike">
                <a:solidFill>
                  <a:schemeClr val="dk1"/>
                </a:solidFill>
                <a:latin typeface="Calibri"/>
                <a:ea typeface="Calibri"/>
                <a:cs typeface="Calibri"/>
                <a:sym typeface="Calibri"/>
              </a:rPr>
              <a:t>عن طريق الحد من الاعتماد على الورق وتوفير الوقت، سيقلل النظام من التكاليف العامة للسينما. </a:t>
            </a:r>
            <a:endParaRPr sz="1200"/>
          </a:p>
          <a:p>
            <a:pPr indent="0" lvl="0" marL="0" marR="0" rtl="1" algn="r">
              <a:lnSpc>
                <a:spcPct val="115000"/>
              </a:lnSpc>
              <a:spcBef>
                <a:spcPts val="0"/>
              </a:spcBef>
              <a:spcAft>
                <a:spcPts val="0"/>
              </a:spcAft>
              <a:buNone/>
            </a:pPr>
            <a:r>
              <a:rPr i="0" lang="ar-SA" sz="1900" u="none" cap="none" strike="noStrike">
                <a:solidFill>
                  <a:srgbClr val="FF0000"/>
                </a:solidFill>
                <a:latin typeface="Calibri"/>
                <a:ea typeface="Calibri"/>
                <a:cs typeface="Calibri"/>
                <a:sym typeface="Calibri"/>
              </a:rPr>
              <a:t>5-التحليل والتقارير: </a:t>
            </a:r>
            <a:r>
              <a:rPr i="0" lang="ar-SA" sz="1900" u="none" cap="none" strike="noStrike">
                <a:solidFill>
                  <a:schemeClr val="dk1"/>
                </a:solidFill>
                <a:latin typeface="Calibri"/>
                <a:ea typeface="Calibri"/>
                <a:cs typeface="Calibri"/>
                <a:sym typeface="Calibri"/>
              </a:rPr>
              <a:t>يمكن للنظام تقديم تقارير تحليلية لمساعدة إدارة ال سينما في اتخاذ قرارات استراتيجية على أساس معلومات دقيقة وموثوقة. </a:t>
            </a:r>
            <a:endParaRPr i="0" sz="1900" u="none" cap="none" strike="noStrike">
              <a:solidFill>
                <a:srgbClr val="262626"/>
              </a:solidFill>
              <a:latin typeface="Calibri"/>
              <a:ea typeface="Calibri"/>
              <a:cs typeface="Calibri"/>
              <a:sym typeface="Calibri"/>
            </a:endParaRPr>
          </a:p>
        </p:txBody>
      </p:sp>
      <p:sp>
        <p:nvSpPr>
          <p:cNvPr id="122" name="Google Shape;122;p3"/>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0"/>
          <p:cNvSpPr/>
          <p:nvPr/>
        </p:nvSpPr>
        <p:spPr>
          <a:xfrm>
            <a:off x="391160" y="142240"/>
            <a:ext cx="11409680" cy="558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30"/>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325" name="Google Shape;325;p30"/>
          <p:cNvSpPr txBox="1"/>
          <p:nvPr/>
        </p:nvSpPr>
        <p:spPr>
          <a:xfrm>
            <a:off x="3048000" y="5730240"/>
            <a:ext cx="6096000" cy="377283"/>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None/>
            </a:pPr>
            <a:r>
              <a:rPr b="1" lang="ar-SA" sz="1600">
                <a:solidFill>
                  <a:srgbClr val="1E5E70"/>
                </a:solidFill>
                <a:latin typeface="Calibri"/>
                <a:ea typeface="Calibri"/>
                <a:cs typeface="Calibri"/>
                <a:sym typeface="Calibri"/>
              </a:rPr>
              <a:t>Class diagram</a:t>
            </a:r>
            <a:endParaRPr b="1" sz="1600">
              <a:solidFill>
                <a:srgbClr val="1E5E7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p:nvPr/>
        </p:nvSpPr>
        <p:spPr>
          <a:xfrm>
            <a:off x="152400" y="243840"/>
            <a:ext cx="11409680" cy="578104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31"/>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332" name="Google Shape;332;p31"/>
          <p:cNvSpPr txBox="1"/>
          <p:nvPr/>
        </p:nvSpPr>
        <p:spPr>
          <a:xfrm>
            <a:off x="3983446" y="5818413"/>
            <a:ext cx="4529183" cy="412934"/>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None/>
            </a:pPr>
            <a:r>
              <a:rPr b="1" lang="ar-SA" sz="1800">
                <a:solidFill>
                  <a:srgbClr val="1F4E79"/>
                </a:solidFill>
                <a:latin typeface="Calibri"/>
                <a:ea typeface="Calibri"/>
                <a:cs typeface="Calibri"/>
                <a:sym typeface="Calibri"/>
              </a:rPr>
              <a:t>ERD diagram</a:t>
            </a:r>
            <a:endParaRPr b="1" sz="16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2"/>
          <p:cNvSpPr/>
          <p:nvPr/>
        </p:nvSpPr>
        <p:spPr>
          <a:xfrm>
            <a:off x="375920" y="152400"/>
            <a:ext cx="11409680" cy="585216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8" name="Google Shape;338;p32"/>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339" name="Google Shape;339;p32"/>
          <p:cNvSpPr txBox="1"/>
          <p:nvPr/>
        </p:nvSpPr>
        <p:spPr>
          <a:xfrm>
            <a:off x="3032760" y="5798830"/>
            <a:ext cx="6096000" cy="377283"/>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None/>
            </a:pPr>
            <a:r>
              <a:rPr b="1" lang="ar-SA" sz="1600">
                <a:solidFill>
                  <a:srgbClr val="1F4E79"/>
                </a:solidFill>
                <a:latin typeface="Calibri"/>
                <a:ea typeface="Calibri"/>
                <a:cs typeface="Calibri"/>
                <a:sym typeface="Calibri"/>
              </a:rPr>
              <a:t>Schema diagram</a:t>
            </a:r>
            <a:endParaRPr b="1" sz="16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3"/>
          <p:cNvSpPr/>
          <p:nvPr/>
        </p:nvSpPr>
        <p:spPr>
          <a:xfrm>
            <a:off x="375920" y="152400"/>
            <a:ext cx="11409680" cy="585216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33"/>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346" name="Google Shape;346;p33"/>
          <p:cNvSpPr txBox="1"/>
          <p:nvPr/>
        </p:nvSpPr>
        <p:spPr>
          <a:xfrm>
            <a:off x="3032760" y="5798830"/>
            <a:ext cx="6096000" cy="377283"/>
          </a:xfrm>
          <a:prstGeom prst="rect">
            <a:avLst/>
          </a:prstGeom>
          <a:noFill/>
          <a:ln>
            <a:noFill/>
          </a:ln>
        </p:spPr>
        <p:txBody>
          <a:bodyPr anchorCtr="0" anchor="t" bIns="45700" lIns="91425" spcFirstLastPara="1" rIns="91425" wrap="square" tIns="45700">
            <a:spAutoFit/>
          </a:bodyPr>
          <a:lstStyle/>
          <a:p>
            <a:pPr indent="0" lvl="0" marL="0" marR="0" rtl="0" algn="ctr">
              <a:lnSpc>
                <a:spcPct val="125000"/>
              </a:lnSpc>
              <a:spcBef>
                <a:spcPts val="0"/>
              </a:spcBef>
              <a:spcAft>
                <a:spcPts val="0"/>
              </a:spcAft>
              <a:buNone/>
            </a:pPr>
            <a:r>
              <a:rPr b="1" lang="ar-SA" sz="1600">
                <a:solidFill>
                  <a:srgbClr val="1F4E79"/>
                </a:solidFill>
                <a:latin typeface="Calibri"/>
                <a:ea typeface="Calibri"/>
                <a:cs typeface="Calibri"/>
                <a:sym typeface="Calibri"/>
              </a:rPr>
              <a:t>Site map diagram </a:t>
            </a:r>
            <a:endParaRPr b="1" sz="16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4"/>
          <p:cNvSpPr txBox="1"/>
          <p:nvPr/>
        </p:nvSpPr>
        <p:spPr>
          <a:xfrm>
            <a:off x="294650" y="243850"/>
            <a:ext cx="11643300" cy="5854200"/>
          </a:xfrm>
          <a:prstGeom prst="rect">
            <a:avLst/>
          </a:prstGeom>
          <a:noFill/>
          <a:ln>
            <a:noFill/>
          </a:ln>
        </p:spPr>
        <p:txBody>
          <a:bodyPr anchorCtr="0" anchor="t" bIns="45700" lIns="91425" spcFirstLastPara="1" rIns="91425" wrap="square" tIns="45700">
            <a:spAutoFit/>
          </a:bodyPr>
          <a:lstStyle/>
          <a:p>
            <a:pPr indent="0" lvl="0" marL="0" marR="0" rtl="1" algn="just">
              <a:spcBef>
                <a:spcPts val="0"/>
              </a:spcBef>
              <a:spcAft>
                <a:spcPts val="0"/>
              </a:spcAft>
              <a:buNone/>
            </a:pPr>
            <a:r>
              <a:rPr b="1" lang="ar-SA" sz="1900">
                <a:solidFill>
                  <a:srgbClr val="2F5496"/>
                </a:solidFill>
                <a:highlight>
                  <a:srgbClr val="E3FEE0"/>
                </a:highlight>
              </a:rPr>
              <a:t>الآفاق المستقبلية</a:t>
            </a:r>
            <a:endParaRPr b="1" sz="1900">
              <a:solidFill>
                <a:srgbClr val="2F5496"/>
              </a:solidFill>
              <a:highlight>
                <a:srgbClr val="E3FEE0"/>
              </a:highlight>
            </a:endParaRPr>
          </a:p>
          <a:p>
            <a:pPr indent="0" lvl="0" marL="0" marR="0" rtl="1" algn="just">
              <a:spcBef>
                <a:spcPts val="1000"/>
              </a:spcBef>
              <a:spcAft>
                <a:spcPts val="0"/>
              </a:spcAft>
              <a:buNone/>
            </a:pPr>
            <a:r>
              <a:rPr lang="ar-SA" sz="1800">
                <a:solidFill>
                  <a:schemeClr val="dk1"/>
                </a:solidFill>
                <a:highlight>
                  <a:srgbClr val="E3FEE0"/>
                </a:highlight>
              </a:rPr>
              <a:t>يتطلب تطوير نظام إدارة السينما مراعاة التقنيات الحديثة والاتجاهات المستقبلية لتعزيز كفاءة وفعالية النظام. فيما يلي بعض الآفاق المستقبلية المحتملة:</a:t>
            </a:r>
            <a:endParaRPr sz="1800">
              <a:solidFill>
                <a:schemeClr val="dk1"/>
              </a:solidFill>
              <a:highlight>
                <a:srgbClr val="E3FEE0"/>
              </a:highlight>
            </a:endParaRPr>
          </a:p>
          <a:p>
            <a:pPr indent="0" lvl="0" marL="0" marR="0" rtl="1" algn="just">
              <a:spcBef>
                <a:spcPts val="0"/>
              </a:spcBef>
              <a:spcAft>
                <a:spcPts val="0"/>
              </a:spcAft>
              <a:buNone/>
            </a:pPr>
            <a:r>
              <a:t/>
            </a:r>
            <a:endParaRPr sz="1500">
              <a:solidFill>
                <a:schemeClr val="dk1"/>
              </a:solidFill>
              <a:highlight>
                <a:srgbClr val="E3FEE0"/>
              </a:highlight>
            </a:endParaRPr>
          </a:p>
          <a:p>
            <a:pPr indent="0" lvl="0" marL="0" marR="0" rtl="1" algn="just">
              <a:spcBef>
                <a:spcPts val="0"/>
              </a:spcBef>
              <a:spcAft>
                <a:spcPts val="0"/>
              </a:spcAft>
              <a:buNone/>
            </a:pPr>
            <a:r>
              <a:rPr b="1" lang="ar-SA" sz="1800">
                <a:solidFill>
                  <a:srgbClr val="FF0000"/>
                </a:solidFill>
                <a:highlight>
                  <a:srgbClr val="E3FEE0"/>
                </a:highlight>
              </a:rPr>
              <a:t>الذكاء الاصطناعي وتحليل البيانات:</a:t>
            </a:r>
            <a:endParaRPr b="1" sz="1800">
              <a:solidFill>
                <a:srgbClr val="FF0000"/>
              </a:solidFill>
              <a:highlight>
                <a:srgbClr val="E3FEE0"/>
              </a:highlight>
            </a:endParaRPr>
          </a:p>
          <a:p>
            <a:pPr indent="0" lvl="0" marL="0" marR="0" rtl="1" algn="just">
              <a:spcBef>
                <a:spcPts val="0"/>
              </a:spcBef>
              <a:spcAft>
                <a:spcPts val="0"/>
              </a:spcAft>
              <a:buNone/>
            </a:pPr>
            <a:r>
              <a:t/>
            </a:r>
            <a:endParaRPr b="1" sz="1800">
              <a:solidFill>
                <a:srgbClr val="FF0000"/>
              </a:solidFill>
              <a:highlight>
                <a:srgbClr val="E3FEE0"/>
              </a:highlight>
            </a:endParaRPr>
          </a:p>
          <a:p>
            <a:pPr indent="0" lvl="0" marL="0" marR="0" rtl="1" algn="just">
              <a:spcBef>
                <a:spcPts val="0"/>
              </a:spcBef>
              <a:spcAft>
                <a:spcPts val="0"/>
              </a:spcAft>
              <a:buNone/>
            </a:pPr>
            <a:r>
              <a:rPr lang="ar-SA" sz="1800">
                <a:solidFill>
                  <a:schemeClr val="dk1"/>
                </a:solidFill>
                <a:highlight>
                  <a:srgbClr val="E3FEE0"/>
                </a:highlight>
              </a:rPr>
              <a:t>استخدام الذكاء الاصطناعي لتحليل بيانات العملاء والتنبؤ بالإيرادات.</a:t>
            </a:r>
            <a:endParaRPr sz="1800">
              <a:solidFill>
                <a:schemeClr val="dk1"/>
              </a:solidFill>
              <a:highlight>
                <a:srgbClr val="E3FEE0"/>
              </a:highlight>
            </a:endParaRPr>
          </a:p>
          <a:p>
            <a:pPr indent="0" lvl="0" marL="0" marR="0" rtl="1" algn="just">
              <a:spcBef>
                <a:spcPts val="0"/>
              </a:spcBef>
              <a:spcAft>
                <a:spcPts val="0"/>
              </a:spcAft>
              <a:buNone/>
            </a:pPr>
            <a:r>
              <a:rPr lang="ar-SA" sz="1800">
                <a:solidFill>
                  <a:schemeClr val="dk1"/>
                </a:solidFill>
                <a:highlight>
                  <a:srgbClr val="E3FEE0"/>
                </a:highlight>
              </a:rPr>
              <a:t>تطبيق تقنيات التعلم الآلي لتوفير اقتراحات مخصصة للمستخدمين بناءً على سلوكهم.</a:t>
            </a:r>
            <a:endParaRPr sz="1800">
              <a:solidFill>
                <a:schemeClr val="dk1"/>
              </a:solidFill>
              <a:highlight>
                <a:srgbClr val="E3FEE0"/>
              </a:highlight>
            </a:endParaRPr>
          </a:p>
          <a:p>
            <a:pPr indent="0" lvl="0" marL="0" marR="0" rtl="1" algn="just">
              <a:spcBef>
                <a:spcPts val="0"/>
              </a:spcBef>
              <a:spcAft>
                <a:spcPts val="0"/>
              </a:spcAft>
              <a:buNone/>
            </a:pPr>
            <a:r>
              <a:t/>
            </a:r>
            <a:endParaRPr sz="1800">
              <a:solidFill>
                <a:schemeClr val="dk1"/>
              </a:solidFill>
              <a:highlight>
                <a:srgbClr val="E3FEE0"/>
              </a:highlight>
            </a:endParaRPr>
          </a:p>
          <a:p>
            <a:pPr indent="0" lvl="0" marL="0" marR="0" rtl="1" algn="just">
              <a:spcBef>
                <a:spcPts val="0"/>
              </a:spcBef>
              <a:spcAft>
                <a:spcPts val="0"/>
              </a:spcAft>
              <a:buNone/>
            </a:pPr>
            <a:r>
              <a:rPr b="1" lang="ar-SA" sz="1800">
                <a:solidFill>
                  <a:srgbClr val="FF0000"/>
                </a:solidFill>
                <a:highlight>
                  <a:srgbClr val="E3FEE0"/>
                </a:highlight>
              </a:rPr>
              <a:t>إضافة خدمات جديدة:</a:t>
            </a:r>
            <a:endParaRPr b="1" sz="1800">
              <a:solidFill>
                <a:srgbClr val="FF0000"/>
              </a:solidFill>
              <a:highlight>
                <a:srgbClr val="E3FEE0"/>
              </a:highlight>
            </a:endParaRPr>
          </a:p>
          <a:p>
            <a:pPr indent="0" lvl="0" marL="0" marR="0" rtl="1" algn="just">
              <a:spcBef>
                <a:spcPts val="0"/>
              </a:spcBef>
              <a:spcAft>
                <a:spcPts val="0"/>
              </a:spcAft>
              <a:buNone/>
            </a:pPr>
            <a:r>
              <a:t/>
            </a:r>
            <a:endParaRPr b="1" sz="1800">
              <a:solidFill>
                <a:srgbClr val="FF0000"/>
              </a:solidFill>
              <a:highlight>
                <a:srgbClr val="E3FEE0"/>
              </a:highlight>
            </a:endParaRPr>
          </a:p>
          <a:p>
            <a:pPr indent="0" lvl="0" marL="0" marR="0" rtl="1" algn="just">
              <a:spcBef>
                <a:spcPts val="0"/>
              </a:spcBef>
              <a:spcAft>
                <a:spcPts val="0"/>
              </a:spcAft>
              <a:buNone/>
            </a:pPr>
            <a:r>
              <a:rPr lang="ar-SA" sz="1800">
                <a:solidFill>
                  <a:schemeClr val="dk1"/>
                </a:solidFill>
                <a:highlight>
                  <a:srgbClr val="E3FEE0"/>
                </a:highlight>
              </a:rPr>
              <a:t>إتاحة حجز المقاعد مسبقًا عبر الإنترنت.</a:t>
            </a:r>
            <a:endParaRPr sz="1800">
              <a:solidFill>
                <a:schemeClr val="dk1"/>
              </a:solidFill>
              <a:highlight>
                <a:srgbClr val="E3FEE0"/>
              </a:highlight>
            </a:endParaRPr>
          </a:p>
          <a:p>
            <a:pPr indent="0" lvl="0" marL="0" marR="0" rtl="1" algn="just">
              <a:spcBef>
                <a:spcPts val="0"/>
              </a:spcBef>
              <a:spcAft>
                <a:spcPts val="0"/>
              </a:spcAft>
              <a:buNone/>
            </a:pPr>
            <a:r>
              <a:rPr lang="ar-SA" sz="1800">
                <a:solidFill>
                  <a:schemeClr val="dk1"/>
                </a:solidFill>
                <a:highlight>
                  <a:srgbClr val="E3FEE0"/>
                </a:highlight>
              </a:rPr>
              <a:t>تقديم خيارات لحجز المأكولات والمشروبات أثناء شراء التذاكر.</a:t>
            </a:r>
            <a:endParaRPr sz="1800">
              <a:solidFill>
                <a:schemeClr val="dk1"/>
              </a:solidFill>
              <a:highlight>
                <a:srgbClr val="E3FEE0"/>
              </a:highlight>
            </a:endParaRPr>
          </a:p>
          <a:p>
            <a:pPr indent="0" lvl="0" marL="0" marR="0" rtl="1" algn="just">
              <a:spcBef>
                <a:spcPts val="0"/>
              </a:spcBef>
              <a:spcAft>
                <a:spcPts val="0"/>
              </a:spcAft>
              <a:buNone/>
            </a:pPr>
            <a:r>
              <a:t/>
            </a:r>
            <a:endParaRPr sz="1800">
              <a:solidFill>
                <a:schemeClr val="dk1"/>
              </a:solidFill>
              <a:highlight>
                <a:srgbClr val="E3FEE0"/>
              </a:highlight>
            </a:endParaRPr>
          </a:p>
          <a:p>
            <a:pPr indent="0" lvl="0" marL="0" marR="0" rtl="1" algn="just">
              <a:spcBef>
                <a:spcPts val="0"/>
              </a:spcBef>
              <a:spcAft>
                <a:spcPts val="0"/>
              </a:spcAft>
              <a:buNone/>
            </a:pPr>
            <a:r>
              <a:rPr b="1" lang="ar-SA" sz="1800">
                <a:solidFill>
                  <a:srgbClr val="FF0000"/>
                </a:solidFill>
                <a:highlight>
                  <a:srgbClr val="E3FEE0"/>
                </a:highlight>
              </a:rPr>
              <a:t>برنامج ولاء العملاء:</a:t>
            </a:r>
            <a:endParaRPr b="1" sz="1800">
              <a:solidFill>
                <a:srgbClr val="FF0000"/>
              </a:solidFill>
              <a:highlight>
                <a:srgbClr val="E3FEE0"/>
              </a:highlight>
            </a:endParaRPr>
          </a:p>
          <a:p>
            <a:pPr indent="0" lvl="0" marL="0" marR="0" rtl="1" algn="just">
              <a:spcBef>
                <a:spcPts val="0"/>
              </a:spcBef>
              <a:spcAft>
                <a:spcPts val="0"/>
              </a:spcAft>
              <a:buNone/>
            </a:pPr>
            <a:r>
              <a:t/>
            </a:r>
            <a:endParaRPr b="1" sz="1800">
              <a:solidFill>
                <a:srgbClr val="FF0000"/>
              </a:solidFill>
              <a:highlight>
                <a:srgbClr val="E3FEE0"/>
              </a:highlight>
            </a:endParaRPr>
          </a:p>
          <a:p>
            <a:pPr indent="0" lvl="0" marL="0" marR="0" rtl="1" algn="just">
              <a:spcBef>
                <a:spcPts val="0"/>
              </a:spcBef>
              <a:spcAft>
                <a:spcPts val="0"/>
              </a:spcAft>
              <a:buNone/>
            </a:pPr>
            <a:r>
              <a:rPr lang="ar-SA" sz="1800">
                <a:solidFill>
                  <a:schemeClr val="dk1"/>
                </a:solidFill>
                <a:highlight>
                  <a:srgbClr val="E3FEE0"/>
                </a:highlight>
              </a:rPr>
              <a:t>إنشاء نظام مكافآت لجذب العملاء الدائمين.</a:t>
            </a:r>
            <a:endParaRPr sz="1800">
              <a:solidFill>
                <a:schemeClr val="dk1"/>
              </a:solidFill>
              <a:highlight>
                <a:srgbClr val="E3FEE0"/>
              </a:highlight>
            </a:endParaRPr>
          </a:p>
          <a:p>
            <a:pPr indent="0" lvl="0" marL="0" marR="0" rtl="1" algn="just">
              <a:spcBef>
                <a:spcPts val="0"/>
              </a:spcBef>
              <a:spcAft>
                <a:spcPts val="0"/>
              </a:spcAft>
              <a:buNone/>
            </a:pPr>
            <a:r>
              <a:rPr lang="ar-SA" sz="1800">
                <a:solidFill>
                  <a:schemeClr val="dk1"/>
                </a:solidFill>
                <a:highlight>
                  <a:srgbClr val="E3FEE0"/>
                </a:highlight>
              </a:rPr>
              <a:t>تقديم خصومات وعروض حصرية بناءً على عدد مرات الحجز</a:t>
            </a:r>
            <a:endParaRPr sz="1800">
              <a:solidFill>
                <a:schemeClr val="dk1"/>
              </a:solidFill>
              <a:highlight>
                <a:srgbClr val="E3FEE0"/>
              </a:highlight>
            </a:endParaRPr>
          </a:p>
          <a:p>
            <a:pPr indent="0" lvl="0" marL="0" marR="0" rtl="1" algn="just">
              <a:spcBef>
                <a:spcPts val="0"/>
              </a:spcBef>
              <a:spcAft>
                <a:spcPts val="0"/>
              </a:spcAft>
              <a:buNone/>
            </a:pPr>
            <a:r>
              <a:t/>
            </a:r>
            <a:endParaRPr b="1" sz="2200">
              <a:solidFill>
                <a:srgbClr val="0C0C0C"/>
              </a:solidFill>
              <a:latin typeface="Calibri"/>
              <a:ea typeface="Calibri"/>
              <a:cs typeface="Calibri"/>
              <a:sym typeface="Calibri"/>
            </a:endParaRPr>
          </a:p>
          <a:p>
            <a:pPr indent="0" lvl="0" marL="0" marR="0" rtl="1" algn="just">
              <a:spcBef>
                <a:spcPts val="0"/>
              </a:spcBef>
              <a:spcAft>
                <a:spcPts val="0"/>
              </a:spcAft>
              <a:buNone/>
            </a:pPr>
            <a:r>
              <a:t/>
            </a:r>
            <a:endParaRPr sz="2200">
              <a:solidFill>
                <a:srgbClr val="0C0C0C"/>
              </a:solidFill>
              <a:latin typeface="Calibri"/>
              <a:ea typeface="Calibri"/>
              <a:cs typeface="Calibri"/>
              <a:sym typeface="Calibri"/>
            </a:endParaRPr>
          </a:p>
        </p:txBody>
      </p:sp>
      <p:sp>
        <p:nvSpPr>
          <p:cNvPr id="352" name="Google Shape;352;p34"/>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33b9ef86142_0_8"/>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ar-SA"/>
              <a:t>‹#›</a:t>
            </a:fld>
            <a:endParaRPr/>
          </a:p>
        </p:txBody>
      </p:sp>
      <p:sp>
        <p:nvSpPr>
          <p:cNvPr id="359" name="Google Shape;359;g33b9ef86142_0_8"/>
          <p:cNvSpPr txBox="1"/>
          <p:nvPr/>
        </p:nvSpPr>
        <p:spPr>
          <a:xfrm>
            <a:off x="177250" y="346750"/>
            <a:ext cx="11943600" cy="4238100"/>
          </a:xfrm>
          <a:prstGeom prst="rect">
            <a:avLst/>
          </a:prstGeom>
          <a:noFill/>
          <a:ln>
            <a:noFill/>
          </a:ln>
        </p:spPr>
        <p:txBody>
          <a:bodyPr anchorCtr="0" anchor="t" bIns="91425" lIns="91425" spcFirstLastPara="1" rIns="91425" wrap="square" tIns="91425">
            <a:spAutoFit/>
          </a:bodyPr>
          <a:lstStyle/>
          <a:p>
            <a:pPr indent="0" lvl="0" marL="0" rtl="1" algn="just">
              <a:lnSpc>
                <a:spcPct val="150000"/>
              </a:lnSpc>
              <a:spcBef>
                <a:spcPts val="0"/>
              </a:spcBef>
              <a:spcAft>
                <a:spcPts val="0"/>
              </a:spcAft>
              <a:buClr>
                <a:schemeClr val="dk1"/>
              </a:buClr>
              <a:buFont typeface="Arial"/>
              <a:buNone/>
            </a:pPr>
            <a:r>
              <a:rPr b="1" lang="ar-SA" sz="2000">
                <a:solidFill>
                  <a:srgbClr val="FF0000"/>
                </a:solidFill>
                <a:latin typeface="Calibri"/>
                <a:ea typeface="Calibri"/>
                <a:cs typeface="Calibri"/>
                <a:sym typeface="Calibri"/>
              </a:rPr>
              <a:t>بعض المراجع المستخدمة:</a:t>
            </a:r>
            <a:endParaRPr b="1">
              <a:solidFill>
                <a:srgbClr val="FF0000"/>
              </a:solidFill>
            </a:endParaRPr>
          </a:p>
          <a:p>
            <a:pPr indent="0" lvl="0" marL="0" rtl="1" algn="just">
              <a:lnSpc>
                <a:spcPct val="150000"/>
              </a:lnSpc>
              <a:spcBef>
                <a:spcPts val="1000"/>
              </a:spcBef>
              <a:spcAft>
                <a:spcPts val="0"/>
              </a:spcAft>
              <a:buClr>
                <a:schemeClr val="dk1"/>
              </a:buClr>
              <a:buFont typeface="Arial"/>
              <a:buNone/>
            </a:pPr>
            <a:r>
              <a:rPr b="1" lang="ar-SA" sz="2000">
                <a:solidFill>
                  <a:srgbClr val="0C0C0C"/>
                </a:solidFill>
                <a:latin typeface="Calibri"/>
                <a:ea typeface="Calibri"/>
                <a:cs typeface="Calibri"/>
                <a:sym typeface="Calibri"/>
              </a:rPr>
              <a:t>1- </a:t>
            </a:r>
            <a:r>
              <a:rPr b="1" lang="ar-SA" sz="2000">
                <a:solidFill>
                  <a:schemeClr val="dk1"/>
                </a:solidFill>
                <a:latin typeface="Calibri"/>
                <a:ea typeface="Calibri"/>
                <a:cs typeface="Calibri"/>
                <a:sym typeface="Calibri"/>
              </a:rPr>
              <a:t>Sommerville, I. (2016). Software Engineering (10th Edition). Pearson .Education </a:t>
            </a:r>
            <a:endParaRPr b="1" sz="2000">
              <a:solidFill>
                <a:srgbClr val="0C0C0C"/>
              </a:solidFill>
              <a:latin typeface="Calibri"/>
              <a:ea typeface="Calibri"/>
              <a:cs typeface="Calibri"/>
              <a:sym typeface="Calibri"/>
            </a:endParaRPr>
          </a:p>
          <a:p>
            <a:pPr indent="0" lvl="0" marL="0" rtl="1" algn="just">
              <a:lnSpc>
                <a:spcPct val="150000"/>
              </a:lnSpc>
              <a:spcBef>
                <a:spcPts val="1000"/>
              </a:spcBef>
              <a:spcAft>
                <a:spcPts val="0"/>
              </a:spcAft>
              <a:buClr>
                <a:schemeClr val="dk1"/>
              </a:buClr>
              <a:buFont typeface="Arial"/>
              <a:buNone/>
            </a:pPr>
            <a:r>
              <a:rPr b="1" lang="ar-SA" sz="2000">
                <a:solidFill>
                  <a:srgbClr val="0C0C0C"/>
                </a:solidFill>
                <a:latin typeface="Calibri"/>
                <a:ea typeface="Calibri"/>
                <a:cs typeface="Calibri"/>
                <a:sym typeface="Calibri"/>
              </a:rPr>
              <a:t>2- </a:t>
            </a:r>
            <a:r>
              <a:rPr b="1" lang="ar-SA" sz="2000">
                <a:solidFill>
                  <a:schemeClr val="dk1"/>
                </a:solidFill>
                <a:latin typeface="Calibri"/>
                <a:ea typeface="Calibri"/>
                <a:cs typeface="Calibri"/>
                <a:sym typeface="Calibri"/>
              </a:rPr>
              <a:t>Pressman, R. S., &amp; Maxim, B. R. (2020). Software Engineering: A Practitioner's .Approach (9th Edition). McGraw-Hill Education </a:t>
            </a:r>
            <a:endParaRPr b="1" sz="2000">
              <a:solidFill>
                <a:srgbClr val="0C0C0C"/>
              </a:solidFill>
              <a:latin typeface="Calibri"/>
              <a:ea typeface="Calibri"/>
              <a:cs typeface="Calibri"/>
              <a:sym typeface="Calibri"/>
            </a:endParaRPr>
          </a:p>
          <a:p>
            <a:pPr indent="0" lvl="0" marL="0" rtl="1" algn="just">
              <a:lnSpc>
                <a:spcPct val="150000"/>
              </a:lnSpc>
              <a:spcBef>
                <a:spcPts val="1000"/>
              </a:spcBef>
              <a:spcAft>
                <a:spcPts val="0"/>
              </a:spcAft>
              <a:buClr>
                <a:schemeClr val="dk1"/>
              </a:buClr>
              <a:buFont typeface="Arial"/>
              <a:buNone/>
            </a:pPr>
            <a:r>
              <a:rPr b="1" lang="ar-SA" sz="2000">
                <a:solidFill>
                  <a:srgbClr val="0C0C0C"/>
                </a:solidFill>
                <a:latin typeface="Calibri"/>
                <a:ea typeface="Calibri"/>
                <a:cs typeface="Calibri"/>
                <a:sym typeface="Calibri"/>
              </a:rPr>
              <a:t>3- </a:t>
            </a:r>
            <a:r>
              <a:rPr b="1" lang="ar-SA" sz="2000">
                <a:solidFill>
                  <a:schemeClr val="dk1"/>
                </a:solidFill>
                <a:latin typeface="Calibri"/>
                <a:ea typeface="Calibri"/>
                <a:cs typeface="Calibri"/>
                <a:sym typeface="Calibri"/>
              </a:rPr>
              <a:t>.Object Management Group (OMG). (2021). UML Specification</a:t>
            </a:r>
            <a:endParaRPr b="1">
              <a:solidFill>
                <a:schemeClr val="dk1"/>
              </a:solidFill>
            </a:endParaRPr>
          </a:p>
          <a:p>
            <a:pPr indent="0" lvl="0" marL="0" rtl="1" algn="just">
              <a:lnSpc>
                <a:spcPct val="150000"/>
              </a:lnSpc>
              <a:spcBef>
                <a:spcPts val="1000"/>
              </a:spcBef>
              <a:spcAft>
                <a:spcPts val="1000"/>
              </a:spcAft>
              <a:buClr>
                <a:schemeClr val="dk1"/>
              </a:buClr>
              <a:buFont typeface="Arial"/>
              <a:buNone/>
            </a:pPr>
            <a:r>
              <a:rPr b="1" lang="ar-SA" sz="2000">
                <a:solidFill>
                  <a:schemeClr val="dk1"/>
                </a:solidFill>
                <a:latin typeface="Calibri"/>
                <a:ea typeface="Calibri"/>
                <a:cs typeface="Calibri"/>
                <a:sym typeface="Calibri"/>
              </a:rPr>
              <a:t>4- Amazon Web Services. (n.d.). Building Scalable Applications on the Cloud. Retrieved from https (https://aws.amazon.com/)://aws (https://aws.amazon.com/).amazon (https://aws.amazon.com/).com .(https://aws.amazon.com/)  </a:t>
            </a:r>
            <a:endParaRPr b="1" sz="2000">
              <a:solidFill>
                <a:srgbClr val="3F3F3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nvSpPr>
        <p:spPr>
          <a:xfrm>
            <a:off x="396240" y="406400"/>
            <a:ext cx="11399400" cy="47100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i="0" lang="ar-SA" sz="2500" u="none" cap="none" strike="noStrike">
                <a:solidFill>
                  <a:srgbClr val="056E9F"/>
                </a:solidFill>
                <a:latin typeface="Calibri"/>
                <a:ea typeface="Calibri"/>
                <a:cs typeface="Calibri"/>
                <a:sym typeface="Calibri"/>
              </a:rPr>
              <a:t>2- أهداف المشروع:</a:t>
            </a:r>
            <a:endParaRPr/>
          </a:p>
          <a:p>
            <a:pPr indent="0" lvl="0" marL="0" marR="0" rtl="1" algn="r">
              <a:lnSpc>
                <a:spcPct val="250000"/>
              </a:lnSpc>
              <a:spcBef>
                <a:spcPts val="0"/>
              </a:spcBef>
              <a:spcAft>
                <a:spcPts val="0"/>
              </a:spcAft>
              <a:buNone/>
            </a:pPr>
            <a:r>
              <a:rPr i="0" lang="ar-SA" sz="2500" u="none" cap="none" strike="noStrike">
                <a:solidFill>
                  <a:schemeClr val="dk1"/>
                </a:solidFill>
                <a:latin typeface="Calibri"/>
                <a:ea typeface="Calibri"/>
                <a:cs typeface="Calibri"/>
                <a:sym typeface="Calibri"/>
              </a:rPr>
              <a:t>1- جدولة العروض. </a:t>
            </a:r>
            <a:endParaRPr/>
          </a:p>
          <a:p>
            <a:pPr indent="0" lvl="0" marL="0" marR="0" rtl="1" algn="r">
              <a:lnSpc>
                <a:spcPct val="250000"/>
              </a:lnSpc>
              <a:spcBef>
                <a:spcPts val="0"/>
              </a:spcBef>
              <a:spcAft>
                <a:spcPts val="0"/>
              </a:spcAft>
              <a:buNone/>
            </a:pPr>
            <a:r>
              <a:rPr i="0" lang="ar-SA" sz="2500" u="none" cap="none" strike="noStrike">
                <a:solidFill>
                  <a:schemeClr val="dk1"/>
                </a:solidFill>
                <a:latin typeface="Calibri"/>
                <a:ea typeface="Calibri"/>
                <a:cs typeface="Calibri"/>
                <a:sym typeface="Calibri"/>
              </a:rPr>
              <a:t>2- إدارة الحجوزات. </a:t>
            </a:r>
            <a:endParaRPr/>
          </a:p>
          <a:p>
            <a:pPr indent="0" lvl="0" marL="0" marR="0" rtl="1" algn="r">
              <a:lnSpc>
                <a:spcPct val="250000"/>
              </a:lnSpc>
              <a:spcBef>
                <a:spcPts val="0"/>
              </a:spcBef>
              <a:spcAft>
                <a:spcPts val="0"/>
              </a:spcAft>
              <a:buNone/>
            </a:pPr>
            <a:r>
              <a:rPr i="0" lang="ar-SA" sz="2500" u="none" cap="none" strike="noStrike">
                <a:solidFill>
                  <a:schemeClr val="dk1"/>
                </a:solidFill>
                <a:latin typeface="Calibri"/>
                <a:ea typeface="Calibri"/>
                <a:cs typeface="Calibri"/>
                <a:sym typeface="Calibri"/>
              </a:rPr>
              <a:t>3- إدارة القاعات وتوقيت عرض الأفلام. </a:t>
            </a:r>
            <a:endParaRPr/>
          </a:p>
          <a:p>
            <a:pPr indent="0" lvl="0" marL="0" marR="0" rtl="1" algn="r">
              <a:lnSpc>
                <a:spcPct val="250000"/>
              </a:lnSpc>
              <a:spcBef>
                <a:spcPts val="0"/>
              </a:spcBef>
              <a:spcAft>
                <a:spcPts val="0"/>
              </a:spcAft>
              <a:buNone/>
            </a:pPr>
            <a:r>
              <a:rPr i="0" lang="ar-SA" sz="2500" u="none" cap="none" strike="noStrike">
                <a:solidFill>
                  <a:schemeClr val="dk1"/>
                </a:solidFill>
                <a:latin typeface="Calibri"/>
                <a:ea typeface="Calibri"/>
                <a:cs typeface="Calibri"/>
                <a:sym typeface="Calibri"/>
              </a:rPr>
              <a:t>4- تنظيم عملية البحث وتصنيف الأفلام.</a:t>
            </a:r>
            <a:endParaRPr/>
          </a:p>
          <a:p>
            <a:pPr indent="0" lvl="0" marL="0" marR="0" rtl="1" algn="r">
              <a:lnSpc>
                <a:spcPct val="250000"/>
              </a:lnSpc>
              <a:spcBef>
                <a:spcPts val="0"/>
              </a:spcBef>
              <a:spcAft>
                <a:spcPts val="0"/>
              </a:spcAft>
              <a:buNone/>
            </a:pPr>
            <a:r>
              <a:rPr i="0" lang="ar-SA" sz="2500" u="none" cap="none" strike="noStrike">
                <a:solidFill>
                  <a:schemeClr val="dk1"/>
                </a:solidFill>
                <a:latin typeface="Calibri"/>
                <a:ea typeface="Calibri"/>
                <a:cs typeface="Calibri"/>
                <a:sym typeface="Calibri"/>
              </a:rPr>
              <a:t>5- جمع وتحليل البيانات.</a:t>
            </a:r>
            <a:endParaRPr i="0" sz="2500" u="none" cap="none" strike="noStrike">
              <a:solidFill>
                <a:schemeClr val="dk1"/>
              </a:solidFill>
              <a:latin typeface="Calibri"/>
              <a:ea typeface="Calibri"/>
              <a:cs typeface="Calibri"/>
              <a:sym typeface="Calibri"/>
            </a:endParaRPr>
          </a:p>
        </p:txBody>
      </p:sp>
      <p:sp>
        <p:nvSpPr>
          <p:cNvPr id="128" name="Google Shape;128;p4"/>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nvSpPr>
        <p:spPr>
          <a:xfrm>
            <a:off x="508000" y="294640"/>
            <a:ext cx="11460600" cy="3921300"/>
          </a:xfrm>
          <a:prstGeom prst="rect">
            <a:avLst/>
          </a:prstGeom>
          <a:noFill/>
          <a:ln>
            <a:noFill/>
          </a:ln>
        </p:spPr>
        <p:txBody>
          <a:bodyPr anchorCtr="0" anchor="t" bIns="45700" lIns="91425" spcFirstLastPara="1" rIns="91425" wrap="square" tIns="45700">
            <a:spAutoFit/>
          </a:bodyPr>
          <a:lstStyle/>
          <a:p>
            <a:pPr indent="0" lvl="0" marL="0" marR="0" rtl="1" algn="just">
              <a:lnSpc>
                <a:spcPct val="115000"/>
              </a:lnSpc>
              <a:spcBef>
                <a:spcPts val="0"/>
              </a:spcBef>
              <a:spcAft>
                <a:spcPts val="0"/>
              </a:spcAft>
              <a:buNone/>
            </a:pPr>
            <a:r>
              <a:rPr b="1" i="0" lang="ar-SA" sz="2100" u="none" cap="none" strike="noStrike">
                <a:solidFill>
                  <a:srgbClr val="056E9F"/>
                </a:solidFill>
                <a:latin typeface="Calibri"/>
                <a:ea typeface="Calibri"/>
                <a:cs typeface="Calibri"/>
                <a:sym typeface="Calibri"/>
              </a:rPr>
              <a:t>3- الدراسة المرجعية:</a:t>
            </a:r>
            <a:endParaRPr b="1" i="0" sz="2300" u="none" cap="none" strike="noStrike">
              <a:solidFill>
                <a:schemeClr val="dk1"/>
              </a:solidFill>
              <a:latin typeface="Calibri"/>
              <a:ea typeface="Calibri"/>
              <a:cs typeface="Calibri"/>
              <a:sym typeface="Calibri"/>
            </a:endParaRPr>
          </a:p>
          <a:p>
            <a:pPr indent="0" lvl="0" marL="0" marR="0" rtl="1" algn="just">
              <a:lnSpc>
                <a:spcPct val="115000"/>
              </a:lnSpc>
              <a:spcBef>
                <a:spcPts val="0"/>
              </a:spcBef>
              <a:spcAft>
                <a:spcPts val="0"/>
              </a:spcAft>
              <a:buNone/>
            </a:pPr>
            <a:r>
              <a:rPr lang="ar-SA" sz="1800">
                <a:solidFill>
                  <a:schemeClr val="dk1"/>
                </a:solidFill>
                <a:highlight>
                  <a:srgbClr val="E3FEE0"/>
                </a:highlight>
              </a:rPr>
              <a:t>تم إجراء دراسة متعمقة حول احتياجات المستخدم النهائي بهدف تحديد المتطلبات الوظيفية للنظام المقترح. وقد تم جمع البيانات حول النظام الحالي من خلال عدة عمليات لتقصي الحقائق، مما أدى إلى تحديد متطلبات المستخدم الخاصة بالنظام الجديد في نهاية هذه المرحلة. كما تمت دراسة النظام الحالي بناءً على البيانات التي تم جمعها، حيث ناقشنا مع المستخدمين النهائيين النقاط المهمة لتقييم مدى تأثيرها على جودة الخدمة، سواء كانت تمثل سلبيات فعلية تحتاج إلى معالجة أو نقاط قوة يمكن الاستفادة منها.</a:t>
            </a:r>
            <a:endParaRPr sz="1800">
              <a:solidFill>
                <a:schemeClr val="dk1"/>
              </a:solidFill>
              <a:highlight>
                <a:srgbClr val="E3FEE0"/>
              </a:highlight>
            </a:endParaRPr>
          </a:p>
          <a:p>
            <a:pPr indent="0" lvl="0" marL="0" marR="0" rtl="1" algn="just">
              <a:lnSpc>
                <a:spcPct val="115000"/>
              </a:lnSpc>
              <a:spcBef>
                <a:spcPts val="0"/>
              </a:spcBef>
              <a:spcAft>
                <a:spcPts val="0"/>
              </a:spcAft>
              <a:buNone/>
            </a:pPr>
            <a:r>
              <a:t/>
            </a:r>
            <a:endParaRPr sz="1800">
              <a:solidFill>
                <a:schemeClr val="dk1"/>
              </a:solidFill>
              <a:highlight>
                <a:srgbClr val="E3FEE0"/>
              </a:highlight>
            </a:endParaRPr>
          </a:p>
          <a:p>
            <a:pPr indent="0" lvl="0" marL="0" marR="0" rtl="1" algn="just">
              <a:lnSpc>
                <a:spcPct val="115000"/>
              </a:lnSpc>
              <a:spcBef>
                <a:spcPts val="0"/>
              </a:spcBef>
              <a:spcAft>
                <a:spcPts val="0"/>
              </a:spcAft>
              <a:buNone/>
            </a:pPr>
            <a:r>
              <a:rPr lang="ar-SA" sz="1800">
                <a:solidFill>
                  <a:schemeClr val="dk1"/>
                </a:solidFill>
                <a:highlight>
                  <a:srgbClr val="E3FEE0"/>
                </a:highlight>
              </a:rPr>
              <a:t>أما فيما يتعلق بدراسة المحتوى المشابه، فقد أجرينا تحليلًا للأنظمة التي تشبه نظامنا الحالي، وذلك بهدف استخلاص إيجابياتها وإضافتها إلى نظامنا، مع العمل على تحسين وتطوير أي جوانب سلبية تم رصدها.</a:t>
            </a:r>
            <a:endParaRPr b="1" sz="1900">
              <a:solidFill>
                <a:schemeClr val="dk1"/>
              </a:solidFill>
              <a:latin typeface="Calibri"/>
              <a:ea typeface="Calibri"/>
              <a:cs typeface="Calibri"/>
              <a:sym typeface="Calibri"/>
            </a:endParaRPr>
          </a:p>
          <a:p>
            <a:pPr indent="0" lvl="0" marL="0" rtl="1" algn="just">
              <a:spcBef>
                <a:spcPts val="0"/>
              </a:spcBef>
              <a:spcAft>
                <a:spcPts val="0"/>
              </a:spcAft>
              <a:buClr>
                <a:schemeClr val="dk1"/>
              </a:buClr>
              <a:buSzPts val="1100"/>
              <a:buFont typeface="Arial"/>
              <a:buNone/>
            </a:pPr>
            <a:r>
              <a:t/>
            </a:r>
            <a:endParaRPr sz="1700">
              <a:solidFill>
                <a:schemeClr val="dk1"/>
              </a:solidFill>
              <a:highlight>
                <a:srgbClr val="E3FEE0"/>
              </a:highlight>
            </a:endParaRPr>
          </a:p>
          <a:p>
            <a:pPr indent="0" lvl="0" marL="0" marR="0" rtl="1" algn="just">
              <a:spcBef>
                <a:spcPts val="0"/>
              </a:spcBef>
              <a:spcAft>
                <a:spcPts val="0"/>
              </a:spcAft>
              <a:buNone/>
            </a:pPr>
            <a:r>
              <a:t/>
            </a:r>
            <a:endParaRPr sz="2100">
              <a:solidFill>
                <a:schemeClr val="dk1"/>
              </a:solidFill>
              <a:latin typeface="Calibri"/>
              <a:ea typeface="Calibri"/>
              <a:cs typeface="Calibri"/>
              <a:sym typeface="Calibri"/>
            </a:endParaRPr>
          </a:p>
          <a:p>
            <a:pPr indent="0" lvl="0" marL="0" marR="0" rtl="1" algn="just">
              <a:spcBef>
                <a:spcPts val="0"/>
              </a:spcBef>
              <a:spcAft>
                <a:spcPts val="0"/>
              </a:spcAft>
              <a:buNone/>
            </a:pPr>
            <a:r>
              <a:t/>
            </a:r>
            <a:endParaRPr b="1" i="0" sz="2100" u="none" cap="none" strike="noStrike">
              <a:solidFill>
                <a:schemeClr val="dk1"/>
              </a:solidFill>
              <a:latin typeface="Calibri"/>
              <a:ea typeface="Calibri"/>
              <a:cs typeface="Calibri"/>
              <a:sym typeface="Calibri"/>
            </a:endParaRPr>
          </a:p>
        </p:txBody>
      </p:sp>
      <p:sp>
        <p:nvSpPr>
          <p:cNvPr id="134" name="Google Shape;134;p5"/>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nvSpPr>
        <p:spPr>
          <a:xfrm>
            <a:off x="924100" y="-136000"/>
            <a:ext cx="11004300" cy="2657400"/>
          </a:xfrm>
          <a:prstGeom prst="rect">
            <a:avLst/>
          </a:prstGeom>
          <a:noFill/>
          <a:ln>
            <a:noFill/>
          </a:ln>
        </p:spPr>
        <p:txBody>
          <a:bodyPr anchorCtr="0" anchor="t" bIns="45700" lIns="91425" spcFirstLastPara="1" rIns="91425" wrap="square" tIns="45700">
            <a:spAutoFit/>
          </a:bodyPr>
          <a:lstStyle/>
          <a:p>
            <a:pPr indent="0" lvl="0" marL="0" rtl="1" algn="just">
              <a:lnSpc>
                <a:spcPct val="115000"/>
              </a:lnSpc>
              <a:spcBef>
                <a:spcPts val="0"/>
              </a:spcBef>
              <a:spcAft>
                <a:spcPts val="0"/>
              </a:spcAft>
              <a:buClr>
                <a:schemeClr val="dk1"/>
              </a:buClr>
              <a:buFont typeface="Arial"/>
              <a:buNone/>
            </a:pPr>
            <a:r>
              <a:t/>
            </a:r>
            <a:endParaRPr b="1" sz="2100">
              <a:solidFill>
                <a:schemeClr val="dk1"/>
              </a:solidFill>
              <a:latin typeface="Calibri"/>
              <a:ea typeface="Calibri"/>
              <a:cs typeface="Calibri"/>
              <a:sym typeface="Calibri"/>
            </a:endParaRPr>
          </a:p>
          <a:p>
            <a:pPr indent="0" lvl="0" marL="0" rtl="1" algn="just">
              <a:lnSpc>
                <a:spcPct val="115000"/>
              </a:lnSpc>
              <a:spcBef>
                <a:spcPts val="0"/>
              </a:spcBef>
              <a:spcAft>
                <a:spcPts val="0"/>
              </a:spcAft>
              <a:buClr>
                <a:schemeClr val="dk1"/>
              </a:buClr>
              <a:buFont typeface="Arial"/>
              <a:buNone/>
            </a:pPr>
            <a:r>
              <a:rPr b="1" lang="ar-SA" sz="2000">
                <a:solidFill>
                  <a:srgbClr val="FF0000"/>
                </a:solidFill>
                <a:latin typeface="Calibri"/>
                <a:ea typeface="Calibri"/>
                <a:cs typeface="Calibri"/>
                <a:sym typeface="Calibri"/>
              </a:rPr>
              <a:t>النظام الأول (Book My Show) :</a:t>
            </a:r>
            <a:endParaRPr b="1" sz="2000">
              <a:solidFill>
                <a:srgbClr val="FF0000"/>
              </a:solidFill>
              <a:latin typeface="Calibri"/>
              <a:ea typeface="Calibri"/>
              <a:cs typeface="Calibri"/>
              <a:sym typeface="Calibri"/>
            </a:endParaRPr>
          </a:p>
          <a:p>
            <a:pPr indent="0" lvl="0" marL="0" rtl="1" algn="just">
              <a:lnSpc>
                <a:spcPct val="115000"/>
              </a:lnSpc>
              <a:spcBef>
                <a:spcPts val="0"/>
              </a:spcBef>
              <a:spcAft>
                <a:spcPts val="0"/>
              </a:spcAft>
              <a:buClr>
                <a:schemeClr val="dk1"/>
              </a:buClr>
              <a:buFont typeface="Arial"/>
              <a:buNone/>
            </a:pPr>
            <a:r>
              <a:rPr lang="ar-SA" sz="1800">
                <a:solidFill>
                  <a:schemeClr val="dk1"/>
                </a:solidFill>
                <a:highlight>
                  <a:srgbClr val="E3FEE0"/>
                </a:highlight>
              </a:rPr>
              <a:t>هو نظام حجز تذاكر إلكتروني شائع يعمل في عدة دول، وهو متخصص في حجز التذاكر للأفلام، والعروض المسرحية، والحفلات الموسيقية، والفعاليات الرياضية وغيرها. يتميز النظام بواجهة مستخدم سهلة الاستخدام، حيث يتيح للمستخدمين تصفح الأفلام المتاحة، واختيار السينما المناسبة، وتحديد المقاعد المفضلة، ثم إتمام الدفع إلكترونيًا من خلال عدة طرق مثل البطاقات المصرفية والمحافظ الرقمية. كما يوفر النظام ميزات إضافية مثل تقييمات الأفلام، وعروض ترويجية، وبرامج ولاء للعملاء.</a:t>
            </a:r>
            <a:endParaRPr sz="1800">
              <a:solidFill>
                <a:schemeClr val="dk1"/>
              </a:solidFill>
              <a:highlight>
                <a:srgbClr val="E3FEE0"/>
              </a:highlight>
            </a:endParaRPr>
          </a:p>
          <a:p>
            <a:pPr indent="0" lvl="0" marL="0" rtl="1" algn="just">
              <a:lnSpc>
                <a:spcPct val="115000"/>
              </a:lnSpc>
              <a:spcBef>
                <a:spcPts val="0"/>
              </a:spcBef>
              <a:spcAft>
                <a:spcPts val="0"/>
              </a:spcAft>
              <a:buClr>
                <a:schemeClr val="dk1"/>
              </a:buClr>
              <a:buSzPts val="1100"/>
              <a:buFont typeface="Arial"/>
              <a:buNone/>
            </a:pPr>
            <a:r>
              <a:t/>
            </a:r>
            <a:endParaRPr sz="1600">
              <a:solidFill>
                <a:schemeClr val="dk1"/>
              </a:solidFill>
            </a:endParaRPr>
          </a:p>
        </p:txBody>
      </p:sp>
      <p:sp>
        <p:nvSpPr>
          <p:cNvPr id="140" name="Google Shape;140;p6"/>
          <p:cNvSpPr txBox="1"/>
          <p:nvPr/>
        </p:nvSpPr>
        <p:spPr>
          <a:xfrm>
            <a:off x="1091550" y="2035400"/>
            <a:ext cx="4406100" cy="67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ar-SA" sz="1900" u="none" cap="none" strike="noStrike">
                <a:solidFill>
                  <a:srgbClr val="056E9F"/>
                </a:solidFill>
                <a:latin typeface="Calibri"/>
                <a:ea typeface="Calibri"/>
                <a:cs typeface="Calibri"/>
                <a:sym typeface="Calibri"/>
              </a:rPr>
              <a:t>1- Book My Show</a:t>
            </a:r>
            <a:endParaRPr sz="1100"/>
          </a:p>
          <a:p>
            <a:pPr indent="0" lvl="0" marL="0" marR="0" rtl="0" algn="l">
              <a:spcBef>
                <a:spcPts val="0"/>
              </a:spcBef>
              <a:spcAft>
                <a:spcPts val="0"/>
              </a:spcAft>
              <a:buNone/>
            </a:pPr>
            <a:r>
              <a:rPr b="1" lang="ar-SA" sz="1900" u="sng">
                <a:solidFill>
                  <a:srgbClr val="1155CC"/>
                </a:solidFill>
                <a:latin typeface="Arial"/>
                <a:ea typeface="Arial"/>
                <a:cs typeface="Arial"/>
                <a:sym typeface="Arial"/>
                <a:hlinkClick r:id="rId3">
                  <a:extLst>
                    <a:ext uri="{A12FA001-AC4F-418D-AE19-62706E023703}">
                      <ahyp:hlinkClr val="tx"/>
                    </a:ext>
                  </a:extLst>
                </a:hlinkClick>
              </a:rPr>
              <a:t>https://www.bookmyshow.com</a:t>
            </a:r>
            <a:r>
              <a:rPr b="1" lang="ar-SA" sz="1900" u="sng">
                <a:solidFill>
                  <a:srgbClr val="1155CC"/>
                </a:solidFill>
                <a:latin typeface="Arial"/>
                <a:ea typeface="Arial"/>
                <a:cs typeface="Arial"/>
                <a:sym typeface="Arial"/>
              </a:rPr>
              <a:t> </a:t>
            </a:r>
            <a:endParaRPr b="1" sz="1900">
              <a:solidFill>
                <a:schemeClr val="dk1"/>
              </a:solidFill>
              <a:latin typeface="Arial"/>
              <a:ea typeface="Arial"/>
              <a:cs typeface="Arial"/>
              <a:sym typeface="Arial"/>
            </a:endParaRPr>
          </a:p>
        </p:txBody>
      </p:sp>
      <p:sp>
        <p:nvSpPr>
          <p:cNvPr id="141" name="Google Shape;141;p6"/>
          <p:cNvSpPr txBox="1"/>
          <p:nvPr/>
        </p:nvSpPr>
        <p:spPr>
          <a:xfrm>
            <a:off x="6573100" y="2712500"/>
            <a:ext cx="5355300" cy="2940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ar-SA" sz="1900">
                <a:solidFill>
                  <a:srgbClr val="FF0000"/>
                </a:solidFill>
                <a:latin typeface="Calibri"/>
                <a:ea typeface="Calibri"/>
                <a:cs typeface="Calibri"/>
                <a:sym typeface="Calibri"/>
              </a:rPr>
              <a:t>الإيجابيات:</a:t>
            </a:r>
            <a:endParaRPr b="1" sz="1900">
              <a:solidFill>
                <a:srgbClr val="FF0000"/>
              </a:solidFill>
              <a:latin typeface="Calibri"/>
              <a:ea typeface="Calibri"/>
              <a:cs typeface="Calibri"/>
              <a:sym typeface="Calibri"/>
            </a:endParaRPr>
          </a:p>
          <a:p>
            <a:pPr indent="0" lvl="0" marL="0" marR="0" rtl="0" algn="r">
              <a:spcBef>
                <a:spcPts val="0"/>
              </a:spcBef>
              <a:spcAft>
                <a:spcPts val="0"/>
              </a:spcAft>
              <a:buNone/>
            </a:pPr>
            <a:r>
              <a:t/>
            </a:r>
            <a:endParaRPr b="1" sz="1900">
              <a:solidFill>
                <a:srgbClr val="FF0000"/>
              </a:solidFill>
              <a:latin typeface="Calibri"/>
              <a:ea typeface="Calibri"/>
              <a:cs typeface="Calibri"/>
              <a:sym typeface="Calibri"/>
            </a:endParaRPr>
          </a:p>
          <a:p>
            <a:pPr indent="0" lvl="0" marL="0" marR="0" rtl="0" algn="r">
              <a:lnSpc>
                <a:spcPct val="200000"/>
              </a:lnSpc>
              <a:spcBef>
                <a:spcPts val="0"/>
              </a:spcBef>
              <a:spcAft>
                <a:spcPts val="0"/>
              </a:spcAft>
              <a:buNone/>
            </a:pPr>
            <a:r>
              <a:rPr lang="ar-SA" sz="2100">
                <a:solidFill>
                  <a:srgbClr val="262626"/>
                </a:solidFill>
                <a:latin typeface="Calibri"/>
                <a:ea typeface="Calibri"/>
                <a:cs typeface="Calibri"/>
                <a:sym typeface="Calibri"/>
              </a:rPr>
              <a:t>1-التكامل مع الأنظمة الاخرى</a:t>
            </a:r>
            <a:endParaRPr sz="1300"/>
          </a:p>
          <a:p>
            <a:pPr indent="0" lvl="0" marL="0" marR="0" rtl="0" algn="r">
              <a:lnSpc>
                <a:spcPct val="200000"/>
              </a:lnSpc>
              <a:spcBef>
                <a:spcPts val="0"/>
              </a:spcBef>
              <a:spcAft>
                <a:spcPts val="0"/>
              </a:spcAft>
              <a:buNone/>
            </a:pPr>
            <a:r>
              <a:rPr lang="ar-SA" sz="2100">
                <a:solidFill>
                  <a:srgbClr val="262626"/>
                </a:solidFill>
                <a:latin typeface="Calibri"/>
                <a:ea typeface="Calibri"/>
                <a:cs typeface="Calibri"/>
                <a:sym typeface="Calibri"/>
              </a:rPr>
              <a:t>2-خيارات متعددة للحجز</a:t>
            </a:r>
            <a:endParaRPr sz="2100">
              <a:solidFill>
                <a:srgbClr val="262626"/>
              </a:solidFill>
              <a:latin typeface="Calibri"/>
              <a:ea typeface="Calibri"/>
              <a:cs typeface="Calibri"/>
              <a:sym typeface="Calibri"/>
            </a:endParaRPr>
          </a:p>
          <a:p>
            <a:pPr indent="0" lvl="0" marL="0" marR="0" rtl="0" algn="r">
              <a:lnSpc>
                <a:spcPct val="200000"/>
              </a:lnSpc>
              <a:spcBef>
                <a:spcPts val="0"/>
              </a:spcBef>
              <a:spcAft>
                <a:spcPts val="0"/>
              </a:spcAft>
              <a:buNone/>
            </a:pPr>
            <a:r>
              <a:rPr lang="ar-SA" sz="2100">
                <a:solidFill>
                  <a:srgbClr val="262626"/>
                </a:solidFill>
                <a:latin typeface="Calibri"/>
                <a:ea typeface="Calibri"/>
                <a:cs typeface="Calibri"/>
                <a:sym typeface="Calibri"/>
              </a:rPr>
              <a:t>3-معلومات شاملة عن الافلام</a:t>
            </a:r>
            <a:endParaRPr sz="1300"/>
          </a:p>
          <a:p>
            <a:pPr indent="0" lvl="0" marL="0" marR="0" rtl="0" algn="r">
              <a:lnSpc>
                <a:spcPct val="200000"/>
              </a:lnSpc>
              <a:spcBef>
                <a:spcPts val="0"/>
              </a:spcBef>
              <a:spcAft>
                <a:spcPts val="0"/>
              </a:spcAft>
              <a:buNone/>
            </a:pPr>
            <a:r>
              <a:rPr lang="ar-SA" sz="2100">
                <a:solidFill>
                  <a:srgbClr val="262626"/>
                </a:solidFill>
                <a:latin typeface="Calibri"/>
                <a:ea typeface="Calibri"/>
                <a:cs typeface="Calibri"/>
                <a:sym typeface="Calibri"/>
              </a:rPr>
              <a:t>4-عروض خاصة وخصومات</a:t>
            </a:r>
            <a:endParaRPr sz="1300"/>
          </a:p>
        </p:txBody>
      </p:sp>
      <p:sp>
        <p:nvSpPr>
          <p:cNvPr id="142" name="Google Shape;142;p6"/>
          <p:cNvSpPr/>
          <p:nvPr/>
        </p:nvSpPr>
        <p:spPr>
          <a:xfrm>
            <a:off x="302300" y="2842274"/>
            <a:ext cx="5800800" cy="3334200"/>
          </a:xfrm>
          <a:prstGeom prst="roundRect">
            <a:avLst>
              <a:gd fmla="val 16667" name="adj"/>
            </a:avLst>
          </a:prstGeom>
          <a:blipFill rotWithShape="1">
            <a:blip r:embed="rId4">
              <a:alphaModFix/>
            </a:blip>
            <a:stretch>
              <a:fillRect b="0" l="0" r="0" t="0"/>
            </a:stretch>
          </a:blipFill>
          <a:ln cap="flat" cmpd="sng" w="15875">
            <a:solidFill>
              <a:srgbClr val="9ED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143" name="Google Shape;143;p6"/>
          <p:cNvSpPr txBox="1"/>
          <p:nvPr>
            <p:ph idx="12" type="sldNum"/>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ar-SA" sz="2000"/>
              <a:t>‹#›</a:t>
            </a:fld>
            <a:endParaRPr b="1" sz="2000"/>
          </a:p>
        </p:txBody>
      </p:sp>
      <p:sp>
        <p:nvSpPr>
          <p:cNvPr id="144" name="Google Shape;144;p6"/>
          <p:cNvSpPr txBox="1"/>
          <p:nvPr/>
        </p:nvSpPr>
        <p:spPr>
          <a:xfrm>
            <a:off x="1707500" y="6046650"/>
            <a:ext cx="2990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rgbClr val="1E5E7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nvSpPr>
        <p:spPr>
          <a:xfrm>
            <a:off x="846615" y="2036378"/>
            <a:ext cx="47142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ar-SA" sz="2000">
                <a:solidFill>
                  <a:srgbClr val="056E9F"/>
                </a:solidFill>
                <a:latin typeface="Calibri"/>
                <a:ea typeface="Calibri"/>
                <a:cs typeface="Calibri"/>
                <a:sym typeface="Calibri"/>
              </a:rPr>
              <a:t>2- Vox Cinema</a:t>
            </a:r>
            <a:endParaRPr sz="1200"/>
          </a:p>
          <a:p>
            <a:pPr indent="0" lvl="0" marL="0" marR="0" rtl="0" algn="l">
              <a:spcBef>
                <a:spcPts val="0"/>
              </a:spcBef>
              <a:spcAft>
                <a:spcPts val="0"/>
              </a:spcAft>
              <a:buNone/>
            </a:pPr>
            <a:r>
              <a:rPr b="1" lang="ar-SA" sz="2000">
                <a:solidFill>
                  <a:srgbClr val="0000FF"/>
                </a:solidFill>
                <a:latin typeface="Arial"/>
                <a:ea typeface="Arial"/>
                <a:cs typeface="Arial"/>
                <a:sym typeface="Arial"/>
              </a:rPr>
              <a:t> </a:t>
            </a:r>
            <a:r>
              <a:rPr b="1" lang="ar-SA" sz="2000" u="sng">
                <a:solidFill>
                  <a:srgbClr val="739A28"/>
                </a:solidFill>
                <a:latin typeface="Arial"/>
                <a:ea typeface="Arial"/>
                <a:cs typeface="Arial"/>
                <a:sym typeface="Arial"/>
                <a:hlinkClick r:id="rId3">
                  <a:extLst>
                    <a:ext uri="{A12FA001-AC4F-418D-AE19-62706E023703}">
                      <ahyp:hlinkClr val="tx"/>
                    </a:ext>
                  </a:extLst>
                </a:hlinkClick>
              </a:rPr>
              <a:t>https://www.voxcinemas.com</a:t>
            </a:r>
            <a:endParaRPr b="1" sz="2000">
              <a:solidFill>
                <a:schemeClr val="dk1"/>
              </a:solidFill>
              <a:latin typeface="Arial"/>
              <a:ea typeface="Arial"/>
              <a:cs typeface="Arial"/>
              <a:sym typeface="Arial"/>
            </a:endParaRPr>
          </a:p>
        </p:txBody>
      </p:sp>
      <p:sp>
        <p:nvSpPr>
          <p:cNvPr id="150" name="Google Shape;150;p7"/>
          <p:cNvSpPr txBox="1"/>
          <p:nvPr/>
        </p:nvSpPr>
        <p:spPr>
          <a:xfrm>
            <a:off x="7770675" y="2646800"/>
            <a:ext cx="4203000" cy="1870200"/>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None/>
            </a:pPr>
            <a:r>
              <a:rPr b="1" lang="ar-SA" sz="2100">
                <a:solidFill>
                  <a:srgbClr val="FF0000"/>
                </a:solidFill>
                <a:latin typeface="Calibri"/>
                <a:ea typeface="Calibri"/>
                <a:cs typeface="Calibri"/>
                <a:sym typeface="Calibri"/>
              </a:rPr>
              <a:t>الإيجابيات:</a:t>
            </a:r>
            <a:endParaRPr sz="2100">
              <a:solidFill>
                <a:schemeClr val="dk1"/>
              </a:solidFill>
              <a:latin typeface="Calibri"/>
              <a:ea typeface="Calibri"/>
              <a:cs typeface="Calibri"/>
              <a:sym typeface="Calibri"/>
            </a:endParaRPr>
          </a:p>
          <a:p>
            <a:pPr indent="0" lvl="0" marL="0" marR="0" rtl="0" algn="r">
              <a:lnSpc>
                <a:spcPct val="150000"/>
              </a:lnSpc>
              <a:spcBef>
                <a:spcPts val="0"/>
              </a:spcBef>
              <a:spcAft>
                <a:spcPts val="0"/>
              </a:spcAft>
              <a:buNone/>
            </a:pPr>
            <a:r>
              <a:rPr lang="ar-SA" sz="2100">
                <a:solidFill>
                  <a:srgbClr val="262626"/>
                </a:solidFill>
                <a:latin typeface="Calibri"/>
                <a:ea typeface="Calibri"/>
                <a:cs typeface="Calibri"/>
                <a:sym typeface="Calibri"/>
              </a:rPr>
              <a:t>  </a:t>
            </a:r>
            <a:r>
              <a:rPr lang="ar-SA" sz="2100">
                <a:solidFill>
                  <a:srgbClr val="262626"/>
                </a:solidFill>
                <a:latin typeface="Calibri"/>
                <a:ea typeface="Calibri"/>
                <a:cs typeface="Calibri"/>
                <a:sym typeface="Calibri"/>
              </a:rPr>
              <a:t>1-</a:t>
            </a:r>
            <a:r>
              <a:rPr lang="ar-SA" sz="2100">
                <a:solidFill>
                  <a:srgbClr val="262626"/>
                </a:solidFill>
                <a:latin typeface="Calibri"/>
                <a:ea typeface="Calibri"/>
                <a:cs typeface="Calibri"/>
                <a:sym typeface="Calibri"/>
              </a:rPr>
              <a:t>ت</a:t>
            </a:r>
            <a:r>
              <a:rPr lang="ar-SA" sz="2100">
                <a:solidFill>
                  <a:srgbClr val="262626"/>
                </a:solidFill>
                <a:latin typeface="Calibri"/>
                <a:ea typeface="Calibri"/>
                <a:cs typeface="Calibri"/>
                <a:sym typeface="Calibri"/>
              </a:rPr>
              <a:t>طبيق الهاتف المحمول</a:t>
            </a:r>
            <a:endParaRPr sz="2100">
              <a:solidFill>
                <a:srgbClr val="262626"/>
              </a:solidFill>
              <a:latin typeface="Calibri"/>
              <a:ea typeface="Calibri"/>
              <a:cs typeface="Calibri"/>
              <a:sym typeface="Calibri"/>
            </a:endParaRPr>
          </a:p>
          <a:p>
            <a:pPr indent="0" lvl="0" marL="0" marR="0" rtl="0" algn="r">
              <a:lnSpc>
                <a:spcPct val="150000"/>
              </a:lnSpc>
              <a:spcBef>
                <a:spcPts val="0"/>
              </a:spcBef>
              <a:spcAft>
                <a:spcPts val="0"/>
              </a:spcAft>
              <a:buNone/>
            </a:pPr>
            <a:r>
              <a:rPr lang="ar-SA" sz="2100">
                <a:solidFill>
                  <a:srgbClr val="262626"/>
                </a:solidFill>
                <a:latin typeface="Calibri"/>
                <a:ea typeface="Calibri"/>
                <a:cs typeface="Calibri"/>
                <a:sym typeface="Calibri"/>
              </a:rPr>
              <a:t>2-برامج الولاء</a:t>
            </a:r>
            <a:endParaRPr/>
          </a:p>
          <a:p>
            <a:pPr indent="0" lvl="0" marL="0" marR="0" rtl="0" algn="r">
              <a:lnSpc>
                <a:spcPct val="150000"/>
              </a:lnSpc>
              <a:spcBef>
                <a:spcPts val="0"/>
              </a:spcBef>
              <a:spcAft>
                <a:spcPts val="0"/>
              </a:spcAft>
              <a:buNone/>
            </a:pPr>
            <a:r>
              <a:rPr lang="ar-SA" sz="2100">
                <a:solidFill>
                  <a:srgbClr val="262626"/>
                </a:solidFill>
                <a:latin typeface="Calibri"/>
                <a:ea typeface="Calibri"/>
                <a:cs typeface="Calibri"/>
                <a:sym typeface="Calibri"/>
              </a:rPr>
              <a:t>3- واجهات سهلة الاستخدام</a:t>
            </a:r>
            <a:endParaRPr/>
          </a:p>
        </p:txBody>
      </p:sp>
      <p:sp>
        <p:nvSpPr>
          <p:cNvPr id="151" name="Google Shape;151;p7"/>
          <p:cNvSpPr/>
          <p:nvPr/>
        </p:nvSpPr>
        <p:spPr>
          <a:xfrm>
            <a:off x="218399" y="2830151"/>
            <a:ext cx="5582400" cy="3015600"/>
          </a:xfrm>
          <a:prstGeom prst="roundRect">
            <a:avLst>
              <a:gd fmla="val 16667" name="adj"/>
            </a:avLst>
          </a:prstGeom>
          <a:blipFill rotWithShape="1">
            <a:blip r:embed="rId4">
              <a:alphaModFix/>
            </a:blip>
            <a:stretch>
              <a:fillRect b="0" l="0" r="0" t="0"/>
            </a:stretch>
          </a:blipFill>
          <a:ln cap="flat" cmpd="sng" w="15875">
            <a:solidFill>
              <a:srgbClr val="9ED47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
        <p:nvSpPr>
          <p:cNvPr id="152" name="Google Shape;152;p7"/>
          <p:cNvSpPr txBox="1"/>
          <p:nvPr/>
        </p:nvSpPr>
        <p:spPr>
          <a:xfrm>
            <a:off x="218410" y="256570"/>
            <a:ext cx="11755200" cy="1580100"/>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b="1" lang="ar-SA" sz="2100">
                <a:solidFill>
                  <a:srgbClr val="FF0000"/>
                </a:solidFill>
                <a:latin typeface="Calibri"/>
                <a:ea typeface="Calibri"/>
                <a:cs typeface="Calibri"/>
                <a:sym typeface="Calibri"/>
              </a:rPr>
              <a:t>النظام الثاني (Vox Cinema) :</a:t>
            </a:r>
            <a:endParaRPr/>
          </a:p>
          <a:p>
            <a:pPr indent="0" lvl="0" marL="0" marR="0" rtl="1" algn="just">
              <a:lnSpc>
                <a:spcPct val="115000"/>
              </a:lnSpc>
              <a:spcBef>
                <a:spcPts val="0"/>
              </a:spcBef>
              <a:spcAft>
                <a:spcPts val="0"/>
              </a:spcAft>
              <a:buNone/>
            </a:pPr>
            <a:r>
              <a:rPr lang="ar-SA" sz="1700">
                <a:solidFill>
                  <a:schemeClr val="dk1"/>
                </a:solidFill>
                <a:highlight>
                  <a:srgbClr val="E3FEE0"/>
                </a:highlight>
              </a:rPr>
              <a:t>هو أحد أكبر مشغلي السينما في الشرق الأوسط، ويوفر نظامًا رقميًا متكاملًا لحجز التذاكر عبر موقعه الإلكتروني وتطبيق الهاتف المحمول. يتيح النظام للمستخدمين استعراض الأفلام المتاحة وفقًا لمواقع السينما المختلفة، والاطلاع على تفاصيل العروض مثل نوع الفيلم، وتنسيق العرض (3D, IMAX, 4DX)، وحجز المقاعد مسبقًا. كما يتميز Vox Cinema بخدمات إضافية مثل طلب المأكولات والمشروبات عبر الإنترنت، والاشتراك في برامج الولاء، وعرض تقييمات وأوقات العروض لضمان تجربة حجز سلسة للمستخدمين.</a:t>
            </a:r>
            <a:endParaRPr b="1" sz="1800">
              <a:solidFill>
                <a:schemeClr val="dk1"/>
              </a:solidFill>
              <a:latin typeface="Calibri"/>
              <a:ea typeface="Calibri"/>
              <a:cs typeface="Calibri"/>
              <a:sym typeface="Calibri"/>
            </a:endParaRPr>
          </a:p>
        </p:txBody>
      </p:sp>
      <p:sp>
        <p:nvSpPr>
          <p:cNvPr id="153" name="Google Shape;153;p7"/>
          <p:cNvSpPr txBox="1"/>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ar-SA" sz="2000">
                <a:solidFill>
                  <a:srgbClr val="FFFFFF"/>
                </a:solidFill>
                <a:latin typeface="Calibri"/>
                <a:ea typeface="Calibri"/>
                <a:cs typeface="Calibri"/>
                <a:sym typeface="Calibri"/>
              </a:rPr>
              <a:t>‹#›</a:t>
            </a:fld>
            <a:endParaRPr b="1" sz="2000">
              <a:solidFill>
                <a:srgbClr val="FFFFFF"/>
              </a:solidFill>
              <a:latin typeface="Calibri"/>
              <a:ea typeface="Calibri"/>
              <a:cs typeface="Calibri"/>
              <a:sym typeface="Calibri"/>
            </a:endParaRPr>
          </a:p>
        </p:txBody>
      </p:sp>
      <p:sp>
        <p:nvSpPr>
          <p:cNvPr id="154" name="Google Shape;154;p7"/>
          <p:cNvSpPr txBox="1"/>
          <p:nvPr/>
        </p:nvSpPr>
        <p:spPr>
          <a:xfrm>
            <a:off x="1981200" y="5931532"/>
            <a:ext cx="22250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rgbClr val="1E5E7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nvSpPr>
        <p:spPr>
          <a:xfrm>
            <a:off x="0" y="55800"/>
            <a:ext cx="12056700" cy="6434100"/>
          </a:xfrm>
          <a:prstGeom prst="rect">
            <a:avLst/>
          </a:prstGeom>
          <a:noFill/>
          <a:ln>
            <a:noFill/>
          </a:ln>
        </p:spPr>
        <p:txBody>
          <a:bodyPr anchorCtr="0" anchor="t" bIns="45700" lIns="91425" spcFirstLastPara="1" rIns="91425" wrap="square" tIns="45700">
            <a:spAutoFit/>
          </a:bodyPr>
          <a:lstStyle/>
          <a:p>
            <a:pPr indent="0" lvl="0" marL="0" rtl="0" algn="r">
              <a:lnSpc>
                <a:spcPct val="100000"/>
              </a:lnSpc>
              <a:spcBef>
                <a:spcPts val="1400"/>
              </a:spcBef>
              <a:spcAft>
                <a:spcPts val="0"/>
              </a:spcAft>
              <a:buNone/>
            </a:pPr>
            <a:r>
              <a:rPr lang="ar-SA" sz="1900">
                <a:solidFill>
                  <a:srgbClr val="2F5496"/>
                </a:solidFill>
              </a:rPr>
              <a:t>ا</a:t>
            </a:r>
            <a:r>
              <a:rPr b="1" lang="ar-SA" sz="1900">
                <a:solidFill>
                  <a:srgbClr val="2F5496"/>
                </a:solidFill>
              </a:rPr>
              <a:t>ستنادًا إلى التحليل السابق، سيتم تصميم النظام الجديد ليشمل أفضل الميزات المستخلصة من النظامين المرجعيين، بالإضاف</a:t>
            </a:r>
            <a:r>
              <a:rPr b="1" lang="ar-SA" sz="1900">
                <a:solidFill>
                  <a:srgbClr val="2F5496"/>
                </a:solidFill>
              </a:rPr>
              <a:t>ة</a:t>
            </a:r>
            <a:r>
              <a:rPr b="1" lang="ar-SA" sz="1900">
                <a:solidFill>
                  <a:srgbClr val="2F5496"/>
                </a:solidFill>
              </a:rPr>
              <a:t> إلى تحسين بعض الجوانب لضمان تجربة مستخدم أكثر تكاملًا وفعالية. وعليه، فإن النظام المقترح سيحتوي على الخصائص التالية</a:t>
            </a:r>
            <a:r>
              <a:rPr lang="ar-SA" sz="1700">
                <a:solidFill>
                  <a:schemeClr val="dk1"/>
                </a:solidFill>
              </a:rPr>
              <a:t>:</a:t>
            </a:r>
            <a:endParaRPr sz="1700">
              <a:solidFill>
                <a:schemeClr val="dk1"/>
              </a:solidFill>
            </a:endParaRPr>
          </a:p>
          <a:p>
            <a:pPr indent="-349250" lvl="0" marL="457200" rtl="0" algn="r">
              <a:lnSpc>
                <a:spcPct val="150000"/>
              </a:lnSpc>
              <a:spcBef>
                <a:spcPts val="1200"/>
              </a:spcBef>
              <a:spcAft>
                <a:spcPts val="0"/>
              </a:spcAft>
              <a:buClr>
                <a:schemeClr val="dk1"/>
              </a:buClr>
              <a:buSzPts val="1900"/>
              <a:buAutoNum type="arabicPeriod"/>
            </a:pPr>
            <a:r>
              <a:rPr lang="ar-SA" sz="1900">
                <a:solidFill>
                  <a:schemeClr val="dk1"/>
                </a:solidFill>
              </a:rPr>
              <a:t>واجهات سهلة الاستخدام</a:t>
            </a:r>
            <a:endParaRPr sz="1900">
              <a:solidFill>
                <a:schemeClr val="dk1"/>
              </a:solidFill>
            </a:endParaRPr>
          </a:p>
          <a:p>
            <a:pPr indent="-349250" lvl="0" marL="457200" rtl="0" algn="r">
              <a:lnSpc>
                <a:spcPct val="150000"/>
              </a:lnSpc>
              <a:spcBef>
                <a:spcPts val="0"/>
              </a:spcBef>
              <a:spcAft>
                <a:spcPts val="0"/>
              </a:spcAft>
              <a:buClr>
                <a:schemeClr val="dk1"/>
              </a:buClr>
              <a:buSzPts val="1900"/>
              <a:buAutoNum type="arabicPeriod"/>
            </a:pPr>
            <a:r>
              <a:rPr lang="ar-SA" sz="1900">
                <a:solidFill>
                  <a:schemeClr val="dk1"/>
                </a:solidFill>
              </a:rPr>
              <a:t>وضوح سياسة إلغاء الحجز</a:t>
            </a:r>
            <a:endParaRPr sz="2000">
              <a:solidFill>
                <a:schemeClr val="dk1"/>
              </a:solidFill>
            </a:endParaRPr>
          </a:p>
          <a:p>
            <a:pPr indent="-349250" lvl="0" marL="457200" rtl="0" algn="r">
              <a:lnSpc>
                <a:spcPct val="150000"/>
              </a:lnSpc>
              <a:spcBef>
                <a:spcPts val="0"/>
              </a:spcBef>
              <a:spcAft>
                <a:spcPts val="0"/>
              </a:spcAft>
              <a:buClr>
                <a:schemeClr val="dk1"/>
              </a:buClr>
              <a:buSzPts val="1900"/>
              <a:buAutoNum type="arabicPeriod"/>
            </a:pPr>
            <a:r>
              <a:rPr lang="ar-SA" sz="1900">
                <a:solidFill>
                  <a:schemeClr val="dk1"/>
                </a:solidFill>
              </a:rPr>
              <a:t>التكامل مع الأنظمة الأخرى</a:t>
            </a:r>
            <a:endParaRPr sz="1900">
              <a:solidFill>
                <a:schemeClr val="dk1"/>
              </a:solidFill>
            </a:endParaRPr>
          </a:p>
          <a:p>
            <a:pPr indent="-349250" lvl="0" marL="457200" rtl="0" algn="r">
              <a:lnSpc>
                <a:spcPct val="150000"/>
              </a:lnSpc>
              <a:spcBef>
                <a:spcPts val="0"/>
              </a:spcBef>
              <a:spcAft>
                <a:spcPts val="0"/>
              </a:spcAft>
              <a:buClr>
                <a:schemeClr val="dk1"/>
              </a:buClr>
              <a:buSzPts val="1900"/>
              <a:buAutoNum type="arabicPeriod"/>
            </a:pPr>
            <a:r>
              <a:rPr lang="ar-SA" sz="1900">
                <a:solidFill>
                  <a:schemeClr val="dk1"/>
                </a:solidFill>
              </a:rPr>
              <a:t>إتاحة خدمة التقييم لعملية الحجز</a:t>
            </a:r>
            <a:endParaRPr sz="1900">
              <a:solidFill>
                <a:schemeClr val="dk1"/>
              </a:solidFill>
            </a:endParaRPr>
          </a:p>
          <a:p>
            <a:pPr indent="-349250" lvl="0" marL="457200" rtl="0" algn="r">
              <a:lnSpc>
                <a:spcPct val="150000"/>
              </a:lnSpc>
              <a:spcBef>
                <a:spcPts val="0"/>
              </a:spcBef>
              <a:spcAft>
                <a:spcPts val="0"/>
              </a:spcAft>
              <a:buClr>
                <a:schemeClr val="dk1"/>
              </a:buClr>
              <a:buSzPts val="1900"/>
              <a:buAutoNum type="arabicPeriod"/>
            </a:pPr>
            <a:r>
              <a:rPr lang="ar-SA" sz="1900">
                <a:solidFill>
                  <a:schemeClr val="dk1"/>
                </a:solidFill>
              </a:rPr>
              <a:t>سهولة التواصل مع فريق الدعم</a:t>
            </a:r>
            <a:endParaRPr sz="1900">
              <a:solidFill>
                <a:schemeClr val="dk1"/>
              </a:solidFill>
            </a:endParaRPr>
          </a:p>
          <a:p>
            <a:pPr indent="-349250" lvl="0" marL="457200" rtl="0" algn="r">
              <a:lnSpc>
                <a:spcPct val="150000"/>
              </a:lnSpc>
              <a:spcBef>
                <a:spcPts val="0"/>
              </a:spcBef>
              <a:spcAft>
                <a:spcPts val="0"/>
              </a:spcAft>
              <a:buClr>
                <a:schemeClr val="dk1"/>
              </a:buClr>
              <a:buSzPts val="1900"/>
              <a:buAutoNum type="arabicPeriod"/>
            </a:pPr>
            <a:r>
              <a:rPr lang="ar-SA" sz="1900">
                <a:solidFill>
                  <a:schemeClr val="dk1"/>
                </a:solidFill>
              </a:rPr>
              <a:t>تقديم معلومات شاملة عن العروض والأفلام</a:t>
            </a:r>
            <a:endParaRPr sz="1900">
              <a:solidFill>
                <a:schemeClr val="dk1"/>
              </a:solidFill>
            </a:endParaRPr>
          </a:p>
          <a:p>
            <a:pPr indent="-349250" lvl="0" marL="457200" rtl="0" algn="r">
              <a:lnSpc>
                <a:spcPct val="150000"/>
              </a:lnSpc>
              <a:spcBef>
                <a:spcPts val="0"/>
              </a:spcBef>
              <a:spcAft>
                <a:spcPts val="0"/>
              </a:spcAft>
              <a:buClr>
                <a:schemeClr val="dk1"/>
              </a:buClr>
              <a:buSzPts val="1900"/>
              <a:buAutoNum type="arabicPeriod"/>
            </a:pPr>
            <a:r>
              <a:rPr lang="ar-SA" sz="1900">
                <a:solidFill>
                  <a:schemeClr val="dk1"/>
                </a:solidFill>
              </a:rPr>
              <a:t>إتاحة خدمة اقتراحات وملاحظات</a:t>
            </a:r>
            <a:endParaRPr sz="1900">
              <a:solidFill>
                <a:schemeClr val="dk1"/>
              </a:solidFill>
            </a:endParaRPr>
          </a:p>
          <a:p>
            <a:pPr indent="-349250" lvl="0" marL="457200" rtl="0" algn="r">
              <a:lnSpc>
                <a:spcPct val="150000"/>
              </a:lnSpc>
              <a:spcBef>
                <a:spcPts val="0"/>
              </a:spcBef>
              <a:spcAft>
                <a:spcPts val="0"/>
              </a:spcAft>
              <a:buClr>
                <a:schemeClr val="dk1"/>
              </a:buClr>
              <a:buSzPts val="1900"/>
              <a:buAutoNum type="arabicPeriod"/>
            </a:pPr>
            <a:r>
              <a:rPr lang="ar-SA" sz="1900">
                <a:solidFill>
                  <a:schemeClr val="dk1"/>
                </a:solidFill>
              </a:rPr>
              <a:t>حجز تذاكر سهل وآمن</a:t>
            </a:r>
            <a:endParaRPr sz="1900">
              <a:solidFill>
                <a:schemeClr val="dk1"/>
              </a:solidFill>
            </a:endParaRPr>
          </a:p>
          <a:p>
            <a:pPr indent="-349250" lvl="0" marL="457200" rtl="0" algn="r">
              <a:lnSpc>
                <a:spcPct val="150000"/>
              </a:lnSpc>
              <a:spcBef>
                <a:spcPts val="0"/>
              </a:spcBef>
              <a:spcAft>
                <a:spcPts val="0"/>
              </a:spcAft>
              <a:buClr>
                <a:schemeClr val="dk1"/>
              </a:buClr>
              <a:buSzPts val="1900"/>
              <a:buAutoNum type="arabicPeriod"/>
            </a:pPr>
            <a:r>
              <a:rPr lang="ar-SA" sz="1900">
                <a:solidFill>
                  <a:schemeClr val="dk1"/>
                </a:solidFill>
              </a:rPr>
              <a:t>تحليل البيانات وإنشاء تقارير</a:t>
            </a:r>
            <a:endParaRPr sz="1900">
              <a:solidFill>
                <a:schemeClr val="dk1"/>
              </a:solidFill>
            </a:endParaRPr>
          </a:p>
          <a:p>
            <a:pPr indent="-349250" lvl="0" marL="457200" rtl="0" algn="r">
              <a:lnSpc>
                <a:spcPct val="150000"/>
              </a:lnSpc>
              <a:spcBef>
                <a:spcPts val="0"/>
              </a:spcBef>
              <a:spcAft>
                <a:spcPts val="0"/>
              </a:spcAft>
              <a:buClr>
                <a:schemeClr val="dk1"/>
              </a:buClr>
              <a:buSzPts val="1900"/>
              <a:buAutoNum type="arabicPeriod"/>
            </a:pPr>
            <a:r>
              <a:rPr lang="ar-SA" sz="1900">
                <a:solidFill>
                  <a:schemeClr val="dk1"/>
                </a:solidFill>
              </a:rPr>
              <a:t>تخصيص المقاعد</a:t>
            </a:r>
            <a:r>
              <a:rPr b="1" lang="ar-SA" sz="1900">
                <a:solidFill>
                  <a:schemeClr val="dk1"/>
                </a:solidFill>
              </a:rPr>
              <a:t> </a:t>
            </a:r>
            <a:endParaRPr b="1" sz="1700">
              <a:solidFill>
                <a:schemeClr val="dk1"/>
              </a:solidFill>
            </a:endParaRPr>
          </a:p>
          <a:p>
            <a:pPr indent="0" lvl="0" marL="0" rtl="0" algn="ctr">
              <a:lnSpc>
                <a:spcPct val="100000"/>
              </a:lnSpc>
              <a:spcBef>
                <a:spcPts val="1200"/>
              </a:spcBef>
              <a:spcAft>
                <a:spcPts val="0"/>
              </a:spcAft>
              <a:buNone/>
            </a:pPr>
            <a:r>
              <a:rPr b="1" lang="ar-SA" sz="1600">
                <a:solidFill>
                  <a:schemeClr val="dk1"/>
                </a:solidFill>
              </a:rPr>
              <a:t>.</a:t>
            </a:r>
            <a:endParaRPr b="1" sz="1600">
              <a:solidFill>
                <a:schemeClr val="dk1"/>
              </a:solidFill>
            </a:endParaRPr>
          </a:p>
          <a:p>
            <a:pPr indent="0" lvl="0" marL="0" marR="0" rtl="0" algn="r">
              <a:lnSpc>
                <a:spcPct val="100000"/>
              </a:lnSpc>
              <a:spcBef>
                <a:spcPts val="1200"/>
              </a:spcBef>
              <a:spcAft>
                <a:spcPts val="0"/>
              </a:spcAft>
              <a:buNone/>
            </a:pPr>
            <a:r>
              <a:t/>
            </a:r>
            <a:endParaRPr sz="2400">
              <a:solidFill>
                <a:srgbClr val="056E9F"/>
              </a:solidFill>
              <a:latin typeface="Calibri"/>
              <a:ea typeface="Calibri"/>
              <a:cs typeface="Calibri"/>
              <a:sym typeface="Calibri"/>
            </a:endParaRPr>
          </a:p>
        </p:txBody>
      </p:sp>
      <p:sp>
        <p:nvSpPr>
          <p:cNvPr id="160" name="Google Shape;160;p8"/>
          <p:cNvSpPr txBox="1"/>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ar-SA" sz="2000">
                <a:solidFill>
                  <a:srgbClr val="FFFFFF"/>
                </a:solidFill>
                <a:latin typeface="Calibri"/>
                <a:ea typeface="Calibri"/>
                <a:cs typeface="Calibri"/>
                <a:sym typeface="Calibri"/>
              </a:rPr>
              <a:t>‹#›</a:t>
            </a:fld>
            <a:endParaRPr b="1" sz="2000">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aphicFrame>
        <p:nvGraphicFramePr>
          <p:cNvPr id="165" name="Google Shape;165;p9"/>
          <p:cNvGraphicFramePr/>
          <p:nvPr/>
        </p:nvGraphicFramePr>
        <p:xfrm>
          <a:off x="213359" y="10886"/>
          <a:ext cx="3000000" cy="3000000"/>
        </p:xfrm>
        <a:graphic>
          <a:graphicData uri="http://schemas.openxmlformats.org/drawingml/2006/table">
            <a:tbl>
              <a:tblPr bandRow="1" firstRow="1">
                <a:noFill/>
                <a:tableStyleId>{9B5562B5-1D0F-4E11-A44F-9BC943119821}</a:tableStyleId>
              </a:tblPr>
              <a:tblGrid>
                <a:gridCol w="2976150"/>
                <a:gridCol w="1262750"/>
                <a:gridCol w="4572000"/>
                <a:gridCol w="2122725"/>
                <a:gridCol w="831675"/>
              </a:tblGrid>
              <a:tr h="415275">
                <a:tc>
                  <a:txBody>
                    <a:bodyPr/>
                    <a:lstStyle/>
                    <a:p>
                      <a:pPr indent="0" lvl="0" marL="0" marR="0" rtl="0" algn="ctr">
                        <a:spcBef>
                          <a:spcPts val="0"/>
                        </a:spcBef>
                        <a:spcAft>
                          <a:spcPts val="0"/>
                        </a:spcAft>
                        <a:buNone/>
                      </a:pPr>
                      <a:r>
                        <a:rPr lang="ar-SA" sz="2500" u="none" cap="none" strike="noStrike">
                          <a:solidFill>
                            <a:srgbClr val="056E9F"/>
                          </a:solidFill>
                        </a:rPr>
                        <a:t>المستخدم</a:t>
                      </a:r>
                      <a:endParaRPr sz="2500" u="none" cap="none" strike="noStrike">
                        <a:solidFill>
                          <a:srgbClr val="056E9F"/>
                        </a:solidFill>
                      </a:endParaRPr>
                    </a:p>
                  </a:txBody>
                  <a:tcPr marT="45725" marB="45725" marR="91450" marL="91450"/>
                </a:tc>
                <a:tc>
                  <a:txBody>
                    <a:bodyPr/>
                    <a:lstStyle/>
                    <a:p>
                      <a:pPr indent="0" lvl="0" marL="0" marR="0" rtl="0" algn="ctr">
                        <a:spcBef>
                          <a:spcPts val="0"/>
                        </a:spcBef>
                        <a:spcAft>
                          <a:spcPts val="0"/>
                        </a:spcAft>
                        <a:buNone/>
                      </a:pPr>
                      <a:r>
                        <a:rPr lang="ar-SA" sz="2500" u="none" cap="none" strike="noStrike">
                          <a:solidFill>
                            <a:srgbClr val="056E9F"/>
                          </a:solidFill>
                        </a:rPr>
                        <a:t>الاولوية</a:t>
                      </a:r>
                      <a:endParaRPr sz="2500" u="none" cap="none" strike="noStrike">
                        <a:solidFill>
                          <a:srgbClr val="056E9F"/>
                        </a:solidFill>
                      </a:endParaRPr>
                    </a:p>
                  </a:txBody>
                  <a:tcPr marT="45725" marB="45725" marR="91450" marL="91450"/>
                </a:tc>
                <a:tc>
                  <a:txBody>
                    <a:bodyPr/>
                    <a:lstStyle/>
                    <a:p>
                      <a:pPr indent="0" lvl="0" marL="0" marR="0" rtl="0" algn="ctr">
                        <a:spcBef>
                          <a:spcPts val="0"/>
                        </a:spcBef>
                        <a:spcAft>
                          <a:spcPts val="0"/>
                        </a:spcAft>
                        <a:buNone/>
                      </a:pPr>
                      <a:r>
                        <a:rPr lang="ar-SA" sz="2500" u="none" cap="none" strike="noStrike">
                          <a:solidFill>
                            <a:srgbClr val="056E9F"/>
                          </a:solidFill>
                        </a:rPr>
                        <a:t>الوصف</a:t>
                      </a:r>
                      <a:endParaRPr sz="2500" u="none" cap="none" strike="noStrike">
                        <a:solidFill>
                          <a:srgbClr val="056E9F"/>
                        </a:solidFill>
                      </a:endParaRPr>
                    </a:p>
                  </a:txBody>
                  <a:tcPr marT="45725" marB="45725" marR="91450" marL="91450"/>
                </a:tc>
                <a:tc>
                  <a:txBody>
                    <a:bodyPr/>
                    <a:lstStyle/>
                    <a:p>
                      <a:pPr indent="0" lvl="0" marL="0" marR="0" rtl="0" algn="ctr">
                        <a:spcBef>
                          <a:spcPts val="0"/>
                        </a:spcBef>
                        <a:spcAft>
                          <a:spcPts val="0"/>
                        </a:spcAft>
                        <a:buNone/>
                      </a:pPr>
                      <a:r>
                        <a:rPr lang="ar-SA" sz="2500" u="none" cap="none" strike="noStrike">
                          <a:solidFill>
                            <a:srgbClr val="056E9F"/>
                          </a:solidFill>
                        </a:rPr>
                        <a:t>اسم المتطلب</a:t>
                      </a:r>
                      <a:endParaRPr sz="2500" u="none" cap="none" strike="noStrike">
                        <a:solidFill>
                          <a:srgbClr val="056E9F"/>
                        </a:solidFill>
                      </a:endParaRPr>
                    </a:p>
                  </a:txBody>
                  <a:tcPr marT="45725" marB="45725" marR="91450" marL="91450"/>
                </a:tc>
                <a:tc>
                  <a:txBody>
                    <a:bodyPr/>
                    <a:lstStyle/>
                    <a:p>
                      <a:pPr indent="0" lvl="0" marL="0" marR="0" rtl="0" algn="ctr">
                        <a:spcBef>
                          <a:spcPts val="0"/>
                        </a:spcBef>
                        <a:spcAft>
                          <a:spcPts val="0"/>
                        </a:spcAft>
                        <a:buNone/>
                      </a:pPr>
                      <a:r>
                        <a:rPr lang="ar-SA" sz="2500" u="none" cap="none" strike="noStrike">
                          <a:solidFill>
                            <a:srgbClr val="056E9F"/>
                          </a:solidFill>
                        </a:rPr>
                        <a:t>ID</a:t>
                      </a:r>
                      <a:endParaRPr sz="2500" u="none" cap="none" strike="noStrike">
                        <a:solidFill>
                          <a:srgbClr val="056E9F"/>
                        </a:solidFill>
                      </a:endParaRPr>
                    </a:p>
                  </a:txBody>
                  <a:tcPr marT="45725" marB="45725" marR="91450" marL="91450"/>
                </a:tc>
              </a:tr>
              <a:tr h="348300">
                <a:tc>
                  <a:txBody>
                    <a:bodyPr/>
                    <a:lstStyle/>
                    <a:p>
                      <a:pPr indent="0" lvl="0" marL="0" marR="0" rtl="0" algn="r">
                        <a:spcBef>
                          <a:spcPts val="0"/>
                        </a:spcBef>
                        <a:spcAft>
                          <a:spcPts val="0"/>
                        </a:spcAft>
                        <a:buNone/>
                      </a:pPr>
                      <a:r>
                        <a:rPr b="1" lang="ar-SA" sz="1800" u="none" cap="none" strike="noStrike">
                          <a:solidFill>
                            <a:srgbClr val="262626"/>
                          </a:solidFill>
                        </a:rPr>
                        <a:t>الزبون , الادمن</a:t>
                      </a:r>
                      <a:endParaRPr b="1" sz="1800" u="none" cap="none" strike="noStrike">
                        <a:solidFill>
                          <a:srgbClr val="262626"/>
                        </a:solidFill>
                      </a:endParaRPr>
                    </a:p>
                  </a:txBody>
                  <a:tcPr marT="45725" marB="45725" marR="91450" marL="91450"/>
                </a:tc>
                <a:tc>
                  <a:txBody>
                    <a:bodyPr/>
                    <a:lstStyle/>
                    <a:p>
                      <a:pPr indent="0" lvl="0" marL="0" marR="0" rtl="0" algn="ctr">
                        <a:spcBef>
                          <a:spcPts val="0"/>
                        </a:spcBef>
                        <a:spcAft>
                          <a:spcPts val="0"/>
                        </a:spcAft>
                        <a:buNone/>
                      </a:pPr>
                      <a:r>
                        <a:rPr b="1" lang="ar-SA" sz="2000" u="none" cap="none" strike="noStrike"/>
                        <a:t>1</a:t>
                      </a:r>
                      <a:endParaRPr b="1" sz="2000" u="none" cap="none" strike="noStrike"/>
                    </a:p>
                  </a:txBody>
                  <a:tcPr marT="45725" marB="45725" marR="91450" marL="91450"/>
                </a:tc>
                <a:tc>
                  <a:txBody>
                    <a:bodyPr/>
                    <a:lstStyle/>
                    <a:p>
                      <a:pPr indent="0" lvl="0" marL="0" marR="0" rtl="0" algn="r">
                        <a:spcBef>
                          <a:spcPts val="0"/>
                        </a:spcBef>
                        <a:spcAft>
                          <a:spcPts val="0"/>
                        </a:spcAft>
                        <a:buNone/>
                      </a:pPr>
                      <a:r>
                        <a:rPr b="1" lang="ar-SA" sz="2000" u="none" cap="none" strike="noStrike"/>
                        <a:t>يمكن للمستخدم انشاء حساب ضمن النظام</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ar-SA" sz="2000" u="none" cap="none" strike="noStrike"/>
                        <a:t>انشاء حساب</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ar-SA" sz="2000" u="none" cap="none" strike="noStrike">
                          <a:solidFill>
                            <a:srgbClr val="262626"/>
                          </a:solidFill>
                        </a:rPr>
                        <a:t>UC-1</a:t>
                      </a:r>
                      <a:endParaRPr b="1" sz="2000" u="none" cap="none" strike="noStrike">
                        <a:solidFill>
                          <a:srgbClr val="262626"/>
                        </a:solidFill>
                      </a:endParaRPr>
                    </a:p>
                  </a:txBody>
                  <a:tcPr marT="45725" marB="45725" marR="91450" marL="91450"/>
                </a:tc>
              </a:tr>
              <a:tr h="562625">
                <a:tc>
                  <a:txBody>
                    <a:bodyPr/>
                    <a:lstStyle/>
                    <a:p>
                      <a:pPr indent="0" lvl="0" marL="0" marR="0" rtl="0" algn="r">
                        <a:lnSpc>
                          <a:spcPct val="100000"/>
                        </a:lnSpc>
                        <a:spcBef>
                          <a:spcPts val="0"/>
                        </a:spcBef>
                        <a:spcAft>
                          <a:spcPts val="0"/>
                        </a:spcAft>
                        <a:buClr>
                          <a:srgbClr val="262626"/>
                        </a:buClr>
                        <a:buSzPts val="1800"/>
                        <a:buFont typeface="Calibri"/>
                        <a:buNone/>
                      </a:pPr>
                      <a:r>
                        <a:rPr b="1" i="0" lang="ar-SA" sz="1800" u="none" cap="none" strike="noStrike">
                          <a:solidFill>
                            <a:srgbClr val="262626"/>
                          </a:solidFill>
                          <a:latin typeface="Calibri"/>
                          <a:ea typeface="Calibri"/>
                          <a:cs typeface="Calibri"/>
                          <a:sym typeface="Calibri"/>
                        </a:rPr>
                        <a:t>الأدمن , مدير القسم , الموظف , الزبون</a:t>
                      </a:r>
                      <a:endParaRPr b="1" i="0" sz="1800" u="none" cap="none" strike="noStrike">
                        <a:solidFill>
                          <a:srgbClr val="262626"/>
                        </a:solidFill>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Calibri"/>
                        <a:buNone/>
                      </a:pPr>
                      <a:r>
                        <a:rPr b="1" lang="ar-SA" sz="2000" u="none" cap="none" strike="noStrike"/>
                        <a:t>1</a:t>
                      </a:r>
                      <a:endParaRPr b="1" sz="2000" u="none" cap="none" strike="noStrike"/>
                    </a:p>
                  </a:txBody>
                  <a:tcPr marT="45725" marB="45725" marR="91450" marL="91450"/>
                </a:tc>
                <a:tc>
                  <a:txBody>
                    <a:bodyPr/>
                    <a:lstStyle/>
                    <a:p>
                      <a:pPr indent="0" lvl="0" marL="0" marR="0" rtl="0" algn="r">
                        <a:spcBef>
                          <a:spcPts val="0"/>
                        </a:spcBef>
                        <a:spcAft>
                          <a:spcPts val="0"/>
                        </a:spcAft>
                        <a:buNone/>
                      </a:pPr>
                      <a:r>
                        <a:rPr b="1" lang="ar-SA" sz="2000" u="none" cap="none" strike="noStrike"/>
                        <a:t>يمكن للمستخدم تسجيل الدخول الى حسابه الشخصي</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ar-SA" sz="2000" u="none" cap="none" strike="noStrike"/>
                        <a:t>تسجيل دخول</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ar-SA" sz="2000" u="none" cap="none" strike="noStrike">
                          <a:solidFill>
                            <a:srgbClr val="262626"/>
                          </a:solidFill>
                        </a:rPr>
                        <a:t>UC-2</a:t>
                      </a:r>
                      <a:endParaRPr b="1" sz="2000" u="none" cap="none" strike="noStrike">
                        <a:solidFill>
                          <a:srgbClr val="262626"/>
                        </a:solidFill>
                      </a:endParaRPr>
                    </a:p>
                  </a:txBody>
                  <a:tcPr marT="45725" marB="45725" marR="91450" marL="91450"/>
                </a:tc>
              </a:tr>
              <a:tr h="562625">
                <a:tc>
                  <a:txBody>
                    <a:bodyPr/>
                    <a:lstStyle/>
                    <a:p>
                      <a:pPr indent="0" lvl="0" marL="0" marR="0" rtl="0" algn="r">
                        <a:lnSpc>
                          <a:spcPct val="100000"/>
                        </a:lnSpc>
                        <a:spcBef>
                          <a:spcPts val="0"/>
                        </a:spcBef>
                        <a:spcAft>
                          <a:spcPts val="0"/>
                        </a:spcAft>
                        <a:buClr>
                          <a:srgbClr val="262626"/>
                        </a:buClr>
                        <a:buSzPts val="1800"/>
                        <a:buFont typeface="Calibri"/>
                        <a:buNone/>
                      </a:pPr>
                      <a:r>
                        <a:rPr b="1" i="0" lang="ar-SA" sz="1800" u="none" cap="none" strike="noStrike">
                          <a:solidFill>
                            <a:srgbClr val="262626"/>
                          </a:solidFill>
                          <a:latin typeface="Calibri"/>
                          <a:ea typeface="Calibri"/>
                          <a:cs typeface="Calibri"/>
                          <a:sym typeface="Calibri"/>
                        </a:rPr>
                        <a:t>الأدمن , مدير القسم , الموظف , الزبون</a:t>
                      </a:r>
                      <a:endParaRPr b="1" i="0" sz="1800" u="none" cap="none" strike="noStrike">
                        <a:solidFill>
                          <a:srgbClr val="262626"/>
                        </a:solidFill>
                        <a:latin typeface="Calibri"/>
                        <a:ea typeface="Calibri"/>
                        <a:cs typeface="Calibri"/>
                        <a:sym typeface="Calibri"/>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Calibri"/>
                        <a:buNone/>
                      </a:pPr>
                      <a:r>
                        <a:rPr b="1" lang="ar-SA" sz="2000" u="none" cap="none" strike="noStrike"/>
                        <a:t>1</a:t>
                      </a:r>
                      <a:endParaRPr b="1" sz="2000" u="none" cap="none" strike="noStrike"/>
                    </a:p>
                  </a:txBody>
                  <a:tcPr marT="45725" marB="45725" marR="91450" marL="91450"/>
                </a:tc>
                <a:tc>
                  <a:txBody>
                    <a:bodyPr/>
                    <a:lstStyle/>
                    <a:p>
                      <a:pPr indent="0" lvl="0" marL="0" marR="0" rtl="0" algn="r">
                        <a:spcBef>
                          <a:spcPts val="0"/>
                        </a:spcBef>
                        <a:spcAft>
                          <a:spcPts val="0"/>
                        </a:spcAft>
                        <a:buNone/>
                      </a:pPr>
                      <a:r>
                        <a:rPr b="1" lang="ar-SA" sz="2000" u="none" cap="none" strike="noStrike"/>
                        <a:t>يمكن للمستخدم تسجيل خروج من حسابه الشخصي</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ar-SA" sz="2000" u="none" cap="none" strike="noStrike"/>
                        <a:t>تسجيل خروج</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ar-SA" sz="2000" u="none" cap="none" strike="noStrike">
                          <a:solidFill>
                            <a:srgbClr val="262626"/>
                          </a:solidFill>
                        </a:rPr>
                        <a:t>UC-3</a:t>
                      </a:r>
                      <a:endParaRPr b="1" sz="2000" u="none" cap="none" strike="noStrike">
                        <a:solidFill>
                          <a:srgbClr val="262626"/>
                        </a:solidFill>
                      </a:endParaRPr>
                    </a:p>
                  </a:txBody>
                  <a:tcPr marT="45725" marB="45725" marR="91450" marL="91450"/>
                </a:tc>
              </a:tr>
              <a:tr h="616200">
                <a:tc>
                  <a:txBody>
                    <a:bodyPr/>
                    <a:lstStyle/>
                    <a:p>
                      <a:pPr indent="0" lvl="0" marL="0" marR="0" rtl="0" algn="r">
                        <a:lnSpc>
                          <a:spcPct val="100000"/>
                        </a:lnSpc>
                        <a:spcBef>
                          <a:spcPts val="0"/>
                        </a:spcBef>
                        <a:spcAft>
                          <a:spcPts val="0"/>
                        </a:spcAft>
                        <a:buClr>
                          <a:srgbClr val="262626"/>
                        </a:buClr>
                        <a:buSzPts val="1800"/>
                        <a:buFont typeface="Calibri"/>
                        <a:buNone/>
                      </a:pPr>
                      <a:r>
                        <a:rPr b="1" i="0" lang="ar-SA" sz="1800" u="none" cap="none" strike="noStrike">
                          <a:solidFill>
                            <a:srgbClr val="262626"/>
                          </a:solidFill>
                          <a:latin typeface="Calibri"/>
                          <a:ea typeface="Calibri"/>
                          <a:cs typeface="Calibri"/>
                          <a:sym typeface="Calibri"/>
                        </a:rPr>
                        <a:t>الأدمن , مدير القسم , الموظف , الزبون</a:t>
                      </a:r>
                      <a:endParaRPr b="1" i="0" sz="1800" u="none" cap="none" strike="noStrike">
                        <a:solidFill>
                          <a:srgbClr val="262626"/>
                        </a:solidFill>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b="1" lang="ar-SA" sz="2000" u="none" cap="none" strike="noStrike"/>
                        <a:t>1</a:t>
                      </a:r>
                      <a:endParaRPr b="1" sz="2000" u="none" cap="none" strike="noStrike"/>
                    </a:p>
                  </a:txBody>
                  <a:tcPr marT="45725" marB="45725" marR="91450" marL="91450"/>
                </a:tc>
                <a:tc>
                  <a:txBody>
                    <a:bodyPr/>
                    <a:lstStyle/>
                    <a:p>
                      <a:pPr indent="0" lvl="0" marL="0" marR="0" rtl="0" algn="r">
                        <a:spcBef>
                          <a:spcPts val="0"/>
                        </a:spcBef>
                        <a:spcAft>
                          <a:spcPts val="0"/>
                        </a:spcAft>
                        <a:buNone/>
                      </a:pPr>
                      <a:r>
                        <a:rPr b="1" lang="ar-SA" sz="2000" u="none" cap="none" strike="noStrike"/>
                        <a:t>يمكن للمستخدم تغير كلمة المرور الخاصة بحسابه في حال نسيانها او رغبته بذلك</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ar-SA" sz="2000" u="none" cap="none" strike="noStrike"/>
                        <a:t>تغير كلمة المرور</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ar-SA" sz="2000" u="none" cap="none" strike="noStrike">
                          <a:solidFill>
                            <a:srgbClr val="262626"/>
                          </a:solidFill>
                        </a:rPr>
                        <a:t>UC-4</a:t>
                      </a:r>
                      <a:endParaRPr b="1" sz="2000" u="none" cap="none" strike="noStrike">
                        <a:solidFill>
                          <a:srgbClr val="262626"/>
                        </a:solidFill>
                      </a:endParaRPr>
                    </a:p>
                  </a:txBody>
                  <a:tcPr marT="45725" marB="45725" marR="91450" marL="91450"/>
                </a:tc>
              </a:tr>
              <a:tr h="616200">
                <a:tc>
                  <a:txBody>
                    <a:bodyPr/>
                    <a:lstStyle/>
                    <a:p>
                      <a:pPr indent="0" lvl="0" marL="0" marR="0" rtl="0" algn="r">
                        <a:lnSpc>
                          <a:spcPct val="100000"/>
                        </a:lnSpc>
                        <a:spcBef>
                          <a:spcPts val="0"/>
                        </a:spcBef>
                        <a:spcAft>
                          <a:spcPts val="0"/>
                        </a:spcAft>
                        <a:buClr>
                          <a:srgbClr val="262626"/>
                        </a:buClr>
                        <a:buSzPts val="1800"/>
                        <a:buFont typeface="Calibri"/>
                        <a:buNone/>
                      </a:pPr>
                      <a:r>
                        <a:rPr b="1" i="0" lang="ar-SA" sz="1800" u="none" cap="none" strike="noStrike">
                          <a:solidFill>
                            <a:srgbClr val="262626"/>
                          </a:solidFill>
                          <a:latin typeface="Calibri"/>
                          <a:ea typeface="Calibri"/>
                          <a:cs typeface="Calibri"/>
                          <a:sym typeface="Calibri"/>
                        </a:rPr>
                        <a:t>الأدمن , مدير القسم , الموظف , الزبون</a:t>
                      </a:r>
                      <a:endParaRPr b="1" i="0" sz="1800" u="none" cap="none" strike="noStrike">
                        <a:solidFill>
                          <a:srgbClr val="262626"/>
                        </a:solidFill>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b="1" lang="ar-SA" sz="2000" u="none" cap="none" strike="noStrike"/>
                        <a:t>1</a:t>
                      </a:r>
                      <a:endParaRPr b="1" sz="2000" u="none" cap="none" strike="noStrike"/>
                    </a:p>
                  </a:txBody>
                  <a:tcPr marT="45725" marB="45725" marR="91450" marL="91450"/>
                </a:tc>
                <a:tc>
                  <a:txBody>
                    <a:bodyPr/>
                    <a:lstStyle/>
                    <a:p>
                      <a:pPr indent="0" lvl="0" marL="0" marR="0" rtl="0" algn="r">
                        <a:spcBef>
                          <a:spcPts val="0"/>
                        </a:spcBef>
                        <a:spcAft>
                          <a:spcPts val="0"/>
                        </a:spcAft>
                        <a:buNone/>
                      </a:pPr>
                      <a:r>
                        <a:rPr b="1" lang="ar-SA" sz="1800" u="none" cap="none" strike="noStrike">
                          <a:solidFill>
                            <a:schemeClr val="dk1"/>
                          </a:solidFill>
                          <a:latin typeface="Calibri"/>
                          <a:ea typeface="Calibri"/>
                          <a:cs typeface="Calibri"/>
                          <a:sym typeface="Calibri"/>
                        </a:rPr>
                        <a:t>يمكن للمستخدم ان يقوم بإدارة حسابه الشخصي</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ar-SA" sz="1800" u="none" cap="none" strike="noStrike">
                          <a:solidFill>
                            <a:schemeClr val="dk1"/>
                          </a:solidFill>
                          <a:latin typeface="Calibri"/>
                          <a:ea typeface="Calibri"/>
                          <a:cs typeface="Calibri"/>
                          <a:sym typeface="Calibri"/>
                        </a:rPr>
                        <a:t>إدارة الحساب الشخصي</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ar-SA" sz="2000" u="none" cap="none" strike="noStrike">
                          <a:solidFill>
                            <a:srgbClr val="262626"/>
                          </a:solidFill>
                        </a:rPr>
                        <a:t>UC-5</a:t>
                      </a:r>
                      <a:endParaRPr b="1" sz="2000" u="none" cap="none" strike="noStrike">
                        <a:solidFill>
                          <a:srgbClr val="262626"/>
                        </a:solidFill>
                      </a:endParaRPr>
                    </a:p>
                  </a:txBody>
                  <a:tcPr marT="45725" marB="45725" marR="91450" marL="91450"/>
                </a:tc>
              </a:tr>
              <a:tr h="562625">
                <a:tc>
                  <a:txBody>
                    <a:bodyPr/>
                    <a:lstStyle/>
                    <a:p>
                      <a:pPr indent="0" lvl="0" marL="0" marR="0" rtl="0" algn="r">
                        <a:lnSpc>
                          <a:spcPct val="100000"/>
                        </a:lnSpc>
                        <a:spcBef>
                          <a:spcPts val="0"/>
                        </a:spcBef>
                        <a:spcAft>
                          <a:spcPts val="0"/>
                        </a:spcAft>
                        <a:buClr>
                          <a:srgbClr val="262626"/>
                        </a:buClr>
                        <a:buSzPts val="1800"/>
                        <a:buFont typeface="Calibri"/>
                        <a:buNone/>
                      </a:pPr>
                      <a:r>
                        <a:rPr b="1" lang="ar-SA" sz="1800" u="none" cap="none" strike="noStrike">
                          <a:solidFill>
                            <a:srgbClr val="262626"/>
                          </a:solidFill>
                        </a:rPr>
                        <a:t>الأدمن , مدير القسم</a:t>
                      </a:r>
                      <a:endParaRPr b="1" sz="1800" u="none" cap="none" strike="noStrike">
                        <a:solidFill>
                          <a:srgbClr val="262626"/>
                        </a:solidFill>
                      </a:endParaRPr>
                    </a:p>
                  </a:txBody>
                  <a:tcPr marT="45725" marB="45725" marR="91450" marL="91450"/>
                </a:tc>
                <a:tc>
                  <a:txBody>
                    <a:bodyPr/>
                    <a:lstStyle/>
                    <a:p>
                      <a:pPr indent="0" lvl="0" marL="0" marR="0" rtl="0" algn="ctr">
                        <a:spcBef>
                          <a:spcPts val="0"/>
                        </a:spcBef>
                        <a:spcAft>
                          <a:spcPts val="0"/>
                        </a:spcAft>
                        <a:buNone/>
                      </a:pPr>
                      <a:r>
                        <a:rPr b="1" lang="ar-SA" sz="1800" u="none" cap="none" strike="noStrike"/>
                        <a:t>1</a:t>
                      </a:r>
                      <a:endParaRPr b="1" sz="1800" u="none" cap="none" strike="noStrike"/>
                    </a:p>
                  </a:txBody>
                  <a:tcPr marT="45725" marB="45725" marR="91450" marL="91450"/>
                </a:tc>
                <a:tc>
                  <a:txBody>
                    <a:bodyPr/>
                    <a:lstStyle/>
                    <a:p>
                      <a:pPr indent="0" lvl="0" marL="0" marR="0" rtl="0" algn="r">
                        <a:spcBef>
                          <a:spcPts val="0"/>
                        </a:spcBef>
                        <a:spcAft>
                          <a:spcPts val="0"/>
                        </a:spcAft>
                        <a:buNone/>
                      </a:pPr>
                      <a:r>
                        <a:rPr b="1" lang="ar-SA" sz="1800" u="none" cap="none" strike="noStrike"/>
                        <a:t>يمكن للأدمن إضافة فيلم الى النظام مباشرة , بينما مدير القسم يحتاج الى موافقة الأدمن أولا</a:t>
                      </a:r>
                      <a:endParaRPr b="1" sz="1800" u="none" cap="none" strike="noStrike"/>
                    </a:p>
                  </a:txBody>
                  <a:tcPr marT="45725" marB="45725" marR="91450" marL="91450"/>
                </a:tc>
                <a:tc>
                  <a:txBody>
                    <a:bodyPr/>
                    <a:lstStyle/>
                    <a:p>
                      <a:pPr indent="0" lvl="0" marL="0" marR="0" rtl="0" algn="ctr">
                        <a:spcBef>
                          <a:spcPts val="0"/>
                        </a:spcBef>
                        <a:spcAft>
                          <a:spcPts val="0"/>
                        </a:spcAft>
                        <a:buNone/>
                      </a:pPr>
                      <a:r>
                        <a:rPr b="1" lang="ar-SA" sz="2000" u="none" cap="none" strike="noStrike"/>
                        <a:t>إضافة فيلم</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ar-SA" sz="2000" u="none" cap="none" strike="noStrike">
                          <a:solidFill>
                            <a:srgbClr val="262626"/>
                          </a:solidFill>
                        </a:rPr>
                        <a:t>UC-6</a:t>
                      </a:r>
                      <a:endParaRPr b="1" sz="2000" u="none" cap="none" strike="noStrike">
                        <a:solidFill>
                          <a:srgbClr val="262626"/>
                        </a:solidFill>
                      </a:endParaRPr>
                    </a:p>
                  </a:txBody>
                  <a:tcPr marT="45725" marB="45725" marR="91450" marL="91450"/>
                </a:tc>
              </a:tr>
              <a:tr h="562625">
                <a:tc>
                  <a:txBody>
                    <a:bodyPr/>
                    <a:lstStyle/>
                    <a:p>
                      <a:pPr indent="0" lvl="0" marL="0" marR="0" rtl="0" algn="r">
                        <a:lnSpc>
                          <a:spcPct val="100000"/>
                        </a:lnSpc>
                        <a:spcBef>
                          <a:spcPts val="0"/>
                        </a:spcBef>
                        <a:spcAft>
                          <a:spcPts val="0"/>
                        </a:spcAft>
                        <a:buClr>
                          <a:srgbClr val="262626"/>
                        </a:buClr>
                        <a:buSzPts val="1800"/>
                        <a:buFont typeface="Calibri"/>
                        <a:buNone/>
                      </a:pPr>
                      <a:r>
                        <a:rPr b="1" lang="ar-SA" sz="1800" u="none" cap="none" strike="noStrike">
                          <a:solidFill>
                            <a:srgbClr val="262626"/>
                          </a:solidFill>
                        </a:rPr>
                        <a:t>الأدمن , مدير القسم</a:t>
                      </a:r>
                      <a:endParaRPr b="1" sz="1800" u="none" cap="none" strike="noStrike">
                        <a:solidFill>
                          <a:srgbClr val="262626"/>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b="1" lang="ar-SA" sz="1800" u="none" cap="none" strike="noStrike"/>
                        <a:t>1</a:t>
                      </a:r>
                      <a:endParaRPr b="1" sz="18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800"/>
                        <a:buFont typeface="Calibri"/>
                        <a:buNone/>
                      </a:pPr>
                      <a:r>
                        <a:rPr b="1" lang="ar-SA" sz="1800" u="none" cap="none" strike="noStrike"/>
                        <a:t>يمكن للأدمن حذف فيلم من النظام مباشرة , بينما مدير القسم يحتاج الى موافقة الأدمن أولا</a:t>
                      </a:r>
                      <a:endParaRPr b="1" sz="1800" u="none" cap="none" strike="noStrike"/>
                    </a:p>
                  </a:txBody>
                  <a:tcPr marT="45725" marB="45725" marR="91450" marL="91450"/>
                </a:tc>
                <a:tc>
                  <a:txBody>
                    <a:bodyPr/>
                    <a:lstStyle/>
                    <a:p>
                      <a:pPr indent="0" lvl="0" marL="0" marR="0" rtl="0" algn="ctr">
                        <a:spcBef>
                          <a:spcPts val="0"/>
                        </a:spcBef>
                        <a:spcAft>
                          <a:spcPts val="0"/>
                        </a:spcAft>
                        <a:buNone/>
                      </a:pPr>
                      <a:r>
                        <a:rPr b="1" lang="ar-SA" sz="2000" u="none" cap="none" strike="noStrike"/>
                        <a:t>حذف فيلم</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ar-SA" sz="2000" u="none" cap="none" strike="noStrike">
                          <a:solidFill>
                            <a:srgbClr val="262626"/>
                          </a:solidFill>
                        </a:rPr>
                        <a:t>UC-7</a:t>
                      </a:r>
                      <a:endParaRPr b="1" sz="2000" u="none" cap="none" strike="noStrike">
                        <a:solidFill>
                          <a:srgbClr val="262626"/>
                        </a:solidFill>
                      </a:endParaRPr>
                    </a:p>
                  </a:txBody>
                  <a:tcPr marT="45725" marB="45725" marR="91450" marL="91450"/>
                </a:tc>
              </a:tr>
              <a:tr h="616200">
                <a:tc>
                  <a:txBody>
                    <a:bodyPr/>
                    <a:lstStyle/>
                    <a:p>
                      <a:pPr indent="0" lvl="0" marL="0" marR="0" rtl="0" algn="r">
                        <a:lnSpc>
                          <a:spcPct val="100000"/>
                        </a:lnSpc>
                        <a:spcBef>
                          <a:spcPts val="0"/>
                        </a:spcBef>
                        <a:spcAft>
                          <a:spcPts val="0"/>
                        </a:spcAft>
                        <a:buClr>
                          <a:srgbClr val="262626"/>
                        </a:buClr>
                        <a:buSzPts val="1800"/>
                        <a:buFont typeface="Calibri"/>
                        <a:buNone/>
                      </a:pPr>
                      <a:r>
                        <a:rPr b="1" lang="ar-SA" sz="1800" u="none" cap="none" strike="noStrike">
                          <a:solidFill>
                            <a:srgbClr val="262626"/>
                          </a:solidFill>
                        </a:rPr>
                        <a:t>الأدمن , مدير القسم</a:t>
                      </a:r>
                      <a:endParaRPr b="1" sz="1800" u="none" cap="none" strike="noStrike">
                        <a:solidFill>
                          <a:srgbClr val="262626"/>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b="1" lang="ar-SA" sz="1800" u="none" cap="none" strike="noStrike"/>
                        <a:t>1</a:t>
                      </a:r>
                      <a:endParaRPr b="1" sz="18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1800"/>
                        <a:buFont typeface="Calibri"/>
                        <a:buNone/>
                      </a:pPr>
                      <a:r>
                        <a:rPr b="1" lang="ar-SA" sz="1800" u="none" cap="none" strike="noStrike"/>
                        <a:t>يمكن للأدمن تعديل على الفيلم في النظام مباشرة , بينما مدير القسم يحتاج الى موافقة الأدمن أولا</a:t>
                      </a:r>
                      <a:endParaRPr b="1" sz="1800" u="none" cap="none" strike="noStrike"/>
                    </a:p>
                  </a:txBody>
                  <a:tcPr marT="45725" marB="45725" marR="91450" marL="91450"/>
                </a:tc>
                <a:tc>
                  <a:txBody>
                    <a:bodyPr/>
                    <a:lstStyle/>
                    <a:p>
                      <a:pPr indent="0" lvl="0" marL="0" marR="0" rtl="0" algn="ctr">
                        <a:spcBef>
                          <a:spcPts val="0"/>
                        </a:spcBef>
                        <a:spcAft>
                          <a:spcPts val="0"/>
                        </a:spcAft>
                        <a:buNone/>
                      </a:pPr>
                      <a:r>
                        <a:rPr b="1" lang="ar-SA" sz="2000" u="none" cap="none" strike="noStrike"/>
                        <a:t>تعديل على الفيلم</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ar-SA" sz="2000" u="none" cap="none" strike="noStrike">
                          <a:solidFill>
                            <a:srgbClr val="262626"/>
                          </a:solidFill>
                        </a:rPr>
                        <a:t>UC-8</a:t>
                      </a:r>
                      <a:endParaRPr b="1" sz="2000" u="none" cap="none" strike="noStrike">
                        <a:solidFill>
                          <a:srgbClr val="262626"/>
                        </a:solidFill>
                      </a:endParaRPr>
                    </a:p>
                  </a:txBody>
                  <a:tcPr marT="45725" marB="45725" marR="91450" marL="91450"/>
                </a:tc>
              </a:tr>
              <a:tr h="409825">
                <a:tc>
                  <a:txBody>
                    <a:bodyPr/>
                    <a:lstStyle/>
                    <a:p>
                      <a:pPr indent="0" lvl="0" marL="0" marR="0" rtl="0" algn="r">
                        <a:lnSpc>
                          <a:spcPct val="100000"/>
                        </a:lnSpc>
                        <a:spcBef>
                          <a:spcPts val="0"/>
                        </a:spcBef>
                        <a:spcAft>
                          <a:spcPts val="0"/>
                        </a:spcAft>
                        <a:buClr>
                          <a:srgbClr val="262626"/>
                        </a:buClr>
                        <a:buSzPts val="1800"/>
                        <a:buFont typeface="Calibri"/>
                        <a:buNone/>
                      </a:pPr>
                      <a:r>
                        <a:rPr b="1" lang="ar-SA" sz="1800" u="none" cap="none" strike="noStrike">
                          <a:solidFill>
                            <a:srgbClr val="262626"/>
                          </a:solidFill>
                        </a:rPr>
                        <a:t>الأدمن</a:t>
                      </a:r>
                      <a:endParaRPr b="1" sz="1800" u="none" cap="none" strike="noStrike">
                        <a:solidFill>
                          <a:srgbClr val="262626"/>
                        </a:solidFill>
                      </a:endParaRPr>
                    </a:p>
                  </a:txBody>
                  <a:tcPr marT="45725" marB="45725" marR="91450" marL="91450"/>
                </a:tc>
                <a:tc>
                  <a:txBody>
                    <a:bodyPr/>
                    <a:lstStyle/>
                    <a:p>
                      <a:pPr indent="0" lvl="0" marL="0" marR="0" rtl="0" algn="ctr">
                        <a:spcBef>
                          <a:spcPts val="0"/>
                        </a:spcBef>
                        <a:spcAft>
                          <a:spcPts val="0"/>
                        </a:spcAft>
                        <a:buNone/>
                      </a:pPr>
                      <a:r>
                        <a:rPr b="1" lang="ar-SA" sz="2000" u="none" cap="none" strike="noStrike"/>
                        <a:t>1</a:t>
                      </a:r>
                      <a:endParaRPr b="1" sz="2000" u="none" cap="none" strike="noStrike"/>
                    </a:p>
                  </a:txBody>
                  <a:tcPr marT="45725" marB="45725" marR="91450" marL="91450"/>
                </a:tc>
                <a:tc>
                  <a:txBody>
                    <a:bodyPr/>
                    <a:lstStyle/>
                    <a:p>
                      <a:pPr indent="0" lvl="0" marL="0" marR="0" rtl="0" algn="r">
                        <a:spcBef>
                          <a:spcPts val="0"/>
                        </a:spcBef>
                        <a:spcAft>
                          <a:spcPts val="0"/>
                        </a:spcAft>
                        <a:buNone/>
                      </a:pPr>
                      <a:r>
                        <a:rPr b="1" lang="ar-SA" sz="2000" u="none" cap="none" strike="noStrike"/>
                        <a:t>يمكن للأدمن إضافة مدير قسم على النظام مباشرة</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ar-SA" sz="2000" u="none" cap="none" strike="noStrike"/>
                        <a:t>إضافة مدير قسم</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ar-SA" sz="2000" u="none" cap="none" strike="noStrike">
                          <a:solidFill>
                            <a:srgbClr val="262626"/>
                          </a:solidFill>
                        </a:rPr>
                        <a:t>UC-9</a:t>
                      </a:r>
                      <a:endParaRPr b="1" sz="2000" u="none" cap="none" strike="noStrike">
                        <a:solidFill>
                          <a:srgbClr val="262626"/>
                        </a:solidFill>
                      </a:endParaRPr>
                    </a:p>
                  </a:txBody>
                  <a:tcPr marT="45725" marB="45725" marR="91450" marL="91450"/>
                </a:tc>
              </a:tr>
              <a:tr h="409825">
                <a:tc>
                  <a:txBody>
                    <a:bodyPr/>
                    <a:lstStyle/>
                    <a:p>
                      <a:pPr indent="0" lvl="0" marL="0" marR="0" rtl="0" algn="r">
                        <a:lnSpc>
                          <a:spcPct val="100000"/>
                        </a:lnSpc>
                        <a:spcBef>
                          <a:spcPts val="0"/>
                        </a:spcBef>
                        <a:spcAft>
                          <a:spcPts val="0"/>
                        </a:spcAft>
                        <a:buClr>
                          <a:srgbClr val="262626"/>
                        </a:buClr>
                        <a:buSzPts val="1800"/>
                        <a:buFont typeface="Calibri"/>
                        <a:buNone/>
                      </a:pPr>
                      <a:r>
                        <a:rPr b="1" lang="ar-SA" sz="1800" u="none" cap="none" strike="noStrike">
                          <a:solidFill>
                            <a:srgbClr val="262626"/>
                          </a:solidFill>
                        </a:rPr>
                        <a:t>الأدمن</a:t>
                      </a:r>
                      <a:endParaRPr b="1" sz="1800" u="none" cap="none" strike="noStrike">
                        <a:solidFill>
                          <a:srgbClr val="262626"/>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2000"/>
                        <a:buFont typeface="Calibri"/>
                        <a:buNone/>
                      </a:pPr>
                      <a:r>
                        <a:rPr b="1" lang="ar-SA" sz="2000" u="none" cap="none" strike="noStrike"/>
                        <a:t>1</a:t>
                      </a:r>
                      <a:endParaRPr b="1" sz="2000" u="none" cap="none" strike="noStrike"/>
                    </a:p>
                  </a:txBody>
                  <a:tcPr marT="45725" marB="45725" marR="91450" marL="91450"/>
                </a:tc>
                <a:tc>
                  <a:txBody>
                    <a:bodyPr/>
                    <a:lstStyle/>
                    <a:p>
                      <a:pPr indent="0" lvl="0" marL="0" marR="0" rtl="0" algn="r">
                        <a:lnSpc>
                          <a:spcPct val="100000"/>
                        </a:lnSpc>
                        <a:spcBef>
                          <a:spcPts val="0"/>
                        </a:spcBef>
                        <a:spcAft>
                          <a:spcPts val="0"/>
                        </a:spcAft>
                        <a:buClr>
                          <a:schemeClr val="dk1"/>
                        </a:buClr>
                        <a:buSzPts val="2000"/>
                        <a:buFont typeface="Calibri"/>
                        <a:buNone/>
                      </a:pPr>
                      <a:r>
                        <a:rPr b="1" lang="ar-SA" sz="2000" u="none" cap="none" strike="noStrike"/>
                        <a:t>يمكن للأدمن حذف مدير قسم من النظام مباشرة</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ar-SA" sz="2000" u="none" cap="none" strike="noStrike"/>
                        <a:t>حذف مدير قسم</a:t>
                      </a:r>
                      <a:endParaRPr b="1" sz="2000" u="none" cap="none" strike="noStrike"/>
                    </a:p>
                  </a:txBody>
                  <a:tcPr marT="45725" marB="45725" marR="91450" marL="91450"/>
                </a:tc>
                <a:tc>
                  <a:txBody>
                    <a:bodyPr/>
                    <a:lstStyle/>
                    <a:p>
                      <a:pPr indent="0" lvl="0" marL="0" marR="0" rtl="0" algn="ctr">
                        <a:spcBef>
                          <a:spcPts val="0"/>
                        </a:spcBef>
                        <a:spcAft>
                          <a:spcPts val="0"/>
                        </a:spcAft>
                        <a:buNone/>
                      </a:pPr>
                      <a:r>
                        <a:rPr b="1" lang="ar-SA" sz="2000" u="none" cap="none" strike="noStrike">
                          <a:solidFill>
                            <a:srgbClr val="262626"/>
                          </a:solidFill>
                        </a:rPr>
                        <a:t>UC-10</a:t>
                      </a:r>
                      <a:endParaRPr b="1" sz="2000" u="none" cap="none" strike="noStrike">
                        <a:solidFill>
                          <a:srgbClr val="262626"/>
                        </a:solidFill>
                      </a:endParaRPr>
                    </a:p>
                  </a:txBody>
                  <a:tcPr marT="45725" marB="45725" marR="91450" marL="91450"/>
                </a:tc>
              </a:tr>
            </a:tbl>
          </a:graphicData>
        </a:graphic>
      </p:graphicFrame>
      <p:sp>
        <p:nvSpPr>
          <p:cNvPr id="166" name="Google Shape;166;p9"/>
          <p:cNvSpPr txBox="1"/>
          <p:nvPr/>
        </p:nvSpPr>
        <p:spPr>
          <a:xfrm>
            <a:off x="5857240" y="6479654"/>
            <a:ext cx="477520" cy="293281"/>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ar-SA" sz="2000">
                <a:solidFill>
                  <a:srgbClr val="FFFFFF"/>
                </a:solidFill>
                <a:latin typeface="Calibri"/>
                <a:ea typeface="Calibri"/>
                <a:cs typeface="Calibri"/>
                <a:sym typeface="Calibri"/>
              </a:rPr>
              <a:t>‹#›</a:t>
            </a:fld>
            <a:endParaRPr b="1" sz="200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2024-10-03T10:22:16Z</dcterms:created>
  <dc:creator>hamzeh dawi</dc:creator>
</cp:coreProperties>
</file>