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81800" y="1545480"/>
            <a:ext cx="371736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081800" y="1545480"/>
            <a:ext cx="371736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1081800" y="1545480"/>
            <a:ext cx="371736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1081800" y="1545480"/>
            <a:ext cx="371736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81800" y="1545480"/>
            <a:ext cx="371736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081800" y="1545480"/>
            <a:ext cx="371736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5400" y="40140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1A5DC5B-8DD6-4D48-8C16-816BBA3407B2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526680" y="-7920"/>
            <a:ext cx="175320" cy="2927880"/>
          </a:xfrm>
          <a:prstGeom prst="rect">
            <a:avLst/>
          </a:prstGeom>
          <a:solidFill>
            <a:srgbClr val="ffab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4;p4"/>
          <p:cNvSpPr/>
          <p:nvPr/>
        </p:nvSpPr>
        <p:spPr>
          <a:xfrm>
            <a:off x="0" y="0"/>
            <a:ext cx="2590920" cy="5143320"/>
          </a:xfrm>
          <a:prstGeom prst="rect">
            <a:avLst/>
          </a:pr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35;p4"/>
          <p:cNvSpPr/>
          <p:nvPr/>
        </p:nvSpPr>
        <p:spPr>
          <a:xfrm>
            <a:off x="667080" y="-7920"/>
            <a:ext cx="143280" cy="2927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36;p4"/>
          <p:cNvSpPr/>
          <p:nvPr/>
        </p:nvSpPr>
        <p:spPr>
          <a:xfrm>
            <a:off x="4965480" y="1283040"/>
            <a:ext cx="1930320" cy="2576880"/>
          </a:xfrm>
          <a:prstGeom prst="rect">
            <a:avLst/>
          </a:pr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37;p4"/>
          <p:cNvSpPr/>
          <p:nvPr/>
        </p:nvSpPr>
        <p:spPr>
          <a:xfrm>
            <a:off x="2936880" y="1283040"/>
            <a:ext cx="1930320" cy="2576880"/>
          </a:xfrm>
          <a:prstGeom prst="rect">
            <a:avLst/>
          </a:pr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38;p4"/>
          <p:cNvSpPr/>
          <p:nvPr/>
        </p:nvSpPr>
        <p:spPr>
          <a:xfrm>
            <a:off x="6994080" y="1283040"/>
            <a:ext cx="1930320" cy="2576880"/>
          </a:xfrm>
          <a:prstGeom prst="rect">
            <a:avLst/>
          </a:pr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3880" y="417960"/>
            <a:ext cx="4132080" cy="85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55;p6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56;p6"/>
          <p:cNvSpPr/>
          <p:nvPr/>
        </p:nvSpPr>
        <p:spPr>
          <a:xfrm>
            <a:off x="0" y="-44640"/>
            <a:ext cx="4675320" cy="5222880"/>
          </a:xfrm>
          <a:custGeom>
            <a:avLst/>
            <a:gdLst/>
            <a:ahLst/>
            <a:rect l="l" t="t" r="r" b="b"/>
            <a:pathLst>
              <a:path w="47249" h="48026">
                <a:moveTo>
                  <a:pt x="1" y="1"/>
                </a:moveTo>
                <a:lnTo>
                  <a:pt x="1" y="48025"/>
                </a:lnTo>
                <a:lnTo>
                  <a:pt x="47249" y="48025"/>
                </a:lnTo>
                <a:lnTo>
                  <a:pt x="30039" y="183"/>
                </a:lnTo>
                <a:lnTo>
                  <a:pt x="1" y="1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58;p6"/>
          <p:cNvSpPr/>
          <p:nvPr/>
        </p:nvSpPr>
        <p:spPr>
          <a:xfrm>
            <a:off x="1177920" y="-44640"/>
            <a:ext cx="143280" cy="29646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95;p11"/>
          <p:cNvSpPr/>
          <p:nvPr/>
        </p:nvSpPr>
        <p:spPr>
          <a:xfrm>
            <a:off x="667080" y="-7920"/>
            <a:ext cx="143280" cy="2927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32160" y="402120"/>
            <a:ext cx="4132080" cy="85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98;p12"/>
          <p:cNvSpPr/>
          <p:nvPr/>
        </p:nvSpPr>
        <p:spPr>
          <a:xfrm>
            <a:off x="8481600" y="-7920"/>
            <a:ext cx="143280" cy="2927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869800" y="551160"/>
            <a:ext cx="2807640" cy="706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62;p7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>
              <a:alpha val="2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63;p7"/>
          <p:cNvSpPr/>
          <p:nvPr/>
        </p:nvSpPr>
        <p:spPr>
          <a:xfrm>
            <a:off x="0" y="-44640"/>
            <a:ext cx="4395960" cy="5222880"/>
          </a:xfrm>
          <a:custGeom>
            <a:avLst/>
            <a:gdLst/>
            <a:ahLst/>
            <a:rect l="l" t="t" r="r" b="b"/>
            <a:pathLst>
              <a:path w="47249" h="48026">
                <a:moveTo>
                  <a:pt x="1" y="1"/>
                </a:moveTo>
                <a:lnTo>
                  <a:pt x="1" y="48025"/>
                </a:lnTo>
                <a:lnTo>
                  <a:pt x="47249" y="48025"/>
                </a:lnTo>
                <a:lnTo>
                  <a:pt x="30039" y="183"/>
                </a:lnTo>
                <a:lnTo>
                  <a:pt x="1" y="1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64;p7"/>
          <p:cNvSpPr/>
          <p:nvPr/>
        </p:nvSpPr>
        <p:spPr>
          <a:xfrm>
            <a:off x="1177920" y="-44640"/>
            <a:ext cx="143280" cy="29646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081800" y="1545480"/>
            <a:ext cx="371736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89760" y="401400"/>
            <a:ext cx="6127560" cy="380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br/>
            <a:r>
              <a:rPr b="0" lang="es" sz="52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FYP MEETING</a:t>
            </a:r>
            <a:br/>
            <a:r>
              <a:rPr b="0" lang="e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Science knowledgebase creation</a:t>
            </a:r>
            <a:br/>
            <a:br/>
            <a:r>
              <a:rPr b="0" lang="es" sz="18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181122 – Muhammad Huzaifa</a:t>
            </a:r>
            <a:br/>
            <a:r>
              <a:rPr b="0" lang="es" sz="18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181058 – Hamza Ali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1499760" y="224640"/>
            <a:ext cx="6678360" cy="283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title"/>
          </p:nvPr>
        </p:nvSpPr>
        <p:spPr>
          <a:xfrm>
            <a:off x="1331640" y="224640"/>
            <a:ext cx="5653080" cy="897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Getting entity pairs.py [cont.]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Picture 6" descr=""/>
          <p:cNvPicPr/>
          <p:nvPr/>
        </p:nvPicPr>
        <p:blipFill>
          <a:blip r:embed="rId1"/>
          <a:stretch/>
        </p:blipFill>
        <p:spPr>
          <a:xfrm>
            <a:off x="1331640" y="1038960"/>
            <a:ext cx="7717320" cy="397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1499760" y="224640"/>
            <a:ext cx="6678360" cy="283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title"/>
          </p:nvPr>
        </p:nvSpPr>
        <p:spPr>
          <a:xfrm>
            <a:off x="1331640" y="224640"/>
            <a:ext cx="5653080" cy="897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Getting entity pairs.py [cont.]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Picture 4" descr=""/>
          <p:cNvPicPr/>
          <p:nvPr/>
        </p:nvPicPr>
        <p:blipFill>
          <a:blip r:embed="rId1"/>
          <a:stretch/>
        </p:blipFill>
        <p:spPr>
          <a:xfrm>
            <a:off x="1499760" y="977760"/>
            <a:ext cx="7453080" cy="394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1499760" y="224640"/>
            <a:ext cx="6678360" cy="283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title"/>
          </p:nvPr>
        </p:nvSpPr>
        <p:spPr>
          <a:xfrm>
            <a:off x="1331640" y="224640"/>
            <a:ext cx="5653080" cy="897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Getting entity pairs.py [cont.]</a:t>
            </a:r>
            <a:br/>
            <a:r>
              <a:rPr b="0" lang="en-U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Main 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Picture 2" descr=""/>
          <p:cNvPicPr/>
          <p:nvPr/>
        </p:nvPicPr>
        <p:blipFill>
          <a:blip r:embed="rId1"/>
          <a:stretch/>
        </p:blipFill>
        <p:spPr>
          <a:xfrm>
            <a:off x="1499760" y="1377720"/>
            <a:ext cx="6672960" cy="14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348560" y="0"/>
            <a:ext cx="709632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Output [get_entity_pairs.py]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Picture 8" descr=""/>
          <p:cNvPicPr/>
          <p:nvPr/>
        </p:nvPicPr>
        <p:blipFill>
          <a:blip r:embed="rId1"/>
          <a:stretch/>
        </p:blipFill>
        <p:spPr>
          <a:xfrm>
            <a:off x="0" y="670320"/>
            <a:ext cx="9143640" cy="447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1499760" y="224640"/>
            <a:ext cx="6678360" cy="3817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title"/>
          </p:nvPr>
        </p:nvSpPr>
        <p:spPr>
          <a:xfrm>
            <a:off x="1331640" y="224640"/>
            <a:ext cx="4332240" cy="897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Getting Draw_kg.py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6" name="Picture 2" descr=""/>
          <p:cNvPicPr/>
          <p:nvPr/>
        </p:nvPicPr>
        <p:blipFill>
          <a:blip r:embed="rId1"/>
          <a:stretch/>
        </p:blipFill>
        <p:spPr>
          <a:xfrm>
            <a:off x="132480" y="987120"/>
            <a:ext cx="6191640" cy="4029120"/>
          </a:xfrm>
          <a:prstGeom prst="rect">
            <a:avLst/>
          </a:prstGeom>
          <a:ln w="0">
            <a:noFill/>
          </a:ln>
        </p:spPr>
      </p:pic>
      <p:pic>
        <p:nvPicPr>
          <p:cNvPr id="397" name="Picture 8" descr=""/>
          <p:cNvPicPr/>
          <p:nvPr/>
        </p:nvPicPr>
        <p:blipFill>
          <a:blip r:embed="rId2"/>
          <a:stretch/>
        </p:blipFill>
        <p:spPr>
          <a:xfrm>
            <a:off x="6492960" y="987120"/>
            <a:ext cx="2467080" cy="207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ubTitle"/>
          </p:nvPr>
        </p:nvSpPr>
        <p:spPr>
          <a:xfrm>
            <a:off x="1499760" y="224640"/>
            <a:ext cx="6678360" cy="3817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title"/>
          </p:nvPr>
        </p:nvSpPr>
        <p:spPr>
          <a:xfrm>
            <a:off x="1331640" y="224640"/>
            <a:ext cx="4332240" cy="897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Output [Draw_kg.py]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Picture 3" descr=""/>
          <p:cNvPicPr/>
          <p:nvPr/>
        </p:nvPicPr>
        <p:blipFill>
          <a:blip r:embed="rId1"/>
          <a:stretch/>
        </p:blipFill>
        <p:spPr>
          <a:xfrm>
            <a:off x="1331640" y="964800"/>
            <a:ext cx="7333920" cy="417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1109160" y="2947320"/>
            <a:ext cx="3044520" cy="106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181058@students.au.edu.pk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181122@students.au.edu.pk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02" name="Google Shape;487;p30"/>
          <p:cNvGrpSpPr/>
          <p:nvPr/>
        </p:nvGrpSpPr>
        <p:grpSpPr>
          <a:xfrm>
            <a:off x="1195200" y="4158720"/>
            <a:ext cx="1462680" cy="194040"/>
            <a:chOff x="1195200" y="4158720"/>
            <a:chExt cx="1462680" cy="194040"/>
          </a:xfrm>
        </p:grpSpPr>
        <p:sp>
          <p:nvSpPr>
            <p:cNvPr id="403" name="Google Shape;488;p30"/>
            <p:cNvSpPr/>
            <p:nvPr/>
          </p:nvSpPr>
          <p:spPr>
            <a:xfrm>
              <a:off x="2483280" y="4186080"/>
              <a:ext cx="174600" cy="166680"/>
            </a:xfrm>
            <a:custGeom>
              <a:avLst/>
              <a:gdLst/>
              <a:ahLst/>
              <a:rect l="l" t="t" r="r" b="b"/>
              <a:pathLst>
                <a:path w="39025" h="37269">
                  <a:moveTo>
                    <a:pt x="4748" y="1"/>
                  </a:moveTo>
                  <a:cubicBezTo>
                    <a:pt x="1887" y="1"/>
                    <a:pt x="1" y="1919"/>
                    <a:pt x="1" y="4358"/>
                  </a:cubicBezTo>
                  <a:cubicBezTo>
                    <a:pt x="1" y="6797"/>
                    <a:pt x="1757" y="8683"/>
                    <a:pt x="4618" y="8683"/>
                  </a:cubicBezTo>
                  <a:lnTo>
                    <a:pt x="4748" y="8683"/>
                  </a:lnTo>
                  <a:cubicBezTo>
                    <a:pt x="7578" y="8683"/>
                    <a:pt x="9366" y="6797"/>
                    <a:pt x="9366" y="4358"/>
                  </a:cubicBezTo>
                  <a:cubicBezTo>
                    <a:pt x="9366" y="1919"/>
                    <a:pt x="7578" y="1"/>
                    <a:pt x="4748" y="1"/>
                  </a:cubicBezTo>
                  <a:close/>
                  <a:moveTo>
                    <a:pt x="553" y="12196"/>
                  </a:moveTo>
                  <a:lnTo>
                    <a:pt x="553" y="37268"/>
                  </a:lnTo>
                  <a:lnTo>
                    <a:pt x="8813" y="37268"/>
                  </a:lnTo>
                  <a:lnTo>
                    <a:pt x="8813" y="12196"/>
                  </a:lnTo>
                  <a:close/>
                  <a:moveTo>
                    <a:pt x="29398" y="11545"/>
                  </a:moveTo>
                  <a:cubicBezTo>
                    <a:pt x="24943" y="11545"/>
                    <a:pt x="22894" y="13984"/>
                    <a:pt x="21821" y="15740"/>
                  </a:cubicBezTo>
                  <a:lnTo>
                    <a:pt x="21821" y="12196"/>
                  </a:lnTo>
                  <a:lnTo>
                    <a:pt x="13561" y="12196"/>
                  </a:lnTo>
                  <a:lnTo>
                    <a:pt x="13561" y="37268"/>
                  </a:lnTo>
                  <a:lnTo>
                    <a:pt x="21821" y="37268"/>
                  </a:lnTo>
                  <a:lnTo>
                    <a:pt x="21821" y="23187"/>
                  </a:lnTo>
                  <a:cubicBezTo>
                    <a:pt x="21821" y="22504"/>
                    <a:pt x="21951" y="21691"/>
                    <a:pt x="22081" y="21138"/>
                  </a:cubicBezTo>
                  <a:cubicBezTo>
                    <a:pt x="22764" y="19675"/>
                    <a:pt x="24130" y="18179"/>
                    <a:pt x="26439" y="18179"/>
                  </a:cubicBezTo>
                  <a:cubicBezTo>
                    <a:pt x="29398" y="18179"/>
                    <a:pt x="30634" y="20488"/>
                    <a:pt x="30634" y="23870"/>
                  </a:cubicBezTo>
                  <a:lnTo>
                    <a:pt x="30634" y="37268"/>
                  </a:lnTo>
                  <a:lnTo>
                    <a:pt x="39024" y="37268"/>
                  </a:lnTo>
                  <a:lnTo>
                    <a:pt x="39024" y="22927"/>
                  </a:lnTo>
                  <a:cubicBezTo>
                    <a:pt x="39024" y="15187"/>
                    <a:pt x="34959" y="11545"/>
                    <a:pt x="29398" y="115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Google Shape;489;p30"/>
            <p:cNvSpPr/>
            <p:nvPr/>
          </p:nvSpPr>
          <p:spPr>
            <a:xfrm>
              <a:off x="2127600" y="4218840"/>
              <a:ext cx="194040" cy="133560"/>
            </a:xfrm>
            <a:custGeom>
              <a:avLst/>
              <a:gdLst/>
              <a:ahLst/>
              <a:rect l="l" t="t" r="r" b="b"/>
              <a:pathLst>
                <a:path w="39025" h="26922">
                  <a:moveTo>
                    <a:pt x="27350" y="0"/>
                  </a:moveTo>
                  <a:lnTo>
                    <a:pt x="27350" y="0"/>
                  </a:lnTo>
                  <a:cubicBezTo>
                    <a:pt x="26197" y="125"/>
                    <a:pt x="25134" y="638"/>
                    <a:pt x="24332" y="1395"/>
                  </a:cubicBezTo>
                  <a:lnTo>
                    <a:pt x="24332" y="1395"/>
                  </a:lnTo>
                  <a:cubicBezTo>
                    <a:pt x="24579" y="1133"/>
                    <a:pt x="24781" y="747"/>
                    <a:pt x="24781" y="261"/>
                  </a:cubicBezTo>
                  <a:lnTo>
                    <a:pt x="24781" y="261"/>
                  </a:lnTo>
                  <a:cubicBezTo>
                    <a:pt x="21951" y="2179"/>
                    <a:pt x="20163" y="6114"/>
                    <a:pt x="18700" y="9756"/>
                  </a:cubicBezTo>
                  <a:cubicBezTo>
                    <a:pt x="17594" y="8683"/>
                    <a:pt x="16651" y="7870"/>
                    <a:pt x="15838" y="7447"/>
                  </a:cubicBezTo>
                  <a:cubicBezTo>
                    <a:pt x="13269" y="6114"/>
                    <a:pt x="10407" y="4748"/>
                    <a:pt x="5822" y="2992"/>
                  </a:cubicBezTo>
                  <a:lnTo>
                    <a:pt x="5822" y="2992"/>
                  </a:lnTo>
                  <a:cubicBezTo>
                    <a:pt x="5692" y="4488"/>
                    <a:pt x="6505" y="6504"/>
                    <a:pt x="9074" y="7870"/>
                  </a:cubicBezTo>
                  <a:cubicBezTo>
                    <a:pt x="8521" y="7870"/>
                    <a:pt x="7578" y="8000"/>
                    <a:pt x="6765" y="8130"/>
                  </a:cubicBezTo>
                  <a:cubicBezTo>
                    <a:pt x="7025" y="9886"/>
                    <a:pt x="8131" y="11382"/>
                    <a:pt x="11090" y="12065"/>
                  </a:cubicBezTo>
                  <a:cubicBezTo>
                    <a:pt x="9757" y="12195"/>
                    <a:pt x="9074" y="12455"/>
                    <a:pt x="8391" y="13138"/>
                  </a:cubicBezTo>
                  <a:cubicBezTo>
                    <a:pt x="9015" y="14268"/>
                    <a:pt x="10320" y="15480"/>
                    <a:pt x="12602" y="15480"/>
                  </a:cubicBezTo>
                  <a:cubicBezTo>
                    <a:pt x="12816" y="15480"/>
                    <a:pt x="13038" y="15469"/>
                    <a:pt x="13269" y="15447"/>
                  </a:cubicBezTo>
                  <a:lnTo>
                    <a:pt x="13269" y="15447"/>
                  </a:lnTo>
                  <a:cubicBezTo>
                    <a:pt x="10330" y="16733"/>
                    <a:pt x="11829" y="18855"/>
                    <a:pt x="14050" y="18855"/>
                  </a:cubicBezTo>
                  <a:cubicBezTo>
                    <a:pt x="14188" y="18855"/>
                    <a:pt x="14329" y="18846"/>
                    <a:pt x="14472" y="18829"/>
                  </a:cubicBezTo>
                  <a:lnTo>
                    <a:pt x="14472" y="18829"/>
                  </a:lnTo>
                  <a:cubicBezTo>
                    <a:pt x="12352" y="20949"/>
                    <a:pt x="9610" y="21931"/>
                    <a:pt x="6946" y="21931"/>
                  </a:cubicBezTo>
                  <a:cubicBezTo>
                    <a:pt x="4337" y="21931"/>
                    <a:pt x="1803" y="20990"/>
                    <a:pt x="1" y="19252"/>
                  </a:cubicBezTo>
                  <a:lnTo>
                    <a:pt x="1" y="19252"/>
                  </a:lnTo>
                  <a:cubicBezTo>
                    <a:pt x="3943" y="24613"/>
                    <a:pt x="9785" y="26921"/>
                    <a:pt x="15554" y="26921"/>
                  </a:cubicBezTo>
                  <a:cubicBezTo>
                    <a:pt x="24064" y="26921"/>
                    <a:pt x="32416" y="21899"/>
                    <a:pt x="34276" y="14244"/>
                  </a:cubicBezTo>
                  <a:cubicBezTo>
                    <a:pt x="36715" y="14244"/>
                    <a:pt x="38049" y="13431"/>
                    <a:pt x="39024" y="12455"/>
                  </a:cubicBezTo>
                  <a:lnTo>
                    <a:pt x="39024" y="12455"/>
                  </a:lnTo>
                  <a:cubicBezTo>
                    <a:pt x="38637" y="12538"/>
                    <a:pt x="38195" y="12574"/>
                    <a:pt x="37736" y="12574"/>
                  </a:cubicBezTo>
                  <a:cubicBezTo>
                    <a:pt x="36575" y="12574"/>
                    <a:pt x="35306" y="12345"/>
                    <a:pt x="34537" y="12065"/>
                  </a:cubicBezTo>
                  <a:cubicBezTo>
                    <a:pt x="36715" y="11805"/>
                    <a:pt x="38211" y="10829"/>
                    <a:pt x="38732" y="9496"/>
                  </a:cubicBezTo>
                  <a:lnTo>
                    <a:pt x="38732" y="9496"/>
                  </a:lnTo>
                  <a:cubicBezTo>
                    <a:pt x="38222" y="9787"/>
                    <a:pt x="36737" y="10168"/>
                    <a:pt x="35462" y="10168"/>
                  </a:cubicBezTo>
                  <a:cubicBezTo>
                    <a:pt x="35026" y="10168"/>
                    <a:pt x="34616" y="10124"/>
                    <a:pt x="34276" y="10016"/>
                  </a:cubicBezTo>
                  <a:cubicBezTo>
                    <a:pt x="34146" y="9626"/>
                    <a:pt x="33984" y="9366"/>
                    <a:pt x="33984" y="9073"/>
                  </a:cubicBezTo>
                  <a:cubicBezTo>
                    <a:pt x="32954" y="5454"/>
                    <a:pt x="29680" y="2554"/>
                    <a:pt x="26171" y="2554"/>
                  </a:cubicBezTo>
                  <a:cubicBezTo>
                    <a:pt x="26022" y="2554"/>
                    <a:pt x="25873" y="2559"/>
                    <a:pt x="25724" y="2569"/>
                  </a:cubicBezTo>
                  <a:cubicBezTo>
                    <a:pt x="26016" y="2439"/>
                    <a:pt x="26277" y="2439"/>
                    <a:pt x="26667" y="2309"/>
                  </a:cubicBezTo>
                  <a:cubicBezTo>
                    <a:pt x="27090" y="2179"/>
                    <a:pt x="29398" y="1757"/>
                    <a:pt x="28976" y="944"/>
                  </a:cubicBezTo>
                  <a:cubicBezTo>
                    <a:pt x="28917" y="759"/>
                    <a:pt x="28724" y="687"/>
                    <a:pt x="28453" y="687"/>
                  </a:cubicBezTo>
                  <a:cubicBezTo>
                    <a:pt x="27531" y="687"/>
                    <a:pt x="25706" y="1526"/>
                    <a:pt x="25203" y="1626"/>
                  </a:cubicBezTo>
                  <a:cubicBezTo>
                    <a:pt x="26016" y="1366"/>
                    <a:pt x="27220" y="944"/>
                    <a:pt x="2735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Google Shape;490;p30"/>
            <p:cNvSpPr/>
            <p:nvPr/>
          </p:nvSpPr>
          <p:spPr>
            <a:xfrm>
              <a:off x="1195200" y="4158720"/>
              <a:ext cx="90000" cy="194040"/>
            </a:xfrm>
            <a:custGeom>
              <a:avLst/>
              <a:gdLst/>
              <a:ahLst/>
              <a:rect l="l" t="t" r="r" b="b"/>
              <a:pathLst>
                <a:path w="18147" h="39025">
                  <a:moveTo>
                    <a:pt x="12195" y="1"/>
                  </a:moveTo>
                  <a:cubicBezTo>
                    <a:pt x="3805" y="1"/>
                    <a:pt x="3935" y="6635"/>
                    <a:pt x="3935" y="7578"/>
                  </a:cubicBezTo>
                  <a:lnTo>
                    <a:pt x="3935" y="12878"/>
                  </a:lnTo>
                  <a:lnTo>
                    <a:pt x="0" y="12878"/>
                  </a:lnTo>
                  <a:lnTo>
                    <a:pt x="0" y="19512"/>
                  </a:lnTo>
                  <a:lnTo>
                    <a:pt x="3935" y="19512"/>
                  </a:lnTo>
                  <a:lnTo>
                    <a:pt x="3935" y="39024"/>
                  </a:lnTo>
                  <a:lnTo>
                    <a:pt x="12065" y="39024"/>
                  </a:lnTo>
                  <a:lnTo>
                    <a:pt x="12065" y="19512"/>
                  </a:lnTo>
                  <a:lnTo>
                    <a:pt x="17496" y="19512"/>
                  </a:lnTo>
                  <a:cubicBezTo>
                    <a:pt x="17496" y="19512"/>
                    <a:pt x="18016" y="16390"/>
                    <a:pt x="18146" y="12878"/>
                  </a:cubicBezTo>
                  <a:lnTo>
                    <a:pt x="12065" y="12878"/>
                  </a:lnTo>
                  <a:lnTo>
                    <a:pt x="12065" y="8391"/>
                  </a:lnTo>
                  <a:cubicBezTo>
                    <a:pt x="12065" y="7740"/>
                    <a:pt x="12878" y="6765"/>
                    <a:pt x="13821" y="6765"/>
                  </a:cubicBezTo>
                  <a:lnTo>
                    <a:pt x="18146" y="6765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6" name="Google Shape;491;p30"/>
            <p:cNvGrpSpPr/>
            <p:nvPr/>
          </p:nvGrpSpPr>
          <p:grpSpPr>
            <a:xfrm>
              <a:off x="1500480" y="4212000"/>
              <a:ext cx="140760" cy="140760"/>
              <a:chOff x="1500480" y="4212000"/>
              <a:chExt cx="140760" cy="140760"/>
            </a:xfrm>
          </p:grpSpPr>
          <p:sp>
            <p:nvSpPr>
              <p:cNvPr id="407" name="Google Shape;492;p30"/>
              <p:cNvSpPr/>
              <p:nvPr/>
            </p:nvSpPr>
            <p:spPr>
              <a:xfrm>
                <a:off x="1500480" y="4212000"/>
                <a:ext cx="140760" cy="140760"/>
              </a:xfrm>
              <a:custGeom>
                <a:avLst/>
                <a:gdLst/>
                <a:ahLst/>
                <a:rect l="l" t="t" r="r" b="b"/>
                <a:pathLst>
                  <a:path w="119926" h="119907">
                    <a:moveTo>
                      <a:pt x="98708" y="14513"/>
                    </a:moveTo>
                    <a:cubicBezTo>
                      <a:pt x="102529" y="14588"/>
                      <a:pt x="105656" y="17790"/>
                      <a:pt x="105656" y="21611"/>
                    </a:cubicBezTo>
                    <a:cubicBezTo>
                      <a:pt x="105656" y="25431"/>
                      <a:pt x="102454" y="28558"/>
                      <a:pt x="98633" y="28558"/>
                    </a:cubicBezTo>
                    <a:cubicBezTo>
                      <a:pt x="94720" y="28558"/>
                      <a:pt x="91611" y="25356"/>
                      <a:pt x="91611" y="21461"/>
                    </a:cubicBezTo>
                    <a:cubicBezTo>
                      <a:pt x="91686" y="17641"/>
                      <a:pt x="94888" y="14513"/>
                      <a:pt x="98708" y="14513"/>
                    </a:cubicBezTo>
                    <a:close/>
                    <a:moveTo>
                      <a:pt x="60000" y="28558"/>
                    </a:moveTo>
                    <a:cubicBezTo>
                      <a:pt x="77472" y="28558"/>
                      <a:pt x="91686" y="42828"/>
                      <a:pt x="91611" y="60244"/>
                    </a:cubicBezTo>
                    <a:cubicBezTo>
                      <a:pt x="91611" y="77641"/>
                      <a:pt x="77397" y="91761"/>
                      <a:pt x="60000" y="91761"/>
                    </a:cubicBezTo>
                    <a:cubicBezTo>
                      <a:pt x="42603" y="91761"/>
                      <a:pt x="28408" y="77566"/>
                      <a:pt x="28408" y="60150"/>
                    </a:cubicBezTo>
                    <a:cubicBezTo>
                      <a:pt x="28483" y="42753"/>
                      <a:pt x="42603" y="28558"/>
                      <a:pt x="60000" y="28558"/>
                    </a:cubicBezTo>
                    <a:close/>
                    <a:moveTo>
                      <a:pt x="15524" y="0"/>
                    </a:moveTo>
                    <a:cubicBezTo>
                      <a:pt x="13577" y="693"/>
                      <a:pt x="11461" y="1086"/>
                      <a:pt x="9588" y="2023"/>
                    </a:cubicBezTo>
                    <a:cubicBezTo>
                      <a:pt x="3502" y="5300"/>
                      <a:pt x="150" y="10524"/>
                      <a:pt x="150" y="17397"/>
                    </a:cubicBezTo>
                    <a:cubicBezTo>
                      <a:pt x="0" y="45805"/>
                      <a:pt x="75" y="74120"/>
                      <a:pt x="75" y="102454"/>
                    </a:cubicBezTo>
                    <a:cubicBezTo>
                      <a:pt x="75" y="112042"/>
                      <a:pt x="7884" y="119851"/>
                      <a:pt x="17472" y="119851"/>
                    </a:cubicBezTo>
                    <a:cubicBezTo>
                      <a:pt x="31639" y="119888"/>
                      <a:pt x="45820" y="119907"/>
                      <a:pt x="60000" y="119907"/>
                    </a:cubicBezTo>
                    <a:cubicBezTo>
                      <a:pt x="74181" y="119907"/>
                      <a:pt x="88362" y="119888"/>
                      <a:pt x="102529" y="119851"/>
                    </a:cubicBezTo>
                    <a:cubicBezTo>
                      <a:pt x="111105" y="119851"/>
                      <a:pt x="118296" y="113615"/>
                      <a:pt x="119701" y="105094"/>
                    </a:cubicBezTo>
                    <a:cubicBezTo>
                      <a:pt x="119776" y="104794"/>
                      <a:pt x="119851" y="104476"/>
                      <a:pt x="119926" y="104158"/>
                    </a:cubicBezTo>
                    <a:lnTo>
                      <a:pt x="119926" y="15450"/>
                    </a:lnTo>
                    <a:cubicBezTo>
                      <a:pt x="119776" y="14738"/>
                      <a:pt x="119607" y="13970"/>
                      <a:pt x="119383" y="13259"/>
                    </a:cubicBezTo>
                    <a:cubicBezTo>
                      <a:pt x="117266" y="6086"/>
                      <a:pt x="112510" y="1723"/>
                      <a:pt x="105094" y="225"/>
                    </a:cubicBezTo>
                    <a:cubicBezTo>
                      <a:pt x="104869" y="225"/>
                      <a:pt x="104720" y="75"/>
                      <a:pt x="1044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Google Shape;493;p30"/>
              <p:cNvSpPr/>
              <p:nvPr/>
            </p:nvSpPr>
            <p:spPr>
              <a:xfrm>
                <a:off x="1541880" y="4253400"/>
                <a:ext cx="57600" cy="57600"/>
              </a:xfrm>
              <a:custGeom>
                <a:avLst/>
                <a:gdLst/>
                <a:ahLst/>
                <a:rect l="l" t="t" r="r" b="b"/>
                <a:pathLst>
                  <a:path w="49159" h="49159">
                    <a:moveTo>
                      <a:pt x="24645" y="1"/>
                    </a:moveTo>
                    <a:cubicBezTo>
                      <a:pt x="11143" y="1"/>
                      <a:pt x="76" y="10993"/>
                      <a:pt x="1" y="24495"/>
                    </a:cubicBezTo>
                    <a:cubicBezTo>
                      <a:pt x="1" y="38072"/>
                      <a:pt x="10993" y="49158"/>
                      <a:pt x="24570" y="49158"/>
                    </a:cubicBezTo>
                    <a:cubicBezTo>
                      <a:pt x="24616" y="49158"/>
                      <a:pt x="24661" y="49159"/>
                      <a:pt x="24706" y="49159"/>
                    </a:cubicBezTo>
                    <a:cubicBezTo>
                      <a:pt x="38147" y="49159"/>
                      <a:pt x="49158" y="38102"/>
                      <a:pt x="49158" y="24664"/>
                    </a:cubicBezTo>
                    <a:cubicBezTo>
                      <a:pt x="49158" y="11162"/>
                      <a:pt x="38147" y="76"/>
                      <a:pt x="24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9" name="Google Shape;494;p30"/>
            <p:cNvGrpSpPr/>
            <p:nvPr/>
          </p:nvGrpSpPr>
          <p:grpSpPr>
            <a:xfrm>
              <a:off x="1786680" y="4209120"/>
              <a:ext cx="233280" cy="143640"/>
              <a:chOff x="1786680" y="4209120"/>
              <a:chExt cx="233280" cy="143640"/>
            </a:xfrm>
          </p:grpSpPr>
          <p:sp>
            <p:nvSpPr>
              <p:cNvPr id="410" name="Google Shape;495;p30"/>
              <p:cNvSpPr/>
              <p:nvPr/>
            </p:nvSpPr>
            <p:spPr>
              <a:xfrm>
                <a:off x="1958040" y="4250160"/>
                <a:ext cx="61920" cy="61200"/>
              </a:xfrm>
              <a:custGeom>
                <a:avLst/>
                <a:gdLst/>
                <a:ahLst/>
                <a:rect l="l" t="t" r="r" b="b"/>
                <a:pathLst>
                  <a:path w="40881" h="40338">
                    <a:moveTo>
                      <a:pt x="13577" y="0"/>
                    </a:moveTo>
                    <a:lnTo>
                      <a:pt x="13577" y="11236"/>
                    </a:lnTo>
                    <a:cubicBezTo>
                      <a:pt x="13652" y="12716"/>
                      <a:pt x="13109" y="13334"/>
                      <a:pt x="11536" y="13334"/>
                    </a:cubicBezTo>
                    <a:cubicBezTo>
                      <a:pt x="10353" y="13278"/>
                      <a:pt x="9183" y="13264"/>
                      <a:pt x="8016" y="13264"/>
                    </a:cubicBezTo>
                    <a:cubicBezTo>
                      <a:pt x="6740" y="13264"/>
                      <a:pt x="5467" y="13281"/>
                      <a:pt x="4187" y="13281"/>
                    </a:cubicBezTo>
                    <a:cubicBezTo>
                      <a:pt x="3469" y="13281"/>
                      <a:pt x="2748" y="13276"/>
                      <a:pt x="2023" y="13259"/>
                    </a:cubicBezTo>
                    <a:cubicBezTo>
                      <a:pt x="543" y="13259"/>
                      <a:pt x="0" y="13802"/>
                      <a:pt x="75" y="15206"/>
                    </a:cubicBezTo>
                    <a:lnTo>
                      <a:pt x="75" y="25206"/>
                    </a:lnTo>
                    <a:cubicBezTo>
                      <a:pt x="0" y="26686"/>
                      <a:pt x="618" y="27154"/>
                      <a:pt x="2023" y="27154"/>
                    </a:cubicBezTo>
                    <a:cubicBezTo>
                      <a:pt x="2479" y="27143"/>
                      <a:pt x="2936" y="27138"/>
                      <a:pt x="3393" y="27138"/>
                    </a:cubicBezTo>
                    <a:cubicBezTo>
                      <a:pt x="5180" y="27138"/>
                      <a:pt x="6971" y="27207"/>
                      <a:pt x="8759" y="27207"/>
                    </a:cubicBezTo>
                    <a:cubicBezTo>
                      <a:pt x="9554" y="27207"/>
                      <a:pt x="10349" y="27193"/>
                      <a:pt x="11142" y="27154"/>
                    </a:cubicBezTo>
                    <a:cubicBezTo>
                      <a:pt x="11297" y="27143"/>
                      <a:pt x="11442" y="27137"/>
                      <a:pt x="11579" y="27137"/>
                    </a:cubicBezTo>
                    <a:cubicBezTo>
                      <a:pt x="13251" y="27137"/>
                      <a:pt x="13646" y="27983"/>
                      <a:pt x="13577" y="29645"/>
                    </a:cubicBezTo>
                    <a:cubicBezTo>
                      <a:pt x="13483" y="33240"/>
                      <a:pt x="13577" y="36742"/>
                      <a:pt x="13577" y="40337"/>
                    </a:cubicBezTo>
                    <a:lnTo>
                      <a:pt x="27304" y="40337"/>
                    </a:lnTo>
                    <a:lnTo>
                      <a:pt x="27304" y="27154"/>
                    </a:lnTo>
                    <a:cubicBezTo>
                      <a:pt x="29950" y="27154"/>
                      <a:pt x="32464" y="27121"/>
                      <a:pt x="34933" y="27121"/>
                    </a:cubicBezTo>
                    <a:cubicBezTo>
                      <a:pt x="36168" y="27121"/>
                      <a:pt x="37391" y="27129"/>
                      <a:pt x="38614" y="27154"/>
                    </a:cubicBezTo>
                    <a:cubicBezTo>
                      <a:pt x="38706" y="27158"/>
                      <a:pt x="38795" y="27160"/>
                      <a:pt x="38880" y="27160"/>
                    </a:cubicBezTo>
                    <a:cubicBezTo>
                      <a:pt x="40386" y="27160"/>
                      <a:pt x="40805" y="26523"/>
                      <a:pt x="40805" y="24963"/>
                    </a:cubicBezTo>
                    <a:cubicBezTo>
                      <a:pt x="40731" y="21854"/>
                      <a:pt x="40637" y="18727"/>
                      <a:pt x="40805" y="15674"/>
                    </a:cubicBezTo>
                    <a:cubicBezTo>
                      <a:pt x="40880" y="13802"/>
                      <a:pt x="40169" y="13259"/>
                      <a:pt x="38390" y="13259"/>
                    </a:cubicBezTo>
                    <a:cubicBezTo>
                      <a:pt x="36651" y="13339"/>
                      <a:pt x="34929" y="13360"/>
                      <a:pt x="33185" y="13360"/>
                    </a:cubicBezTo>
                    <a:cubicBezTo>
                      <a:pt x="31246" y="13360"/>
                      <a:pt x="29279" y="13334"/>
                      <a:pt x="27229" y="13334"/>
                    </a:cubicBezTo>
                    <a:lnTo>
                      <a:pt x="2722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Google Shape;496;p30"/>
              <p:cNvSpPr/>
              <p:nvPr/>
            </p:nvSpPr>
            <p:spPr>
              <a:xfrm>
                <a:off x="1786680" y="4209120"/>
                <a:ext cx="148680" cy="143640"/>
              </a:xfrm>
              <a:custGeom>
                <a:avLst/>
                <a:gdLst/>
                <a:ahLst/>
                <a:rect l="l" t="t" r="r" b="b"/>
                <a:pathLst>
                  <a:path w="97530" h="94177">
                    <a:moveTo>
                      <a:pt x="52449" y="1"/>
                    </a:moveTo>
                    <a:cubicBezTo>
                      <a:pt x="48660" y="1"/>
                      <a:pt x="44777" y="457"/>
                      <a:pt x="40806" y="1377"/>
                    </a:cubicBezTo>
                    <a:cubicBezTo>
                      <a:pt x="15694" y="7163"/>
                      <a:pt x="1" y="33381"/>
                      <a:pt x="6405" y="58343"/>
                    </a:cubicBezTo>
                    <a:cubicBezTo>
                      <a:pt x="11826" y="79866"/>
                      <a:pt x="30954" y="94176"/>
                      <a:pt x="52216" y="94176"/>
                    </a:cubicBezTo>
                    <a:cubicBezTo>
                      <a:pt x="55707" y="94176"/>
                      <a:pt x="59255" y="93790"/>
                      <a:pt x="62810" y="92988"/>
                    </a:cubicBezTo>
                    <a:cubicBezTo>
                      <a:pt x="75994" y="90029"/>
                      <a:pt x="85994" y="82838"/>
                      <a:pt x="92080" y="70665"/>
                    </a:cubicBezTo>
                    <a:cubicBezTo>
                      <a:pt x="96593" y="61546"/>
                      <a:pt x="97529" y="51789"/>
                      <a:pt x="97061" y="41733"/>
                    </a:cubicBezTo>
                    <a:cubicBezTo>
                      <a:pt x="97061" y="40403"/>
                      <a:pt x="96218" y="40235"/>
                      <a:pt x="95188" y="40235"/>
                    </a:cubicBezTo>
                    <a:cubicBezTo>
                      <a:pt x="81312" y="40235"/>
                      <a:pt x="67492" y="40235"/>
                      <a:pt x="53690" y="40160"/>
                    </a:cubicBezTo>
                    <a:cubicBezTo>
                      <a:pt x="52211" y="40160"/>
                      <a:pt x="51743" y="40703"/>
                      <a:pt x="51743" y="42107"/>
                    </a:cubicBezTo>
                    <a:cubicBezTo>
                      <a:pt x="51818" y="46096"/>
                      <a:pt x="51892" y="49991"/>
                      <a:pt x="51743" y="53905"/>
                    </a:cubicBezTo>
                    <a:cubicBezTo>
                      <a:pt x="51649" y="56077"/>
                      <a:pt x="52510" y="56620"/>
                      <a:pt x="54552" y="56620"/>
                    </a:cubicBezTo>
                    <a:cubicBezTo>
                      <a:pt x="61724" y="56620"/>
                      <a:pt x="68896" y="56714"/>
                      <a:pt x="76087" y="56789"/>
                    </a:cubicBezTo>
                    <a:lnTo>
                      <a:pt x="78503" y="56789"/>
                    </a:lnTo>
                    <a:cubicBezTo>
                      <a:pt x="78335" y="57557"/>
                      <a:pt x="78260" y="58025"/>
                      <a:pt x="78110" y="58418"/>
                    </a:cubicBezTo>
                    <a:cubicBezTo>
                      <a:pt x="74322" y="69628"/>
                      <a:pt x="64462" y="76461"/>
                      <a:pt x="52825" y="76461"/>
                    </a:cubicBezTo>
                    <a:cubicBezTo>
                      <a:pt x="51748" y="76461"/>
                      <a:pt x="50656" y="76402"/>
                      <a:pt x="49552" y="76283"/>
                    </a:cubicBezTo>
                    <a:cubicBezTo>
                      <a:pt x="26611" y="73718"/>
                      <a:pt x="15301" y="47819"/>
                      <a:pt x="29102" y="29317"/>
                    </a:cubicBezTo>
                    <a:cubicBezTo>
                      <a:pt x="34710" y="21917"/>
                      <a:pt x="41899" y="17754"/>
                      <a:pt x="50553" y="17754"/>
                    </a:cubicBezTo>
                    <a:cubicBezTo>
                      <a:pt x="52388" y="17754"/>
                      <a:pt x="54290" y="17941"/>
                      <a:pt x="56256" y="18324"/>
                    </a:cubicBezTo>
                    <a:cubicBezTo>
                      <a:pt x="60937" y="19167"/>
                      <a:pt x="65319" y="21676"/>
                      <a:pt x="69833" y="23381"/>
                    </a:cubicBezTo>
                    <a:cubicBezTo>
                      <a:pt x="70246" y="23548"/>
                      <a:pt x="70790" y="23648"/>
                      <a:pt x="71280" y="23648"/>
                    </a:cubicBezTo>
                    <a:cubicBezTo>
                      <a:pt x="71722" y="23648"/>
                      <a:pt x="72120" y="23567"/>
                      <a:pt x="72342" y="23381"/>
                    </a:cubicBezTo>
                    <a:cubicBezTo>
                      <a:pt x="76087" y="19729"/>
                      <a:pt x="79664" y="15984"/>
                      <a:pt x="83409" y="12070"/>
                    </a:cubicBezTo>
                    <a:cubicBezTo>
                      <a:pt x="83016" y="11602"/>
                      <a:pt x="82941" y="11452"/>
                      <a:pt x="82791" y="11302"/>
                    </a:cubicBezTo>
                    <a:cubicBezTo>
                      <a:pt x="73567" y="3817"/>
                      <a:pt x="63402" y="1"/>
                      <a:pt x="524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2" name="PlaceHolder 2"/>
          <p:cNvSpPr>
            <a:spLocks noGrp="1"/>
          </p:cNvSpPr>
          <p:nvPr>
            <p:ph type="title"/>
          </p:nvPr>
        </p:nvSpPr>
        <p:spPr>
          <a:xfrm>
            <a:off x="1399320" y="2319480"/>
            <a:ext cx="3717360" cy="58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THANKS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Google Shape;497;p30"/>
          <p:cNvSpPr/>
          <p:nvPr/>
        </p:nvSpPr>
        <p:spPr>
          <a:xfrm>
            <a:off x="5968800" y="128880"/>
            <a:ext cx="3717360" cy="5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Any Questions 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5025600" y="2482920"/>
            <a:ext cx="1810080" cy="104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Extraction of entity pairs from grammatical patterns from text using NLP library SpaCy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2997360" y="2572200"/>
            <a:ext cx="1810080" cy="929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Extracted required information for specific topic from Wikipedia using Wikipedia API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47" name="Google Shape;136;p18"/>
          <p:cNvGrpSpPr/>
          <p:nvPr/>
        </p:nvGrpSpPr>
        <p:grpSpPr>
          <a:xfrm>
            <a:off x="3682800" y="1978560"/>
            <a:ext cx="343800" cy="344880"/>
            <a:chOff x="3682800" y="1978560"/>
            <a:chExt cx="343800" cy="344880"/>
          </a:xfrm>
        </p:grpSpPr>
        <p:sp>
          <p:nvSpPr>
            <p:cNvPr id="248" name="Google Shape;137;p18"/>
            <p:cNvSpPr/>
            <p:nvPr/>
          </p:nvSpPr>
          <p:spPr>
            <a:xfrm>
              <a:off x="3723120" y="2023200"/>
              <a:ext cx="263160" cy="158760"/>
            </a:xfrm>
            <a:custGeom>
              <a:avLst/>
              <a:gdLst/>
              <a:ahLst/>
              <a:rect l="l" t="t" r="r" b="b"/>
              <a:pathLst>
                <a:path w="8917" h="5389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138;p18"/>
            <p:cNvSpPr/>
            <p:nvPr/>
          </p:nvSpPr>
          <p:spPr>
            <a:xfrm>
              <a:off x="3682800" y="1978560"/>
              <a:ext cx="343800" cy="344880"/>
            </a:xfrm>
            <a:custGeom>
              <a:avLst/>
              <a:gdLst/>
              <a:ahLst/>
              <a:rect l="l" t="t" r="r" b="b"/>
              <a:pathLst>
                <a:path w="11658" h="11689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" name="Google Shape;139;p18"/>
          <p:cNvGrpSpPr/>
          <p:nvPr/>
        </p:nvGrpSpPr>
        <p:grpSpPr>
          <a:xfrm>
            <a:off x="5729400" y="1976760"/>
            <a:ext cx="344880" cy="346320"/>
            <a:chOff x="5729400" y="1976760"/>
            <a:chExt cx="344880" cy="346320"/>
          </a:xfrm>
        </p:grpSpPr>
        <p:sp>
          <p:nvSpPr>
            <p:cNvPr id="251" name="Google Shape;140;p18"/>
            <p:cNvSpPr/>
            <p:nvPr/>
          </p:nvSpPr>
          <p:spPr>
            <a:xfrm>
              <a:off x="5787000" y="1976760"/>
              <a:ext cx="225360" cy="346320"/>
            </a:xfrm>
            <a:custGeom>
              <a:avLst/>
              <a:gdLst/>
              <a:ahLst/>
              <a:rect l="l" t="t" r="r" b="b"/>
              <a:pathLst>
                <a:path w="7649" h="11743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141;p18"/>
            <p:cNvSpPr/>
            <p:nvPr/>
          </p:nvSpPr>
          <p:spPr>
            <a:xfrm>
              <a:off x="6033600" y="2079000"/>
              <a:ext cx="40680" cy="21240"/>
            </a:xfrm>
            <a:custGeom>
              <a:avLst/>
              <a:gdLst/>
              <a:ahLst/>
              <a:rect l="l" t="t" r="r" b="b"/>
              <a:pathLst>
                <a:path w="1387" h="72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142;p18"/>
            <p:cNvSpPr/>
            <p:nvPr/>
          </p:nvSpPr>
          <p:spPr>
            <a:xfrm>
              <a:off x="5729400" y="2079000"/>
              <a:ext cx="40680" cy="21240"/>
            </a:xfrm>
            <a:custGeom>
              <a:avLst/>
              <a:gdLst/>
              <a:ahLst/>
              <a:rect l="l" t="t" r="r" b="b"/>
              <a:pathLst>
                <a:path w="1387" h="72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143;p18"/>
            <p:cNvSpPr/>
            <p:nvPr/>
          </p:nvSpPr>
          <p:spPr>
            <a:xfrm>
              <a:off x="6013080" y="1997280"/>
              <a:ext cx="41400" cy="30960"/>
            </a:xfrm>
            <a:custGeom>
              <a:avLst/>
              <a:gdLst/>
              <a:ahLst/>
              <a:rect l="l" t="t" r="r" b="b"/>
              <a:pathLst>
                <a:path w="1418" h="1063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144;p18"/>
            <p:cNvSpPr/>
            <p:nvPr/>
          </p:nvSpPr>
          <p:spPr>
            <a:xfrm>
              <a:off x="5748840" y="2150280"/>
              <a:ext cx="41400" cy="30600"/>
            </a:xfrm>
            <a:custGeom>
              <a:avLst/>
              <a:gdLst/>
              <a:ahLst/>
              <a:rect l="l" t="t" r="r" b="b"/>
              <a:pathLst>
                <a:path w="1419" h="104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145;p18"/>
            <p:cNvSpPr/>
            <p:nvPr/>
          </p:nvSpPr>
          <p:spPr>
            <a:xfrm>
              <a:off x="6014160" y="2150280"/>
              <a:ext cx="40680" cy="29880"/>
            </a:xfrm>
            <a:custGeom>
              <a:avLst/>
              <a:gdLst/>
              <a:ahLst/>
              <a:rect l="l" t="t" r="r" b="b"/>
              <a:pathLst>
                <a:path w="1387" h="1021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146;p18"/>
            <p:cNvSpPr/>
            <p:nvPr/>
          </p:nvSpPr>
          <p:spPr>
            <a:xfrm>
              <a:off x="5749920" y="1998000"/>
              <a:ext cx="40680" cy="29880"/>
            </a:xfrm>
            <a:custGeom>
              <a:avLst/>
              <a:gdLst/>
              <a:ahLst/>
              <a:rect l="l" t="t" r="r" b="b"/>
              <a:pathLst>
                <a:path w="1387" h="1021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147;p18"/>
            <p:cNvSpPr/>
            <p:nvPr/>
          </p:nvSpPr>
          <p:spPr>
            <a:xfrm>
              <a:off x="5841000" y="2019240"/>
              <a:ext cx="120600" cy="180360"/>
            </a:xfrm>
            <a:custGeom>
              <a:avLst/>
              <a:gdLst/>
              <a:ahLst/>
              <a:rect l="l" t="t" r="r" b="b"/>
              <a:pathLst>
                <a:path w="4097" h="6124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9" name="Google Shape;148;p18"/>
          <p:cNvSpPr/>
          <p:nvPr/>
        </p:nvSpPr>
        <p:spPr>
          <a:xfrm>
            <a:off x="7772760" y="1982880"/>
            <a:ext cx="364680" cy="364680"/>
          </a:xfrm>
          <a:custGeom>
            <a:avLst/>
            <a:gdLst/>
            <a:ahLst/>
            <a:rect l="l" t="t" r="r" b="b"/>
            <a:pathLst>
              <a:path w="12635" h="12634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PlaceHolder 3"/>
          <p:cNvSpPr>
            <a:spLocks noGrp="1"/>
          </p:cNvSpPr>
          <p:nvPr>
            <p:ph type="subTitle"/>
          </p:nvPr>
        </p:nvSpPr>
        <p:spPr>
          <a:xfrm>
            <a:off x="7054200" y="2601360"/>
            <a:ext cx="1810080" cy="637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K</a:t>
            </a:r>
            <a:r>
              <a:rPr b="0" lang="es" sz="14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nowledge graph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formed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1" name="Google Shape;150;p18"/>
          <p:cNvSpPr/>
          <p:nvPr/>
        </p:nvSpPr>
        <p:spPr>
          <a:xfrm>
            <a:off x="667080" y="-7920"/>
            <a:ext cx="143280" cy="2927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PlaceHolder 4"/>
          <p:cNvSpPr>
            <a:spLocks noGrp="1"/>
          </p:cNvSpPr>
          <p:nvPr>
            <p:ph type="title"/>
          </p:nvPr>
        </p:nvSpPr>
        <p:spPr>
          <a:xfrm>
            <a:off x="810720" y="417960"/>
            <a:ext cx="3944880" cy="85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MEETING OBJECTIVES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1499760" y="1122840"/>
            <a:ext cx="6678360" cy="2919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Scientific Knowledge base creation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Nodes represent entities and edges represent relationship among them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Extracted the required information from wikipedia using Wikipedia API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Extracted grammatical patterns of text using NLP library SpaCy, and neuralcoref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Formation of knowledge graph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title"/>
          </p:nvPr>
        </p:nvSpPr>
        <p:spPr>
          <a:xfrm>
            <a:off x="1331640" y="224640"/>
            <a:ext cx="3467880" cy="897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ABOUT THE TASK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85;p22"/>
          <p:cNvSpPr/>
          <p:nvPr/>
        </p:nvSpPr>
        <p:spPr>
          <a:xfrm>
            <a:off x="2417400" y="3879360"/>
            <a:ext cx="6022080" cy="130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Google Shape;186;p22"/>
          <p:cNvSpPr/>
          <p:nvPr/>
        </p:nvSpPr>
        <p:spPr>
          <a:xfrm>
            <a:off x="2417400" y="4476600"/>
            <a:ext cx="6022080" cy="130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Google Shape;187;p22"/>
          <p:cNvSpPr/>
          <p:nvPr/>
        </p:nvSpPr>
        <p:spPr>
          <a:xfrm>
            <a:off x="2417400" y="3281760"/>
            <a:ext cx="6022080" cy="130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Google Shape;188;p22"/>
          <p:cNvSpPr/>
          <p:nvPr/>
        </p:nvSpPr>
        <p:spPr>
          <a:xfrm>
            <a:off x="2417400" y="2684160"/>
            <a:ext cx="6022080" cy="130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knowledge graph creation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Google Shape;189;p22"/>
          <p:cNvSpPr/>
          <p:nvPr/>
        </p:nvSpPr>
        <p:spPr>
          <a:xfrm>
            <a:off x="2417400" y="2086920"/>
            <a:ext cx="6022080" cy="130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Research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Google Shape;190;p22"/>
          <p:cNvSpPr/>
          <p:nvPr/>
        </p:nvSpPr>
        <p:spPr>
          <a:xfrm>
            <a:off x="2417400" y="1489320"/>
            <a:ext cx="6022080" cy="130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Google Shape;191;p22"/>
          <p:cNvSpPr/>
          <p:nvPr/>
        </p:nvSpPr>
        <p:spPr>
          <a:xfrm>
            <a:off x="2417400" y="743760"/>
            <a:ext cx="805320" cy="326160"/>
          </a:xfrm>
          <a:custGeom>
            <a:avLst/>
            <a:gdLst/>
            <a:ahLst/>
            <a:rect l="l" t="t" r="r" b="b"/>
            <a:pathLst>
              <a:path w="10546" h="11414">
                <a:moveTo>
                  <a:pt x="1" y="0"/>
                </a:moveTo>
                <a:lnTo>
                  <a:pt x="1" y="9998"/>
                </a:lnTo>
                <a:lnTo>
                  <a:pt x="3333" y="9998"/>
                </a:lnTo>
                <a:lnTo>
                  <a:pt x="5501" y="11413"/>
                </a:lnTo>
                <a:lnTo>
                  <a:pt x="7327" y="9998"/>
                </a:lnTo>
                <a:lnTo>
                  <a:pt x="10546" y="9998"/>
                </a:lnTo>
                <a:lnTo>
                  <a:pt x="10546" y="0"/>
                </a:lnTo>
                <a:close/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Google Shape;192;p22"/>
          <p:cNvSpPr/>
          <p:nvPr/>
        </p:nvSpPr>
        <p:spPr>
          <a:xfrm>
            <a:off x="3460680" y="743760"/>
            <a:ext cx="805320" cy="326160"/>
          </a:xfrm>
          <a:custGeom>
            <a:avLst/>
            <a:gdLst/>
            <a:ahLst/>
            <a:rect l="l" t="t" r="r" b="b"/>
            <a:pathLst>
              <a:path w="10546" h="11414">
                <a:moveTo>
                  <a:pt x="1" y="0"/>
                </a:moveTo>
                <a:lnTo>
                  <a:pt x="1" y="9998"/>
                </a:lnTo>
                <a:lnTo>
                  <a:pt x="3333" y="9998"/>
                </a:lnTo>
                <a:lnTo>
                  <a:pt x="5501" y="11413"/>
                </a:lnTo>
                <a:lnTo>
                  <a:pt x="7327" y="9998"/>
                </a:lnTo>
                <a:lnTo>
                  <a:pt x="10546" y="9998"/>
                </a:lnTo>
                <a:lnTo>
                  <a:pt x="10546" y="0"/>
                </a:lnTo>
                <a:close/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Google Shape;193;p22"/>
          <p:cNvSpPr/>
          <p:nvPr/>
        </p:nvSpPr>
        <p:spPr>
          <a:xfrm>
            <a:off x="4503960" y="743760"/>
            <a:ext cx="805320" cy="326160"/>
          </a:xfrm>
          <a:custGeom>
            <a:avLst/>
            <a:gdLst/>
            <a:ahLst/>
            <a:rect l="l" t="t" r="r" b="b"/>
            <a:pathLst>
              <a:path w="10546" h="11414">
                <a:moveTo>
                  <a:pt x="1" y="0"/>
                </a:moveTo>
                <a:lnTo>
                  <a:pt x="1" y="9998"/>
                </a:lnTo>
                <a:lnTo>
                  <a:pt x="3333" y="9998"/>
                </a:lnTo>
                <a:lnTo>
                  <a:pt x="5501" y="11413"/>
                </a:lnTo>
                <a:lnTo>
                  <a:pt x="7327" y="9998"/>
                </a:lnTo>
                <a:lnTo>
                  <a:pt x="10546" y="9998"/>
                </a:lnTo>
                <a:lnTo>
                  <a:pt x="10546" y="0"/>
                </a:lnTo>
                <a:close/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Google Shape;194;p22"/>
          <p:cNvSpPr/>
          <p:nvPr/>
        </p:nvSpPr>
        <p:spPr>
          <a:xfrm>
            <a:off x="5547240" y="743760"/>
            <a:ext cx="805320" cy="326160"/>
          </a:xfrm>
          <a:custGeom>
            <a:avLst/>
            <a:gdLst/>
            <a:ahLst/>
            <a:rect l="l" t="t" r="r" b="b"/>
            <a:pathLst>
              <a:path w="10546" h="11414">
                <a:moveTo>
                  <a:pt x="1" y="0"/>
                </a:moveTo>
                <a:lnTo>
                  <a:pt x="1" y="9998"/>
                </a:lnTo>
                <a:lnTo>
                  <a:pt x="3333" y="9998"/>
                </a:lnTo>
                <a:lnTo>
                  <a:pt x="5501" y="11413"/>
                </a:lnTo>
                <a:lnTo>
                  <a:pt x="7327" y="9998"/>
                </a:lnTo>
                <a:lnTo>
                  <a:pt x="10546" y="9998"/>
                </a:lnTo>
                <a:lnTo>
                  <a:pt x="10546" y="0"/>
                </a:lnTo>
                <a:close/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Google Shape;195;p22"/>
          <p:cNvSpPr/>
          <p:nvPr/>
        </p:nvSpPr>
        <p:spPr>
          <a:xfrm>
            <a:off x="6590520" y="743760"/>
            <a:ext cx="805320" cy="326160"/>
          </a:xfrm>
          <a:custGeom>
            <a:avLst/>
            <a:gdLst/>
            <a:ahLst/>
            <a:rect l="l" t="t" r="r" b="b"/>
            <a:pathLst>
              <a:path w="10546" h="11414">
                <a:moveTo>
                  <a:pt x="1" y="0"/>
                </a:moveTo>
                <a:lnTo>
                  <a:pt x="1" y="9998"/>
                </a:lnTo>
                <a:lnTo>
                  <a:pt x="3333" y="9998"/>
                </a:lnTo>
                <a:lnTo>
                  <a:pt x="5501" y="11413"/>
                </a:lnTo>
                <a:lnTo>
                  <a:pt x="7327" y="9998"/>
                </a:lnTo>
                <a:lnTo>
                  <a:pt x="10546" y="9998"/>
                </a:lnTo>
                <a:lnTo>
                  <a:pt x="10546" y="0"/>
                </a:lnTo>
                <a:close/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Google Shape;196;p22"/>
          <p:cNvSpPr/>
          <p:nvPr/>
        </p:nvSpPr>
        <p:spPr>
          <a:xfrm>
            <a:off x="7634160" y="743760"/>
            <a:ext cx="805320" cy="326160"/>
          </a:xfrm>
          <a:custGeom>
            <a:avLst/>
            <a:gdLst/>
            <a:ahLst/>
            <a:rect l="l" t="t" r="r" b="b"/>
            <a:pathLst>
              <a:path w="10546" h="11414">
                <a:moveTo>
                  <a:pt x="1" y="0"/>
                </a:moveTo>
                <a:lnTo>
                  <a:pt x="1" y="9998"/>
                </a:lnTo>
                <a:lnTo>
                  <a:pt x="3333" y="9998"/>
                </a:lnTo>
                <a:lnTo>
                  <a:pt x="5501" y="11413"/>
                </a:lnTo>
                <a:lnTo>
                  <a:pt x="7327" y="9998"/>
                </a:lnTo>
                <a:lnTo>
                  <a:pt x="10546" y="9998"/>
                </a:lnTo>
                <a:lnTo>
                  <a:pt x="10546" y="0"/>
                </a:lnTo>
                <a:close/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2417760" y="705600"/>
            <a:ext cx="805320" cy="28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"/>
                <a:ea typeface="Barlow Semi Condensed"/>
              </a:rPr>
              <a:t>JULY</a:t>
            </a:r>
            <a:r>
              <a:rPr b="0" lang="es" sz="1200" spc="-1" strike="noStrike">
                <a:solidFill>
                  <a:srgbClr val="666666"/>
                </a:solidFill>
                <a:latin typeface="Barlow Semi Condensed"/>
                <a:ea typeface="Barlow Semi Condensed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3387240" y="705600"/>
            <a:ext cx="952920" cy="28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"/>
                <a:ea typeface="Barlow Semi Condensed"/>
              </a:rPr>
              <a:t>AUGUST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ubTitle"/>
          </p:nvPr>
        </p:nvSpPr>
        <p:spPr>
          <a:xfrm>
            <a:off x="4398120" y="705600"/>
            <a:ext cx="1017360" cy="28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"/>
                <a:ea typeface="Barlow Semi Condensed"/>
              </a:rPr>
              <a:t>SEPTEMBER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subTitle"/>
          </p:nvPr>
        </p:nvSpPr>
        <p:spPr>
          <a:xfrm>
            <a:off x="5547600" y="705600"/>
            <a:ext cx="805320" cy="28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"/>
                <a:ea typeface="Barlow Semi Condensed"/>
              </a:rPr>
              <a:t>OCTOBER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subTitle"/>
          </p:nvPr>
        </p:nvSpPr>
        <p:spPr>
          <a:xfrm>
            <a:off x="6475680" y="705600"/>
            <a:ext cx="1022040" cy="28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"/>
                <a:ea typeface="Barlow Semi Condensed"/>
              </a:rPr>
              <a:t>NOVEMBER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subTitle"/>
          </p:nvPr>
        </p:nvSpPr>
        <p:spPr>
          <a:xfrm>
            <a:off x="7533000" y="705600"/>
            <a:ext cx="1008360" cy="28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"/>
                <a:ea typeface="Barlow Semi Condensed"/>
              </a:rPr>
              <a:t>DECEMBER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Google Shape;203;p22"/>
          <p:cNvSpPr/>
          <p:nvPr/>
        </p:nvSpPr>
        <p:spPr>
          <a:xfrm>
            <a:off x="2417400" y="1489320"/>
            <a:ext cx="926640" cy="13032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Google Shape;204;p22"/>
          <p:cNvSpPr/>
          <p:nvPr/>
        </p:nvSpPr>
        <p:spPr>
          <a:xfrm>
            <a:off x="2417400" y="2086920"/>
            <a:ext cx="857880" cy="130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205;p22"/>
          <p:cNvSpPr/>
          <p:nvPr/>
        </p:nvSpPr>
        <p:spPr>
          <a:xfrm>
            <a:off x="4388040" y="2684160"/>
            <a:ext cx="1043280" cy="13032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Google Shape;206;p22"/>
          <p:cNvSpPr/>
          <p:nvPr/>
        </p:nvSpPr>
        <p:spPr>
          <a:xfrm>
            <a:off x="2417400" y="2086920"/>
            <a:ext cx="926640" cy="13032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Google Shape;207;p22"/>
          <p:cNvSpPr/>
          <p:nvPr/>
        </p:nvSpPr>
        <p:spPr>
          <a:xfrm>
            <a:off x="3344400" y="2684160"/>
            <a:ext cx="1043280" cy="13032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208;p22"/>
          <p:cNvSpPr/>
          <p:nvPr/>
        </p:nvSpPr>
        <p:spPr>
          <a:xfrm>
            <a:off x="3344400" y="1489320"/>
            <a:ext cx="1963440" cy="13032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Google Shape;209;p22"/>
          <p:cNvSpPr/>
          <p:nvPr/>
        </p:nvSpPr>
        <p:spPr>
          <a:xfrm>
            <a:off x="5431680" y="3281760"/>
            <a:ext cx="1043280" cy="13032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Google Shape;210;p22"/>
          <p:cNvSpPr/>
          <p:nvPr/>
        </p:nvSpPr>
        <p:spPr>
          <a:xfrm>
            <a:off x="6475320" y="3281760"/>
            <a:ext cx="1036440" cy="13032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Google Shape;211;p22"/>
          <p:cNvSpPr/>
          <p:nvPr/>
        </p:nvSpPr>
        <p:spPr>
          <a:xfrm>
            <a:off x="7512120" y="3281760"/>
            <a:ext cx="926640" cy="13032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Google Shape;212;p22"/>
          <p:cNvSpPr/>
          <p:nvPr/>
        </p:nvSpPr>
        <p:spPr>
          <a:xfrm>
            <a:off x="5431680" y="3879360"/>
            <a:ext cx="1043280" cy="13032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213;p22"/>
          <p:cNvSpPr/>
          <p:nvPr/>
        </p:nvSpPr>
        <p:spPr>
          <a:xfrm>
            <a:off x="6475320" y="4476600"/>
            <a:ext cx="1036440" cy="13032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Google Shape;214;p22"/>
          <p:cNvSpPr/>
          <p:nvPr/>
        </p:nvSpPr>
        <p:spPr>
          <a:xfrm>
            <a:off x="7512120" y="4476600"/>
            <a:ext cx="926640" cy="13032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PlaceHolder 7"/>
          <p:cNvSpPr>
            <a:spLocks noGrp="1"/>
          </p:cNvSpPr>
          <p:nvPr>
            <p:ph type="subTitle"/>
          </p:nvPr>
        </p:nvSpPr>
        <p:spPr>
          <a:xfrm>
            <a:off x="1464480" y="1356840"/>
            <a:ext cx="952920" cy="32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"/>
                <a:ea typeface="Barlow Semi Condensed"/>
              </a:rPr>
              <a:t>PHASE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PlaceHolder 8"/>
          <p:cNvSpPr>
            <a:spLocks noGrp="1"/>
          </p:cNvSpPr>
          <p:nvPr>
            <p:ph type="subTitle"/>
          </p:nvPr>
        </p:nvSpPr>
        <p:spPr>
          <a:xfrm>
            <a:off x="1612080" y="3149280"/>
            <a:ext cx="805320" cy="32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"/>
                <a:ea typeface="Barlow Semi Condensed"/>
              </a:rPr>
              <a:t>PHASE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" name="PlaceHolder 9"/>
          <p:cNvSpPr>
            <a:spLocks noGrp="1"/>
          </p:cNvSpPr>
          <p:nvPr>
            <p:ph type="subTitle"/>
          </p:nvPr>
        </p:nvSpPr>
        <p:spPr>
          <a:xfrm>
            <a:off x="1612080" y="1954440"/>
            <a:ext cx="805320" cy="32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Task 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8" name="PlaceHolder 10"/>
          <p:cNvSpPr>
            <a:spLocks noGrp="1"/>
          </p:cNvSpPr>
          <p:nvPr>
            <p:ph type="subTitle"/>
          </p:nvPr>
        </p:nvSpPr>
        <p:spPr>
          <a:xfrm>
            <a:off x="1612080" y="2551680"/>
            <a:ext cx="805320" cy="32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Task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9" name="PlaceHolder 11"/>
          <p:cNvSpPr>
            <a:spLocks noGrp="1"/>
          </p:cNvSpPr>
          <p:nvPr>
            <p:ph type="subTitle"/>
          </p:nvPr>
        </p:nvSpPr>
        <p:spPr>
          <a:xfrm>
            <a:off x="1612080" y="3746880"/>
            <a:ext cx="805320" cy="32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Task 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0" name="PlaceHolder 12"/>
          <p:cNvSpPr>
            <a:spLocks noGrp="1"/>
          </p:cNvSpPr>
          <p:nvPr>
            <p:ph type="subTitle"/>
          </p:nvPr>
        </p:nvSpPr>
        <p:spPr>
          <a:xfrm>
            <a:off x="1612080" y="4344480"/>
            <a:ext cx="805320" cy="32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Task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1" name="PlaceHolder 13"/>
          <p:cNvSpPr>
            <a:spLocks noGrp="1"/>
          </p:cNvSpPr>
          <p:nvPr>
            <p:ph type="title"/>
          </p:nvPr>
        </p:nvSpPr>
        <p:spPr>
          <a:xfrm>
            <a:off x="810000" y="402120"/>
            <a:ext cx="1442880" cy="85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PROJECT SCHEDULE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4782240" y="1304280"/>
            <a:ext cx="201600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0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PHASE 3</a:t>
            </a:r>
            <a:br/>
            <a:r>
              <a:rPr b="0" lang="es" sz="10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TESTING + deployment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1852920" y="1304280"/>
            <a:ext cx="140328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0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PHASE 1</a:t>
            </a:r>
            <a:br/>
            <a:r>
              <a:rPr b="0" lang="es" sz="10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Project Idea finalized + documentation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ubTitle"/>
          </p:nvPr>
        </p:nvSpPr>
        <p:spPr>
          <a:xfrm>
            <a:off x="2999880" y="3396240"/>
            <a:ext cx="236952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0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PHASE 2</a:t>
            </a:r>
            <a:br/>
            <a:r>
              <a:rPr b="0" lang="es" sz="10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Knowledge graph creaion from wikipedia + other files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subTitle"/>
          </p:nvPr>
        </p:nvSpPr>
        <p:spPr>
          <a:xfrm>
            <a:off x="6144480" y="3396240"/>
            <a:ext cx="249372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0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PHASE 4</a:t>
            </a:r>
            <a:br/>
            <a:r>
              <a:rPr b="0" lang="es" sz="10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Deployment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title"/>
          </p:nvPr>
        </p:nvSpPr>
        <p:spPr>
          <a:xfrm>
            <a:off x="802080" y="402120"/>
            <a:ext cx="1644120" cy="85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PROJECT TIMELINE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7" name="Google Shape;277;p24"/>
          <p:cNvGrpSpPr/>
          <p:nvPr/>
        </p:nvGrpSpPr>
        <p:grpSpPr>
          <a:xfrm>
            <a:off x="2165760" y="1993320"/>
            <a:ext cx="5608440" cy="1327320"/>
            <a:chOff x="2165760" y="1993320"/>
            <a:chExt cx="5608440" cy="1327320"/>
          </a:xfrm>
        </p:grpSpPr>
        <p:sp>
          <p:nvSpPr>
            <p:cNvPr id="308" name="Google Shape;278;p24"/>
            <p:cNvSpPr/>
            <p:nvPr/>
          </p:nvSpPr>
          <p:spPr>
            <a:xfrm>
              <a:off x="2957760" y="2675880"/>
              <a:ext cx="4023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9" name="Google Shape;281;p24"/>
            <p:cNvGrpSpPr/>
            <p:nvPr/>
          </p:nvGrpSpPr>
          <p:grpSpPr>
            <a:xfrm>
              <a:off x="2165760" y="1993320"/>
              <a:ext cx="792000" cy="1078920"/>
              <a:chOff x="2165760" y="1993320"/>
              <a:chExt cx="792000" cy="1078920"/>
            </a:xfrm>
          </p:grpSpPr>
          <p:sp>
            <p:nvSpPr>
              <p:cNvPr id="310" name="Google Shape;282;p24"/>
              <p:cNvSpPr/>
              <p:nvPr/>
            </p:nvSpPr>
            <p:spPr>
              <a:xfrm rot="10800000">
                <a:off x="2561400" y="1993320"/>
                <a:ext cx="360" cy="38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666666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Google Shape;279;p24"/>
              <p:cNvSpPr/>
              <p:nvPr/>
            </p:nvSpPr>
            <p:spPr>
              <a:xfrm>
                <a:off x="2165760" y="2279880"/>
                <a:ext cx="792000" cy="792360"/>
              </a:xfrm>
              <a:prstGeom prst="ellipse">
                <a:avLst/>
              </a:prstGeom>
              <a:noFill/>
              <a:ln w="19050">
                <a:solidFill>
                  <a:srgbClr val="ffab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Google Shape;283;p24"/>
              <p:cNvSpPr/>
              <p:nvPr/>
            </p:nvSpPr>
            <p:spPr>
              <a:xfrm>
                <a:off x="2266920" y="2381040"/>
                <a:ext cx="589680" cy="589680"/>
              </a:xfrm>
              <a:prstGeom prst="ellipse">
                <a:avLst/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3" name="Google Shape;284;p24"/>
            <p:cNvGrpSpPr/>
            <p:nvPr/>
          </p:nvGrpSpPr>
          <p:grpSpPr>
            <a:xfrm>
              <a:off x="5376600" y="1993320"/>
              <a:ext cx="792000" cy="1078920"/>
              <a:chOff x="5376600" y="1993320"/>
              <a:chExt cx="792000" cy="1078920"/>
            </a:xfrm>
          </p:grpSpPr>
          <p:sp>
            <p:nvSpPr>
              <p:cNvPr id="314" name="Google Shape;285;p24"/>
              <p:cNvSpPr/>
              <p:nvPr/>
            </p:nvSpPr>
            <p:spPr>
              <a:xfrm rot="10800000">
                <a:off x="5772600" y="1993320"/>
                <a:ext cx="360" cy="38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666666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Google Shape;287;p24"/>
              <p:cNvSpPr/>
              <p:nvPr/>
            </p:nvSpPr>
            <p:spPr>
              <a:xfrm>
                <a:off x="5376600" y="2279880"/>
                <a:ext cx="792000" cy="792360"/>
              </a:xfrm>
              <a:prstGeom prst="ellipse">
                <a:avLst/>
              </a:prstGeom>
              <a:noFill/>
              <a:ln w="19050">
                <a:solidFill>
                  <a:srgbClr val="ffab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Google Shape;286;p24"/>
              <p:cNvSpPr/>
              <p:nvPr/>
            </p:nvSpPr>
            <p:spPr>
              <a:xfrm>
                <a:off x="5477760" y="2381040"/>
                <a:ext cx="589680" cy="589680"/>
              </a:xfrm>
              <a:prstGeom prst="ellipse">
                <a:avLst/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7" name="Google Shape;288;p24"/>
            <p:cNvGrpSpPr/>
            <p:nvPr/>
          </p:nvGrpSpPr>
          <p:grpSpPr>
            <a:xfrm>
              <a:off x="6982200" y="2279880"/>
              <a:ext cx="792000" cy="1040760"/>
              <a:chOff x="6982200" y="2279880"/>
              <a:chExt cx="792000" cy="1040760"/>
            </a:xfrm>
          </p:grpSpPr>
          <p:sp>
            <p:nvSpPr>
              <p:cNvPr id="318" name="Google Shape;289;p24"/>
              <p:cNvSpPr/>
              <p:nvPr/>
            </p:nvSpPr>
            <p:spPr>
              <a:xfrm>
                <a:off x="7378560" y="2971080"/>
                <a:ext cx="360" cy="349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666666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Google Shape;280;p24"/>
              <p:cNvSpPr/>
              <p:nvPr/>
            </p:nvSpPr>
            <p:spPr>
              <a:xfrm>
                <a:off x="6982200" y="2279880"/>
                <a:ext cx="792000" cy="792360"/>
              </a:xfrm>
              <a:prstGeom prst="ellipse">
                <a:avLst/>
              </a:prstGeom>
              <a:noFill/>
              <a:ln w="19050">
                <a:solidFill>
                  <a:srgbClr val="ffab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Google Shape;290;p24"/>
              <p:cNvSpPr/>
              <p:nvPr/>
            </p:nvSpPr>
            <p:spPr>
              <a:xfrm>
                <a:off x="7083360" y="2381040"/>
                <a:ext cx="589680" cy="589680"/>
              </a:xfrm>
              <a:prstGeom prst="ellipse">
                <a:avLst/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1" name="Google Shape;291;p24"/>
            <p:cNvGrpSpPr/>
            <p:nvPr/>
          </p:nvGrpSpPr>
          <p:grpSpPr>
            <a:xfrm>
              <a:off x="3771000" y="2279880"/>
              <a:ext cx="792000" cy="1040760"/>
              <a:chOff x="3771000" y="2279880"/>
              <a:chExt cx="792000" cy="1040760"/>
            </a:xfrm>
          </p:grpSpPr>
          <p:sp>
            <p:nvSpPr>
              <p:cNvPr id="322" name="Google Shape;292;p24"/>
              <p:cNvSpPr/>
              <p:nvPr/>
            </p:nvSpPr>
            <p:spPr>
              <a:xfrm>
                <a:off x="3771000" y="2279880"/>
                <a:ext cx="792000" cy="792360"/>
              </a:xfrm>
              <a:prstGeom prst="ellipse">
                <a:avLst/>
              </a:prstGeom>
              <a:noFill/>
              <a:ln w="19050">
                <a:solidFill>
                  <a:srgbClr val="ffab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Google Shape;293;p24"/>
              <p:cNvSpPr/>
              <p:nvPr/>
            </p:nvSpPr>
            <p:spPr>
              <a:xfrm>
                <a:off x="3872520" y="2381040"/>
                <a:ext cx="589680" cy="589680"/>
              </a:xfrm>
              <a:prstGeom prst="ellipse">
                <a:avLst/>
              </a:pr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Google Shape;294;p24"/>
              <p:cNvSpPr/>
              <p:nvPr/>
            </p:nvSpPr>
            <p:spPr>
              <a:xfrm>
                <a:off x="4167000" y="2971080"/>
                <a:ext cx="360" cy="349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666666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25" name="PlaceHolder 6"/>
          <p:cNvSpPr>
            <a:spLocks noGrp="1"/>
          </p:cNvSpPr>
          <p:nvPr>
            <p:ph type="title"/>
          </p:nvPr>
        </p:nvSpPr>
        <p:spPr>
          <a:xfrm>
            <a:off x="2210400" y="2322000"/>
            <a:ext cx="71280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400" spc="-1" strike="noStrike">
                <a:solidFill>
                  <a:srgbClr val="ffffff"/>
                </a:solidFill>
                <a:latin typeface="Barlow Semi Condensed Medium"/>
                <a:ea typeface="Barlow Semi Condensed Medium"/>
              </a:rPr>
              <a:t>01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title"/>
          </p:nvPr>
        </p:nvSpPr>
        <p:spPr>
          <a:xfrm>
            <a:off x="3810960" y="2302920"/>
            <a:ext cx="71280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400" spc="-1" strike="noStrike">
                <a:solidFill>
                  <a:srgbClr val="ffffff"/>
                </a:solidFill>
                <a:latin typeface="Barlow Semi Condensed Medium"/>
                <a:ea typeface="Barlow Semi Condensed Medium"/>
              </a:rPr>
              <a:t>02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8"/>
          <p:cNvSpPr>
            <a:spLocks noGrp="1"/>
          </p:cNvSpPr>
          <p:nvPr>
            <p:ph type="title"/>
          </p:nvPr>
        </p:nvSpPr>
        <p:spPr>
          <a:xfrm>
            <a:off x="5416560" y="2322000"/>
            <a:ext cx="71280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400" spc="-1" strike="noStrike">
                <a:solidFill>
                  <a:srgbClr val="ffffff"/>
                </a:solidFill>
                <a:latin typeface="Barlow Semi Condensed Medium"/>
                <a:ea typeface="Barlow Semi Condensed Medium"/>
              </a:rPr>
              <a:t>03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9"/>
          <p:cNvSpPr>
            <a:spLocks noGrp="1"/>
          </p:cNvSpPr>
          <p:nvPr>
            <p:ph type="title"/>
          </p:nvPr>
        </p:nvSpPr>
        <p:spPr>
          <a:xfrm>
            <a:off x="7017840" y="2305440"/>
            <a:ext cx="71280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400" spc="-1" strike="noStrike">
                <a:solidFill>
                  <a:srgbClr val="ffffff"/>
                </a:solidFill>
                <a:latin typeface="Barlow Semi Condensed Medium"/>
                <a:ea typeface="Barlow Semi Condensed Medium"/>
              </a:rPr>
              <a:t>04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614880" y="459720"/>
            <a:ext cx="1225440" cy="796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18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STATUS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Google Shape;378;p26"/>
          <p:cNvSpPr/>
          <p:nvPr/>
        </p:nvSpPr>
        <p:spPr>
          <a:xfrm>
            <a:off x="2424240" y="1293120"/>
            <a:ext cx="530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Google Shape;379;p26"/>
          <p:cNvSpPr/>
          <p:nvPr/>
        </p:nvSpPr>
        <p:spPr>
          <a:xfrm>
            <a:off x="2424240" y="1720440"/>
            <a:ext cx="530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380;p26"/>
          <p:cNvSpPr/>
          <p:nvPr/>
        </p:nvSpPr>
        <p:spPr>
          <a:xfrm>
            <a:off x="2424240" y="2175120"/>
            <a:ext cx="530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Google Shape;381;p26"/>
          <p:cNvSpPr/>
          <p:nvPr/>
        </p:nvSpPr>
        <p:spPr>
          <a:xfrm>
            <a:off x="2424240" y="2582280"/>
            <a:ext cx="530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382;p26"/>
          <p:cNvSpPr/>
          <p:nvPr/>
        </p:nvSpPr>
        <p:spPr>
          <a:xfrm>
            <a:off x="2424240" y="3009960"/>
            <a:ext cx="530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Google Shape;383;p26"/>
          <p:cNvSpPr/>
          <p:nvPr/>
        </p:nvSpPr>
        <p:spPr>
          <a:xfrm>
            <a:off x="2424240" y="3464640"/>
            <a:ext cx="530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Google Shape;384;p26"/>
          <p:cNvSpPr/>
          <p:nvPr/>
        </p:nvSpPr>
        <p:spPr>
          <a:xfrm>
            <a:off x="2424240" y="3918960"/>
            <a:ext cx="530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2"/>
          <p:cNvSpPr>
            <a:spLocks noGrp="1"/>
          </p:cNvSpPr>
          <p:nvPr>
            <p:ph type="title"/>
          </p:nvPr>
        </p:nvSpPr>
        <p:spPr>
          <a:xfrm>
            <a:off x="1757880" y="2247480"/>
            <a:ext cx="163404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BUDGET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title"/>
          </p:nvPr>
        </p:nvSpPr>
        <p:spPr>
          <a:xfrm>
            <a:off x="1757880" y="2664720"/>
            <a:ext cx="163404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RISKS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title"/>
          </p:nvPr>
        </p:nvSpPr>
        <p:spPr>
          <a:xfrm>
            <a:off x="1757880" y="3106080"/>
            <a:ext cx="163404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ISSUES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title"/>
          </p:nvPr>
        </p:nvSpPr>
        <p:spPr>
          <a:xfrm>
            <a:off x="1757880" y="3560400"/>
            <a:ext cx="163404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BENEFITS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Google Shape;389;p26"/>
          <p:cNvSpPr/>
          <p:nvPr/>
        </p:nvSpPr>
        <p:spPr>
          <a:xfrm>
            <a:off x="3673800" y="145548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Google Shape;390;p26"/>
          <p:cNvSpPr/>
          <p:nvPr/>
        </p:nvSpPr>
        <p:spPr>
          <a:xfrm>
            <a:off x="3969360" y="145548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391;p26"/>
          <p:cNvSpPr/>
          <p:nvPr/>
        </p:nvSpPr>
        <p:spPr>
          <a:xfrm>
            <a:off x="4264560" y="1455480"/>
            <a:ext cx="102600" cy="102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Google Shape;392;p26"/>
          <p:cNvSpPr/>
          <p:nvPr/>
        </p:nvSpPr>
        <p:spPr>
          <a:xfrm>
            <a:off x="3673800" y="189648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Google Shape;393;p26"/>
          <p:cNvSpPr/>
          <p:nvPr/>
        </p:nvSpPr>
        <p:spPr>
          <a:xfrm>
            <a:off x="3969360" y="189648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Google Shape;394;p26"/>
          <p:cNvSpPr/>
          <p:nvPr/>
        </p:nvSpPr>
        <p:spPr>
          <a:xfrm>
            <a:off x="4264560" y="1896480"/>
            <a:ext cx="102600" cy="102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Google Shape;395;p26"/>
          <p:cNvSpPr/>
          <p:nvPr/>
        </p:nvSpPr>
        <p:spPr>
          <a:xfrm>
            <a:off x="3673800" y="232740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Google Shape;396;p26"/>
          <p:cNvSpPr/>
          <p:nvPr/>
        </p:nvSpPr>
        <p:spPr>
          <a:xfrm>
            <a:off x="3969360" y="232740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Google Shape;397;p26"/>
          <p:cNvSpPr/>
          <p:nvPr/>
        </p:nvSpPr>
        <p:spPr>
          <a:xfrm>
            <a:off x="4264560" y="2327400"/>
            <a:ext cx="102600" cy="102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Google Shape;398;p26"/>
          <p:cNvSpPr/>
          <p:nvPr/>
        </p:nvSpPr>
        <p:spPr>
          <a:xfrm>
            <a:off x="3673800" y="274464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Google Shape;399;p26"/>
          <p:cNvSpPr/>
          <p:nvPr/>
        </p:nvSpPr>
        <p:spPr>
          <a:xfrm>
            <a:off x="3969360" y="274464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Google Shape;400;p26"/>
          <p:cNvSpPr/>
          <p:nvPr/>
        </p:nvSpPr>
        <p:spPr>
          <a:xfrm>
            <a:off x="4264560" y="2744640"/>
            <a:ext cx="102600" cy="1026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Google Shape;401;p26"/>
          <p:cNvSpPr/>
          <p:nvPr/>
        </p:nvSpPr>
        <p:spPr>
          <a:xfrm>
            <a:off x="3673800" y="318564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Google Shape;402;p26"/>
          <p:cNvSpPr/>
          <p:nvPr/>
        </p:nvSpPr>
        <p:spPr>
          <a:xfrm>
            <a:off x="3969360" y="3185640"/>
            <a:ext cx="102600" cy="102600"/>
          </a:xfrm>
          <a:prstGeom prst="ellipse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Google Shape;403;p26"/>
          <p:cNvSpPr/>
          <p:nvPr/>
        </p:nvSpPr>
        <p:spPr>
          <a:xfrm>
            <a:off x="4264560" y="318564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Google Shape;405;p26"/>
          <p:cNvSpPr/>
          <p:nvPr/>
        </p:nvSpPr>
        <p:spPr>
          <a:xfrm>
            <a:off x="3725280" y="364032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Google Shape;406;p26"/>
          <p:cNvSpPr/>
          <p:nvPr/>
        </p:nvSpPr>
        <p:spPr>
          <a:xfrm>
            <a:off x="4264560" y="3640320"/>
            <a:ext cx="102600" cy="102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PlaceHolder 6"/>
          <p:cNvSpPr>
            <a:spLocks noGrp="1"/>
          </p:cNvSpPr>
          <p:nvPr>
            <p:ph type="title"/>
          </p:nvPr>
        </p:nvSpPr>
        <p:spPr>
          <a:xfrm>
            <a:off x="4649040" y="1375560"/>
            <a:ext cx="319320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The project schedule is on track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title"/>
          </p:nvPr>
        </p:nvSpPr>
        <p:spPr>
          <a:xfrm>
            <a:off x="4649040" y="1816560"/>
            <a:ext cx="319320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Resourcing is adequate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8"/>
          <p:cNvSpPr>
            <a:spLocks noGrp="1"/>
          </p:cNvSpPr>
          <p:nvPr>
            <p:ph type="title"/>
          </p:nvPr>
        </p:nvSpPr>
        <p:spPr>
          <a:xfrm>
            <a:off x="4649040" y="2247480"/>
            <a:ext cx="319320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Project is within budget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9"/>
          <p:cNvSpPr>
            <a:spLocks noGrp="1"/>
          </p:cNvSpPr>
          <p:nvPr>
            <p:ph type="title"/>
          </p:nvPr>
        </p:nvSpPr>
        <p:spPr>
          <a:xfrm>
            <a:off x="4649040" y="2664720"/>
            <a:ext cx="319320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All project risks are under control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10"/>
          <p:cNvSpPr>
            <a:spLocks noGrp="1"/>
          </p:cNvSpPr>
          <p:nvPr>
            <p:ph type="title"/>
          </p:nvPr>
        </p:nvSpPr>
        <p:spPr>
          <a:xfrm>
            <a:off x="4649040" y="3106080"/>
            <a:ext cx="319320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Project issues need to be solved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11"/>
          <p:cNvSpPr>
            <a:spLocks noGrp="1"/>
          </p:cNvSpPr>
          <p:nvPr>
            <p:ph type="title"/>
          </p:nvPr>
        </p:nvSpPr>
        <p:spPr>
          <a:xfrm>
            <a:off x="4649040" y="3560400"/>
            <a:ext cx="319320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Project benefits will meet the expectations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12"/>
          <p:cNvSpPr>
            <a:spLocks noGrp="1"/>
          </p:cNvSpPr>
          <p:nvPr>
            <p:ph type="title"/>
          </p:nvPr>
        </p:nvSpPr>
        <p:spPr>
          <a:xfrm>
            <a:off x="1757880" y="1816560"/>
            <a:ext cx="163404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RESOURCING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13"/>
          <p:cNvSpPr>
            <a:spLocks noGrp="1"/>
          </p:cNvSpPr>
          <p:nvPr>
            <p:ph type="title"/>
          </p:nvPr>
        </p:nvSpPr>
        <p:spPr>
          <a:xfrm>
            <a:off x="1757880" y="1375560"/>
            <a:ext cx="1634040" cy="262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SCHEDULE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402;p26"/>
          <p:cNvSpPr/>
          <p:nvPr/>
        </p:nvSpPr>
        <p:spPr>
          <a:xfrm>
            <a:off x="3978720" y="3640320"/>
            <a:ext cx="102600" cy="102600"/>
          </a:xfrm>
          <a:prstGeom prst="ellipse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448;p28"/>
          <p:cNvSpPr/>
          <p:nvPr/>
        </p:nvSpPr>
        <p:spPr>
          <a:xfrm flipH="1">
            <a:off x="448920" y="295560"/>
            <a:ext cx="3138480" cy="7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WHERE WE ARE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8" name="Google Shape;449;p28"/>
          <p:cNvSpPr/>
          <p:nvPr/>
        </p:nvSpPr>
        <p:spPr>
          <a:xfrm>
            <a:off x="372600" y="1037160"/>
            <a:ext cx="224316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Despite being red, Mars is a cold place, not hot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9" name="Google Shape;450;p28"/>
          <p:cNvSpPr/>
          <p:nvPr/>
        </p:nvSpPr>
        <p:spPr>
          <a:xfrm flipH="1">
            <a:off x="1494360" y="3657240"/>
            <a:ext cx="3138480" cy="7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WHERE WE WANT TO BE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0" name="Google Shape;451;p28"/>
          <p:cNvSpPr/>
          <p:nvPr/>
        </p:nvSpPr>
        <p:spPr>
          <a:xfrm>
            <a:off x="2558880" y="4310640"/>
            <a:ext cx="224316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Mercury is the closest planet to the Sun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50880" y="402120"/>
            <a:ext cx="2626920" cy="85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WHERE WE ARE + WHERE WE WANT TO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Group 8"/>
          <p:cNvGrpSpPr/>
          <p:nvPr/>
        </p:nvGrpSpPr>
        <p:grpSpPr>
          <a:xfrm>
            <a:off x="1256400" y="1282320"/>
            <a:ext cx="955800" cy="1135440"/>
            <a:chOff x="1256400" y="1282320"/>
            <a:chExt cx="955800" cy="1135440"/>
          </a:xfrm>
        </p:grpSpPr>
        <p:pic>
          <p:nvPicPr>
            <p:cNvPr id="373" name="Ink 4" descr=""/>
            <p:cNvPicPr/>
            <p:nvPr/>
          </p:nvPicPr>
          <p:blipFill>
            <a:blip r:embed="rId1"/>
            <a:stretch/>
          </p:blipFill>
          <p:spPr>
            <a:xfrm>
              <a:off x="1273320" y="1299240"/>
              <a:ext cx="629640" cy="80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4" name="Ink 5" descr=""/>
            <p:cNvPicPr/>
            <p:nvPr/>
          </p:nvPicPr>
          <p:blipFill>
            <a:blip r:embed="rId2"/>
            <a:stretch/>
          </p:blipFill>
          <p:spPr>
            <a:xfrm>
              <a:off x="1321200" y="1346760"/>
              <a:ext cx="891000" cy="107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5" name="Ink 7" descr=""/>
            <p:cNvPicPr/>
            <p:nvPr/>
          </p:nvPicPr>
          <p:blipFill>
            <a:blip r:embed="rId3"/>
            <a:stretch/>
          </p:blipFill>
          <p:spPr>
            <a:xfrm>
              <a:off x="1256400" y="1282320"/>
              <a:ext cx="233640" cy="413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76" name="TextBox 13"/>
          <p:cNvSpPr/>
          <p:nvPr/>
        </p:nvSpPr>
        <p:spPr>
          <a:xfrm>
            <a:off x="2196720" y="1847520"/>
            <a:ext cx="14346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30 %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1499760" y="1122840"/>
            <a:ext cx="6678360" cy="2919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Scientific Knowledgebase creation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Nodes represent entities and edges represent relationship among them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Extracted the required information from wikipedia using Wikipedia API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Extracted grammatical patterns of text using NLP library SpaCy, and neuralcoref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Formation of knowledge graph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title"/>
          </p:nvPr>
        </p:nvSpPr>
        <p:spPr>
          <a:xfrm>
            <a:off x="1331640" y="224640"/>
            <a:ext cx="3467880" cy="897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ABOUT THE TASK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ubTitle"/>
          </p:nvPr>
        </p:nvSpPr>
        <p:spPr>
          <a:xfrm>
            <a:off x="1499760" y="224640"/>
            <a:ext cx="6678360" cy="3817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171360" indent="-17136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Importing previous as well these libraries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s" sz="1200" spc="-1" strike="noStrike">
                <a:solidFill>
                  <a:srgbClr val="666666"/>
                </a:solidFill>
                <a:latin typeface="Zilla Slab Light"/>
                <a:ea typeface="Zilla Slab Light"/>
              </a:rPr>
              <a:t>Should add filter_spans because of spacy==2.1.0 (from spacy module)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title"/>
          </p:nvPr>
        </p:nvSpPr>
        <p:spPr>
          <a:xfrm>
            <a:off x="1331640" y="224640"/>
            <a:ext cx="4332240" cy="897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666666"/>
                </a:solidFill>
                <a:latin typeface="Barlow Semi Condensed Medium"/>
                <a:ea typeface="Barlow Semi Condensed Medium"/>
              </a:rPr>
              <a:t>Getting entity pairs.py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Picture 4" descr=""/>
          <p:cNvPicPr/>
          <p:nvPr/>
        </p:nvPicPr>
        <p:blipFill>
          <a:blip r:embed="rId1"/>
          <a:stretch/>
        </p:blipFill>
        <p:spPr>
          <a:xfrm>
            <a:off x="1394640" y="2409480"/>
            <a:ext cx="6783480" cy="273384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7" descr=""/>
          <p:cNvPicPr/>
          <p:nvPr/>
        </p:nvPicPr>
        <p:blipFill>
          <a:blip r:embed="rId2"/>
          <a:stretch/>
        </p:blipFill>
        <p:spPr>
          <a:xfrm>
            <a:off x="5810400" y="1215720"/>
            <a:ext cx="2368080" cy="93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Application>LibreOffice/7.2.2.2$Linux_X86_64 LibreOffice_project/20$Build-2</Application>
  <AppVersion>15.0000</AppVersion>
  <Words>371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It's me ZAIFI</dc:creator>
  <dc:description/>
  <dc:language>en-US</dc:language>
  <cp:lastModifiedBy/>
  <dcterms:modified xsi:type="dcterms:W3CDTF">2021-12-06T21:46:44Z</dcterms:modified>
  <cp:revision>11</cp:revision>
  <dc:subject/>
  <dc:title>FYP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3</vt:i4>
  </property>
  <property fmtid="{D5CDD505-2E9C-101B-9397-08002B2CF9AE}" pid="3" name="Notes">
    <vt:i4>15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