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microsoft.com/office/2011/relationships/webextensiontaskpanes" Target="ppt/webextensions/taskpanes.xml"/><Relationship Id="rId5"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Straight Connector 20"/>
          <p:cNvSpPr/>
          <p:nvPr/>
        </p:nvSpPr>
        <p:spPr>
          <a:xfrm>
            <a:off x="0" y="6350040"/>
            <a:ext cx="12191760" cy="360"/>
          </a:xfrm>
          <a:prstGeom prst="line">
            <a:avLst/>
          </a:prstGeom>
          <a:ln w="28575">
            <a:solidFill>
              <a:srgbClr val="2f5597"/>
            </a:solidFill>
          </a:ln>
        </p:spPr>
        <p:style>
          <a:lnRef idx="1">
            <a:schemeClr val="accent1"/>
          </a:lnRef>
          <a:fillRef idx="0">
            <a:schemeClr val="accent1"/>
          </a:fillRef>
          <a:effectRef idx="0">
            <a:schemeClr val="accent1"/>
          </a:effectRef>
          <a:fontRef idx="minor"/>
        </p:style>
      </p:sp>
      <p:sp>
        <p:nvSpPr>
          <p:cNvPr id="1" name="Rectangle 7"/>
          <p:cNvSpPr/>
          <p:nvPr/>
        </p:nvSpPr>
        <p:spPr>
          <a:xfrm>
            <a:off x="0" y="6357600"/>
            <a:ext cx="12191040" cy="492480"/>
          </a:xfrm>
          <a:prstGeom prst="rect">
            <a:avLst/>
          </a:prstGeom>
          <a:gradFill rotWithShape="0">
            <a:gsLst>
              <a:gs pos="0">
                <a:srgbClr val="3b4f73"/>
              </a:gs>
              <a:gs pos="100000">
                <a:srgbClr val="5570a3"/>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pc="-1" strike="noStrike">
                <a:solidFill>
                  <a:srgbClr val="ffffff"/>
                </a:solidFill>
                <a:latin typeface="Bahnschrift SemiBold"/>
                <a:ea typeface="DejaVu Sans"/>
              </a:rPr>
              <a:t> </a:t>
            </a:r>
            <a:r>
              <a:rPr b="1" lang="en-US" sz="2400" spc="-1" strike="noStrike">
                <a:solidFill>
                  <a:srgbClr val="ffffff"/>
                </a:solidFill>
                <a:latin typeface="Bahnschrift SemiBold"/>
                <a:ea typeface="DejaVu Sans"/>
              </a:rPr>
              <a:t>Department of Computer Science – FCAI</a:t>
            </a:r>
            <a:endParaRPr b="0" lang="en-US" sz="2400" spc="-1" strike="noStrike">
              <a:latin typeface="Arial"/>
            </a:endParaRPr>
          </a:p>
        </p:txBody>
      </p:sp>
      <p:grpSp>
        <p:nvGrpSpPr>
          <p:cNvPr id="2" name="Group 8"/>
          <p:cNvGrpSpPr/>
          <p:nvPr/>
        </p:nvGrpSpPr>
        <p:grpSpPr>
          <a:xfrm>
            <a:off x="11353680" y="5978160"/>
            <a:ext cx="727560" cy="743040"/>
            <a:chOff x="11353680" y="5978160"/>
            <a:chExt cx="727560" cy="743040"/>
          </a:xfrm>
        </p:grpSpPr>
        <p:sp>
          <p:nvSpPr>
            <p:cNvPr id="3" name="Oval 9"/>
            <p:cNvSpPr/>
            <p:nvPr/>
          </p:nvSpPr>
          <p:spPr>
            <a:xfrm>
              <a:off x="11353680" y="5978160"/>
              <a:ext cx="727560" cy="743040"/>
            </a:xfrm>
            <a:prstGeom prst="ellipse">
              <a:avLst/>
            </a:prstGeom>
            <a:solidFill>
              <a:srgbClr val="4472c4"/>
            </a:solidFill>
            <a:ln w="19050">
              <a:solidFill>
                <a:srgbClr val="2f5597"/>
              </a:solidFill>
            </a:ln>
          </p:spPr>
          <p:style>
            <a:lnRef idx="2">
              <a:schemeClr val="accent1">
                <a:shade val="50000"/>
              </a:schemeClr>
            </a:lnRef>
            <a:fillRef idx="1">
              <a:schemeClr val="accent1"/>
            </a:fillRef>
            <a:effectRef idx="0">
              <a:schemeClr val="accent1"/>
            </a:effectRef>
            <a:fontRef idx="minor"/>
          </p:style>
        </p:sp>
        <p:pic>
          <p:nvPicPr>
            <p:cNvPr id="4" name="Picture 10" descr=""/>
            <p:cNvPicPr/>
            <p:nvPr/>
          </p:nvPicPr>
          <p:blipFill>
            <a:blip r:embed="rId3">
              <a:biLevel thresh="50000"/>
            </a:blip>
            <a:stretch/>
          </p:blipFill>
          <p:spPr>
            <a:xfrm>
              <a:off x="11394360" y="6103440"/>
              <a:ext cx="646200" cy="492480"/>
            </a:xfrm>
            <a:prstGeom prst="rect">
              <a:avLst/>
            </a:prstGeom>
            <a:ln w="0">
              <a:noFill/>
            </a:ln>
          </p:spPr>
        </p:pic>
      </p:grpSp>
      <p:sp>
        <p:nvSpPr>
          <p:cNvPr id="5" name="Oval 12"/>
          <p:cNvSpPr/>
          <p:nvPr/>
        </p:nvSpPr>
        <p:spPr>
          <a:xfrm>
            <a:off x="10896480" y="6189840"/>
            <a:ext cx="317520" cy="319320"/>
          </a:xfrm>
          <a:prstGeom prst="ellipse">
            <a:avLst/>
          </a:prstGeom>
          <a:solidFill>
            <a:schemeClr val="accent1">
              <a:lumMod val="75000"/>
            </a:schemeClr>
          </a:solidFill>
          <a:ln w="19050">
            <a:solidFill>
              <a:srgbClr val="2f5597"/>
            </a:solidFill>
          </a:ln>
        </p:spPr>
        <p:style>
          <a:lnRef idx="2">
            <a:schemeClr val="accent1">
              <a:shade val="50000"/>
            </a:schemeClr>
          </a:lnRef>
          <a:fillRef idx="1">
            <a:schemeClr val="accent1"/>
          </a:fillRef>
          <a:effectRef idx="0">
            <a:schemeClr val="accent1"/>
          </a:effectRef>
          <a:fontRef idx="minor"/>
        </p:style>
      </p:sp>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4" name="Straight Connector 20"/>
          <p:cNvSpPr/>
          <p:nvPr/>
        </p:nvSpPr>
        <p:spPr>
          <a:xfrm>
            <a:off x="0" y="6350040"/>
            <a:ext cx="12191760" cy="360"/>
          </a:xfrm>
          <a:prstGeom prst="line">
            <a:avLst/>
          </a:prstGeom>
          <a:ln w="28575">
            <a:solidFill>
              <a:srgbClr val="2f5597"/>
            </a:solidFill>
          </a:ln>
        </p:spPr>
        <p:style>
          <a:lnRef idx="1">
            <a:schemeClr val="accent1"/>
          </a:lnRef>
          <a:fillRef idx="0">
            <a:schemeClr val="accent1"/>
          </a:fillRef>
          <a:effectRef idx="0">
            <a:schemeClr val="accent1"/>
          </a:effectRef>
          <a:fontRef idx="minor"/>
        </p:style>
      </p:sp>
      <p:sp>
        <p:nvSpPr>
          <p:cNvPr id="45" name="Rectangle 7"/>
          <p:cNvSpPr/>
          <p:nvPr/>
        </p:nvSpPr>
        <p:spPr>
          <a:xfrm>
            <a:off x="0" y="6357600"/>
            <a:ext cx="12191040" cy="492480"/>
          </a:xfrm>
          <a:prstGeom prst="rect">
            <a:avLst/>
          </a:prstGeom>
          <a:gradFill rotWithShape="0">
            <a:gsLst>
              <a:gs pos="0">
                <a:srgbClr val="3b4f73"/>
              </a:gs>
              <a:gs pos="100000">
                <a:srgbClr val="5570a3"/>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pc="-1" strike="noStrike">
                <a:solidFill>
                  <a:srgbClr val="ffffff"/>
                </a:solidFill>
                <a:latin typeface="Bahnschrift SemiBold"/>
                <a:ea typeface="DejaVu Sans"/>
              </a:rPr>
              <a:t> </a:t>
            </a:r>
            <a:r>
              <a:rPr b="1" lang="en-US" sz="2400" spc="-1" strike="noStrike">
                <a:solidFill>
                  <a:srgbClr val="ffffff"/>
                </a:solidFill>
                <a:latin typeface="Bahnschrift SemiBold"/>
                <a:ea typeface="DejaVu Sans"/>
              </a:rPr>
              <a:t>Department of Computer Science – FCAI</a:t>
            </a:r>
            <a:endParaRPr b="0" lang="en-US" sz="2400" spc="-1" strike="noStrike">
              <a:latin typeface="Arial"/>
            </a:endParaRPr>
          </a:p>
        </p:txBody>
      </p:sp>
      <p:grpSp>
        <p:nvGrpSpPr>
          <p:cNvPr id="46" name="Group 8"/>
          <p:cNvGrpSpPr/>
          <p:nvPr/>
        </p:nvGrpSpPr>
        <p:grpSpPr>
          <a:xfrm>
            <a:off x="11353680" y="5978160"/>
            <a:ext cx="727560" cy="743040"/>
            <a:chOff x="11353680" y="5978160"/>
            <a:chExt cx="727560" cy="743040"/>
          </a:xfrm>
        </p:grpSpPr>
        <p:sp>
          <p:nvSpPr>
            <p:cNvPr id="47" name="Oval 9"/>
            <p:cNvSpPr/>
            <p:nvPr/>
          </p:nvSpPr>
          <p:spPr>
            <a:xfrm>
              <a:off x="11353680" y="5978160"/>
              <a:ext cx="727560" cy="743040"/>
            </a:xfrm>
            <a:prstGeom prst="ellipse">
              <a:avLst/>
            </a:prstGeom>
            <a:solidFill>
              <a:srgbClr val="4472c4"/>
            </a:solidFill>
            <a:ln w="19050">
              <a:solidFill>
                <a:srgbClr val="2f5597"/>
              </a:solidFill>
            </a:ln>
          </p:spPr>
          <p:style>
            <a:lnRef idx="2">
              <a:schemeClr val="accent1">
                <a:shade val="50000"/>
              </a:schemeClr>
            </a:lnRef>
            <a:fillRef idx="1">
              <a:schemeClr val="accent1"/>
            </a:fillRef>
            <a:effectRef idx="0">
              <a:schemeClr val="accent1"/>
            </a:effectRef>
            <a:fontRef idx="minor"/>
          </p:style>
        </p:sp>
        <p:pic>
          <p:nvPicPr>
            <p:cNvPr id="48" name="Picture 10" descr=""/>
            <p:cNvPicPr/>
            <p:nvPr/>
          </p:nvPicPr>
          <p:blipFill>
            <a:blip r:embed="rId3">
              <a:biLevel thresh="50000"/>
            </a:blip>
            <a:stretch/>
          </p:blipFill>
          <p:spPr>
            <a:xfrm>
              <a:off x="11394360" y="6103440"/>
              <a:ext cx="646200" cy="492480"/>
            </a:xfrm>
            <a:prstGeom prst="rect">
              <a:avLst/>
            </a:prstGeom>
            <a:ln w="0">
              <a:noFill/>
            </a:ln>
          </p:spPr>
        </p:pic>
      </p:grpSp>
      <p:sp>
        <p:nvSpPr>
          <p:cNvPr id="49" name="Oval 12"/>
          <p:cNvSpPr/>
          <p:nvPr/>
        </p:nvSpPr>
        <p:spPr>
          <a:xfrm>
            <a:off x="10896480" y="6189840"/>
            <a:ext cx="317520" cy="319320"/>
          </a:xfrm>
          <a:prstGeom prst="ellipse">
            <a:avLst/>
          </a:prstGeom>
          <a:solidFill>
            <a:schemeClr val="accent1">
              <a:lumMod val="75000"/>
            </a:schemeClr>
          </a:solidFill>
          <a:ln w="19050">
            <a:solidFill>
              <a:srgbClr val="2f5597"/>
            </a:solidFill>
          </a:ln>
        </p:spPr>
        <p:style>
          <a:lnRef idx="2">
            <a:schemeClr val="accent1">
              <a:shade val="50000"/>
            </a:schemeClr>
          </a:lnRef>
          <a:fillRef idx="1">
            <a:schemeClr val="accent1"/>
          </a:fillRef>
          <a:effectRef idx="0">
            <a:schemeClr val="accent1"/>
          </a:effectRef>
          <a:fontRef idx="minor"/>
        </p:style>
      </p:sp>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Rounded Corners 6"/>
          <p:cNvSpPr/>
          <p:nvPr/>
        </p:nvSpPr>
        <p:spPr>
          <a:xfrm>
            <a:off x="5906880" y="195336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89" name="Table 7"/>
          <p:cNvGraphicFramePr/>
          <p:nvPr/>
        </p:nvGraphicFramePr>
        <p:xfrm>
          <a:off x="5987520" y="201384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FYP Semester:</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II</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90" name="Rectangle: Rounded Corners 8"/>
          <p:cNvSpPr/>
          <p:nvPr/>
        </p:nvSpPr>
        <p:spPr>
          <a:xfrm>
            <a:off x="5906880" y="267264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91" name="Table 9"/>
          <p:cNvGraphicFramePr/>
          <p:nvPr/>
        </p:nvGraphicFramePr>
        <p:xfrm>
          <a:off x="5987520" y="273312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FYP-ID:</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CS-SP-21-29</a:t>
                      </a:r>
                      <a:endParaRPr b="0" lang="en-US" sz="1800" spc="-1" strike="noStrike">
                        <a:latin typeface="Arial"/>
                      </a:endParaRPr>
                    </a:p>
                    <a:p>
                      <a:pPr algn="ctr">
                        <a:lnSpc>
                          <a:spcPct val="100000"/>
                        </a:lnSpc>
                      </a:pP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92" name="Rectangle: Rounded Corners 10"/>
          <p:cNvSpPr/>
          <p:nvPr/>
        </p:nvSpPr>
        <p:spPr>
          <a:xfrm>
            <a:off x="5906880" y="339012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93" name="Table 11"/>
          <p:cNvGraphicFramePr/>
          <p:nvPr/>
        </p:nvGraphicFramePr>
        <p:xfrm>
          <a:off x="5987520" y="345096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Date:</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20-12-2021</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94" name="Rectangle: Rounded Corners 12"/>
          <p:cNvSpPr/>
          <p:nvPr/>
        </p:nvSpPr>
        <p:spPr>
          <a:xfrm>
            <a:off x="5906880" y="410796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95" name="Table 13"/>
          <p:cNvGraphicFramePr/>
          <p:nvPr/>
        </p:nvGraphicFramePr>
        <p:xfrm>
          <a:off x="5987520" y="416844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Supervisor:</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Mr. Shoaib Malik</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96" name="Rectangle: Rounded Corners 14"/>
          <p:cNvSpPr/>
          <p:nvPr/>
        </p:nvSpPr>
        <p:spPr>
          <a:xfrm>
            <a:off x="5906880" y="483156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97" name="Table 15"/>
          <p:cNvGraphicFramePr/>
          <p:nvPr/>
        </p:nvGraphicFramePr>
        <p:xfrm>
          <a:off x="5987520" y="489204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Examiner:</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Dr. Awais</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98" name="Rectangle: Rounded Corners 16"/>
          <p:cNvSpPr/>
          <p:nvPr/>
        </p:nvSpPr>
        <p:spPr>
          <a:xfrm>
            <a:off x="5906880" y="5544720"/>
            <a:ext cx="5224320" cy="52560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99" name="Table 17"/>
          <p:cNvGraphicFramePr/>
          <p:nvPr/>
        </p:nvGraphicFramePr>
        <p:xfrm>
          <a:off x="5987520" y="5605200"/>
          <a:ext cx="5067000" cy="341280"/>
        </p:xfrm>
        <a:graphic>
          <a:graphicData uri="http://schemas.openxmlformats.org/drawingml/2006/table">
            <a:tbl>
              <a:tblPr/>
              <a:tblGrid>
                <a:gridCol w="2533680"/>
                <a:gridCol w="2533680"/>
              </a:tblGrid>
              <a:tr h="341640">
                <a:tc>
                  <a:txBody>
                    <a:bodyPr anchor="t">
                      <a:noAutofit/>
                    </a:bodyPr>
                    <a:p>
                      <a:pPr>
                        <a:lnSpc>
                          <a:spcPct val="100000"/>
                        </a:lnSpc>
                      </a:pPr>
                      <a:r>
                        <a:rPr b="1" lang="en-US" sz="1800" spc="-1" strike="noStrike">
                          <a:solidFill>
                            <a:srgbClr val="ffffff"/>
                          </a:solidFill>
                          <a:latin typeface="Arial"/>
                          <a:ea typeface="Cambria"/>
                        </a:rPr>
                        <a:t>Moderator:</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Mr. Salman Masih</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100" name="Rectangle: Rounded Corners 18"/>
          <p:cNvSpPr/>
          <p:nvPr/>
        </p:nvSpPr>
        <p:spPr>
          <a:xfrm>
            <a:off x="5906880" y="859320"/>
            <a:ext cx="5224320" cy="900360"/>
          </a:xfrm>
          <a:prstGeom prst="roundRect">
            <a:avLst>
              <a:gd name="adj" fmla="val 16667"/>
            </a:avLst>
          </a:prstGeom>
          <a:solidFill>
            <a:srgbClr val="3a61a6"/>
          </a:solidFill>
          <a:ln>
            <a:solidFill>
              <a:srgbClr val="325490"/>
            </a:solidFill>
          </a:ln>
        </p:spPr>
        <p:style>
          <a:lnRef idx="2">
            <a:schemeClr val="accent1">
              <a:shade val="50000"/>
            </a:schemeClr>
          </a:lnRef>
          <a:fillRef idx="1">
            <a:schemeClr val="accent1"/>
          </a:fillRef>
          <a:effectRef idx="0">
            <a:schemeClr val="accent1"/>
          </a:effectRef>
          <a:fontRef idx="minor"/>
        </p:style>
      </p:sp>
      <p:graphicFrame>
        <p:nvGraphicFramePr>
          <p:cNvPr id="101" name="Table 19"/>
          <p:cNvGraphicFramePr/>
          <p:nvPr/>
        </p:nvGraphicFramePr>
        <p:xfrm>
          <a:off x="5987520" y="946800"/>
          <a:ext cx="5067000" cy="695160"/>
        </p:xfrm>
        <a:graphic>
          <a:graphicData uri="http://schemas.openxmlformats.org/drawingml/2006/table">
            <a:tbl>
              <a:tblPr/>
              <a:tblGrid>
                <a:gridCol w="2533680"/>
                <a:gridCol w="2533680"/>
              </a:tblGrid>
              <a:tr h="347760">
                <a:tc>
                  <a:txBody>
                    <a:bodyPr anchor="t">
                      <a:noAutofit/>
                    </a:bodyPr>
                    <a:p>
                      <a:pPr>
                        <a:lnSpc>
                          <a:spcPct val="100000"/>
                        </a:lnSpc>
                      </a:pPr>
                      <a:r>
                        <a:rPr b="1" lang="en-US" sz="1800" spc="-1" strike="noStrike">
                          <a:solidFill>
                            <a:srgbClr val="ffffff"/>
                          </a:solidFill>
                          <a:latin typeface="Arial"/>
                          <a:ea typeface="Cambria"/>
                        </a:rPr>
                        <a:t>Muhammad Huzaifa</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181122</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r h="347760">
                <a:tc>
                  <a:txBody>
                    <a:bodyPr anchor="t">
                      <a:noAutofit/>
                    </a:bodyPr>
                    <a:p>
                      <a:pPr>
                        <a:lnSpc>
                          <a:spcPct val="100000"/>
                        </a:lnSpc>
                      </a:pPr>
                      <a:r>
                        <a:rPr b="1" lang="en-US" sz="1800" spc="-1" strike="noStrike">
                          <a:solidFill>
                            <a:srgbClr val="ffffff"/>
                          </a:solidFill>
                          <a:latin typeface="Arial"/>
                          <a:ea typeface="Cambria"/>
                        </a:rPr>
                        <a:t>Hamza Ali</a:t>
                      </a:r>
                      <a:endParaRPr b="0" lang="en-US" sz="1800" spc="-1" strike="noStrike">
                        <a:latin typeface="Arial"/>
                      </a:endParaRPr>
                    </a:p>
                  </a:txBody>
                  <a:tcPr anchor="t" marL="91440" marR="91440">
                    <a:lnL w="12240">
                      <a:noFill/>
                    </a:lnL>
                    <a:lnR w="12240">
                      <a:solidFill>
                        <a:srgbClr val="000000"/>
                      </a:solidFill>
                    </a:lnR>
                    <a:lnT w="12240">
                      <a:noFill/>
                    </a:lnT>
                    <a:lnB w="38160">
                      <a:noFill/>
                    </a:lnB>
                    <a:noFill/>
                  </a:tcPr>
                </a:tc>
                <a:tc>
                  <a:txBody>
                    <a:bodyPr anchor="t">
                      <a:noAutofit/>
                    </a:bodyPr>
                    <a:p>
                      <a:pPr algn="ctr">
                        <a:lnSpc>
                          <a:spcPct val="100000"/>
                        </a:lnSpc>
                      </a:pPr>
                      <a:r>
                        <a:rPr b="1" lang="en-US" sz="1800" spc="-1" strike="noStrike">
                          <a:solidFill>
                            <a:srgbClr val="ffffff"/>
                          </a:solidFill>
                          <a:latin typeface="Arial"/>
                          <a:ea typeface="Cambria"/>
                        </a:rPr>
                        <a:t>181058</a:t>
                      </a:r>
                      <a:endParaRPr b="0" lang="en-US" sz="1800" spc="-1" strike="noStrike">
                        <a:latin typeface="Arial"/>
                      </a:endParaRPr>
                    </a:p>
                  </a:txBody>
                  <a:tcPr anchor="t" marL="91440" marR="91440">
                    <a:lnL w="12240">
                      <a:solidFill>
                        <a:srgbClr val="000000"/>
                      </a:solidFill>
                    </a:lnL>
                    <a:lnR w="12240">
                      <a:noFill/>
                    </a:lnR>
                    <a:lnT w="12240">
                      <a:noFill/>
                    </a:lnT>
                    <a:lnB w="38160">
                      <a:noFill/>
                    </a:lnB>
                    <a:noFill/>
                  </a:tcPr>
                </a:tc>
              </a:tr>
            </a:tbl>
          </a:graphicData>
        </a:graphic>
      </p:graphicFrame>
      <p:sp>
        <p:nvSpPr>
          <p:cNvPr id="102" name="Title 1"/>
          <p:cNvSpPr/>
          <p:nvPr/>
        </p:nvSpPr>
        <p:spPr>
          <a:xfrm>
            <a:off x="304200" y="3954960"/>
            <a:ext cx="5287680" cy="1145880"/>
          </a:xfrm>
          <a:prstGeom prst="rect">
            <a:avLst/>
          </a:prstGeom>
          <a:noFill/>
          <a:ln w="0">
            <a:noFill/>
          </a:ln>
        </p:spPr>
        <p:style>
          <a:lnRef idx="0"/>
          <a:fillRef idx="0"/>
          <a:effectRef idx="0"/>
          <a:fontRef idx="minor"/>
        </p:style>
        <p:txBody>
          <a:bodyPr lIns="90000" rIns="90000" tIns="45000" bIns="45000" anchor="b">
            <a:normAutofit fontScale="79000"/>
          </a:bodyPr>
          <a:p>
            <a:pPr algn="ctr">
              <a:lnSpc>
                <a:spcPct val="85000"/>
              </a:lnSpc>
            </a:pPr>
            <a:r>
              <a:rPr b="1" lang="en-US" sz="2800" spc="-1" strike="noStrike" cap="all">
                <a:solidFill>
                  <a:srgbClr val="2f5597"/>
                </a:solidFill>
                <a:latin typeface="Calibri"/>
                <a:ea typeface="DejaVu Sans"/>
              </a:rPr>
              <a:t>Scientific knowledge-base</a:t>
            </a:r>
            <a:endParaRPr b="0" lang="en-US" sz="2800" spc="-1" strike="noStrike">
              <a:latin typeface="Arial"/>
            </a:endParaRPr>
          </a:p>
          <a:p>
            <a:pPr algn="ctr">
              <a:lnSpc>
                <a:spcPct val="85000"/>
              </a:lnSpc>
            </a:pPr>
            <a:r>
              <a:rPr b="1" lang="en-US" sz="2800" spc="-1" strike="noStrike" cap="all">
                <a:solidFill>
                  <a:srgbClr val="2f5597"/>
                </a:solidFill>
                <a:latin typeface="Calibri"/>
                <a:ea typeface="DejaVu Sans"/>
              </a:rPr>
              <a:t>Creation from heterogenous data</a:t>
            </a:r>
            <a:endParaRPr b="0" lang="en-US" sz="2800" spc="-1" strike="noStrike">
              <a:latin typeface="Arial"/>
            </a:endParaRPr>
          </a:p>
        </p:txBody>
      </p:sp>
      <p:grpSp>
        <p:nvGrpSpPr>
          <p:cNvPr id="103" name="Group 26"/>
          <p:cNvGrpSpPr/>
          <p:nvPr/>
        </p:nvGrpSpPr>
        <p:grpSpPr>
          <a:xfrm>
            <a:off x="1901160" y="1464120"/>
            <a:ext cx="2094120" cy="2065320"/>
            <a:chOff x="1901160" y="1464120"/>
            <a:chExt cx="2094120" cy="2065320"/>
          </a:xfrm>
        </p:grpSpPr>
        <p:sp>
          <p:nvSpPr>
            <p:cNvPr id="104" name="Oval 27"/>
            <p:cNvSpPr/>
            <p:nvPr/>
          </p:nvSpPr>
          <p:spPr>
            <a:xfrm>
              <a:off x="1901160" y="1464120"/>
              <a:ext cx="2094120" cy="2065320"/>
            </a:xfrm>
            <a:prstGeom prst="ellipse">
              <a:avLst/>
            </a:prstGeom>
            <a:solidFill>
              <a:srgbClr val="4472c4"/>
            </a:solidFill>
            <a:ln>
              <a:solidFill>
                <a:srgbClr val="325490"/>
              </a:solidFill>
            </a:ln>
            <a:effectLst>
              <a:outerShdw algn="ctr" blurRad="6336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105" name="Picture 28" descr=""/>
            <p:cNvPicPr/>
            <p:nvPr/>
          </p:nvPicPr>
          <p:blipFill>
            <a:blip r:embed="rId1">
              <a:biLevel thresh="50000"/>
            </a:blip>
            <a:stretch/>
          </p:blipFill>
          <p:spPr>
            <a:xfrm>
              <a:off x="2017800" y="1811880"/>
              <a:ext cx="1860480" cy="1369800"/>
            </a:xfrm>
            <a:prstGeom prst="rect">
              <a:avLst/>
            </a:prstGeom>
            <a:ln w="0">
              <a:noFill/>
            </a:ln>
            <a:effectLst>
              <a:outerShdw algn="ctr" blurRad="63360" rotWithShape="0" sx="102000" sy="102000">
                <a:srgbClr val="000000">
                  <a:alpha val="40000"/>
                </a:srgbClr>
              </a:outerShdw>
            </a:effectLst>
          </p:spPr>
        </p:pic>
      </p:grpSp>
      <p:sp>
        <p:nvSpPr>
          <p:cNvPr id="106" name="PlaceHolder 1"/>
          <p:cNvSpPr>
            <a:spLocks noGrp="1"/>
          </p:cNvSpPr>
          <p:nvPr>
            <p:ph type="sldNum"/>
          </p:nvPr>
        </p:nvSpPr>
        <p:spPr>
          <a:xfrm>
            <a:off x="10851840" y="6168240"/>
            <a:ext cx="402480" cy="363960"/>
          </a:xfrm>
          <a:prstGeom prst="rect">
            <a:avLst/>
          </a:prstGeom>
          <a:noFill/>
          <a:ln w="0">
            <a:noFill/>
          </a:ln>
        </p:spPr>
        <p:txBody>
          <a:bodyPr lIns="90000" rIns="90000" tIns="45000" bIns="45000" anchor="ctr">
            <a:noAutofit/>
          </a:bodyPr>
          <a:p>
            <a:pPr algn="ctr">
              <a:lnSpc>
                <a:spcPct val="100000"/>
              </a:lnSpc>
            </a:pPr>
            <a:fld id="{A50DC332-6FBB-43D5-9D25-0E01D04EA41E}" type="slidenum">
              <a:rPr b="0" lang="en-US" sz="1200" spc="-1" strike="noStrike">
                <a:solidFill>
                  <a:srgbClr val="ffffff"/>
                </a:solidFill>
                <a:latin typeface="Calibri"/>
              </a:rPr>
              <a:t>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Flow </a:t>
            </a:r>
            <a:r>
              <a:rPr b="0" lang="en-US" sz="4400" spc="-1" strike="noStrike">
                <a:solidFill>
                  <a:srgbClr val="000000"/>
                </a:solidFill>
                <a:latin typeface="Arial"/>
              </a:rPr>
              <a:t>Diagram</a:t>
            </a:r>
            <a:endParaRPr b="0" lang="en-US" sz="4400" spc="-1" strike="noStrike">
              <a:latin typeface="Arial"/>
            </a:endParaRPr>
          </a:p>
        </p:txBody>
      </p:sp>
      <p:sp>
        <p:nvSpPr>
          <p:cNvPr id="161"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91D6A60A-1386-4F8E-A9A1-6300562545E0}" type="slidenum">
              <a:rPr b="0" lang="en-US" sz="1200" spc="-1" strike="noStrike">
                <a:solidFill>
                  <a:srgbClr val="ffffff"/>
                </a:solidFill>
                <a:latin typeface="Calibri"/>
              </a:rPr>
              <a:t>10</a:t>
            </a:fld>
            <a:endParaRPr b="0" lang="en-US" sz="1200" spc="-1" strike="noStrike">
              <a:latin typeface="Times New Roman"/>
            </a:endParaRPr>
          </a:p>
        </p:txBody>
      </p:sp>
      <p:sp>
        <p:nvSpPr>
          <p:cNvPr id="162" name="TextBox 6"/>
          <p:cNvSpPr/>
          <p:nvPr/>
        </p:nvSpPr>
        <p:spPr>
          <a:xfrm>
            <a:off x="4905000" y="5916600"/>
            <a:ext cx="541908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0000"/>
                </a:solidFill>
                <a:latin typeface="Calibri"/>
                <a:ea typeface="DejaVu Sans"/>
              </a:rPr>
              <a:t>Fig 4:</a:t>
            </a:r>
            <a:r>
              <a:rPr b="0" lang="en-US" sz="1400" spc="-1" strike="noStrike">
                <a:solidFill>
                  <a:srgbClr val="000000"/>
                </a:solidFill>
                <a:latin typeface="Calibri"/>
                <a:ea typeface="DejaVu Sans"/>
              </a:rPr>
              <a:t> Flow diagram of the project</a:t>
            </a:r>
            <a:endParaRPr b="0" lang="en-US" sz="1400" spc="-1" strike="noStrike">
              <a:latin typeface="Arial"/>
            </a:endParaRPr>
          </a:p>
        </p:txBody>
      </p:sp>
      <p:pic>
        <p:nvPicPr>
          <p:cNvPr id="163" name="Image2" descr=""/>
          <p:cNvPicPr/>
          <p:nvPr/>
        </p:nvPicPr>
        <p:blipFill>
          <a:blip r:embed="rId1"/>
          <a:stretch/>
        </p:blipFill>
        <p:spPr>
          <a:xfrm>
            <a:off x="4987800" y="540360"/>
            <a:ext cx="5058720" cy="5485320"/>
          </a:xfrm>
          <a:prstGeom prst="rect">
            <a:avLst/>
          </a:prstGeom>
          <a:ln w="0">
            <a:noFill/>
          </a:ln>
        </p:spPr>
      </p:pic>
      <p:sp>
        <p:nvSpPr>
          <p:cNvPr id="164" name="TextBox 9"/>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Sequence Diagram</a:t>
            </a:r>
            <a:endParaRPr b="0" lang="en-US" sz="4400" spc="-1" strike="noStrike">
              <a:latin typeface="Arial"/>
            </a:endParaRPr>
          </a:p>
        </p:txBody>
      </p:sp>
      <p:sp>
        <p:nvSpPr>
          <p:cNvPr id="166"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0FCBBDDD-C8B3-4849-A3D4-0C00207401A2}" type="slidenum">
              <a:rPr b="0" lang="en-US" sz="1200" spc="-1" strike="noStrike">
                <a:solidFill>
                  <a:srgbClr val="ffffff"/>
                </a:solidFill>
                <a:latin typeface="Calibri"/>
              </a:rPr>
              <a:t>11</a:t>
            </a:fld>
            <a:endParaRPr b="0" lang="en-US" sz="1200" spc="-1" strike="noStrike">
              <a:latin typeface="Times New Roman"/>
            </a:endParaRPr>
          </a:p>
        </p:txBody>
      </p:sp>
      <p:sp>
        <p:nvSpPr>
          <p:cNvPr id="167" name="TextBox 7"/>
          <p:cNvSpPr/>
          <p:nvPr/>
        </p:nvSpPr>
        <p:spPr>
          <a:xfrm>
            <a:off x="3382560" y="5840640"/>
            <a:ext cx="54259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0000"/>
                </a:solidFill>
                <a:latin typeface="Calibri"/>
                <a:ea typeface="DejaVu Sans"/>
              </a:rPr>
              <a:t>Fig 5:</a:t>
            </a:r>
            <a:r>
              <a:rPr b="0" lang="en-US" sz="1400" spc="-1" strike="noStrike">
                <a:solidFill>
                  <a:srgbClr val="000000"/>
                </a:solidFill>
                <a:latin typeface="Calibri"/>
                <a:ea typeface="DejaVu Sans"/>
              </a:rPr>
              <a:t> Sequence Diagram of the project</a:t>
            </a:r>
            <a:endParaRPr b="0" lang="en-US" sz="1400" spc="-1" strike="noStrike">
              <a:latin typeface="Arial"/>
            </a:endParaRPr>
          </a:p>
        </p:txBody>
      </p:sp>
      <p:pic>
        <p:nvPicPr>
          <p:cNvPr id="168" name="Picture 8" descr=""/>
          <p:cNvPicPr/>
          <p:nvPr/>
        </p:nvPicPr>
        <p:blipFill>
          <a:blip r:embed="rId1"/>
          <a:stretch/>
        </p:blipFill>
        <p:spPr>
          <a:xfrm>
            <a:off x="3683880" y="1772640"/>
            <a:ext cx="6874200" cy="4066920"/>
          </a:xfrm>
          <a:prstGeom prst="rect">
            <a:avLst/>
          </a:prstGeom>
          <a:ln w="0">
            <a:noFill/>
          </a:ln>
        </p:spPr>
      </p:pic>
      <p:sp>
        <p:nvSpPr>
          <p:cNvPr id="169" name="TextBox 10"/>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p:nvPr>
        </p:nvSpPr>
        <p:spPr>
          <a:xfrm>
            <a:off x="1433880" y="2036520"/>
            <a:ext cx="9826560" cy="4228560"/>
          </a:xfrm>
          <a:prstGeom prst="rect">
            <a:avLst/>
          </a:prstGeom>
          <a:noFill/>
          <a:ln w="0">
            <a:noFill/>
          </a:ln>
        </p:spPr>
        <p:txBody>
          <a:bodyPr lIns="90000" rIns="90000" tIns="45000" bIns="45000" anchor="t">
            <a:noAutofit/>
          </a:bodyPr>
          <a:p>
            <a:pPr marL="324000" indent="453240" algn="just">
              <a:lnSpc>
                <a:spcPct val="150000"/>
              </a:lnSpc>
              <a:spcBef>
                <a:spcPts val="1001"/>
              </a:spcBef>
              <a:spcAft>
                <a:spcPts val="1001"/>
              </a:spcAft>
              <a:buClr>
                <a:srgbClr val="000000"/>
              </a:buClr>
              <a:buFont typeface="Arial"/>
              <a:buChar char="•"/>
            </a:pPr>
            <a:r>
              <a:rPr b="1" lang="es-ES" sz="1800" spc="-1" strike="noStrike">
                <a:solidFill>
                  <a:srgbClr val="000000"/>
                </a:solidFill>
                <a:latin typeface="Times New Roman"/>
                <a:ea typeface="Calibri"/>
              </a:rPr>
              <a:t>PHASE 1:</a:t>
            </a:r>
            <a:r>
              <a:rPr b="0" lang="es-ES" sz="1800" spc="-1" strike="noStrike">
                <a:solidFill>
                  <a:srgbClr val="000000"/>
                </a:solidFill>
                <a:latin typeface="Times New Roman"/>
                <a:ea typeface="Calibri"/>
              </a:rPr>
              <a:t> Project Idea finalized + documentation</a:t>
            </a:r>
            <a:endParaRPr b="0" lang="en-US" sz="1800" spc="-1" strike="noStrike">
              <a:latin typeface="Arial"/>
            </a:endParaRPr>
          </a:p>
          <a:p>
            <a:pPr marL="324000" indent="453240" algn="just">
              <a:lnSpc>
                <a:spcPct val="150000"/>
              </a:lnSpc>
              <a:spcBef>
                <a:spcPts val="1001"/>
              </a:spcBef>
              <a:spcAft>
                <a:spcPts val="1001"/>
              </a:spcAft>
              <a:buClr>
                <a:srgbClr val="000000"/>
              </a:buClr>
              <a:buFont typeface="Arial"/>
              <a:buChar char="•"/>
            </a:pPr>
            <a:r>
              <a:rPr b="1" lang="es-ES" sz="1800" spc="-1" strike="noStrike">
                <a:solidFill>
                  <a:srgbClr val="000000"/>
                </a:solidFill>
                <a:latin typeface="Times New Roman"/>
                <a:ea typeface="Calibri"/>
              </a:rPr>
              <a:t>PHASE 2:</a:t>
            </a:r>
            <a:r>
              <a:rPr b="0" lang="es-ES" sz="1800" spc="-1" strike="noStrike">
                <a:solidFill>
                  <a:srgbClr val="000000"/>
                </a:solidFill>
                <a:latin typeface="Times New Roman"/>
                <a:ea typeface="Calibri"/>
              </a:rPr>
              <a:t> Knowledge graph creaion from wikipedia + other datasets</a:t>
            </a:r>
            <a:endParaRPr b="0" lang="en-US" sz="1800" spc="-1" strike="noStrike">
              <a:latin typeface="Arial"/>
            </a:endParaRPr>
          </a:p>
          <a:p>
            <a:pPr marL="324000" indent="453240" algn="just">
              <a:lnSpc>
                <a:spcPct val="150000"/>
              </a:lnSpc>
              <a:spcBef>
                <a:spcPts val="1001"/>
              </a:spcBef>
              <a:spcAft>
                <a:spcPts val="1001"/>
              </a:spcAft>
              <a:buClr>
                <a:srgbClr val="000000"/>
              </a:buClr>
              <a:buFont typeface="Arial"/>
              <a:buChar char="•"/>
            </a:pPr>
            <a:r>
              <a:rPr b="1" lang="es-ES" sz="1800" spc="-1" strike="noStrike">
                <a:solidFill>
                  <a:srgbClr val="000000"/>
                </a:solidFill>
                <a:latin typeface="Times New Roman"/>
                <a:ea typeface="Calibri"/>
              </a:rPr>
              <a:t>PHASE 3:</a:t>
            </a:r>
            <a:r>
              <a:rPr b="0" lang="es-ES" sz="1800" spc="-1" strike="noStrike">
                <a:solidFill>
                  <a:srgbClr val="000000"/>
                </a:solidFill>
                <a:latin typeface="Times New Roman"/>
                <a:ea typeface="Calibri"/>
              </a:rPr>
              <a:t> Frontend development and linking</a:t>
            </a:r>
            <a:endParaRPr b="0" lang="en-US" sz="1800" spc="-1" strike="noStrike">
              <a:latin typeface="Arial"/>
            </a:endParaRPr>
          </a:p>
          <a:p>
            <a:pPr marL="324000" indent="453240" algn="just">
              <a:lnSpc>
                <a:spcPct val="150000"/>
              </a:lnSpc>
              <a:spcBef>
                <a:spcPts val="1001"/>
              </a:spcBef>
              <a:spcAft>
                <a:spcPts val="1001"/>
              </a:spcAft>
              <a:buClr>
                <a:srgbClr val="000000"/>
              </a:buClr>
              <a:buFont typeface="Arial"/>
              <a:buChar char="•"/>
            </a:pPr>
            <a:r>
              <a:rPr b="1" lang="es-ES" sz="1800" spc="-1" strike="noStrike">
                <a:solidFill>
                  <a:srgbClr val="000000"/>
                </a:solidFill>
                <a:latin typeface="Times New Roman"/>
                <a:ea typeface="Calibri"/>
              </a:rPr>
              <a:t>PHASE 4:</a:t>
            </a:r>
            <a:r>
              <a:rPr b="0" lang="es-ES" sz="1800" spc="-1" strike="noStrike">
                <a:solidFill>
                  <a:srgbClr val="000000"/>
                </a:solidFill>
                <a:latin typeface="Times New Roman"/>
                <a:ea typeface="Calibri"/>
              </a:rPr>
              <a:t> TESTING + deployment</a:t>
            </a: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sp>
        <p:nvSpPr>
          <p:cNvPr id="171"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Proposed Methodology</a:t>
            </a:r>
            <a:endParaRPr b="0" lang="en-US" sz="4400" spc="-1" strike="noStrike">
              <a:latin typeface="Arial"/>
            </a:endParaRPr>
          </a:p>
        </p:txBody>
      </p:sp>
      <p:sp>
        <p:nvSpPr>
          <p:cNvPr id="172"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D555CDAC-A651-4A43-AAAA-ECF218112754}" type="slidenum">
              <a:rPr b="0" lang="en-US" sz="1200" spc="-1" strike="noStrike">
                <a:solidFill>
                  <a:srgbClr val="ffffff"/>
                </a:solidFill>
                <a:latin typeface="Calibri"/>
              </a:rPr>
              <a:t>12</a:t>
            </a:fld>
            <a:endParaRPr b="0" lang="en-US" sz="1200" spc="-1" strike="noStrike">
              <a:latin typeface="Times New Roman"/>
            </a:endParaRPr>
          </a:p>
        </p:txBody>
      </p:sp>
      <p:sp>
        <p:nvSpPr>
          <p:cNvPr id="173" name="TextBox 17"/>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We have uses certain datasets, i.e. Drug Detection for this project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Passing relevant columns for finding entities pairs.</a:t>
            </a:r>
            <a:endParaRPr b="0" lang="en-US" sz="2400" spc="-1" strike="noStrike">
              <a:latin typeface="Arial"/>
            </a:endParaRPr>
          </a:p>
          <a:p>
            <a:pPr lvl="1" marL="864000" indent="-324000">
              <a:lnSpc>
                <a:spcPct val="90000"/>
              </a:lnSpc>
              <a:spcBef>
                <a:spcPts val="1134"/>
              </a:spcBef>
              <a:buClr>
                <a:srgbClr val="000000"/>
              </a:buClr>
              <a:buFont typeface="StarSymbol"/>
              <a:buAutoNum type="arabicParenR"/>
            </a:pPr>
            <a:r>
              <a:rPr b="0" lang="en-US" sz="2400" spc="-1" strike="noStrike">
                <a:solidFill>
                  <a:srgbClr val="000000"/>
                </a:solidFill>
                <a:latin typeface="Arial"/>
              </a:rPr>
              <a:t>Removal of lines / numbers</a:t>
            </a:r>
            <a:endParaRPr b="0" lang="en-US" sz="2400" spc="-1" strike="noStrike">
              <a:latin typeface="Arial"/>
            </a:endParaRPr>
          </a:p>
          <a:p>
            <a:pPr lvl="1" marL="864000" indent="-324000">
              <a:lnSpc>
                <a:spcPct val="90000"/>
              </a:lnSpc>
              <a:spcBef>
                <a:spcPts val="1134"/>
              </a:spcBef>
              <a:buClr>
                <a:srgbClr val="000000"/>
              </a:buClr>
              <a:buFont typeface="StarSymbol"/>
              <a:buAutoNum type="arabicParenR"/>
            </a:pPr>
            <a:r>
              <a:rPr b="0" lang="en-US" sz="2400" spc="-1" strike="noStrike">
                <a:solidFill>
                  <a:srgbClr val="000000"/>
                </a:solidFill>
                <a:latin typeface="Arial"/>
              </a:rPr>
              <a:t>Removal of unwanted tokens ( Part of speech, stop words)</a:t>
            </a:r>
            <a:endParaRPr b="0" lang="en-US" sz="2400" spc="-1" strike="noStrike">
              <a:latin typeface="Arial"/>
            </a:endParaRPr>
          </a:p>
          <a:p>
            <a:pPr lvl="1" marL="864000" indent="-324000">
              <a:lnSpc>
                <a:spcPct val="90000"/>
              </a:lnSpc>
              <a:spcBef>
                <a:spcPts val="1134"/>
              </a:spcBef>
              <a:buClr>
                <a:srgbClr val="000000"/>
              </a:buClr>
              <a:buFont typeface="StarSymbol"/>
              <a:buAutoNum type="arabicParenR"/>
            </a:pPr>
            <a:r>
              <a:rPr b="0" lang="en-US" sz="2400" spc="-1" strike="noStrike">
                <a:solidFill>
                  <a:srgbClr val="000000"/>
                </a:solidFill>
                <a:latin typeface="Arial"/>
              </a:rPr>
              <a:t>Creation of entities pairs</a:t>
            </a:r>
            <a:endParaRPr b="0" lang="en-US" sz="2400" spc="-1" strike="noStrike">
              <a:latin typeface="Arial"/>
            </a:endParaRPr>
          </a:p>
          <a:p>
            <a:pPr lvl="1" marL="864000" indent="-324000">
              <a:lnSpc>
                <a:spcPct val="90000"/>
              </a:lnSpc>
              <a:spcBef>
                <a:spcPts val="1134"/>
              </a:spcBef>
              <a:buClr>
                <a:srgbClr val="000000"/>
              </a:buClr>
              <a:buFont typeface="StarSymbol"/>
              <a:buAutoNum type="arabicParenR"/>
            </a:pPr>
            <a:r>
              <a:rPr b="0" lang="en-US" sz="2400" spc="-1" strike="noStrike">
                <a:solidFill>
                  <a:srgbClr val="000000"/>
                </a:solidFill>
                <a:latin typeface="Arial"/>
              </a:rPr>
              <a:t>Finding subject, verb and object from these entities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a:rPr>
              <a:t>Drawing relevant graph from those entities.</a:t>
            </a:r>
            <a:endParaRPr b="0" lang="en-US" sz="2400" spc="-1" strike="noStrike">
              <a:latin typeface="Arial"/>
            </a:endParaRPr>
          </a:p>
        </p:txBody>
      </p:sp>
      <p:sp>
        <p:nvSpPr>
          <p:cNvPr id="175"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Implementation</a:t>
            </a:r>
            <a:endParaRPr b="0" lang="en-US" sz="4400" spc="-1" strike="noStrike">
              <a:latin typeface="Arial"/>
            </a:endParaRPr>
          </a:p>
        </p:txBody>
      </p:sp>
      <p:sp>
        <p:nvSpPr>
          <p:cNvPr id="176"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56B981D9-BF87-4D02-8FC5-6F721F1A0E04}" type="slidenum">
              <a:rPr b="0" lang="en-US" sz="1200" spc="-1" strike="noStrike">
                <a:solidFill>
                  <a:srgbClr val="ffffff"/>
                </a:solidFill>
                <a:latin typeface="Calibri"/>
              </a:rPr>
              <a:t>13</a:t>
            </a:fld>
            <a:endParaRPr b="0" lang="en-US" sz="1200" spc="-1" strike="noStrike">
              <a:latin typeface="Times New Roman"/>
            </a:endParaRPr>
          </a:p>
        </p:txBody>
      </p:sp>
      <p:sp>
        <p:nvSpPr>
          <p:cNvPr id="177" name="TextBox 16"/>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745920" y="1153440"/>
            <a:ext cx="10800000" cy="4790160"/>
          </a:xfrm>
          <a:prstGeom prst="rect">
            <a:avLst/>
          </a:prstGeom>
          <a:ln w="0">
            <a:noFill/>
          </a:ln>
        </p:spPr>
      </p:pic>
      <p:sp>
        <p:nvSpPr>
          <p:cNvPr id="179" name="PlaceHolder 1"/>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Results</a:t>
            </a:r>
            <a:endParaRPr b="0" lang="en-US" sz="4400" spc="-1" strike="noStrike">
              <a:latin typeface="Arial"/>
            </a:endParaRPr>
          </a:p>
        </p:txBody>
      </p:sp>
      <p:sp>
        <p:nvSpPr>
          <p:cNvPr id="180"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DFF19325-9D90-4F3C-BB47-859D403CDDC2}" type="slidenum">
              <a:rPr b="0" lang="en-US" sz="1200" spc="-1" strike="noStrike">
                <a:solidFill>
                  <a:srgbClr val="ffffff"/>
                </a:solidFill>
                <a:latin typeface="Calibri"/>
              </a:rPr>
              <a:t>14</a:t>
            </a:fld>
            <a:endParaRPr b="0" lang="en-US" sz="1200" spc="-1" strike="noStrike">
              <a:latin typeface="Times New Roman"/>
            </a:endParaRPr>
          </a:p>
        </p:txBody>
      </p:sp>
      <p:sp>
        <p:nvSpPr>
          <p:cNvPr id="181" name="TextBox 15"/>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For the project, we have utilized specific python versions and its relevant modules</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Python 3.7.0</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Tqdm</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Pandas </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Spacy 2.1.0</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Neuralcoref 4.0</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Matplotlib</a:t>
            </a:r>
            <a:endParaRPr b="0" lang="en-US" sz="2600" spc="-1" strike="noStrike">
              <a:latin typeface="Arial"/>
            </a:endParaRPr>
          </a:p>
          <a:p>
            <a:pPr marL="228600" indent="-228600">
              <a:lnSpc>
                <a:spcPct val="90000"/>
              </a:lnSpc>
              <a:spcBef>
                <a:spcPts val="1001"/>
              </a:spcBef>
              <a:buClr>
                <a:srgbClr val="000000"/>
              </a:buClr>
              <a:buFont typeface="Arial"/>
              <a:buChar char="•"/>
            </a:pPr>
            <a:r>
              <a:rPr b="0" lang="en-US" sz="2600" spc="-1" strike="noStrike">
                <a:solidFill>
                  <a:srgbClr val="000000"/>
                </a:solidFill>
                <a:latin typeface="Arial"/>
              </a:rPr>
              <a:t>networkx</a:t>
            </a:r>
            <a:endParaRPr b="0" lang="en-US" sz="2600" spc="-1" strike="noStrike">
              <a:latin typeface="Arial"/>
            </a:endParaRPr>
          </a:p>
        </p:txBody>
      </p:sp>
      <p:sp>
        <p:nvSpPr>
          <p:cNvPr id="183"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Tools and Technologies</a:t>
            </a:r>
            <a:endParaRPr b="0" lang="en-US" sz="4400" spc="-1" strike="noStrike">
              <a:latin typeface="Arial"/>
            </a:endParaRPr>
          </a:p>
        </p:txBody>
      </p:sp>
      <p:sp>
        <p:nvSpPr>
          <p:cNvPr id="184"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89759313-A9BD-46DC-B3C4-5B3E091520B4}" type="slidenum">
              <a:rPr b="0" lang="en-US" sz="1200" spc="-1" strike="noStrike">
                <a:solidFill>
                  <a:srgbClr val="ffffff"/>
                </a:solidFill>
                <a:latin typeface="Calibri"/>
              </a:rPr>
              <a:t>15</a:t>
            </a:fld>
            <a:endParaRPr b="0" lang="en-US" sz="1200" spc="-1" strike="noStrike">
              <a:latin typeface="Times New Roman"/>
            </a:endParaRPr>
          </a:p>
        </p:txBody>
      </p:sp>
      <p:sp>
        <p:nvSpPr>
          <p:cNvPr id="185" name="TextBox 14"/>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150000"/>
              </a:lnSpc>
              <a:spcBef>
                <a:spcPts val="1001"/>
              </a:spcBef>
              <a:spcAft>
                <a:spcPts val="300"/>
              </a:spcAft>
              <a:buClr>
                <a:srgbClr val="000000"/>
              </a:buClr>
              <a:buFont typeface="Arial"/>
              <a:buChar char="•"/>
            </a:pPr>
            <a:r>
              <a:rPr b="0" lang="en-PK" sz="1800" spc="-1" strike="noStrike" u="sng">
                <a:solidFill>
                  <a:srgbClr val="000000"/>
                </a:solidFill>
                <a:uFillTx/>
                <a:latin typeface="Times New Roman"/>
                <a:ea typeface="Calibri"/>
              </a:rPr>
              <a:t>https://towardsdatascience.com/auto-generated-knowledge-graphs-92ca99a81121</a:t>
            </a:r>
            <a:endParaRPr b="0" lang="en-US" sz="1800" spc="-1" strike="noStrike">
              <a:latin typeface="Arial"/>
            </a:endParaRPr>
          </a:p>
          <a:p>
            <a:pPr marL="228600" indent="-228600">
              <a:lnSpc>
                <a:spcPct val="150000"/>
              </a:lnSpc>
              <a:spcBef>
                <a:spcPts val="1001"/>
              </a:spcBef>
              <a:spcAft>
                <a:spcPts val="300"/>
              </a:spcAft>
              <a:buClr>
                <a:srgbClr val="000000"/>
              </a:buClr>
              <a:buFont typeface="Arial"/>
              <a:buChar char="•"/>
            </a:pPr>
            <a:r>
              <a:rPr b="0" lang="en-PK" sz="1800" spc="-1" strike="noStrike" u="sng">
                <a:solidFill>
                  <a:srgbClr val="000000"/>
                </a:solidFill>
                <a:uFillTx/>
                <a:latin typeface="Times New Roman"/>
                <a:ea typeface="Calibri"/>
              </a:rPr>
              <a:t>https://www.hubspot.com/knowledge-base</a:t>
            </a:r>
            <a:endParaRPr b="0" lang="en-US" sz="1800" spc="-1" strike="noStrike">
              <a:latin typeface="Arial"/>
            </a:endParaRPr>
          </a:p>
          <a:p>
            <a:pPr marL="228600" indent="-228600">
              <a:lnSpc>
                <a:spcPct val="150000"/>
              </a:lnSpc>
              <a:spcBef>
                <a:spcPts val="1001"/>
              </a:spcBef>
              <a:spcAft>
                <a:spcPts val="300"/>
              </a:spcAft>
              <a:buClr>
                <a:srgbClr val="000000"/>
              </a:buClr>
              <a:buFont typeface="Arial"/>
              <a:buChar char="•"/>
            </a:pPr>
            <a:r>
              <a:rPr b="0" lang="en-PK" sz="1800" spc="-1" strike="noStrike" u="sng">
                <a:solidFill>
                  <a:srgbClr val="000000"/>
                </a:solidFill>
                <a:uFillTx/>
                <a:latin typeface="Times New Roman"/>
                <a:ea typeface="Calibri"/>
              </a:rPr>
              <a:t>https://www.analyticsvidhya.com/blog/2021/06/text-preprocessing-in-nlp-with-python-codes/</a:t>
            </a:r>
            <a:endParaRPr b="0" lang="en-US" sz="1800" spc="-1" strike="noStrike">
              <a:latin typeface="Arial"/>
            </a:endParaRPr>
          </a:p>
          <a:p>
            <a:pPr marL="228600" indent="-228600">
              <a:lnSpc>
                <a:spcPct val="150000"/>
              </a:lnSpc>
              <a:spcBef>
                <a:spcPts val="1001"/>
              </a:spcBef>
              <a:spcAft>
                <a:spcPts val="300"/>
              </a:spcAft>
              <a:buClr>
                <a:srgbClr val="000000"/>
              </a:buClr>
              <a:buFont typeface="Arial"/>
              <a:buChar char="•"/>
            </a:pPr>
            <a:r>
              <a:rPr b="0" lang="en-PK" sz="1800" spc="-1" strike="noStrike" u="sng">
                <a:solidFill>
                  <a:srgbClr val="000000"/>
                </a:solidFill>
                <a:uFillTx/>
                <a:latin typeface="Times New Roman"/>
                <a:ea typeface="Calibri"/>
              </a:rPr>
              <a:t>https://neptune.ai/blog/web-scraping-and-knowledge-graphs-machine-learning</a:t>
            </a:r>
            <a:endParaRPr b="0" lang="en-US" sz="1800" spc="-1" strike="noStrike">
              <a:latin typeface="Arial"/>
            </a:endParaRPr>
          </a:p>
        </p:txBody>
      </p:sp>
      <p:sp>
        <p:nvSpPr>
          <p:cNvPr id="187"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References</a:t>
            </a:r>
            <a:endParaRPr b="0" lang="en-US" sz="4400" spc="-1" strike="noStrike">
              <a:latin typeface="Arial"/>
            </a:endParaRPr>
          </a:p>
        </p:txBody>
      </p:sp>
      <p:sp>
        <p:nvSpPr>
          <p:cNvPr id="188"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01D2906A-0F0C-480C-AB3C-96CFACC5F366}" type="slidenum">
              <a:rPr b="0" lang="en-US" sz="1200" spc="-1" strike="noStrike">
                <a:solidFill>
                  <a:srgbClr val="ffffff"/>
                </a:solidFill>
                <a:latin typeface="Calibri"/>
              </a:rPr>
              <a:t>16</a:t>
            </a:fld>
            <a:endParaRPr b="0" lang="en-US" sz="1200" spc="-1" strike="noStrike">
              <a:latin typeface="Times New Roman"/>
            </a:endParaRPr>
          </a:p>
        </p:txBody>
      </p:sp>
      <p:sp>
        <p:nvSpPr>
          <p:cNvPr id="189" name="TextBox 13"/>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ontent Placeholder 2"/>
          <p:cNvSpPr/>
          <p:nvPr/>
        </p:nvSpPr>
        <p:spPr>
          <a:xfrm>
            <a:off x="680400" y="1445040"/>
            <a:ext cx="10672200" cy="4870440"/>
          </a:xfrm>
          <a:prstGeom prst="rect">
            <a:avLst/>
          </a:prstGeom>
          <a:noFill/>
          <a:ln w="0">
            <a:noFill/>
          </a:ln>
        </p:spPr>
        <p:style>
          <a:lnRef idx="0"/>
          <a:fillRef idx="0"/>
          <a:effectRef idx="0"/>
          <a:fontRef idx="minor"/>
        </p:style>
        <p:txBody>
          <a:bodyPr lIns="90000" rIns="90000" tIns="45000" bIns="45000" anchor="t">
            <a:normAutofit fontScale="87000"/>
          </a:bodyPr>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Introduction</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Problem Statement</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Requirement Analysis</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SWOT Analysis / Business Plan</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Gantt Chart for Project Progress</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Use Case Diagram</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Proposed Methodology (Flow Chart)</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Class Diagram / Sequence Diagram</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Implementation</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Results</a:t>
            </a:r>
            <a:endParaRPr b="0" lang="en-US" sz="2500" spc="-1" strike="noStrike">
              <a:latin typeface="Arial"/>
            </a:endParaRPr>
          </a:p>
          <a:p>
            <a:pPr marL="457200" indent="-343080">
              <a:lnSpc>
                <a:spcPct val="100000"/>
              </a:lnSpc>
              <a:spcBef>
                <a:spcPts val="1001"/>
              </a:spcBef>
              <a:buClr>
                <a:srgbClr val="000000"/>
              </a:buClr>
              <a:buFont typeface="Arial"/>
              <a:buChar char="•"/>
            </a:pPr>
            <a:r>
              <a:rPr b="0" lang="en-US" sz="2500" spc="-1" strike="noStrike">
                <a:solidFill>
                  <a:srgbClr val="000000"/>
                </a:solidFill>
                <a:latin typeface="Arial"/>
                <a:ea typeface="Calibri"/>
              </a:rPr>
              <a:t>References</a:t>
            </a:r>
            <a:endParaRPr b="0" lang="en-US" sz="2500" spc="-1" strike="noStrike">
              <a:latin typeface="Arial"/>
            </a:endParaRPr>
          </a:p>
        </p:txBody>
      </p:sp>
      <p:sp>
        <p:nvSpPr>
          <p:cNvPr id="108" name="Rectangle 6"/>
          <p:cNvSpPr/>
          <p:nvPr/>
        </p:nvSpPr>
        <p:spPr>
          <a:xfrm>
            <a:off x="0" y="339120"/>
            <a:ext cx="12191040" cy="104796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09" name="PlaceHolder 1"/>
          <p:cNvSpPr>
            <a:spLocks noGrp="1"/>
          </p:cNvSpPr>
          <p:nvPr>
            <p:ph type="title"/>
          </p:nvPr>
        </p:nvSpPr>
        <p:spPr>
          <a:xfrm>
            <a:off x="745920" y="505080"/>
            <a:ext cx="10514520" cy="730080"/>
          </a:xfrm>
          <a:prstGeom prst="rect">
            <a:avLst/>
          </a:prstGeom>
          <a:noFill/>
          <a:ln w="0">
            <a:noFill/>
          </a:ln>
        </p:spPr>
        <p:txBody>
          <a:bodyPr lIns="90000" rIns="90000" tIns="45000" bIns="45000" anchor="ctr">
            <a:normAutofit/>
          </a:bodyPr>
          <a:p>
            <a:pPr>
              <a:lnSpc>
                <a:spcPct val="90000"/>
              </a:lnSpc>
            </a:pPr>
            <a:r>
              <a:rPr b="0" lang="en-US" sz="4400" spc="-1" strike="noStrike">
                <a:solidFill>
                  <a:srgbClr val="ffffff"/>
                </a:solidFill>
                <a:latin typeface="Arial"/>
              </a:rPr>
              <a:t>Table of </a:t>
            </a:r>
            <a:r>
              <a:rPr b="0" lang="en-US" sz="4400" spc="-1" strike="noStrike">
                <a:solidFill>
                  <a:srgbClr val="ffffff"/>
                </a:solidFill>
                <a:latin typeface="Arial"/>
              </a:rPr>
              <a:t>Contents</a:t>
            </a:r>
            <a:endParaRPr b="0" lang="en-US" sz="4400" spc="-1" strike="noStrike">
              <a:latin typeface="Arial"/>
            </a:endParaRPr>
          </a:p>
        </p:txBody>
      </p:sp>
      <p:sp>
        <p:nvSpPr>
          <p:cNvPr id="110"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0F674678-5E18-40A9-B39D-54D466E3B24F}" type="slidenum">
              <a:rPr b="0" lang="en-US" sz="1200" spc="-1" strike="noStrike">
                <a:solidFill>
                  <a:srgbClr val="ffffff"/>
                </a:solidFill>
                <a:latin typeface="Calibri"/>
              </a:rPr>
              <a:t>2</a:t>
            </a:fld>
            <a:endParaRPr b="0" lang="en-US" sz="1200" spc="-1" strike="noStrike">
              <a:latin typeface="Times New Roman"/>
            </a:endParaRPr>
          </a:p>
        </p:txBody>
      </p:sp>
      <p:sp>
        <p:nvSpPr>
          <p:cNvPr id="111" name="TextBox 5"/>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algn="just">
              <a:lnSpc>
                <a:spcPct val="90000"/>
              </a:lnSpc>
              <a:spcBef>
                <a:spcPts val="1001"/>
              </a:spcBef>
              <a:tabLst>
                <a:tab algn="l" pos="0"/>
              </a:tabLst>
            </a:pPr>
            <a:r>
              <a:rPr b="0" lang="es-ES" sz="2400" spc="-1" strike="noStrike">
                <a:solidFill>
                  <a:srgbClr val="000000"/>
                </a:solidFill>
                <a:latin typeface="Arial"/>
                <a:ea typeface="Calibri"/>
              </a:rPr>
              <a:t>We are developing knowledge base for scientific documents. </a:t>
            </a:r>
            <a:r>
              <a:rPr b="0" lang="en-US" sz="2400" spc="-1" strike="noStrike">
                <a:solidFill>
                  <a:srgbClr val="000000"/>
                </a:solidFill>
                <a:latin typeface="Arial"/>
                <a:ea typeface="Calibri"/>
              </a:rPr>
              <a:t>A knowledge base allows you to create self-service customer support content around recurring topics, issues, and themes. For that, we would be using web crawling, NLP and numerous data processing python tools for giving authentic solutions for students, teachers and any other tech seekers.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
        <p:nvSpPr>
          <p:cNvPr id="113"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Introduction</a:t>
            </a:r>
            <a:endParaRPr b="0" lang="en-US" sz="4400" spc="-1" strike="noStrike">
              <a:latin typeface="Arial"/>
            </a:endParaRPr>
          </a:p>
        </p:txBody>
      </p:sp>
      <p:sp>
        <p:nvSpPr>
          <p:cNvPr id="114"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E610D847-16B8-4931-8067-A8EBC43065AE}" type="slidenum">
              <a:rPr b="0" lang="en-US" sz="1200" spc="-1" strike="noStrike">
                <a:solidFill>
                  <a:srgbClr val="ffffff"/>
                </a:solidFill>
                <a:latin typeface="Calibri"/>
              </a:rPr>
              <a:t>3</a:t>
            </a:fld>
            <a:endParaRPr b="0" lang="en-US" sz="1200" spc="-1" strike="noStrike">
              <a:latin typeface="Times New Roman"/>
            </a:endParaRPr>
          </a:p>
        </p:txBody>
      </p:sp>
      <p:sp>
        <p:nvSpPr>
          <p:cNvPr id="115" name="TextBox 1"/>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Users may get unauthentic or outdated information from google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We’re developing Knowledge base to provide Users authentic information</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Our Knowledge base will rely on authentic datasets and sites to provide reliable answer to the given query</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Users can also post their question for which they want answer from expert</a:t>
            </a:r>
            <a:endParaRPr b="0" lang="en-US" sz="2800" spc="-1" strike="noStrike">
              <a:latin typeface="Arial"/>
            </a:endParaRPr>
          </a:p>
        </p:txBody>
      </p:sp>
      <p:sp>
        <p:nvSpPr>
          <p:cNvPr id="117"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Problem </a:t>
            </a:r>
            <a:r>
              <a:rPr b="0" lang="en-US" sz="4400" spc="-1" strike="noStrike">
                <a:solidFill>
                  <a:srgbClr val="000000"/>
                </a:solidFill>
                <a:latin typeface="Arial"/>
              </a:rPr>
              <a:t>Statement</a:t>
            </a:r>
            <a:endParaRPr b="0" lang="en-US" sz="4400" spc="-1" strike="noStrike">
              <a:latin typeface="Arial"/>
            </a:endParaRPr>
          </a:p>
        </p:txBody>
      </p:sp>
      <p:sp>
        <p:nvSpPr>
          <p:cNvPr id="118"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32034389-EA48-4BDB-B50B-F221E208AA75}" type="slidenum">
              <a:rPr b="0" lang="en-US" sz="1200" spc="-1" strike="noStrike">
                <a:solidFill>
                  <a:srgbClr val="ffffff"/>
                </a:solidFill>
                <a:latin typeface="Calibri"/>
              </a:rPr>
              <a:t>4</a:t>
            </a:fld>
            <a:endParaRPr b="0" lang="en-US" sz="1200" spc="-1" strike="noStrike">
              <a:latin typeface="Times New Roman"/>
            </a:endParaRPr>
          </a:p>
        </p:txBody>
      </p:sp>
      <p:sp>
        <p:nvSpPr>
          <p:cNvPr id="119" name="TextBox 2"/>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a:rPr>
              <a:t>User needs to </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a:rPr>
              <a:t>Input the query</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a:rPr>
              <a:t>Select relevant categories from checkbox</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a:rPr>
              <a:t>And let the program handles the rest.</a:t>
            </a:r>
            <a:endParaRPr b="0" lang="en-US" sz="2000" spc="-1" strike="noStrike">
              <a:latin typeface="Arial"/>
            </a:endParaRPr>
          </a:p>
        </p:txBody>
      </p:sp>
      <p:sp>
        <p:nvSpPr>
          <p:cNvPr id="121"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Req</a:t>
            </a:r>
            <a:r>
              <a:rPr b="0" lang="en-US" sz="4400" spc="-1" strike="noStrike">
                <a:solidFill>
                  <a:srgbClr val="000000"/>
                </a:solidFill>
                <a:latin typeface="Arial"/>
              </a:rPr>
              <a:t>uire</a:t>
            </a:r>
            <a:r>
              <a:rPr b="0" lang="en-US" sz="4400" spc="-1" strike="noStrike">
                <a:solidFill>
                  <a:srgbClr val="000000"/>
                </a:solidFill>
                <a:latin typeface="Arial"/>
              </a:rPr>
              <a:t>ment </a:t>
            </a:r>
            <a:r>
              <a:rPr b="0" lang="en-US" sz="4400" spc="-1" strike="noStrike">
                <a:solidFill>
                  <a:srgbClr val="000000"/>
                </a:solidFill>
                <a:latin typeface="Arial"/>
              </a:rPr>
              <a:t>Anal</a:t>
            </a:r>
            <a:r>
              <a:rPr b="0" lang="en-US" sz="4400" spc="-1" strike="noStrike">
                <a:solidFill>
                  <a:srgbClr val="000000"/>
                </a:solidFill>
                <a:latin typeface="Arial"/>
              </a:rPr>
              <a:t>ysis</a:t>
            </a:r>
            <a:endParaRPr b="0" lang="en-US" sz="4400" spc="-1" strike="noStrike">
              <a:latin typeface="Arial"/>
            </a:endParaRPr>
          </a:p>
        </p:txBody>
      </p:sp>
      <p:sp>
        <p:nvSpPr>
          <p:cNvPr id="122"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6A3A2609-E5A0-42EC-8D67-C65F2AF0657C}" type="slidenum">
              <a:rPr b="0" lang="en-US" sz="1200" spc="-1" strike="noStrike">
                <a:solidFill>
                  <a:srgbClr val="ffffff"/>
                </a:solidFill>
                <a:latin typeface="Calibri"/>
              </a:rPr>
              <a:t>5</a:t>
            </a:fld>
            <a:endParaRPr b="0" lang="en-US" sz="1200" spc="-1" strike="noStrike">
              <a:latin typeface="Times New Roman"/>
            </a:endParaRPr>
          </a:p>
        </p:txBody>
      </p:sp>
      <p:pic>
        <p:nvPicPr>
          <p:cNvPr id="123" name="Picture 4" descr=""/>
          <p:cNvPicPr/>
          <p:nvPr/>
        </p:nvPicPr>
        <p:blipFill>
          <a:blip r:embed="rId1"/>
          <a:stretch/>
        </p:blipFill>
        <p:spPr>
          <a:xfrm>
            <a:off x="7167240" y="743760"/>
            <a:ext cx="4277520" cy="5316120"/>
          </a:xfrm>
          <a:prstGeom prst="rect">
            <a:avLst/>
          </a:prstGeom>
          <a:ln w="0">
            <a:noFill/>
          </a:ln>
        </p:spPr>
      </p:pic>
      <p:sp>
        <p:nvSpPr>
          <p:cNvPr id="124" name="TextBox 3"/>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a:off x="745920" y="1899720"/>
            <a:ext cx="10514520" cy="436536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Creation of an API, that queries data from available datasets</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For implementation in business (other domain), one has to buy </a:t>
            </a:r>
            <a:r>
              <a:rPr b="0" lang="en-US" sz="2800" spc="-1" strike="noStrike">
                <a:solidFill>
                  <a:srgbClr val="000000"/>
                </a:solidFill>
                <a:latin typeface="Arial"/>
              </a:rPr>
              <a:t>this API</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a:rPr>
              <a:t>Or we can create one for them</a:t>
            </a:r>
            <a:endParaRPr b="0" lang="en-US" sz="2800" spc="-1" strike="noStrike">
              <a:latin typeface="Arial"/>
            </a:endParaRPr>
          </a:p>
        </p:txBody>
      </p:sp>
      <p:sp>
        <p:nvSpPr>
          <p:cNvPr id="126" name="PlaceHolder 2"/>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Business Plan</a:t>
            </a:r>
            <a:endParaRPr b="0" lang="en-US" sz="4400" spc="-1" strike="noStrike">
              <a:latin typeface="Arial"/>
            </a:endParaRPr>
          </a:p>
        </p:txBody>
      </p:sp>
      <p:sp>
        <p:nvSpPr>
          <p:cNvPr id="127" name="PlaceHolder 3"/>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205B1267-EAB6-4D43-9BC9-555ADD628F90}" type="slidenum">
              <a:rPr b="0" lang="en-US" sz="1200" spc="-1" strike="noStrike">
                <a:solidFill>
                  <a:srgbClr val="ffffff"/>
                </a:solidFill>
                <a:latin typeface="Calibri"/>
              </a:rPr>
              <a:t>6</a:t>
            </a:fld>
            <a:endParaRPr b="0" lang="en-US" sz="1200" spc="-1" strike="noStrike">
              <a:latin typeface="Times New Roman"/>
            </a:endParaRPr>
          </a:p>
        </p:txBody>
      </p:sp>
      <p:sp>
        <p:nvSpPr>
          <p:cNvPr id="128" name="TextBox 4"/>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739440" y="97092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SWOT Analysis</a:t>
            </a:r>
            <a:endParaRPr b="0" lang="en-US" sz="4400" spc="-1" strike="noStrike">
              <a:latin typeface="Arial"/>
            </a:endParaRPr>
          </a:p>
        </p:txBody>
      </p:sp>
      <p:sp>
        <p:nvSpPr>
          <p:cNvPr id="130" name="Rectangle: Rounded Corners 5"/>
          <p:cNvSpPr/>
          <p:nvPr/>
        </p:nvSpPr>
        <p:spPr>
          <a:xfrm>
            <a:off x="1713960" y="1728720"/>
            <a:ext cx="4651560" cy="584280"/>
          </a:xfrm>
          <a:prstGeom prst="roundRect">
            <a:avLst>
              <a:gd name="adj" fmla="val 166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POSITIVE</a:t>
            </a:r>
            <a:endParaRPr b="0" lang="en-US" sz="1800" spc="-1" strike="noStrike">
              <a:latin typeface="Arial"/>
            </a:endParaRPr>
          </a:p>
        </p:txBody>
      </p:sp>
      <p:sp>
        <p:nvSpPr>
          <p:cNvPr id="131" name="Rectangle: Rounded Corners 6"/>
          <p:cNvSpPr/>
          <p:nvPr/>
        </p:nvSpPr>
        <p:spPr>
          <a:xfrm>
            <a:off x="6839280" y="1714680"/>
            <a:ext cx="4651560" cy="584280"/>
          </a:xfrm>
          <a:prstGeom prst="roundRect">
            <a:avLst>
              <a:gd name="adj" fmla="val 166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ffffff"/>
                </a:solidFill>
                <a:latin typeface="Arial"/>
                <a:ea typeface="DejaVu Sans"/>
              </a:rPr>
              <a:t>NEGATIVE</a:t>
            </a:r>
            <a:endParaRPr b="0" lang="en-US" sz="1800" spc="-1" strike="noStrike">
              <a:latin typeface="Arial"/>
            </a:endParaRPr>
          </a:p>
        </p:txBody>
      </p:sp>
      <p:sp>
        <p:nvSpPr>
          <p:cNvPr id="132" name="Rectangle: Rounded Corners 7"/>
          <p:cNvSpPr/>
          <p:nvPr/>
        </p:nvSpPr>
        <p:spPr>
          <a:xfrm rot="16200000">
            <a:off x="575280" y="4769640"/>
            <a:ext cx="1577520" cy="663840"/>
          </a:xfrm>
          <a:prstGeom prst="roundRect">
            <a:avLst>
              <a:gd name="adj"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Arial"/>
                <a:ea typeface="DejaVu Sans"/>
              </a:rPr>
              <a:t>EXTERNAL</a:t>
            </a:r>
            <a:endParaRPr b="0" lang="en-US" sz="1600" spc="-1" strike="noStrike">
              <a:latin typeface="Arial"/>
            </a:endParaRPr>
          </a:p>
        </p:txBody>
      </p:sp>
      <p:sp>
        <p:nvSpPr>
          <p:cNvPr id="133" name="Rectangle: Rounded Corners 8"/>
          <p:cNvSpPr/>
          <p:nvPr/>
        </p:nvSpPr>
        <p:spPr>
          <a:xfrm rot="16200000">
            <a:off x="575280" y="2932920"/>
            <a:ext cx="1577520" cy="663840"/>
          </a:xfrm>
          <a:prstGeom prst="roundRect">
            <a:avLst>
              <a:gd name="adj" fmla="val 166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pc="-1" strike="noStrike">
                <a:solidFill>
                  <a:srgbClr val="ffffff"/>
                </a:solidFill>
                <a:latin typeface="Arial"/>
                <a:ea typeface="DejaVu Sans"/>
              </a:rPr>
              <a:t>INTERNAL</a:t>
            </a:r>
            <a:endParaRPr b="0" lang="en-US" sz="1600" spc="-1" strike="noStrike">
              <a:latin typeface="Arial"/>
            </a:endParaRPr>
          </a:p>
        </p:txBody>
      </p:sp>
      <p:sp>
        <p:nvSpPr>
          <p:cNvPr id="134" name="Straight Connector 9"/>
          <p:cNvSpPr/>
          <p:nvPr/>
        </p:nvSpPr>
        <p:spPr>
          <a:xfrm flipH="1">
            <a:off x="2086560" y="4165200"/>
            <a:ext cx="4162680" cy="360"/>
          </a:xfrm>
          <a:prstGeom prst="line">
            <a:avLst/>
          </a:prstGeom>
          <a:ln>
            <a:solidFill>
              <a:srgbClr val="44546a"/>
            </a:solidFill>
          </a:ln>
        </p:spPr>
        <p:style>
          <a:lnRef idx="1">
            <a:schemeClr val="accent1"/>
          </a:lnRef>
          <a:fillRef idx="0">
            <a:schemeClr val="accent1"/>
          </a:fillRef>
          <a:effectRef idx="0">
            <a:schemeClr val="accent1"/>
          </a:effectRef>
          <a:fontRef idx="minor"/>
        </p:style>
      </p:sp>
      <p:sp>
        <p:nvSpPr>
          <p:cNvPr id="135" name="Straight Connector 10"/>
          <p:cNvSpPr/>
          <p:nvPr/>
        </p:nvSpPr>
        <p:spPr>
          <a:xfrm>
            <a:off x="6622560" y="2294280"/>
            <a:ext cx="360" cy="3474720"/>
          </a:xfrm>
          <a:prstGeom prst="line">
            <a:avLst/>
          </a:prstGeom>
          <a:ln>
            <a:solidFill>
              <a:srgbClr val="44546a"/>
            </a:solidFill>
          </a:ln>
        </p:spPr>
        <p:style>
          <a:lnRef idx="1">
            <a:schemeClr val="accent1"/>
          </a:lnRef>
          <a:fillRef idx="0">
            <a:schemeClr val="accent1"/>
          </a:fillRef>
          <a:effectRef idx="0">
            <a:schemeClr val="accent1"/>
          </a:effectRef>
          <a:fontRef idx="minor"/>
        </p:style>
      </p:sp>
      <p:sp>
        <p:nvSpPr>
          <p:cNvPr id="136" name="Rectangle 11"/>
          <p:cNvSpPr/>
          <p:nvPr/>
        </p:nvSpPr>
        <p:spPr>
          <a:xfrm>
            <a:off x="1987560" y="2909880"/>
            <a:ext cx="4161960" cy="1004400"/>
          </a:xfrm>
          <a:prstGeom prst="rect">
            <a:avLst/>
          </a:prstGeom>
          <a:noFill/>
          <a:ln w="0">
            <a:noFill/>
          </a:ln>
        </p:spPr>
        <p:style>
          <a:lnRef idx="0"/>
          <a:fillRef idx="0"/>
          <a:effectRef idx="0"/>
          <a:fontRef idx="minor"/>
        </p:style>
        <p:txBody>
          <a:bodyPr lIns="0" rIns="0" tIns="0" bIns="0" anchor="t">
            <a:spAutoFit/>
          </a:bodyPr>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Provide more accurate and reliable solution to user query on the basis of datasets.</a:t>
            </a:r>
            <a:endParaRPr b="0" lang="en-US" sz="1400" spc="-1" strike="noStrike">
              <a:latin typeface="Arial"/>
            </a:endParaRPr>
          </a:p>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Post your question and get answer from an Expert.</a:t>
            </a:r>
            <a:endParaRPr b="0" lang="en-US" sz="1400" spc="-1" strike="noStrike">
              <a:latin typeface="Arial"/>
            </a:endParaRPr>
          </a:p>
        </p:txBody>
      </p:sp>
      <p:sp>
        <p:nvSpPr>
          <p:cNvPr id="137" name="Rectangle 12"/>
          <p:cNvSpPr/>
          <p:nvPr/>
        </p:nvSpPr>
        <p:spPr>
          <a:xfrm>
            <a:off x="7071120" y="3002400"/>
            <a:ext cx="4161960" cy="426600"/>
          </a:xfrm>
          <a:prstGeom prst="rect">
            <a:avLst/>
          </a:prstGeom>
          <a:noFill/>
          <a:ln w="0">
            <a:noFill/>
          </a:ln>
        </p:spPr>
        <p:style>
          <a:lnRef idx="0"/>
          <a:fillRef idx="0"/>
          <a:effectRef idx="0"/>
          <a:fontRef idx="minor"/>
        </p:style>
        <p:txBody>
          <a:bodyPr lIns="0" rIns="0" tIns="0" bIns="0" anchor="t">
            <a:spAutoFit/>
          </a:bodyPr>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Efficient sites providing solution in an instant, but juniors don’t know about them</a:t>
            </a:r>
            <a:endParaRPr b="0" lang="en-US" sz="1400" spc="-1" strike="noStrike">
              <a:latin typeface="Arial"/>
            </a:endParaRPr>
          </a:p>
        </p:txBody>
      </p:sp>
      <p:sp>
        <p:nvSpPr>
          <p:cNvPr id="138" name="Rectangle 13"/>
          <p:cNvSpPr/>
          <p:nvPr/>
        </p:nvSpPr>
        <p:spPr>
          <a:xfrm>
            <a:off x="1994400" y="4753440"/>
            <a:ext cx="4161960" cy="426600"/>
          </a:xfrm>
          <a:prstGeom prst="rect">
            <a:avLst/>
          </a:prstGeom>
          <a:noFill/>
          <a:ln w="0">
            <a:noFill/>
          </a:ln>
        </p:spPr>
        <p:style>
          <a:lnRef idx="0"/>
          <a:fillRef idx="0"/>
          <a:effectRef idx="0"/>
          <a:fontRef idx="minor"/>
        </p:style>
        <p:txBody>
          <a:bodyPr lIns="0" rIns="0" tIns="0" bIns="0" anchor="t">
            <a:spAutoFit/>
          </a:bodyPr>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New project with latest datasets, and relevant datasets unlike openKB.</a:t>
            </a:r>
            <a:endParaRPr b="0" lang="en-US" sz="1400" spc="-1" strike="noStrike">
              <a:latin typeface="Arial"/>
            </a:endParaRPr>
          </a:p>
        </p:txBody>
      </p:sp>
      <p:sp>
        <p:nvSpPr>
          <p:cNvPr id="139" name="Rectangle 14"/>
          <p:cNvSpPr/>
          <p:nvPr/>
        </p:nvSpPr>
        <p:spPr>
          <a:xfrm>
            <a:off x="7077960" y="4753440"/>
            <a:ext cx="4161960" cy="791280"/>
          </a:xfrm>
          <a:prstGeom prst="rect">
            <a:avLst/>
          </a:prstGeom>
          <a:noFill/>
          <a:ln w="0">
            <a:noFill/>
          </a:ln>
        </p:spPr>
        <p:style>
          <a:lnRef idx="0"/>
          <a:fillRef idx="0"/>
          <a:effectRef idx="0"/>
          <a:fontRef idx="minor"/>
        </p:style>
        <p:txBody>
          <a:bodyPr lIns="0" rIns="0" tIns="0" bIns="0" anchor="t">
            <a:spAutoFit/>
          </a:bodyPr>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SQL injection to reveal personal data of user or admin.</a:t>
            </a:r>
            <a:endParaRPr b="0" lang="en-US" sz="1400" spc="-1" strike="noStrike">
              <a:latin typeface="Arial"/>
            </a:endParaRPr>
          </a:p>
          <a:p>
            <a:pPr marL="171360" indent="-171360">
              <a:lnSpc>
                <a:spcPct val="100000"/>
              </a:lnSpc>
              <a:spcBef>
                <a:spcPts val="1199"/>
              </a:spcBef>
              <a:buClr>
                <a:srgbClr val="44546a"/>
              </a:buClr>
              <a:buFont typeface="Segoe UI Light"/>
              <a:buChar char="›"/>
            </a:pPr>
            <a:r>
              <a:rPr b="0" lang="en-US" sz="1400" spc="-1" strike="noStrike">
                <a:solidFill>
                  <a:srgbClr val="404040"/>
                </a:solidFill>
                <a:latin typeface="Arial"/>
                <a:ea typeface="DejaVu Sans"/>
              </a:rPr>
              <a:t>Security threats</a:t>
            </a:r>
            <a:endParaRPr b="0" lang="en-US" sz="1400" spc="-1" strike="noStrike">
              <a:latin typeface="Arial"/>
            </a:endParaRPr>
          </a:p>
        </p:txBody>
      </p:sp>
      <p:sp>
        <p:nvSpPr>
          <p:cNvPr id="140" name="Rectangle 15"/>
          <p:cNvSpPr/>
          <p:nvPr/>
        </p:nvSpPr>
        <p:spPr>
          <a:xfrm>
            <a:off x="1987560" y="2510640"/>
            <a:ext cx="4161960" cy="2430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1600" spc="-1" strike="noStrike">
                <a:solidFill>
                  <a:srgbClr val="404040"/>
                </a:solidFill>
                <a:latin typeface="Arial"/>
                <a:ea typeface="DejaVu Sans"/>
              </a:rPr>
              <a:t>STRENGTH</a:t>
            </a:r>
            <a:endParaRPr b="0" lang="en-US" sz="1600" spc="-1" strike="noStrike">
              <a:latin typeface="Arial"/>
            </a:endParaRPr>
          </a:p>
        </p:txBody>
      </p:sp>
      <p:sp>
        <p:nvSpPr>
          <p:cNvPr id="141" name="Rectangle 16"/>
          <p:cNvSpPr/>
          <p:nvPr/>
        </p:nvSpPr>
        <p:spPr>
          <a:xfrm>
            <a:off x="7071120" y="2510640"/>
            <a:ext cx="4161960" cy="2430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1600" spc="-1" strike="noStrike">
                <a:solidFill>
                  <a:srgbClr val="404040"/>
                </a:solidFill>
                <a:latin typeface="Arial"/>
                <a:ea typeface="DejaVu Sans"/>
              </a:rPr>
              <a:t>WEAKNESS</a:t>
            </a:r>
            <a:endParaRPr b="0" lang="en-US" sz="1600" spc="-1" strike="noStrike">
              <a:latin typeface="Arial"/>
            </a:endParaRPr>
          </a:p>
        </p:txBody>
      </p:sp>
      <p:sp>
        <p:nvSpPr>
          <p:cNvPr id="142" name="Rectangle 17"/>
          <p:cNvSpPr/>
          <p:nvPr/>
        </p:nvSpPr>
        <p:spPr>
          <a:xfrm>
            <a:off x="1994400" y="4347000"/>
            <a:ext cx="4161960" cy="2430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1600" spc="-1" strike="noStrike">
                <a:solidFill>
                  <a:srgbClr val="404040"/>
                </a:solidFill>
                <a:latin typeface="Arial"/>
                <a:ea typeface="DejaVu Sans"/>
              </a:rPr>
              <a:t>OPPORTUNITY</a:t>
            </a:r>
            <a:endParaRPr b="0" lang="en-US" sz="1600" spc="-1" strike="noStrike">
              <a:latin typeface="Arial"/>
            </a:endParaRPr>
          </a:p>
        </p:txBody>
      </p:sp>
      <p:sp>
        <p:nvSpPr>
          <p:cNvPr id="143" name="Rectangle 18"/>
          <p:cNvSpPr/>
          <p:nvPr/>
        </p:nvSpPr>
        <p:spPr>
          <a:xfrm>
            <a:off x="7077960" y="4347000"/>
            <a:ext cx="4161960" cy="243000"/>
          </a:xfrm>
          <a:prstGeom prst="rect">
            <a:avLst/>
          </a:prstGeom>
          <a:noFill/>
          <a:ln w="0">
            <a:noFill/>
          </a:ln>
        </p:spPr>
        <p:style>
          <a:lnRef idx="0"/>
          <a:fillRef idx="0"/>
          <a:effectRef idx="0"/>
          <a:fontRef idx="minor"/>
        </p:style>
        <p:txBody>
          <a:bodyPr lIns="0" rIns="0" tIns="0" bIns="0" anchor="t">
            <a:spAutoFit/>
          </a:bodyPr>
          <a:p>
            <a:pPr>
              <a:lnSpc>
                <a:spcPct val="100000"/>
              </a:lnSpc>
            </a:pPr>
            <a:r>
              <a:rPr b="1" lang="en-US" sz="1600" spc="-1" strike="noStrike">
                <a:solidFill>
                  <a:srgbClr val="404040"/>
                </a:solidFill>
                <a:latin typeface="Arial"/>
                <a:ea typeface="DejaVu Sans"/>
              </a:rPr>
              <a:t>THREAT</a:t>
            </a:r>
            <a:endParaRPr b="0" lang="en-US" sz="1600" spc="-1" strike="noStrike">
              <a:latin typeface="Arial"/>
            </a:endParaRPr>
          </a:p>
        </p:txBody>
      </p:sp>
      <p:sp>
        <p:nvSpPr>
          <p:cNvPr id="144" name="Straight Connector 23"/>
          <p:cNvSpPr/>
          <p:nvPr/>
        </p:nvSpPr>
        <p:spPr>
          <a:xfrm flipH="1">
            <a:off x="7122600" y="4179240"/>
            <a:ext cx="4163040" cy="360"/>
          </a:xfrm>
          <a:prstGeom prst="line">
            <a:avLst/>
          </a:prstGeom>
          <a:ln>
            <a:solidFill>
              <a:srgbClr val="44546a"/>
            </a:solidFill>
          </a:ln>
        </p:spPr>
        <p:style>
          <a:lnRef idx="1">
            <a:schemeClr val="accent1"/>
          </a:lnRef>
          <a:fillRef idx="0">
            <a:schemeClr val="accent1"/>
          </a:fillRef>
          <a:effectRef idx="0">
            <a:schemeClr val="accent1"/>
          </a:effectRef>
          <a:fontRef idx="minor"/>
        </p:style>
      </p:sp>
      <p:sp>
        <p:nvSpPr>
          <p:cNvPr id="145"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D074C02E-00FF-4795-AC6A-914120FC26E4}" type="slidenum">
              <a:rPr b="0" lang="en-US" sz="1200" spc="-1" strike="noStrike">
                <a:solidFill>
                  <a:srgbClr val="ffffff"/>
                </a:solidFill>
                <a:latin typeface="Calibri"/>
              </a:rPr>
              <a:t>7</a:t>
            </a:fld>
            <a:endParaRPr b="0" lang="en-US" sz="1200" spc="-1" strike="noStrike">
              <a:latin typeface="Times New Roman"/>
            </a:endParaRPr>
          </a:p>
        </p:txBody>
      </p:sp>
      <p:sp>
        <p:nvSpPr>
          <p:cNvPr id="146" name="TextBox 19"/>
          <p:cNvSpPr/>
          <p:nvPr/>
        </p:nvSpPr>
        <p:spPr>
          <a:xfrm>
            <a:off x="3909240" y="5965920"/>
            <a:ext cx="54259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0000"/>
                </a:solidFill>
                <a:latin typeface="Calibri"/>
                <a:ea typeface="DejaVu Sans"/>
              </a:rPr>
              <a:t>Fig 1:</a:t>
            </a:r>
            <a:r>
              <a:rPr b="0" lang="en-US" sz="1400" spc="-1" strike="noStrike">
                <a:solidFill>
                  <a:srgbClr val="000000"/>
                </a:solidFill>
                <a:latin typeface="Calibri"/>
                <a:ea typeface="DejaVu Sans"/>
              </a:rPr>
              <a:t> SWOT analysis of the project</a:t>
            </a:r>
            <a:endParaRPr b="0" lang="en-US" sz="1400" spc="-1" strike="noStrike">
              <a:latin typeface="Arial"/>
            </a:endParaRPr>
          </a:p>
        </p:txBody>
      </p:sp>
      <p:sp>
        <p:nvSpPr>
          <p:cNvPr id="147" name="TextBox 8"/>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96080" y="80424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Gantt Chart</a:t>
            </a:r>
            <a:endParaRPr b="0" lang="en-US" sz="4400" spc="-1" strike="noStrike">
              <a:latin typeface="Arial"/>
            </a:endParaRPr>
          </a:p>
        </p:txBody>
      </p:sp>
      <p:sp>
        <p:nvSpPr>
          <p:cNvPr id="149"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C7DA1073-6BA9-4239-888E-49748FB2D236}" type="slidenum">
              <a:rPr b="0" lang="en-US" sz="1200" spc="-1" strike="noStrike">
                <a:solidFill>
                  <a:srgbClr val="ffffff"/>
                </a:solidFill>
                <a:latin typeface="Calibri"/>
              </a:rPr>
              <a:t>8</a:t>
            </a:fld>
            <a:endParaRPr b="0" lang="en-US" sz="1200" spc="-1" strike="noStrike">
              <a:latin typeface="Times New Roman"/>
            </a:endParaRPr>
          </a:p>
        </p:txBody>
      </p:sp>
      <p:sp>
        <p:nvSpPr>
          <p:cNvPr id="150" name="TextBox 36"/>
          <p:cNvSpPr/>
          <p:nvPr/>
        </p:nvSpPr>
        <p:spPr>
          <a:xfrm>
            <a:off x="4014000" y="5957280"/>
            <a:ext cx="54259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0000"/>
                </a:solidFill>
                <a:latin typeface="Calibri"/>
                <a:ea typeface="DejaVu Sans"/>
              </a:rPr>
              <a:t>Fig 2:</a:t>
            </a:r>
            <a:r>
              <a:rPr b="0" lang="en-US" sz="1400" spc="-1" strike="noStrike">
                <a:solidFill>
                  <a:srgbClr val="000000"/>
                </a:solidFill>
                <a:latin typeface="Calibri"/>
                <a:ea typeface="DejaVu Sans"/>
              </a:rPr>
              <a:t> Gantt Chart (Project Timeline) of the project</a:t>
            </a:r>
            <a:endParaRPr b="0" lang="en-US" sz="1400" spc="-1" strike="noStrike">
              <a:latin typeface="Arial"/>
            </a:endParaRPr>
          </a:p>
        </p:txBody>
      </p:sp>
      <p:pic>
        <p:nvPicPr>
          <p:cNvPr id="151" name="Picture 2" descr=""/>
          <p:cNvPicPr/>
          <p:nvPr/>
        </p:nvPicPr>
        <p:blipFill>
          <a:blip r:embed="rId1"/>
          <a:stretch/>
        </p:blipFill>
        <p:spPr>
          <a:xfrm>
            <a:off x="1977480" y="1395720"/>
            <a:ext cx="8388000" cy="4470840"/>
          </a:xfrm>
          <a:prstGeom prst="rect">
            <a:avLst/>
          </a:prstGeom>
          <a:ln w="0">
            <a:noFill/>
          </a:ln>
        </p:spPr>
      </p:pic>
      <p:sp>
        <p:nvSpPr>
          <p:cNvPr id="152" name="TextBox 11"/>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745920" y="1017360"/>
            <a:ext cx="10514520" cy="679680"/>
          </a:xfrm>
          <a:prstGeom prst="rect">
            <a:avLst/>
          </a:prstGeom>
          <a:noFill/>
          <a:ln w="0">
            <a:noFill/>
          </a:ln>
        </p:spPr>
        <p:txBody>
          <a:bodyPr lIns="90000" rIns="90000" tIns="45000" bIns="45000" anchor="ctr">
            <a:normAutofit fontScale="97000"/>
          </a:bodyPr>
          <a:p>
            <a:pPr>
              <a:lnSpc>
                <a:spcPct val="90000"/>
              </a:lnSpc>
            </a:pPr>
            <a:r>
              <a:rPr b="0" lang="en-US" sz="4400" spc="-1" strike="noStrike">
                <a:solidFill>
                  <a:srgbClr val="000000"/>
                </a:solidFill>
                <a:latin typeface="Arial"/>
              </a:rPr>
              <a:t>Use </a:t>
            </a:r>
            <a:r>
              <a:rPr b="0" lang="en-US" sz="4400" spc="-1" strike="noStrike">
                <a:solidFill>
                  <a:srgbClr val="000000"/>
                </a:solidFill>
                <a:latin typeface="Arial"/>
              </a:rPr>
              <a:t>Case </a:t>
            </a:r>
            <a:r>
              <a:rPr b="0" lang="en-US" sz="4400" spc="-1" strike="noStrike">
                <a:solidFill>
                  <a:srgbClr val="000000"/>
                </a:solidFill>
                <a:latin typeface="Arial"/>
              </a:rPr>
              <a:t>Diagram</a:t>
            </a:r>
            <a:endParaRPr b="0" lang="en-US" sz="4400" spc="-1" strike="noStrike">
              <a:latin typeface="Arial"/>
            </a:endParaRPr>
          </a:p>
        </p:txBody>
      </p:sp>
      <p:sp>
        <p:nvSpPr>
          <p:cNvPr id="154" name="PlaceHolder 2"/>
          <p:cNvSpPr>
            <a:spLocks noGrp="1"/>
          </p:cNvSpPr>
          <p:nvPr>
            <p:ph type="sldNum"/>
          </p:nvPr>
        </p:nvSpPr>
        <p:spPr>
          <a:xfrm>
            <a:off x="10831680" y="6161760"/>
            <a:ext cx="438480" cy="363960"/>
          </a:xfrm>
          <a:prstGeom prst="rect">
            <a:avLst/>
          </a:prstGeom>
          <a:noFill/>
          <a:ln w="0">
            <a:noFill/>
          </a:ln>
        </p:spPr>
        <p:txBody>
          <a:bodyPr lIns="90000" rIns="90000" tIns="45000" bIns="45000" anchor="ctr">
            <a:noAutofit/>
          </a:bodyPr>
          <a:p>
            <a:pPr algn="ctr">
              <a:lnSpc>
                <a:spcPct val="100000"/>
              </a:lnSpc>
            </a:pPr>
            <a:fld id="{2A1D6513-7A87-4140-8455-7C42875A8CF2}" type="slidenum">
              <a:rPr b="0" lang="en-US" sz="1200" spc="-1" strike="noStrike">
                <a:solidFill>
                  <a:srgbClr val="ffffff"/>
                </a:solidFill>
                <a:latin typeface="Calibri"/>
              </a:rPr>
              <a:t>9</a:t>
            </a:fld>
            <a:endParaRPr b="0" lang="en-US" sz="1200" spc="-1" strike="noStrike">
              <a:latin typeface="Times New Roman"/>
            </a:endParaRPr>
          </a:p>
        </p:txBody>
      </p:sp>
      <p:sp>
        <p:nvSpPr>
          <p:cNvPr id="155" name="Flowchart: Document 10"/>
          <p:cNvSpPr/>
          <p:nvPr/>
        </p:nvSpPr>
        <p:spPr>
          <a:xfrm>
            <a:off x="8796960" y="4104720"/>
            <a:ext cx="926640" cy="766440"/>
          </a:xfrm>
          <a:prstGeom prst="flowChartDocument">
            <a:avLst/>
          </a:prstGeom>
          <a:solidFill>
            <a:schemeClr val="bg2">
              <a:lumMod val="75000"/>
            </a:schemeClr>
          </a:solidFill>
          <a:ln w="28575">
            <a:solidFill>
              <a:srgbClr val="808080"/>
            </a:solidFill>
          </a:ln>
        </p:spPr>
        <p:style>
          <a:lnRef idx="2">
            <a:schemeClr val="accent1">
              <a:shade val="50000"/>
            </a:schemeClr>
          </a:lnRef>
          <a:fillRef idx="1">
            <a:schemeClr val="accent1"/>
          </a:fillRef>
          <a:effectRef idx="0">
            <a:schemeClr val="accent1"/>
          </a:effectRef>
          <a:fontRef idx="minor"/>
        </p:style>
      </p:sp>
      <p:pic>
        <p:nvPicPr>
          <p:cNvPr id="156" name="Picture 2" descr="Download Kinect for Windows Developer Toolkit 1.5.1"/>
          <p:cNvPicPr/>
          <p:nvPr/>
        </p:nvPicPr>
        <p:blipFill>
          <a:blip r:embed="rId1"/>
          <a:srcRect l="0" t="11751" r="0" b="23010"/>
          <a:stretch/>
        </p:blipFill>
        <p:spPr>
          <a:xfrm>
            <a:off x="8890200" y="2503080"/>
            <a:ext cx="1173960" cy="764640"/>
          </a:xfrm>
          <a:prstGeom prst="rect">
            <a:avLst/>
          </a:prstGeom>
          <a:ln w="0">
            <a:noFill/>
          </a:ln>
        </p:spPr>
      </p:pic>
      <p:sp>
        <p:nvSpPr>
          <p:cNvPr id="157" name="TextBox 7"/>
          <p:cNvSpPr/>
          <p:nvPr/>
        </p:nvSpPr>
        <p:spPr>
          <a:xfrm>
            <a:off x="3382560" y="5884920"/>
            <a:ext cx="5425920" cy="302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400" spc="-1" strike="noStrike">
                <a:solidFill>
                  <a:srgbClr val="000000"/>
                </a:solidFill>
                <a:latin typeface="Calibri"/>
                <a:ea typeface="DejaVu Sans"/>
              </a:rPr>
              <a:t>Fig 3:</a:t>
            </a:r>
            <a:r>
              <a:rPr b="0" lang="en-US" sz="1400" spc="-1" strike="noStrike">
                <a:solidFill>
                  <a:srgbClr val="000000"/>
                </a:solidFill>
                <a:latin typeface="Calibri"/>
                <a:ea typeface="DejaVu Sans"/>
              </a:rPr>
              <a:t> Flow diagram of the project</a:t>
            </a:r>
            <a:endParaRPr b="0" lang="en-US" sz="1400" spc="-1" strike="noStrike">
              <a:latin typeface="Arial"/>
            </a:endParaRPr>
          </a:p>
        </p:txBody>
      </p:sp>
      <p:pic>
        <p:nvPicPr>
          <p:cNvPr id="158" name="Content Placeholder 11" descr=""/>
          <p:cNvPicPr/>
          <p:nvPr/>
        </p:nvPicPr>
        <p:blipFill>
          <a:blip r:embed="rId2"/>
          <a:stretch/>
        </p:blipFill>
        <p:spPr>
          <a:xfrm>
            <a:off x="5565960" y="1163880"/>
            <a:ext cx="4764960" cy="4809960"/>
          </a:xfrm>
          <a:prstGeom prst="rect">
            <a:avLst/>
          </a:prstGeom>
          <a:ln w="0">
            <a:noFill/>
          </a:ln>
        </p:spPr>
      </p:pic>
      <p:sp>
        <p:nvSpPr>
          <p:cNvPr id="159" name="TextBox 12"/>
          <p:cNvSpPr/>
          <p:nvPr/>
        </p:nvSpPr>
        <p:spPr>
          <a:xfrm>
            <a:off x="5691600" y="69840"/>
            <a:ext cx="6247800" cy="5162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1" lang="en-US" sz="1400" spc="-1" strike="noStrike">
                <a:solidFill>
                  <a:srgbClr val="ffffff"/>
                </a:solidFill>
                <a:latin typeface="Calibri"/>
                <a:ea typeface="DejaVu Sans"/>
              </a:rPr>
              <a:t>Scientific knowledge-base Creation from heterogenous data</a:t>
            </a:r>
            <a:endParaRPr b="0" lang="en-US" sz="1400" spc="-1" strike="noStrike">
              <a:latin typeface="Arial"/>
            </a:endParaRPr>
          </a:p>
          <a:p>
            <a:pPr algn="r">
              <a:lnSpc>
                <a:spcPct val="100000"/>
              </a:lnSpc>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webextensions/taskpanes.xml><?xml version="1.0" encoding="utf-8"?>
<wetp:taskpanes xmlns:wetp="http://schemas.microsoft.com/office/webextensions/taskpanes/2010/11">
  <wetp:taskpane dockstate="right" visibility="0" width="613" row="5">
    <wetp:webextensionref xmlns:r="http://schemas.openxmlformats.org/officeDocument/2006/relationships" r:id="rId1"/>
  </wetp:taskpane>
</wetp:taskpanes>
</file>

<file path=docProps/app.xml><?xml version="1.0" encoding="utf-8"?>
<Properties xmlns="http://schemas.openxmlformats.org/officeDocument/2006/extended-properties" xmlns:vt="http://schemas.openxmlformats.org/officeDocument/2006/docPropsVTypes">
  <Template/>
  <TotalTime>5972</TotalTime>
  <Application>LibreOffice/7.2.3.2$Linux_X86_64 LibreOffice_project/20$Build-2</Application>
  <AppVersion>15.0000</AppVersion>
  <Words>572</Words>
  <Paragraphs>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2021-11-04T07:45:01Z</dcterms:created>
  <dc:creator>Huawei</dc:creator>
  <dc:description/>
  <dc:language>en-US</dc:language>
  <cp:lastModifiedBy/>
  <dcterms:modified xsi:type="dcterms:W3CDTF">2021-12-20T20:20:53Z</dcterms:modified>
  <cp:revision>345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16</vt:i4>
  </property>
</Properties>
</file>