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Lst>
  <p:sldSz cy="16459200" cx="164592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SzPts val="1400"/>
              <a:buFont typeface="Times New Roman"/>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2189160" y="1257480"/>
            <a:ext cx="3393720" cy="33937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1:notes"/>
          <p:cNvSpPr txBox="1"/>
          <p:nvPr>
            <p:ph idx="1" type="body"/>
          </p:nvPr>
        </p:nvSpPr>
        <p:spPr>
          <a:xfrm>
            <a:off x="777960" y="4840200"/>
            <a:ext cx="6216120" cy="396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p>
        </p:txBody>
      </p:sp>
      <p:sp>
        <p:nvSpPr>
          <p:cNvPr id="64" name="Google Shape;64;p1:notes"/>
          <p:cNvSpPr txBox="1"/>
          <p:nvPr>
            <p:ph idx="12" type="sldNum"/>
          </p:nvPr>
        </p:nvSpPr>
        <p:spPr>
          <a:xfrm>
            <a:off x="4402080" y="9553680"/>
            <a:ext cx="3368160" cy="504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1200"/>
              <a:buFont typeface="Times New Roman"/>
              <a:buNone/>
            </a:pPr>
            <a:fld id="{00000000-1234-1234-1234-123412341234}" type="slidenum">
              <a:rPr b="0" i="0" lang="en-US" sz="1200" u="none" cap="none" strike="noStrike">
                <a:latin typeface="Times New Roman"/>
                <a:ea typeface="Times New Roman"/>
                <a:cs typeface="Times New Roman"/>
                <a:sym typeface="Times New Roman"/>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11"/>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a:off x="822960" y="3851280"/>
            <a:ext cx="1481292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1"/>
          <p:cNvSpPr txBox="1"/>
          <p:nvPr>
            <p:ph idx="2" type="body"/>
          </p:nvPr>
        </p:nvSpPr>
        <p:spPr>
          <a:xfrm>
            <a:off x="822960" y="8837640"/>
            <a:ext cx="1481292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12"/>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 type="body"/>
          </p:nvPr>
        </p:nvSpPr>
        <p:spPr>
          <a:xfrm>
            <a:off x="822960" y="385128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2" type="body"/>
          </p:nvPr>
        </p:nvSpPr>
        <p:spPr>
          <a:xfrm>
            <a:off x="8413200" y="385128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3" type="body"/>
          </p:nvPr>
        </p:nvSpPr>
        <p:spPr>
          <a:xfrm>
            <a:off x="822960" y="883764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4" type="body"/>
          </p:nvPr>
        </p:nvSpPr>
        <p:spPr>
          <a:xfrm>
            <a:off x="8413200" y="883764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13"/>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 type="body"/>
          </p:nvPr>
        </p:nvSpPr>
        <p:spPr>
          <a:xfrm>
            <a:off x="822960" y="3851280"/>
            <a:ext cx="47696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2" type="body"/>
          </p:nvPr>
        </p:nvSpPr>
        <p:spPr>
          <a:xfrm>
            <a:off x="5831640" y="3851280"/>
            <a:ext cx="47696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3" type="body"/>
          </p:nvPr>
        </p:nvSpPr>
        <p:spPr>
          <a:xfrm>
            <a:off x="10839960" y="3851280"/>
            <a:ext cx="47696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4" type="body"/>
          </p:nvPr>
        </p:nvSpPr>
        <p:spPr>
          <a:xfrm>
            <a:off x="822960" y="8837640"/>
            <a:ext cx="47696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5" type="body"/>
          </p:nvPr>
        </p:nvSpPr>
        <p:spPr>
          <a:xfrm>
            <a:off x="5831640" y="8837640"/>
            <a:ext cx="47696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6" type="body"/>
          </p:nvPr>
        </p:nvSpPr>
        <p:spPr>
          <a:xfrm>
            <a:off x="10839960" y="8837640"/>
            <a:ext cx="47696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subTitle"/>
          </p:nvPr>
        </p:nvSpPr>
        <p:spPr>
          <a:xfrm>
            <a:off x="822960" y="3851280"/>
            <a:ext cx="14812920" cy="9545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 type="body"/>
          </p:nvPr>
        </p:nvSpPr>
        <p:spPr>
          <a:xfrm>
            <a:off x="822960" y="3851280"/>
            <a:ext cx="14812920" cy="95457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 type="body"/>
          </p:nvPr>
        </p:nvSpPr>
        <p:spPr>
          <a:xfrm>
            <a:off x="822960" y="3851280"/>
            <a:ext cx="7228440" cy="95457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2" type="body"/>
          </p:nvPr>
        </p:nvSpPr>
        <p:spPr>
          <a:xfrm>
            <a:off x="8413200" y="3851280"/>
            <a:ext cx="7228440" cy="95457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7"/>
          <p:cNvSpPr txBox="1"/>
          <p:nvPr>
            <p:ph idx="1" type="subTitle"/>
          </p:nvPr>
        </p:nvSpPr>
        <p:spPr>
          <a:xfrm>
            <a:off x="822960" y="656640"/>
            <a:ext cx="14812920" cy="12740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8"/>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822960" y="385128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2" type="body"/>
          </p:nvPr>
        </p:nvSpPr>
        <p:spPr>
          <a:xfrm>
            <a:off x="8413200" y="3851280"/>
            <a:ext cx="7228440" cy="95457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8"/>
          <p:cNvSpPr txBox="1"/>
          <p:nvPr>
            <p:ph idx="3" type="body"/>
          </p:nvPr>
        </p:nvSpPr>
        <p:spPr>
          <a:xfrm>
            <a:off x="822960" y="883764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body"/>
          </p:nvPr>
        </p:nvSpPr>
        <p:spPr>
          <a:xfrm>
            <a:off x="822960" y="3851280"/>
            <a:ext cx="7228440" cy="95457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2" type="body"/>
          </p:nvPr>
        </p:nvSpPr>
        <p:spPr>
          <a:xfrm>
            <a:off x="8413200" y="385128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9"/>
          <p:cNvSpPr txBox="1"/>
          <p:nvPr>
            <p:ph idx="3" type="body"/>
          </p:nvPr>
        </p:nvSpPr>
        <p:spPr>
          <a:xfrm>
            <a:off x="8413200" y="883764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10"/>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 type="body"/>
          </p:nvPr>
        </p:nvSpPr>
        <p:spPr>
          <a:xfrm>
            <a:off x="822960" y="385128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2" type="body"/>
          </p:nvPr>
        </p:nvSpPr>
        <p:spPr>
          <a:xfrm>
            <a:off x="8413200" y="3851280"/>
            <a:ext cx="722844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0"/>
          <p:cNvSpPr txBox="1"/>
          <p:nvPr>
            <p:ph idx="3" type="body"/>
          </p:nvPr>
        </p:nvSpPr>
        <p:spPr>
          <a:xfrm>
            <a:off x="822960" y="8837640"/>
            <a:ext cx="14812920" cy="4553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descr="Logo.jpg" id="10" name="Google Shape;10;p1"/>
          <p:cNvPicPr preferRelativeResize="0"/>
          <p:nvPr/>
        </p:nvPicPr>
        <p:blipFill rotWithShape="1">
          <a:blip r:embed="rId1">
            <a:alphaModFix/>
          </a:blip>
          <a:srcRect b="0" l="0" r="0" t="0"/>
          <a:stretch/>
        </p:blipFill>
        <p:spPr>
          <a:xfrm>
            <a:off x="15022440" y="16197840"/>
            <a:ext cx="1174680" cy="187200"/>
          </a:xfrm>
          <a:prstGeom prst="rect">
            <a:avLst/>
          </a:prstGeom>
          <a:noFill/>
          <a:ln>
            <a:noFill/>
          </a:ln>
        </p:spPr>
      </p:pic>
      <p:sp>
        <p:nvSpPr>
          <p:cNvPr id="11" name="Google Shape;11;p1"/>
          <p:cNvSpPr txBox="1"/>
          <p:nvPr>
            <p:ph type="title"/>
          </p:nvPr>
        </p:nvSpPr>
        <p:spPr>
          <a:xfrm>
            <a:off x="822960" y="656640"/>
            <a:ext cx="14812920" cy="274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 type="body"/>
          </p:nvPr>
        </p:nvSpPr>
        <p:spPr>
          <a:xfrm>
            <a:off x="822960" y="3851280"/>
            <a:ext cx="14812920" cy="95457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jp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4294967295" type="title"/>
          </p:nvPr>
        </p:nvSpPr>
        <p:spPr>
          <a:xfrm>
            <a:off x="261360" y="304920"/>
            <a:ext cx="15935760" cy="1675440"/>
          </a:xfrm>
          <a:prstGeom prst="rect">
            <a:avLst/>
          </a:prstGeom>
          <a:solidFill>
            <a:srgbClr val="5587E1"/>
          </a:solidFill>
          <a:ln cap="flat" cmpd="sng" w="9525">
            <a:solidFill>
              <a:srgbClr val="09306B"/>
            </a:solidFill>
            <a:prstDash val="solid"/>
            <a:round/>
            <a:headEnd len="sm" w="sm" type="none"/>
            <a:tailEnd len="sm" w="sm" type="none"/>
          </a:ln>
        </p:spPr>
        <p:txBody>
          <a:bodyPr anchorCtr="1" anchor="ctr" bIns="39225" lIns="78475" spcFirstLastPara="1" rIns="78475" wrap="square" tIns="39225">
            <a:noAutofit/>
          </a:bodyPr>
          <a:lstStyle/>
          <a:p>
            <a:pPr indent="0" lvl="0" marL="0" marR="0" rtl="0" algn="ctr">
              <a:lnSpc>
                <a:spcPct val="100000"/>
              </a:lnSpc>
              <a:spcBef>
                <a:spcPts val="0"/>
              </a:spcBef>
              <a:spcAft>
                <a:spcPts val="0"/>
              </a:spcAft>
              <a:buClr>
                <a:srgbClr val="FFFFFF"/>
              </a:buClr>
              <a:buSzPts val="3100"/>
              <a:buFont typeface="Arial"/>
              <a:buNone/>
            </a:pPr>
            <a:r>
              <a:rPr b="1" i="0" lang="en-US" sz="3100" u="none" cap="none" strike="noStrike">
                <a:solidFill>
                  <a:srgbClr val="FFFFFF"/>
                </a:solidFill>
              </a:rPr>
              <a:t>Scientific Knowledge Base Creation with Heterogeneous Data</a:t>
            </a:r>
            <a:br>
              <a:rPr b="1" i="0" lang="en-US" sz="4400" u="none" cap="none" strike="noStrike"/>
            </a:br>
            <a:r>
              <a:rPr b="1" i="0" lang="en-US" sz="3100" u="none" cap="none" strike="noStrike">
                <a:solidFill>
                  <a:srgbClr val="FFFFFF"/>
                </a:solidFill>
              </a:rPr>
              <a:t>181058_Hamza, 181122</a:t>
            </a:r>
            <a:r>
              <a:rPr b="1" lang="en-US" sz="3100">
                <a:solidFill>
                  <a:srgbClr val="FFFFFF"/>
                </a:solidFill>
              </a:rPr>
              <a:t>_Huzaifa</a:t>
            </a:r>
            <a:r>
              <a:rPr b="1" i="0" lang="en-US" sz="3100" u="none" cap="none" strike="noStrike">
                <a:solidFill>
                  <a:srgbClr val="FFFFFF"/>
                </a:solidFill>
              </a:rPr>
              <a:t>, (Supervisor</a:t>
            </a:r>
            <a:r>
              <a:rPr b="1" i="0" lang="en-US" sz="3100" u="none" cap="none" strike="noStrike">
                <a:solidFill>
                  <a:srgbClr val="FFFFFF"/>
                </a:solidFill>
              </a:rPr>
              <a:t>)</a:t>
            </a:r>
            <a:r>
              <a:rPr b="1" i="0" lang="en-US" sz="3100" u="none" cap="none" strike="noStrike">
                <a:solidFill>
                  <a:srgbClr val="FFFFFF"/>
                </a:solidFill>
              </a:rPr>
              <a:t> Shoaib Malik</a:t>
            </a:r>
            <a:r>
              <a:rPr b="1" i="0" lang="en-US" sz="3100" u="none" cap="none" strike="noStrike">
                <a:solidFill>
                  <a:srgbClr val="FFFFFF"/>
                </a:solidFill>
                <a:latin typeface="Arial"/>
                <a:ea typeface="Arial"/>
                <a:cs typeface="Arial"/>
                <a:sym typeface="Arial"/>
              </a:rPr>
              <a:t> </a:t>
            </a:r>
            <a:br>
              <a:rPr b="1" i="0" lang="en-US" sz="4400" u="none" cap="none" strike="noStrike"/>
            </a:br>
            <a:r>
              <a:rPr b="1" i="0" lang="en-US" sz="3100" u="none" cap="none" strike="noStrike">
                <a:solidFill>
                  <a:srgbClr val="FFFFFF"/>
                </a:solidFill>
              </a:rPr>
              <a:t>FYP ID:</a:t>
            </a:r>
            <a:r>
              <a:rPr b="1" i="0" lang="en-US" sz="3100" u="none" cap="none" strike="noStrike">
                <a:solidFill>
                  <a:srgbClr val="FFFFFF"/>
                </a:solidFill>
                <a:latin typeface="Arial"/>
                <a:ea typeface="Arial"/>
                <a:cs typeface="Arial"/>
                <a:sym typeface="Arial"/>
              </a:rPr>
              <a:t> CS-SP-21-29</a:t>
            </a:r>
            <a:endParaRPr b="1" i="0" sz="3100" u="none" cap="none" strike="noStrike">
              <a:solidFill>
                <a:srgbClr val="000000"/>
              </a:solidFill>
            </a:endParaRPr>
          </a:p>
        </p:txBody>
      </p:sp>
      <p:sp>
        <p:nvSpPr>
          <p:cNvPr id="67" name="Google Shape;67;p14"/>
          <p:cNvSpPr txBox="1"/>
          <p:nvPr>
            <p:ph idx="4294967295" type="body"/>
          </p:nvPr>
        </p:nvSpPr>
        <p:spPr>
          <a:xfrm>
            <a:off x="261360" y="2129760"/>
            <a:ext cx="5136900" cy="53250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i="0" lang="en-US" sz="2100" u="none" cap="none" strike="noStrike">
                <a:solidFill>
                  <a:srgbClr val="FFFFFF"/>
                </a:solidFill>
                <a:latin typeface="Arial"/>
                <a:ea typeface="Arial"/>
                <a:cs typeface="Arial"/>
                <a:sym typeface="Arial"/>
              </a:rPr>
              <a:t>Introduction</a:t>
            </a:r>
            <a:endParaRPr b="0" i="0" sz="2100" u="none" cap="none" strike="noStrike">
              <a:solidFill>
                <a:srgbClr val="000000"/>
              </a:solidFill>
              <a:latin typeface="Arial"/>
              <a:ea typeface="Arial"/>
              <a:cs typeface="Arial"/>
              <a:sym typeface="Arial"/>
            </a:endParaRPr>
          </a:p>
        </p:txBody>
      </p:sp>
      <p:sp>
        <p:nvSpPr>
          <p:cNvPr id="68" name="Google Shape;68;p14"/>
          <p:cNvSpPr txBox="1"/>
          <p:nvPr>
            <p:ph idx="4294967295" type="body"/>
          </p:nvPr>
        </p:nvSpPr>
        <p:spPr>
          <a:xfrm>
            <a:off x="261350" y="2819525"/>
            <a:ext cx="5136900" cy="2838900"/>
          </a:xfrm>
          <a:prstGeom prst="rect">
            <a:avLst/>
          </a:prstGeom>
          <a:noFill/>
          <a:ln>
            <a:noFill/>
          </a:ln>
        </p:spPr>
        <p:txBody>
          <a:bodyPr anchorCtr="0" anchor="t" bIns="39225" lIns="78475" spcFirstLastPara="1" rIns="78475" wrap="square" tIns="39225">
            <a:noAutofit/>
          </a:bodyPr>
          <a:lstStyle/>
          <a:p>
            <a:pPr indent="0" lvl="0" marL="0" marR="0" rtl="0" algn="just">
              <a:lnSpc>
                <a:spcPct val="100000"/>
              </a:lnSpc>
              <a:spcBef>
                <a:spcPts val="0"/>
              </a:spcBef>
              <a:spcAft>
                <a:spcPts val="0"/>
              </a:spcAft>
              <a:buClr>
                <a:srgbClr val="000000"/>
              </a:buClr>
              <a:buSzPts val="1400"/>
              <a:buFont typeface="Times New Roman"/>
              <a:buNone/>
            </a:pPr>
            <a:r>
              <a:rPr lang="en-US" sz="1400">
                <a:latin typeface="Times New Roman"/>
                <a:ea typeface="Times New Roman"/>
                <a:cs typeface="Times New Roman"/>
                <a:sym typeface="Times New Roman"/>
              </a:rPr>
              <a:t>Solving a user’s query has been tough since the use of internet. With internet, one can be </a:t>
            </a:r>
            <a:r>
              <a:rPr lang="en-US" sz="1400">
                <a:latin typeface="Times New Roman"/>
                <a:ea typeface="Times New Roman"/>
                <a:cs typeface="Times New Roman"/>
                <a:sym typeface="Times New Roman"/>
              </a:rPr>
              <a:t>benefited</a:t>
            </a:r>
            <a:r>
              <a:rPr lang="en-US" sz="1400">
                <a:latin typeface="Times New Roman"/>
                <a:ea typeface="Times New Roman"/>
                <a:cs typeface="Times New Roman"/>
                <a:sym typeface="Times New Roman"/>
              </a:rPr>
              <a:t> from it and at lost due to some spamming information and tags. For solution, one has to rely on google but modern sites uses fake tags that spams the solution. For that, we have created a knowledge base that would provide us with the knowledge graphs of academic datasets. For creating a knowledge graph, we have used web crawling, NLP, NLTK, and other data processing tools, from </a:t>
            </a:r>
            <a:r>
              <a:rPr lang="en-US" sz="1400">
                <a:latin typeface="Times New Roman"/>
                <a:ea typeface="Times New Roman"/>
                <a:cs typeface="Times New Roman"/>
                <a:sym typeface="Times New Roman"/>
              </a:rPr>
              <a:t>cleaning the data to its knowledge graph. This work can be expanded by using queries to solve the problem. It can further be enhanced to solve user’s queries using a simple web-app. Provided that the solution is available from queries, it’ll be shown as an output, else it’ll be posted to the authentic forums, like stack-overflow etc. </a:t>
            </a:r>
            <a:endParaRPr b="0" i="0" sz="1400" u="none" cap="none" strike="noStrike">
              <a:solidFill>
                <a:srgbClr val="000000"/>
              </a:solidFill>
              <a:latin typeface="Arial"/>
              <a:ea typeface="Arial"/>
              <a:cs typeface="Arial"/>
              <a:sym typeface="Arial"/>
            </a:endParaRPr>
          </a:p>
        </p:txBody>
      </p:sp>
      <p:sp>
        <p:nvSpPr>
          <p:cNvPr id="69" name="Google Shape;69;p14"/>
          <p:cNvSpPr txBox="1"/>
          <p:nvPr>
            <p:ph idx="4294967295" type="body"/>
          </p:nvPr>
        </p:nvSpPr>
        <p:spPr>
          <a:xfrm>
            <a:off x="261410" y="8382083"/>
            <a:ext cx="5093400" cy="53250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i="0" lang="en-US" sz="2100" u="none" cap="none" strike="noStrike">
                <a:solidFill>
                  <a:srgbClr val="FFFFFF"/>
                </a:solidFill>
                <a:latin typeface="Arial"/>
                <a:ea typeface="Arial"/>
                <a:cs typeface="Arial"/>
                <a:sym typeface="Arial"/>
              </a:rPr>
              <a:t>Goals/Objectives</a:t>
            </a:r>
            <a:endParaRPr b="0" i="0" sz="2100" u="none" cap="none" strike="noStrike">
              <a:solidFill>
                <a:srgbClr val="000000"/>
              </a:solidFill>
              <a:latin typeface="Arial"/>
              <a:ea typeface="Arial"/>
              <a:cs typeface="Arial"/>
              <a:sym typeface="Arial"/>
            </a:endParaRPr>
          </a:p>
        </p:txBody>
      </p:sp>
      <p:sp>
        <p:nvSpPr>
          <p:cNvPr id="70" name="Google Shape;70;p14"/>
          <p:cNvSpPr txBox="1"/>
          <p:nvPr>
            <p:ph idx="4294967295" type="body"/>
          </p:nvPr>
        </p:nvSpPr>
        <p:spPr>
          <a:xfrm>
            <a:off x="261350" y="9070350"/>
            <a:ext cx="5093400" cy="1740600"/>
          </a:xfrm>
          <a:prstGeom prst="rect">
            <a:avLst/>
          </a:prstGeom>
          <a:noFill/>
          <a:ln>
            <a:noFill/>
          </a:ln>
        </p:spPr>
        <p:txBody>
          <a:bodyPr anchorCtr="0" anchor="t" bIns="39225" lIns="78475" spcFirstLastPara="1" rIns="78475" wrap="square" tIns="39225">
            <a:no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Main objectives are:</a:t>
            </a:r>
            <a:endParaRPr b="0" i="0" sz="1400" u="none" cap="none" strike="noStrike">
              <a:solidFill>
                <a:srgbClr val="000000"/>
              </a:solidFill>
              <a:latin typeface="Arial"/>
              <a:ea typeface="Arial"/>
              <a:cs typeface="Arial"/>
              <a:sym typeface="Arial"/>
            </a:endParaRPr>
          </a:p>
          <a:p>
            <a:pPr indent="-343080" lvl="0" marL="343080" marR="0" rtl="0" algn="just">
              <a:lnSpc>
                <a:spcPct val="100000"/>
              </a:lnSpc>
              <a:spcBef>
                <a:spcPts val="281"/>
              </a:spcBef>
              <a:spcAft>
                <a:spcPts val="0"/>
              </a:spcAft>
              <a:buClr>
                <a:srgbClr val="000000"/>
              </a:buClr>
              <a:buSzPts val="1400"/>
              <a:buFont typeface="Arial"/>
              <a:buAutoNum type="arabicPeriod"/>
            </a:pPr>
            <a:r>
              <a:rPr lang="en-US" sz="1400">
                <a:latin typeface="Times New Roman"/>
                <a:ea typeface="Times New Roman"/>
                <a:cs typeface="Times New Roman"/>
                <a:sym typeface="Times New Roman"/>
              </a:rPr>
              <a:t>Using the relevant datasets for knowledge graph</a:t>
            </a:r>
            <a:endParaRPr sz="1400">
              <a:latin typeface="Times New Roman"/>
              <a:ea typeface="Times New Roman"/>
              <a:cs typeface="Times New Roman"/>
              <a:sym typeface="Times New Roman"/>
            </a:endParaRPr>
          </a:p>
          <a:p>
            <a:pPr indent="-343080" lvl="0" marL="343080" marR="0" rtl="0" algn="just">
              <a:lnSpc>
                <a:spcPct val="100000"/>
              </a:lnSpc>
              <a:spcBef>
                <a:spcPts val="281"/>
              </a:spcBef>
              <a:spcAft>
                <a:spcPts val="0"/>
              </a:spcAft>
              <a:buSzPts val="1400"/>
              <a:buFont typeface="Times New Roman"/>
              <a:buAutoNum type="arabicPeriod"/>
            </a:pPr>
            <a:r>
              <a:rPr lang="en-US" sz="1400">
                <a:latin typeface="Times New Roman"/>
                <a:ea typeface="Times New Roman"/>
                <a:cs typeface="Times New Roman"/>
                <a:sym typeface="Times New Roman"/>
              </a:rPr>
              <a:t>Data pre-processing</a:t>
            </a:r>
            <a:endParaRPr sz="1400">
              <a:latin typeface="Times New Roman"/>
              <a:ea typeface="Times New Roman"/>
              <a:cs typeface="Times New Roman"/>
              <a:sym typeface="Times New Roman"/>
            </a:endParaRPr>
          </a:p>
          <a:p>
            <a:pPr indent="-343080" lvl="0" marL="343080" marR="0" rtl="0" algn="just">
              <a:lnSpc>
                <a:spcPct val="100000"/>
              </a:lnSpc>
              <a:spcBef>
                <a:spcPts val="281"/>
              </a:spcBef>
              <a:spcAft>
                <a:spcPts val="0"/>
              </a:spcAft>
              <a:buSzPts val="1400"/>
              <a:buFont typeface="Times New Roman"/>
              <a:buAutoNum type="arabicPeriod"/>
            </a:pPr>
            <a:r>
              <a:rPr lang="en-US" sz="1400">
                <a:latin typeface="Times New Roman"/>
                <a:ea typeface="Times New Roman"/>
                <a:cs typeface="Times New Roman"/>
                <a:sym typeface="Times New Roman"/>
              </a:rPr>
              <a:t>Finding entities</a:t>
            </a:r>
            <a:endParaRPr sz="1400">
              <a:latin typeface="Times New Roman"/>
              <a:ea typeface="Times New Roman"/>
              <a:cs typeface="Times New Roman"/>
              <a:sym typeface="Times New Roman"/>
            </a:endParaRPr>
          </a:p>
          <a:p>
            <a:pPr indent="-343080" lvl="0" marL="343080" marR="0" rtl="0" algn="just">
              <a:lnSpc>
                <a:spcPct val="100000"/>
              </a:lnSpc>
              <a:spcBef>
                <a:spcPts val="281"/>
              </a:spcBef>
              <a:spcAft>
                <a:spcPts val="0"/>
              </a:spcAft>
              <a:buSzPts val="1400"/>
              <a:buFont typeface="Times New Roman"/>
              <a:buAutoNum type="arabicPeriod"/>
            </a:pPr>
            <a:r>
              <a:rPr lang="en-US" sz="1400">
                <a:latin typeface="Times New Roman"/>
                <a:ea typeface="Times New Roman"/>
                <a:cs typeface="Times New Roman"/>
                <a:sym typeface="Times New Roman"/>
              </a:rPr>
              <a:t>Finding relations between those entities</a:t>
            </a:r>
            <a:endParaRPr sz="1400">
              <a:latin typeface="Times New Roman"/>
              <a:ea typeface="Times New Roman"/>
              <a:cs typeface="Times New Roman"/>
              <a:sym typeface="Times New Roman"/>
            </a:endParaRPr>
          </a:p>
          <a:p>
            <a:pPr indent="-343080" lvl="0" marL="343080" marR="0" rtl="0" algn="just">
              <a:lnSpc>
                <a:spcPct val="100000"/>
              </a:lnSpc>
              <a:spcBef>
                <a:spcPts val="281"/>
              </a:spcBef>
              <a:spcAft>
                <a:spcPts val="0"/>
              </a:spcAft>
              <a:buSzPts val="1400"/>
              <a:buFont typeface="Times New Roman"/>
              <a:buAutoNum type="arabicPeriod"/>
            </a:pPr>
            <a:r>
              <a:rPr lang="en-US" sz="1400">
                <a:latin typeface="Times New Roman"/>
                <a:ea typeface="Times New Roman"/>
                <a:cs typeface="Times New Roman"/>
                <a:sym typeface="Times New Roman"/>
              </a:rPr>
              <a:t>Creating a relevant knowledge graph using those entities and relationship.</a:t>
            </a:r>
            <a:endParaRPr b="0" i="0" sz="1400" u="none" cap="none" strike="noStrike">
              <a:solidFill>
                <a:srgbClr val="000000"/>
              </a:solidFill>
              <a:latin typeface="Arial"/>
              <a:ea typeface="Arial"/>
              <a:cs typeface="Arial"/>
              <a:sym typeface="Arial"/>
            </a:endParaRPr>
          </a:p>
        </p:txBody>
      </p:sp>
      <p:sp>
        <p:nvSpPr>
          <p:cNvPr id="71" name="Google Shape;71;p14"/>
          <p:cNvSpPr txBox="1"/>
          <p:nvPr>
            <p:ph idx="4294967295" type="body"/>
          </p:nvPr>
        </p:nvSpPr>
        <p:spPr>
          <a:xfrm>
            <a:off x="283160" y="11049275"/>
            <a:ext cx="5093400" cy="53250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i="0" lang="en-US" sz="2100" u="none" cap="none" strike="noStrike">
                <a:solidFill>
                  <a:srgbClr val="FFFFFF"/>
                </a:solidFill>
                <a:latin typeface="Arial"/>
                <a:ea typeface="Arial"/>
                <a:cs typeface="Arial"/>
                <a:sym typeface="Arial"/>
              </a:rPr>
              <a:t>Use Case Diagram</a:t>
            </a:r>
            <a:endParaRPr b="0" i="0" sz="2100" u="none" cap="none" strike="noStrike">
              <a:solidFill>
                <a:srgbClr val="000000"/>
              </a:solidFill>
              <a:latin typeface="Arial"/>
              <a:ea typeface="Arial"/>
              <a:cs typeface="Arial"/>
              <a:sym typeface="Arial"/>
            </a:endParaRPr>
          </a:p>
        </p:txBody>
      </p:sp>
      <p:sp>
        <p:nvSpPr>
          <p:cNvPr id="72" name="Google Shape;72;p14"/>
          <p:cNvSpPr txBox="1"/>
          <p:nvPr>
            <p:ph idx="4294967295" type="body"/>
          </p:nvPr>
        </p:nvSpPr>
        <p:spPr>
          <a:xfrm>
            <a:off x="5628600" y="2129760"/>
            <a:ext cx="5093400" cy="53250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i="0" lang="en-US" sz="2100" u="none" cap="none" strike="noStrike">
                <a:solidFill>
                  <a:srgbClr val="FFFFFF"/>
                </a:solidFill>
                <a:latin typeface="Arial"/>
                <a:ea typeface="Arial"/>
                <a:cs typeface="Arial"/>
                <a:sym typeface="Arial"/>
              </a:rPr>
              <a:t>Flow Diagram</a:t>
            </a:r>
            <a:endParaRPr b="0" i="0" sz="2100" u="none" cap="none" strike="noStrike">
              <a:solidFill>
                <a:srgbClr val="000000"/>
              </a:solidFill>
              <a:latin typeface="Arial"/>
              <a:ea typeface="Arial"/>
              <a:cs typeface="Arial"/>
              <a:sym typeface="Arial"/>
            </a:endParaRPr>
          </a:p>
        </p:txBody>
      </p:sp>
      <p:sp>
        <p:nvSpPr>
          <p:cNvPr id="73" name="Google Shape;73;p14"/>
          <p:cNvSpPr txBox="1"/>
          <p:nvPr>
            <p:ph idx="4294967295" type="body"/>
          </p:nvPr>
        </p:nvSpPr>
        <p:spPr>
          <a:xfrm>
            <a:off x="11049125" y="12338675"/>
            <a:ext cx="5093400" cy="1823100"/>
          </a:xfrm>
          <a:prstGeom prst="rect">
            <a:avLst/>
          </a:prstGeom>
          <a:noFill/>
          <a:ln>
            <a:noFill/>
          </a:ln>
        </p:spPr>
        <p:txBody>
          <a:bodyPr anchorCtr="0" anchor="t" bIns="39225" lIns="78475" spcFirstLastPara="1" rIns="78475" wrap="square" tIns="39225">
            <a:noAutofit/>
          </a:bodyPr>
          <a:lstStyle/>
          <a:p>
            <a:pPr indent="0" lvl="0" marL="0" marR="0" rtl="0" algn="just">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We are helping newer tech geek so they can seek solution to their tech-related problem. User just need to provide his query, and the solution will be provided in a matter of seconds. Many users don’t know the authenticity of certain sites due to fake met-atags, but it’ll be solved by us, using reputed sites across the developers and other IT geeks. We aim to provide solutions, and if for some case, our KB fails to deliver solution, that query will be solved via our IT experts.</a:t>
            </a:r>
            <a:endParaRPr b="0" i="0" sz="1400" u="none" cap="none" strike="noStrike">
              <a:solidFill>
                <a:srgbClr val="000000"/>
              </a:solidFill>
              <a:latin typeface="Arial"/>
              <a:ea typeface="Arial"/>
              <a:cs typeface="Arial"/>
              <a:sym typeface="Arial"/>
            </a:endParaRPr>
          </a:p>
        </p:txBody>
      </p:sp>
      <p:sp>
        <p:nvSpPr>
          <p:cNvPr id="74" name="Google Shape;74;p14"/>
          <p:cNvSpPr txBox="1"/>
          <p:nvPr>
            <p:ph idx="4294967295" type="body"/>
          </p:nvPr>
        </p:nvSpPr>
        <p:spPr>
          <a:xfrm>
            <a:off x="11076170" y="8534370"/>
            <a:ext cx="5093400" cy="53250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i="0" lang="en-US" sz="2100" u="none" cap="none" strike="noStrike">
                <a:solidFill>
                  <a:srgbClr val="FFFFFF"/>
                </a:solidFill>
                <a:latin typeface="Arial"/>
                <a:ea typeface="Arial"/>
                <a:cs typeface="Arial"/>
                <a:sym typeface="Arial"/>
              </a:rPr>
              <a:t>Discussion</a:t>
            </a:r>
            <a:endParaRPr b="0" i="0" sz="2100" u="none" cap="none" strike="noStrike">
              <a:solidFill>
                <a:srgbClr val="000000"/>
              </a:solidFill>
              <a:latin typeface="Arial"/>
              <a:ea typeface="Arial"/>
              <a:cs typeface="Arial"/>
              <a:sym typeface="Arial"/>
            </a:endParaRPr>
          </a:p>
        </p:txBody>
      </p:sp>
      <p:sp>
        <p:nvSpPr>
          <p:cNvPr id="75" name="Google Shape;75;p14"/>
          <p:cNvSpPr txBox="1"/>
          <p:nvPr>
            <p:ph idx="4294967295" type="body"/>
          </p:nvPr>
        </p:nvSpPr>
        <p:spPr>
          <a:xfrm>
            <a:off x="11076425" y="9320475"/>
            <a:ext cx="5038800" cy="1978500"/>
          </a:xfrm>
          <a:prstGeom prst="rect">
            <a:avLst/>
          </a:prstGeom>
          <a:noFill/>
          <a:ln>
            <a:noFill/>
          </a:ln>
        </p:spPr>
        <p:txBody>
          <a:bodyPr anchorCtr="0" anchor="t" bIns="39225" lIns="78475" spcFirstLastPara="1" rIns="78475" wrap="square" tIns="39225">
            <a:noAutofit/>
          </a:bodyPr>
          <a:lstStyle/>
          <a:p>
            <a:pPr indent="0" lvl="0" marL="0" marR="0" rtl="0" algn="just">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Our focus is to educate tech seekers to seek solutions for their tech-related problems. For starters, they don't know where to start; that's where we can help. </a:t>
            </a:r>
            <a:r>
              <a:rPr lang="en-US" sz="1400">
                <a:latin typeface="Times New Roman"/>
                <a:ea typeface="Times New Roman"/>
                <a:cs typeface="Times New Roman"/>
                <a:sym typeface="Times New Roman"/>
              </a:rPr>
              <a:t>This project can </a:t>
            </a:r>
            <a:r>
              <a:rPr lang="en-US" sz="1400">
                <a:latin typeface="Times New Roman"/>
                <a:ea typeface="Times New Roman"/>
                <a:cs typeface="Times New Roman"/>
                <a:sym typeface="Times New Roman"/>
              </a:rPr>
              <a:t>successfully</a:t>
            </a:r>
            <a:r>
              <a:rPr lang="en-US" sz="1400">
                <a:latin typeface="Times New Roman"/>
                <a:ea typeface="Times New Roman"/>
                <a:cs typeface="Times New Roman"/>
                <a:sym typeface="Times New Roman"/>
              </a:rPr>
              <a:t> create knowledge graphs, all that’s left is to apply queries and simple UI for searching solutions. </a:t>
            </a:r>
            <a:r>
              <a:rPr b="0" i="0" lang="en-US" sz="1400" u="none" cap="none" strike="noStrike">
                <a:solidFill>
                  <a:srgbClr val="000000"/>
                </a:solidFill>
                <a:latin typeface="Times New Roman"/>
                <a:ea typeface="Times New Roman"/>
                <a:cs typeface="Times New Roman"/>
                <a:sym typeface="Times New Roman"/>
              </a:rPr>
              <a:t>All they have to do is post questions in our web-app, and let us handle the rest. On search, the relevant data to query will be shown to the user. We'll scrape data from provided datasets and the web to answer, else </a:t>
            </a:r>
            <a:r>
              <a:rPr lang="en-US" sz="1400">
                <a:latin typeface="Times New Roman"/>
                <a:ea typeface="Times New Roman"/>
                <a:cs typeface="Times New Roman"/>
                <a:sym typeface="Times New Roman"/>
              </a:rPr>
              <a:t>the query</a:t>
            </a:r>
            <a:r>
              <a:rPr b="0" i="0" lang="en-US" sz="1400" u="none" cap="none" strike="noStrike">
                <a:solidFill>
                  <a:srgbClr val="000000"/>
                </a:solidFill>
                <a:latin typeface="Times New Roman"/>
                <a:ea typeface="Times New Roman"/>
                <a:cs typeface="Times New Roman"/>
                <a:sym typeface="Times New Roman"/>
              </a:rPr>
              <a:t> will be answer it for them.</a:t>
            </a:r>
            <a:endParaRPr b="0" i="0" sz="1400" u="none" cap="none" strike="noStrike">
              <a:solidFill>
                <a:srgbClr val="000000"/>
              </a:solidFill>
              <a:latin typeface="Arial"/>
              <a:ea typeface="Arial"/>
              <a:cs typeface="Arial"/>
              <a:sym typeface="Arial"/>
            </a:endParaRPr>
          </a:p>
        </p:txBody>
      </p:sp>
      <p:sp>
        <p:nvSpPr>
          <p:cNvPr id="76" name="Google Shape;76;p14"/>
          <p:cNvSpPr txBox="1"/>
          <p:nvPr>
            <p:ph idx="4294967295" type="body"/>
          </p:nvPr>
        </p:nvSpPr>
        <p:spPr>
          <a:xfrm>
            <a:off x="11076180" y="11552575"/>
            <a:ext cx="5093400" cy="53250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i="0" lang="en-US" sz="2100" u="none" cap="none" strike="noStrike">
                <a:solidFill>
                  <a:srgbClr val="FFFFFF"/>
                </a:solidFill>
                <a:latin typeface="Arial"/>
                <a:ea typeface="Arial"/>
                <a:cs typeface="Arial"/>
                <a:sym typeface="Arial"/>
              </a:rPr>
              <a:t>Conclusion</a:t>
            </a:r>
            <a:endParaRPr b="0" i="0" sz="2100" u="none" cap="none" strike="noStrike">
              <a:solidFill>
                <a:srgbClr val="000000"/>
              </a:solidFill>
              <a:latin typeface="Arial"/>
              <a:ea typeface="Arial"/>
              <a:cs typeface="Arial"/>
              <a:sym typeface="Arial"/>
            </a:endParaRPr>
          </a:p>
        </p:txBody>
      </p:sp>
      <p:grpSp>
        <p:nvGrpSpPr>
          <p:cNvPr id="77" name="Google Shape;77;p14"/>
          <p:cNvGrpSpPr/>
          <p:nvPr/>
        </p:nvGrpSpPr>
        <p:grpSpPr>
          <a:xfrm>
            <a:off x="14630400" y="630720"/>
            <a:ext cx="1306080" cy="1222200"/>
            <a:chOff x="14630400" y="630720"/>
            <a:chExt cx="1306080" cy="1222200"/>
          </a:xfrm>
        </p:grpSpPr>
        <p:sp>
          <p:nvSpPr>
            <p:cNvPr id="78" name="Google Shape;78;p14"/>
            <p:cNvSpPr/>
            <p:nvPr/>
          </p:nvSpPr>
          <p:spPr>
            <a:xfrm>
              <a:off x="14630400" y="630720"/>
              <a:ext cx="1306080" cy="1222200"/>
            </a:xfrm>
            <a:prstGeom prst="ellipse">
              <a:avLst/>
            </a:prstGeom>
            <a:solidFill>
              <a:srgbClr val="17365D"/>
            </a:solidFill>
            <a:ln cap="flat" cmpd="sng" w="25400">
              <a:solidFill>
                <a:srgbClr val="3A5F8B"/>
              </a:solidFill>
              <a:prstDash val="solid"/>
              <a:round/>
              <a:headEnd len="sm" w="sm" type="none"/>
              <a:tailEnd len="sm" w="sm" type="none"/>
            </a:ln>
            <a:effectLst>
              <a:outerShdw blurRad="63360" sx="102000" rotWithShape="0" algn="ctr" sy="102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4"/>
            <p:cNvPicPr preferRelativeResize="0"/>
            <p:nvPr/>
          </p:nvPicPr>
          <p:blipFill rotWithShape="1">
            <a:blip r:embed="rId3">
              <a:alphaModFix/>
            </a:blip>
            <a:srcRect b="0" l="0" r="0" t="0"/>
            <a:stretch/>
          </p:blipFill>
          <p:spPr>
            <a:xfrm>
              <a:off x="14703120" y="836640"/>
              <a:ext cx="1160280" cy="810720"/>
            </a:xfrm>
            <a:prstGeom prst="rect">
              <a:avLst/>
            </a:prstGeom>
            <a:noFill/>
            <a:ln>
              <a:noFill/>
            </a:ln>
            <a:effectLst>
              <a:outerShdw blurRad="63360" sx="102000" rotWithShape="0" algn="ctr" sy="102000">
                <a:srgbClr val="000000">
                  <a:alpha val="40000"/>
                </a:srgbClr>
              </a:outerShdw>
            </a:effectLst>
          </p:spPr>
        </p:pic>
      </p:grpSp>
      <p:sp>
        <p:nvSpPr>
          <p:cNvPr id="80" name="Google Shape;80;p14"/>
          <p:cNvSpPr/>
          <p:nvPr/>
        </p:nvSpPr>
        <p:spPr>
          <a:xfrm>
            <a:off x="11049120" y="2133720"/>
            <a:ext cx="5093400" cy="53250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i="0" lang="en-US" sz="2100" u="none" cap="none" strike="noStrike">
                <a:solidFill>
                  <a:srgbClr val="FFFFFF"/>
                </a:solidFill>
                <a:latin typeface="Arial"/>
                <a:ea typeface="Arial"/>
                <a:cs typeface="Arial"/>
                <a:sym typeface="Arial"/>
              </a:rPr>
              <a:t>Results</a:t>
            </a:r>
            <a:endParaRPr b="0" i="0" sz="2100" u="none" cap="none" strike="noStrike">
              <a:latin typeface="Arial"/>
              <a:ea typeface="Arial"/>
              <a:cs typeface="Arial"/>
              <a:sym typeface="Arial"/>
            </a:endParaRPr>
          </a:p>
        </p:txBody>
      </p:sp>
      <p:sp>
        <p:nvSpPr>
          <p:cNvPr id="81" name="Google Shape;81;p14"/>
          <p:cNvSpPr/>
          <p:nvPr/>
        </p:nvSpPr>
        <p:spPr>
          <a:xfrm>
            <a:off x="304920" y="5791080"/>
            <a:ext cx="5093400" cy="53250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i="0" lang="en-US" sz="2100" u="none" cap="none" strike="noStrike">
                <a:solidFill>
                  <a:srgbClr val="FFFFFF"/>
                </a:solidFill>
                <a:latin typeface="Arial"/>
                <a:ea typeface="Arial"/>
                <a:cs typeface="Arial"/>
                <a:sym typeface="Arial"/>
              </a:rPr>
              <a:t>Problem Statement</a:t>
            </a:r>
            <a:endParaRPr b="0" i="0" sz="2100" u="none" cap="none" strike="noStrike">
              <a:latin typeface="Arial"/>
              <a:ea typeface="Arial"/>
              <a:cs typeface="Arial"/>
              <a:sym typeface="Arial"/>
            </a:endParaRPr>
          </a:p>
        </p:txBody>
      </p:sp>
      <p:sp>
        <p:nvSpPr>
          <p:cNvPr id="82" name="Google Shape;82;p14"/>
          <p:cNvSpPr/>
          <p:nvPr/>
        </p:nvSpPr>
        <p:spPr>
          <a:xfrm>
            <a:off x="5725800" y="8686800"/>
            <a:ext cx="5093280" cy="53244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lang="en-US" sz="2100">
                <a:solidFill>
                  <a:srgbClr val="FFFFFF"/>
                </a:solidFill>
              </a:rPr>
              <a:t>Methodology</a:t>
            </a:r>
            <a:endParaRPr b="0" i="0" sz="2100" u="none" cap="none" strike="noStrike">
              <a:latin typeface="Arial"/>
              <a:ea typeface="Arial"/>
              <a:cs typeface="Arial"/>
              <a:sym typeface="Arial"/>
            </a:endParaRPr>
          </a:p>
        </p:txBody>
      </p:sp>
      <p:sp>
        <p:nvSpPr>
          <p:cNvPr id="83" name="Google Shape;83;p14"/>
          <p:cNvSpPr/>
          <p:nvPr/>
        </p:nvSpPr>
        <p:spPr>
          <a:xfrm>
            <a:off x="11021750" y="2777774"/>
            <a:ext cx="5093400" cy="1491300"/>
          </a:xfrm>
          <a:prstGeom prst="rect">
            <a:avLst/>
          </a:prstGeom>
          <a:noFill/>
          <a:ln>
            <a:noFill/>
          </a:ln>
        </p:spPr>
        <p:txBody>
          <a:bodyPr anchorCtr="0" anchor="t" bIns="39225" lIns="78475" spcFirstLastPara="1" rIns="78475" wrap="square" tIns="39225">
            <a:noAutofit/>
          </a:bodyPr>
          <a:lstStyle/>
          <a:p>
            <a:pPr indent="0" lvl="0" marL="0" marR="0" rtl="0" algn="just">
              <a:lnSpc>
                <a:spcPct val="100000"/>
              </a:lnSpc>
              <a:spcBef>
                <a:spcPts val="0"/>
              </a:spcBef>
              <a:spcAft>
                <a:spcPts val="0"/>
              </a:spcAft>
              <a:buClr>
                <a:srgbClr val="000000"/>
              </a:buClr>
              <a:buSzPts val="1400"/>
              <a:buFont typeface="Times New Roman"/>
              <a:buNone/>
            </a:pPr>
            <a:r>
              <a:rPr lang="en-US"/>
              <a:t>After using relevant data set, </a:t>
            </a:r>
            <a:r>
              <a:rPr lang="en-US">
                <a:solidFill>
                  <a:schemeClr val="dk1"/>
                </a:solidFill>
                <a:latin typeface="Times New Roman"/>
                <a:ea typeface="Times New Roman"/>
                <a:cs typeface="Times New Roman"/>
                <a:sym typeface="Times New Roman"/>
              </a:rPr>
              <a:t>we have created entity pairs from grammatical patterns using NLP and SpaCy library. We get different tokens/ entities from which unwanted punctuation were removed. Then we have created relations among those entities. After subsequent steps, we get relationships among those entities,  and thus, a knowledge graph is created.</a:t>
            </a:r>
            <a:endParaRPr b="0" i="0" sz="1400" u="none" cap="none" strike="noStrike">
              <a:latin typeface="Arial"/>
              <a:ea typeface="Arial"/>
              <a:cs typeface="Arial"/>
              <a:sym typeface="Arial"/>
            </a:endParaRPr>
          </a:p>
          <a:p>
            <a:pPr indent="0" lvl="0" marL="0" marR="0" rtl="0" algn="just">
              <a:lnSpc>
                <a:spcPct val="100000"/>
              </a:lnSpc>
              <a:spcBef>
                <a:spcPts val="281"/>
              </a:spcBef>
              <a:spcAft>
                <a:spcPts val="0"/>
              </a:spcAft>
              <a:buSzPts val="1400"/>
              <a:buFont typeface="Arial"/>
              <a:buNone/>
            </a:pPr>
            <a:r>
              <a:t/>
            </a:r>
            <a:endParaRPr b="0" i="0" sz="1400" u="none" cap="none" strike="noStrike">
              <a:latin typeface="Arial"/>
              <a:ea typeface="Arial"/>
              <a:cs typeface="Arial"/>
              <a:sym typeface="Arial"/>
            </a:endParaRPr>
          </a:p>
        </p:txBody>
      </p:sp>
      <p:sp>
        <p:nvSpPr>
          <p:cNvPr id="84" name="Google Shape;84;p14"/>
          <p:cNvSpPr/>
          <p:nvPr/>
        </p:nvSpPr>
        <p:spPr>
          <a:xfrm>
            <a:off x="261350" y="6399875"/>
            <a:ext cx="5093400" cy="1823100"/>
          </a:xfrm>
          <a:prstGeom prst="rect">
            <a:avLst/>
          </a:prstGeom>
          <a:noFill/>
          <a:ln>
            <a:noFill/>
          </a:ln>
        </p:spPr>
        <p:txBody>
          <a:bodyPr anchorCtr="0" anchor="t" bIns="39225" lIns="78475" spcFirstLastPara="1" rIns="78475" wrap="square" tIns="39225">
            <a:noAutofit/>
          </a:bodyPr>
          <a:lstStyle/>
          <a:p>
            <a:pPr indent="0" lvl="0" marL="0" marR="0" rtl="0" algn="just">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When we google our query, we may get </a:t>
            </a:r>
            <a:r>
              <a:rPr lang="en-US">
                <a:latin typeface="Times New Roman"/>
                <a:ea typeface="Times New Roman"/>
                <a:cs typeface="Times New Roman"/>
                <a:sym typeface="Times New Roman"/>
              </a:rPr>
              <a:t>spammed</a:t>
            </a:r>
            <a:r>
              <a:rPr b="0" i="0" lang="en-US" sz="1400" u="none" cap="none" strike="noStrike">
                <a:solidFill>
                  <a:srgbClr val="000000"/>
                </a:solidFill>
                <a:latin typeface="Times New Roman"/>
                <a:ea typeface="Times New Roman"/>
                <a:cs typeface="Times New Roman"/>
                <a:sym typeface="Times New Roman"/>
              </a:rPr>
              <a:t> information.</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Many sites owners uses fake tags to increase their ranking, due to which user can’t ensure the result to be</a:t>
            </a:r>
            <a:r>
              <a:rPr lang="en-US">
                <a:latin typeface="Times New Roman"/>
                <a:ea typeface="Times New Roman"/>
                <a:cs typeface="Times New Roman"/>
                <a:sym typeface="Times New Roman"/>
              </a:rPr>
              <a:t> authentic</a:t>
            </a:r>
            <a:r>
              <a:rPr b="0" i="0" lang="en-US" sz="1400" u="none" cap="none" strike="noStrike">
                <a:solidFill>
                  <a:srgbClr val="000000"/>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Unlike senior developer, they </a:t>
            </a:r>
            <a:r>
              <a:rPr b="0" i="0" lang="en-US" sz="1400" u="none" cap="none" strike="noStrike">
                <a:solidFill>
                  <a:srgbClr val="000000"/>
                </a:solidFill>
                <a:latin typeface="Times New Roman"/>
                <a:ea typeface="Times New Roman"/>
                <a:cs typeface="Times New Roman"/>
                <a:sym typeface="Times New Roman"/>
              </a:rPr>
              <a:t>rely on reputed authentic sites like stack overflow, Quora and many more. As for the </a:t>
            </a:r>
            <a:r>
              <a:rPr lang="en-US">
                <a:latin typeface="Times New Roman"/>
                <a:ea typeface="Times New Roman"/>
                <a:cs typeface="Times New Roman"/>
                <a:sym typeface="Times New Roman"/>
              </a:rPr>
              <a:t>juniors, they don’t know building blocks when it comes to resolving their error.</a:t>
            </a:r>
            <a:r>
              <a:rPr b="0" i="0" lang="en-US" sz="1400" u="none" cap="none" strike="noStrike">
                <a:solidFill>
                  <a:srgbClr val="000000"/>
                </a:solidFill>
                <a:latin typeface="Times New Roman"/>
                <a:ea typeface="Times New Roman"/>
                <a:cs typeface="Times New Roman"/>
                <a:sym typeface="Times New Roman"/>
              </a:rPr>
              <a:t> We are developing knowledge base that will rely on authentic sites and academi</a:t>
            </a:r>
            <a:r>
              <a:rPr lang="en-US">
                <a:latin typeface="Times New Roman"/>
                <a:ea typeface="Times New Roman"/>
                <a:cs typeface="Times New Roman"/>
                <a:sym typeface="Times New Roman"/>
              </a:rPr>
              <a:t>cs </a:t>
            </a:r>
            <a:r>
              <a:rPr b="0" i="0" lang="en-US" sz="1400" u="none" cap="none" strike="noStrike">
                <a:solidFill>
                  <a:srgbClr val="000000"/>
                </a:solidFill>
                <a:latin typeface="Times New Roman"/>
                <a:ea typeface="Times New Roman"/>
                <a:cs typeface="Times New Roman"/>
                <a:sym typeface="Times New Roman"/>
              </a:rPr>
              <a:t>datasets for reliable answer to the given query.</a:t>
            </a:r>
            <a:endParaRPr>
              <a:latin typeface="Times New Roman"/>
              <a:ea typeface="Times New Roman"/>
              <a:cs typeface="Times New Roman"/>
              <a:sym typeface="Times New Roman"/>
            </a:endParaRPr>
          </a:p>
        </p:txBody>
      </p:sp>
      <p:pic>
        <p:nvPicPr>
          <p:cNvPr id="85" name="Google Shape;85;p14"/>
          <p:cNvPicPr preferRelativeResize="0"/>
          <p:nvPr/>
        </p:nvPicPr>
        <p:blipFill rotWithShape="1">
          <a:blip r:embed="rId4">
            <a:alphaModFix/>
          </a:blip>
          <a:srcRect b="0" l="0" r="0" t="0"/>
          <a:stretch/>
        </p:blipFill>
        <p:spPr>
          <a:xfrm>
            <a:off x="315950" y="11714425"/>
            <a:ext cx="5038801" cy="4145974"/>
          </a:xfrm>
          <a:prstGeom prst="rect">
            <a:avLst/>
          </a:prstGeom>
          <a:noFill/>
          <a:ln>
            <a:noFill/>
          </a:ln>
        </p:spPr>
      </p:pic>
      <p:pic>
        <p:nvPicPr>
          <p:cNvPr id="86" name="Google Shape;86;p14"/>
          <p:cNvPicPr preferRelativeResize="0"/>
          <p:nvPr/>
        </p:nvPicPr>
        <p:blipFill rotWithShape="1">
          <a:blip r:embed="rId5">
            <a:alphaModFix/>
          </a:blip>
          <a:srcRect b="0" l="0" r="0" t="0"/>
          <a:stretch/>
        </p:blipFill>
        <p:spPr>
          <a:xfrm>
            <a:off x="5682900" y="2894750"/>
            <a:ext cx="4970911" cy="5328224"/>
          </a:xfrm>
          <a:prstGeom prst="rect">
            <a:avLst/>
          </a:prstGeom>
          <a:noFill/>
          <a:ln>
            <a:noFill/>
          </a:ln>
        </p:spPr>
      </p:pic>
      <p:pic>
        <p:nvPicPr>
          <p:cNvPr id="87" name="Google Shape;87;p14"/>
          <p:cNvPicPr preferRelativeResize="0"/>
          <p:nvPr/>
        </p:nvPicPr>
        <p:blipFill rotWithShape="1">
          <a:blip r:embed="rId6">
            <a:alphaModFix/>
          </a:blip>
          <a:srcRect b="0" l="0" r="0" t="0"/>
          <a:stretch/>
        </p:blipFill>
        <p:spPr>
          <a:xfrm>
            <a:off x="5725800" y="9410624"/>
            <a:ext cx="5038800" cy="4145975"/>
          </a:xfrm>
          <a:prstGeom prst="rect">
            <a:avLst/>
          </a:prstGeom>
          <a:noFill/>
          <a:ln>
            <a:noFill/>
          </a:ln>
        </p:spPr>
      </p:pic>
      <p:sp>
        <p:nvSpPr>
          <p:cNvPr id="88" name="Google Shape;88;p14"/>
          <p:cNvSpPr/>
          <p:nvPr/>
        </p:nvSpPr>
        <p:spPr>
          <a:xfrm>
            <a:off x="5682900" y="13757095"/>
            <a:ext cx="5093400" cy="532500"/>
          </a:xfrm>
          <a:prstGeom prst="rect">
            <a:avLst/>
          </a:prstGeom>
          <a:solidFill>
            <a:srgbClr val="1D4EA6"/>
          </a:solidFill>
          <a:ln cap="flat" cmpd="sng" w="9525">
            <a:solidFill>
              <a:srgbClr val="09306B"/>
            </a:solidFill>
            <a:prstDash val="solid"/>
            <a:round/>
            <a:headEnd len="sm" w="sm" type="none"/>
            <a:tailEnd len="sm" w="sm" type="none"/>
          </a:ln>
        </p:spPr>
        <p:txBody>
          <a:bodyPr anchorCtr="0" anchor="t" bIns="39225" lIns="78475" spcFirstLastPara="1" rIns="78475" wrap="square" tIns="39225">
            <a:noAutofit/>
          </a:bodyPr>
          <a:lstStyle/>
          <a:p>
            <a:pPr indent="0" lvl="0" marL="0" marR="0" rtl="0" algn="l">
              <a:lnSpc>
                <a:spcPct val="100000"/>
              </a:lnSpc>
              <a:spcBef>
                <a:spcPts val="0"/>
              </a:spcBef>
              <a:spcAft>
                <a:spcPts val="0"/>
              </a:spcAft>
              <a:buClr>
                <a:srgbClr val="FFFFFF"/>
              </a:buClr>
              <a:buSzPts val="2100"/>
              <a:buFont typeface="Arial"/>
              <a:buNone/>
            </a:pPr>
            <a:r>
              <a:rPr b="1" i="0" lang="en-US" sz="2100" u="none" cap="none" strike="noStrike">
                <a:solidFill>
                  <a:srgbClr val="FFFFFF"/>
                </a:solidFill>
                <a:latin typeface="Arial"/>
                <a:ea typeface="Arial"/>
                <a:cs typeface="Arial"/>
                <a:sym typeface="Arial"/>
              </a:rPr>
              <a:t>Dataset</a:t>
            </a:r>
            <a:endParaRPr b="0" i="0" sz="2100" u="none" cap="none" strike="noStrike">
              <a:latin typeface="Arial"/>
              <a:ea typeface="Arial"/>
              <a:cs typeface="Arial"/>
              <a:sym typeface="Arial"/>
            </a:endParaRPr>
          </a:p>
        </p:txBody>
      </p:sp>
      <p:sp>
        <p:nvSpPr>
          <p:cNvPr id="89" name="Google Shape;89;p14"/>
          <p:cNvSpPr/>
          <p:nvPr/>
        </p:nvSpPr>
        <p:spPr>
          <a:xfrm>
            <a:off x="5725800" y="14401800"/>
            <a:ext cx="5038800" cy="13824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For the datasets (DDI), we have utilised the help of web scraping, that will  scrape the solution from provided datasets and the internet. After that, it’ll create entities, </a:t>
            </a:r>
            <a:r>
              <a:rPr lang="en-US">
                <a:latin typeface="Times New Roman"/>
                <a:ea typeface="Times New Roman"/>
                <a:cs typeface="Times New Roman"/>
                <a:sym typeface="Times New Roman"/>
              </a:rPr>
              <a:t>relationship </a:t>
            </a:r>
            <a:r>
              <a:rPr b="0" i="0" lang="en-US" sz="1400" u="none" cap="none" strike="noStrike">
                <a:solidFill>
                  <a:srgbClr val="000000"/>
                </a:solidFill>
                <a:latin typeface="Times New Roman"/>
                <a:ea typeface="Times New Roman"/>
                <a:cs typeface="Times New Roman"/>
                <a:sym typeface="Times New Roman"/>
              </a:rPr>
              <a:t>and, finally</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knowledge graph from it.</a:t>
            </a:r>
            <a:endParaRPr>
              <a:latin typeface="Times New Roman"/>
              <a:ea typeface="Times New Roman"/>
              <a:cs typeface="Times New Roman"/>
              <a:sym typeface="Times New Roman"/>
            </a:endParaRPr>
          </a:p>
        </p:txBody>
      </p:sp>
      <p:pic>
        <p:nvPicPr>
          <p:cNvPr id="90" name="Google Shape;90;p14"/>
          <p:cNvPicPr preferRelativeResize="0"/>
          <p:nvPr/>
        </p:nvPicPr>
        <p:blipFill>
          <a:blip r:embed="rId7">
            <a:alphaModFix/>
          </a:blip>
          <a:stretch>
            <a:fillRect/>
          </a:stretch>
        </p:blipFill>
        <p:spPr>
          <a:xfrm>
            <a:off x="11049188" y="4342825"/>
            <a:ext cx="5093274" cy="3733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