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83" r:id="rId6"/>
    <p:sldId id="284" r:id="rId7"/>
    <p:sldId id="282"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114" d="100"/>
          <a:sy n="114" d="100"/>
        </p:scale>
        <p:origin x="47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‹N°›</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‹N°›</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‹N°›</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‹N°›</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35980" y="893679"/>
            <a:ext cx="5385816" cy="1225296"/>
          </a:xfrm>
        </p:spPr>
        <p:txBody>
          <a:bodyPr/>
          <a:lstStyle/>
          <a:p>
            <a:r>
              <a:rPr lang="en-US" dirty="0"/>
              <a:t>RAPPORT DE STAGE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744309" y="2228162"/>
            <a:ext cx="8569157" cy="2401676"/>
          </a:xfrm>
        </p:spPr>
        <p:txBody>
          <a:bodyPr/>
          <a:lstStyle/>
          <a:p>
            <a:r>
              <a:rPr lang="en-US" sz="2800" b="1" dirty="0"/>
              <a:t>Present</a:t>
            </a:r>
            <a:r>
              <a:rPr lang="en-GB" sz="2800" b="1" dirty="0"/>
              <a:t>é</a:t>
            </a:r>
            <a:r>
              <a:rPr lang="en-US" sz="2800" b="1" dirty="0"/>
              <a:t> par :</a:t>
            </a:r>
          </a:p>
          <a:p>
            <a:r>
              <a:rPr lang="en-US" sz="2000" dirty="0"/>
              <a:t>Hamza Bourbab </a:t>
            </a:r>
          </a:p>
          <a:p>
            <a:r>
              <a:rPr lang="en-US" sz="2000" dirty="0"/>
              <a:t>&amp;</a:t>
            </a:r>
          </a:p>
          <a:p>
            <a:r>
              <a:rPr lang="en-US" sz="2000" dirty="0"/>
              <a:t>Jihad Laziba</a:t>
            </a:r>
          </a:p>
          <a:p>
            <a:r>
              <a:rPr lang="fr-FR" sz="2800" b="1" dirty="0"/>
              <a:t>Encadrer par</a:t>
            </a:r>
            <a:r>
              <a:rPr lang="en-US" dirty="0"/>
              <a:t>: </a:t>
            </a:r>
          </a:p>
          <a:p>
            <a:r>
              <a:rPr lang="en-US" sz="2000" dirty="0"/>
              <a:t>Prof. Rahmouni Oussama</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Sommaire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288974"/>
          </a:xfrm>
        </p:spPr>
        <p:txBody>
          <a:bodyPr/>
          <a:lstStyle/>
          <a:p>
            <a:r>
              <a:rPr lang="en-US" dirty="0"/>
              <a:t>Introduction​</a:t>
            </a:r>
          </a:p>
          <a:p>
            <a:r>
              <a:rPr lang="en-GB" dirty="0"/>
              <a:t>Context de enterprise</a:t>
            </a:r>
            <a:endParaRPr lang="en-US" dirty="0"/>
          </a:p>
          <a:p>
            <a:r>
              <a:rPr lang="en-US" dirty="0"/>
              <a:t>​</a:t>
            </a:r>
            <a:r>
              <a:rPr lang="en-GB" dirty="0"/>
              <a:t>Objectives du stage</a:t>
            </a:r>
          </a:p>
          <a:p>
            <a:r>
              <a:rPr lang="en-GB" dirty="0"/>
              <a:t>Déroulement du stage </a:t>
            </a:r>
            <a:endParaRPr lang="en-US" dirty="0"/>
          </a:p>
          <a:p>
            <a:r>
              <a:rPr lang="en-US" dirty="0"/>
              <a:t>​Partie Pratique</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fr-FR" sz="1800" b="0" i="0" dirty="0">
                <a:solidFill>
                  <a:srgbClr val="374151"/>
                </a:solidFill>
                <a:effectLst/>
                <a:latin typeface="Söhne"/>
              </a:rPr>
              <a:t>Le présent rapport de stage vise à présenter notre expérience de stage au sein de l'entreprise NTT DATA, axée sur l'automatisation des processus robotiques (RPA). Cette expérience a été réalisée dans le cadre de notre formation en informatique et nous a permis d'acquérir une compréhension approfondie des concepts et des applications de la RPA.</a:t>
            </a:r>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144973" y="1142453"/>
            <a:ext cx="6521355" cy="1286847"/>
          </a:xfrm>
        </p:spPr>
        <p:txBody>
          <a:bodyPr/>
          <a:lstStyle/>
          <a:p>
            <a:r>
              <a:rPr lang="en-US" dirty="0">
                <a:latin typeface="Arial Black" panose="020B0604020202020204" pitchFamily="34" charset="0"/>
                <a:cs typeface="Arial Black" panose="020B0604020202020204" pitchFamily="34" charset="0"/>
              </a:rPr>
              <a:t>Context de enterprise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5044" y="2889504"/>
            <a:ext cx="8443416" cy="3388466"/>
          </a:xfrm>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a:p>
            <a:pPr algn="l">
              <a:spcBef>
                <a:spcPts val="360"/>
              </a:spcBef>
            </a:pPr>
            <a:r>
              <a:rPr lang="fr-FR" sz="2000" dirty="0">
                <a:solidFill>
                  <a:srgbClr val="374151"/>
                </a:solidFill>
                <a:latin typeface="Söhne"/>
              </a:rPr>
              <a:t>NTT DATA est une société internationale de services informatiques , réputée pour son expertise dans le domaine des technologies de l'information et de  communication. L'entreprise propose des solutions innovantes pour aider les organisations à optimiser leurs processus métier et à améliorer leur efficacité opérationnelle.</a:t>
            </a:r>
            <a:endParaRPr lang="en-US" sz="2000" dirty="0">
              <a:solidFill>
                <a:srgbClr val="374151"/>
              </a:solidFill>
              <a:latin typeface="Söhne"/>
            </a:endParaRP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GB" dirty="0"/>
              <a:t>Objectifs du stage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DEA6B485-049D-E557-0842-025C8C791B3D}"/>
              </a:ext>
            </a:extLst>
          </p:cNvPr>
          <p:cNvSpPr>
            <a:spLocks noGrp="1"/>
          </p:cNvSpPr>
          <p:nvPr>
            <p:ph sz="half" idx="1"/>
          </p:nvPr>
        </p:nvSpPr>
        <p:spPr>
          <a:xfrm>
            <a:off x="536448" y="2950783"/>
            <a:ext cx="11119104" cy="1922970"/>
          </a:xfrm>
        </p:spPr>
        <p:txBody>
          <a:bodyPr/>
          <a:lstStyle/>
          <a:p>
            <a:r>
              <a:rPr lang="fr-FR" sz="2000" b="0" i="0" dirty="0">
                <a:solidFill>
                  <a:srgbClr val="374151"/>
                </a:solidFill>
                <a:effectLst/>
                <a:latin typeface="Söhne"/>
              </a:rPr>
              <a:t>L'objectif principal de notre stage était de nous familiariser avec la technologie RPA et de comprendre comment elle peut être appliquée pour automatiser les tâches répétitives au sein de l'entreprise NTT DATA. Nous avons également été chargé de collaborer avec une équipe expérimentée de développeurs RPA pour concevoir et mettre en œuvre des robots logiciels afin d'automatiser certains processus métier spécifiques.</a:t>
            </a:r>
            <a:endParaRPr lang="en-150" sz="2000" dirty="0"/>
          </a:p>
        </p:txBody>
      </p:sp>
    </p:spTree>
    <p:extLst>
      <p:ext uri="{BB962C8B-B14F-4D97-AF65-F5344CB8AC3E}">
        <p14:creationId xmlns:p14="http://schemas.microsoft.com/office/powerpoint/2010/main" val="2903841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GB" dirty="0"/>
              <a:t>Déroulement du stage </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2415B189-DAF0-2A93-7758-9107BBCA0C8B}"/>
              </a:ext>
            </a:extLst>
          </p:cNvPr>
          <p:cNvSpPr>
            <a:spLocks noGrp="1"/>
          </p:cNvSpPr>
          <p:nvPr>
            <p:ph sz="half" idx="1"/>
          </p:nvPr>
        </p:nvSpPr>
        <p:spPr>
          <a:xfrm>
            <a:off x="755903" y="2825495"/>
            <a:ext cx="10967524" cy="3766373"/>
          </a:xfrm>
        </p:spPr>
        <p:txBody>
          <a:bodyPr/>
          <a:lstStyle/>
          <a:p>
            <a:pPr algn="l"/>
            <a:r>
              <a:rPr lang="fr-FR" sz="2000" b="0" i="0" dirty="0">
                <a:solidFill>
                  <a:srgbClr val="374151"/>
                </a:solidFill>
                <a:effectLst/>
                <a:latin typeface="Söhne"/>
              </a:rPr>
              <a:t>Au début de notre stage, nous avons suivi une formation approfondie sur les concepts fondamentaux de la RPA, les outils et les techniques utilisées. </a:t>
            </a:r>
            <a:r>
              <a:rPr lang="fr-FR" sz="2000" dirty="0">
                <a:solidFill>
                  <a:srgbClr val="374151"/>
                </a:solidFill>
                <a:latin typeface="Söhne"/>
              </a:rPr>
              <a:t>Nous avons</a:t>
            </a:r>
            <a:r>
              <a:rPr lang="fr-FR" sz="2000" b="0" i="0" dirty="0">
                <a:solidFill>
                  <a:srgbClr val="374151"/>
                </a:solidFill>
                <a:effectLst/>
                <a:latin typeface="Söhne"/>
              </a:rPr>
              <a:t> également  exposé à divers cas d'utilisation de la RPA dans différents secteurs d'activité.</a:t>
            </a:r>
          </a:p>
          <a:p>
            <a:pPr algn="l"/>
            <a:r>
              <a:rPr lang="fr-FR" sz="2000" b="0" i="0" dirty="0">
                <a:solidFill>
                  <a:srgbClr val="374151"/>
                </a:solidFill>
                <a:effectLst/>
                <a:latin typeface="Söhne"/>
              </a:rPr>
              <a:t>Après avoir acquis les connaissances de base, nous avons été impliqués dans plusieurs projets de RPA au sein de l'entreprise. </a:t>
            </a:r>
            <a:r>
              <a:rPr lang="fr-FR" sz="2000" dirty="0">
                <a:solidFill>
                  <a:srgbClr val="374151"/>
                </a:solidFill>
                <a:latin typeface="Söhne"/>
              </a:rPr>
              <a:t>Notre</a:t>
            </a:r>
            <a:r>
              <a:rPr lang="fr-FR" sz="2000" b="0" i="0" dirty="0">
                <a:solidFill>
                  <a:srgbClr val="374151"/>
                </a:solidFill>
                <a:effectLst/>
                <a:latin typeface="Söhne"/>
              </a:rPr>
              <a:t> rôle consistait à analyser les processus métier existants, à identifier les tâches répétitives et propices à l'automatisation, puis à concevoir des robots logiciels pour les exécuter de manière </a:t>
            </a:r>
            <a:r>
              <a:rPr lang="en-US" sz="2000" dirty="0">
                <a:solidFill>
                  <a:srgbClr val="374151"/>
                </a:solidFill>
                <a:latin typeface="Söhne"/>
              </a:rPr>
              <a:t>fréquemment</a:t>
            </a:r>
            <a:r>
              <a:rPr lang="fr-FR" sz="2000" b="0" i="0" dirty="0">
                <a:solidFill>
                  <a:srgbClr val="374151"/>
                </a:solidFill>
                <a:effectLst/>
                <a:latin typeface="Söhne"/>
              </a:rPr>
              <a:t> et sans erreur.</a:t>
            </a:r>
          </a:p>
          <a:p>
            <a:pPr algn="l"/>
            <a:r>
              <a:rPr lang="fr-FR" sz="2000" dirty="0">
                <a:solidFill>
                  <a:srgbClr val="374151"/>
                </a:solidFill>
                <a:latin typeface="Söhne"/>
              </a:rPr>
              <a:t>Nous avons</a:t>
            </a:r>
            <a:r>
              <a:rPr lang="fr-FR" sz="2000" b="0" i="0" dirty="0">
                <a:solidFill>
                  <a:srgbClr val="374151"/>
                </a:solidFill>
                <a:effectLst/>
                <a:latin typeface="Söhne"/>
              </a:rPr>
              <a:t> travaillé en étroite collaboration avec l'équipe de développeurs RPA, en utilisant </a:t>
            </a:r>
            <a:r>
              <a:rPr lang="en-US" sz="2000" dirty="0">
                <a:solidFill>
                  <a:srgbClr val="374151"/>
                </a:solidFill>
                <a:latin typeface="Söhne"/>
              </a:rPr>
              <a:t>l’</a:t>
            </a:r>
            <a:r>
              <a:rPr lang="fr-FR" sz="2000" b="0" i="0" dirty="0">
                <a:solidFill>
                  <a:srgbClr val="374151"/>
                </a:solidFill>
                <a:effectLst/>
                <a:latin typeface="Söhne"/>
              </a:rPr>
              <a:t>outil BluePrism, pour développer, tester et déployer les robots dans l'environnement de production. </a:t>
            </a:r>
            <a:r>
              <a:rPr lang="fr-FR" sz="2000" dirty="0">
                <a:solidFill>
                  <a:srgbClr val="374151"/>
                </a:solidFill>
                <a:latin typeface="Söhne"/>
              </a:rPr>
              <a:t>Nous avons</a:t>
            </a:r>
            <a:r>
              <a:rPr lang="fr-FR" sz="2000" b="0" i="0" dirty="0">
                <a:solidFill>
                  <a:srgbClr val="374151"/>
                </a:solidFill>
                <a:effectLst/>
                <a:latin typeface="Söhne"/>
              </a:rPr>
              <a:t> également participé à des sessions de suivi avec notre </a:t>
            </a:r>
            <a:r>
              <a:rPr lang="en-US" sz="2000" b="0" i="0" dirty="0">
                <a:solidFill>
                  <a:srgbClr val="30465E"/>
                </a:solidFill>
                <a:effectLst/>
                <a:latin typeface="Roboto" panose="02000000000000000000" pitchFamily="2" charset="0"/>
              </a:rPr>
              <a:t>superviseurs</a:t>
            </a:r>
            <a:r>
              <a:rPr lang="fr-FR" sz="2000" b="0" i="0" dirty="0">
                <a:solidFill>
                  <a:srgbClr val="374151"/>
                </a:solidFill>
                <a:effectLst/>
                <a:latin typeface="Söhne"/>
              </a:rPr>
              <a:t> pour évaluer les performances des robots et apporter des améliorations si nécessaire.</a:t>
            </a:r>
          </a:p>
          <a:p>
            <a:endParaRPr lang="en-150" dirty="0"/>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8"/>
            <a:ext cx="6870283" cy="1216152"/>
          </a:xfrm>
        </p:spPr>
        <p:txBody>
          <a:bodyPr/>
          <a:lstStyle/>
          <a:p>
            <a:r>
              <a:rPr lang="en-US" dirty="0"/>
              <a:t>Partie Pratique</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rot="5400000" flipH="1">
            <a:off x="5749118" y="7465326"/>
            <a:ext cx="45719" cy="540315"/>
          </a:xfrm>
        </p:spPr>
        <p:txBody>
          <a:bodyPr/>
          <a:lstStyle/>
          <a:p>
            <a:endParaRPr lang="en-US" sz="800"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8627159" y="2189988"/>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21792" y="2848286"/>
            <a:ext cx="8169870" cy="3112736"/>
          </a:xfrm>
        </p:spPr>
        <p:txBody>
          <a:bodyPr/>
          <a:lstStyle/>
          <a:p>
            <a:pPr algn="l"/>
            <a:r>
              <a:rPr lang="fr-FR" sz="2000" dirty="0">
                <a:solidFill>
                  <a:srgbClr val="374151"/>
                </a:solidFill>
                <a:latin typeface="Söhne"/>
              </a:rPr>
              <a:t>Pour résumer, nos expériences de stage chez NTTDATA noua s donné une</a:t>
            </a:r>
            <a:br>
              <a:rPr lang="fr-FR" sz="2000" dirty="0">
                <a:solidFill>
                  <a:srgbClr val="374151"/>
                </a:solidFill>
                <a:latin typeface="Söhne"/>
              </a:rPr>
            </a:br>
            <a:r>
              <a:rPr lang="fr-FR" sz="2000" dirty="0">
                <a:solidFill>
                  <a:srgbClr val="374151"/>
                </a:solidFill>
                <a:latin typeface="Söhne"/>
              </a:rPr>
              <a:t>compréhension de l'importance et du potentiel de la RPA dans le contexte des transformations numériques actuelles.La RPA améliore considérablement l'efficacité, la qualité et la productivité. Nous somme convaincu que, à l'ère de la transformation digitale, la RPA continuera de jouer un rôle crucial dans l'optimisation des processus métier et l'amélioration de la compétitivité des</a:t>
            </a:r>
            <a:br>
              <a:rPr lang="fr-FR" sz="2000" dirty="0">
                <a:solidFill>
                  <a:srgbClr val="374151"/>
                </a:solidFill>
                <a:latin typeface="Söhne"/>
              </a:rPr>
            </a:br>
            <a:r>
              <a:rPr lang="fr-FR" sz="2000" dirty="0">
                <a:solidFill>
                  <a:srgbClr val="374151"/>
                </a:solidFill>
                <a:latin typeface="Söhne"/>
              </a:rPr>
              <a:t>entreprises.</a:t>
            </a:r>
            <a:endParaRPr lang="en-US" sz="2000" dirty="0">
              <a:solidFill>
                <a:srgbClr val="374151"/>
              </a:solidFill>
              <a:latin typeface="Söhne"/>
            </a:endParaRP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merci</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Jihad Laziba</a:t>
            </a:r>
          </a:p>
          <a:p>
            <a:r>
              <a:rPr lang="en-US" dirty="0"/>
              <a:t>Hamza Bourbab</a:t>
            </a:r>
          </a:p>
          <a:p>
            <a:endParaRPr lang="en-US" dirty="0"/>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5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{6E284465-BF8A-49C4-87EA-28A2222D71D3}tf78438558_win32</Template>
  <TotalTime>332</TotalTime>
  <Words>463</Words>
  <Application>Microsoft Office PowerPoint</Application>
  <PresentationFormat>Grand écran</PresentationFormat>
  <Paragraphs>38</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Black</vt:lpstr>
      <vt:lpstr>Roboto</vt:lpstr>
      <vt:lpstr>Sabon Next LT</vt:lpstr>
      <vt:lpstr>Söhne</vt:lpstr>
      <vt:lpstr>Office Theme</vt:lpstr>
      <vt:lpstr>RAPPORT DE STAGE </vt:lpstr>
      <vt:lpstr>Sommaire </vt:lpstr>
      <vt:lpstr>Introduction</vt:lpstr>
      <vt:lpstr>Context de enterprise</vt:lpstr>
      <vt:lpstr>Objectifs du stage</vt:lpstr>
      <vt:lpstr>Déroulement du stage </vt:lpstr>
      <vt:lpstr>Partie Pratique</vt:lpstr>
      <vt:lpstr>Conclusion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STAGE </dc:title>
  <dc:subject/>
  <dc:creator>Jihad Laziba</dc:creator>
  <cp:lastModifiedBy>Hamza Bourbab</cp:lastModifiedBy>
  <cp:revision>5</cp:revision>
  <dcterms:created xsi:type="dcterms:W3CDTF">2023-06-04T13:24:46Z</dcterms:created>
  <dcterms:modified xsi:type="dcterms:W3CDTF">2023-06-08T16:20:55Z</dcterms:modified>
</cp:coreProperties>
</file>