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44cdb75a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44cdb75a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44cdb75a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44cdb75a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44cdb75a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44cdb75a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544cdb75a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544cdb75a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44cdb75a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44cdb75a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44cdb75a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544cdb75a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a:t>
            </a:r>
            <a:r>
              <a:rPr lang="en"/>
              <a:t>Mountain’s</a:t>
            </a:r>
            <a:r>
              <a:rPr lang="en"/>
              <a:t> Project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t>
            </a:r>
            <a:r>
              <a:rPr lang="en"/>
              <a:t>recommendations</a:t>
            </a:r>
            <a:r>
              <a:rPr lang="en"/>
              <a:t> based on our model results, and a deeper look into our process.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Identification: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Can we reveal if Big Mountain is fully capitalizing on its features?  What are the features that customers care the most about?  And what possible options does Big </a:t>
            </a:r>
            <a:r>
              <a:rPr lang="en"/>
              <a:t>Mountain</a:t>
            </a:r>
            <a:r>
              <a:rPr lang="en"/>
              <a:t> have to increase revenue or cut costs?</a:t>
            </a:r>
            <a:endParaRPr/>
          </a:p>
          <a:p>
            <a:pPr indent="0" lvl="0" marL="0" rtl="0" algn="l">
              <a:spcBef>
                <a:spcPts val="1200"/>
              </a:spcBef>
              <a:spcAft>
                <a:spcPts val="1200"/>
              </a:spcAft>
              <a:buNone/>
            </a:pPr>
            <a:r>
              <a:rPr lang="en"/>
              <a:t>These are the questions  we set out to investigate in this project.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Findings</a:t>
            </a:r>
            <a:r>
              <a:rPr lang="en"/>
              <a:t>:</a:t>
            </a:r>
            <a:endParaRPr/>
          </a:p>
        </p:txBody>
      </p:sp>
      <p:sp>
        <p:nvSpPr>
          <p:cNvPr id="99" name="Google Shape;99;p15"/>
          <p:cNvSpPr txBox="1"/>
          <p:nvPr>
            <p:ph idx="1" type="body"/>
          </p:nvPr>
        </p:nvSpPr>
        <p:spPr>
          <a:xfrm>
            <a:off x="729450" y="2078875"/>
            <a:ext cx="7688700" cy="27609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Our model revealed that, when considering the features offered by Big Mountain, we are  underpricing our tickets, our modeled price was $95.87, while our actual price is $81. </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To increase revenue, our model predicts that increasing the longest run by 150 feet, and installing an </a:t>
            </a:r>
            <a:r>
              <a:rPr lang="en"/>
              <a:t>additional</a:t>
            </a:r>
            <a:r>
              <a:rPr lang="en"/>
              <a:t> </a:t>
            </a:r>
            <a:r>
              <a:rPr lang="en"/>
              <a:t>chairlift will increase support for ticket prices by $1.99, which amounts to an increase in revenue of $3,474,638 in the season. (assuming 350,000 visitors per season, and an average of 5 tickets purchased per visitor).</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A possible option for cutting costs is closing down runs, our model predicts no negative effect to prices for closing down one run, while closing down more than one would cause a successive decrease in prices.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Results and Analysis: Price:</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predicted price was $95.87 for the features that Big Mountain already offers. This is great news because it shows room for increasing ticket prices, even with our model having an AME of $9.6. </a:t>
            </a:r>
            <a:endParaRPr/>
          </a:p>
          <a:p>
            <a:pPr indent="0" lvl="0" marL="0" rtl="0" algn="l">
              <a:spcBef>
                <a:spcPts val="1200"/>
              </a:spcBef>
              <a:spcAft>
                <a:spcPts val="1200"/>
              </a:spcAft>
              <a:buNone/>
            </a:pPr>
            <a:r>
              <a:rPr lang="en"/>
              <a:t>This result is predicated on the supposition that resorts accurately price their tickets according to their offered features. Another supposition is that all resorts belong to the same market share, and no region specific effects were taken into consideration.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Results and Analysis: Modeled Scenarios: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Scenario 1: </a:t>
            </a:r>
            <a:r>
              <a:rPr b="1" lang="en">
                <a:solidFill>
                  <a:srgbClr val="000000"/>
                </a:solidFill>
                <a:highlight>
                  <a:srgbClr val="FFFFFF"/>
                </a:highlight>
              </a:rPr>
              <a:t>Close up to 10 of the least used runs: </a:t>
            </a:r>
            <a:endParaRPr b="1">
              <a:solidFill>
                <a:srgbClr val="000000"/>
              </a:solidFill>
              <a:highlight>
                <a:srgbClr val="FFFFFF"/>
              </a:highlight>
            </a:endParaRPr>
          </a:p>
          <a:p>
            <a:pPr indent="0" lvl="0" marL="0" rtl="0" algn="l">
              <a:spcBef>
                <a:spcPts val="1200"/>
              </a:spcBef>
              <a:spcAft>
                <a:spcPts val="0"/>
              </a:spcAft>
              <a:buNone/>
            </a:pPr>
            <a:r>
              <a:rPr lang="en">
                <a:solidFill>
                  <a:srgbClr val="000000"/>
                </a:solidFill>
                <a:highlight>
                  <a:srgbClr val="FFFFFF"/>
                </a:highlight>
              </a:rPr>
              <a:t>The model predicts that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endParaRPr>
              <a:solidFill>
                <a:srgbClr val="000000"/>
              </a:solidFill>
              <a:highlight>
                <a:srgbClr val="FFFFFF"/>
              </a:highlight>
            </a:endParaRPr>
          </a:p>
          <a:p>
            <a:pPr indent="0" lvl="0" marL="0" rtl="0" algn="l">
              <a:spcBef>
                <a:spcPts val="1200"/>
              </a:spcBef>
              <a:spcAft>
                <a:spcPts val="0"/>
              </a:spcAft>
              <a:buNone/>
            </a:pPr>
            <a:r>
              <a:t/>
            </a:r>
            <a:endParaRPr>
              <a:solidFill>
                <a:srgbClr val="000000"/>
              </a:solidFill>
              <a:highlight>
                <a:srgbClr val="FFFFFF"/>
              </a:highlight>
            </a:endParaRPr>
          </a:p>
          <a:p>
            <a:pPr indent="0" lvl="0" marL="0" rtl="0" algn="l">
              <a:spcBef>
                <a:spcPts val="1200"/>
              </a:spcBef>
              <a:spcAft>
                <a:spcPts val="1200"/>
              </a:spcAft>
              <a:buNone/>
            </a:pPr>
            <a:r>
              <a:t/>
            </a:r>
            <a:endParaRPr>
              <a:solidFill>
                <a:srgbClr val="000000"/>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Results and Analysis: Modeled Scenarios:</a:t>
            </a:r>
            <a:endParaRPr/>
          </a:p>
          <a:p>
            <a:pPr indent="0" lvl="0" marL="0" rtl="0" algn="l">
              <a:spcBef>
                <a:spcPts val="0"/>
              </a:spcBef>
              <a:spcAft>
                <a:spcPts val="0"/>
              </a:spcAft>
              <a:buNone/>
            </a:pPr>
            <a:r>
              <a:t/>
            </a:r>
            <a:endParaRPr/>
          </a:p>
        </p:txBody>
      </p:sp>
      <p:sp>
        <p:nvSpPr>
          <p:cNvPr id="117" name="Google Shape;117;p18"/>
          <p:cNvSpPr txBox="1"/>
          <p:nvPr>
            <p:ph idx="1" type="body"/>
          </p:nvPr>
        </p:nvSpPr>
        <p:spPr>
          <a:xfrm>
            <a:off x="729450" y="2078875"/>
            <a:ext cx="7688700" cy="264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Scenario 2: Increasing the vertical drop by 150 feet, and installing an </a:t>
            </a:r>
            <a:r>
              <a:rPr b="1" lang="en"/>
              <a:t>additional</a:t>
            </a:r>
            <a:r>
              <a:rPr b="1" lang="en"/>
              <a:t> chairlift:</a:t>
            </a:r>
            <a:endParaRPr b="1"/>
          </a:p>
          <a:p>
            <a:pPr indent="0" lvl="0" marL="0" rtl="0" algn="l">
              <a:spcBef>
                <a:spcPts val="1200"/>
              </a:spcBef>
              <a:spcAft>
                <a:spcPts val="0"/>
              </a:spcAft>
              <a:buNone/>
            </a:pPr>
            <a:r>
              <a:rPr lang="en"/>
              <a:t>As we said before, our model predicts an increase in ticket price of $1.99 ($3,474,368 in the season)</a:t>
            </a:r>
            <a:endParaRPr/>
          </a:p>
          <a:p>
            <a:pPr indent="0" lvl="0" marL="0" rtl="0" algn="l">
              <a:spcBef>
                <a:spcPts val="1200"/>
              </a:spcBef>
              <a:spcAft>
                <a:spcPts val="0"/>
              </a:spcAft>
              <a:buNone/>
            </a:pPr>
            <a:r>
              <a:rPr b="1" lang="en"/>
              <a:t>Scenario 3: I</a:t>
            </a:r>
            <a:r>
              <a:rPr b="1" lang="en"/>
              <a:t>ncreasing the vertical drop by 150 feet, installing an additional chairlift, and adding 2 acres of snow making:</a:t>
            </a:r>
            <a:endParaRPr b="1"/>
          </a:p>
          <a:p>
            <a:pPr indent="0" lvl="0" marL="0" rtl="0" algn="l">
              <a:spcBef>
                <a:spcPts val="1200"/>
              </a:spcBef>
              <a:spcAft>
                <a:spcPts val="0"/>
              </a:spcAft>
              <a:buNone/>
            </a:pPr>
            <a:r>
              <a:rPr lang="en"/>
              <a:t>This had the same result as scenario 2, a small increase in the snow making area had no effect.</a:t>
            </a:r>
            <a:endParaRPr/>
          </a:p>
          <a:p>
            <a:pPr indent="0" lvl="0" marL="0" rtl="0" algn="l">
              <a:spcBef>
                <a:spcPts val="1200"/>
              </a:spcBef>
              <a:spcAft>
                <a:spcPts val="0"/>
              </a:spcAft>
              <a:buNone/>
            </a:pPr>
            <a:r>
              <a:rPr b="1" lang="en"/>
              <a:t>Scenario 4: Increasing the longest run by 0.2 miles and adding 4 acres of snow making: </a:t>
            </a:r>
            <a:endParaRPr b="1"/>
          </a:p>
          <a:p>
            <a:pPr indent="0" lvl="0" marL="0" rtl="0" algn="l">
              <a:spcBef>
                <a:spcPts val="1200"/>
              </a:spcBef>
              <a:spcAft>
                <a:spcPts val="1200"/>
              </a:spcAft>
              <a:buNone/>
            </a:pPr>
            <a:r>
              <a:rPr lang="en"/>
              <a:t>Our model didn’t predict any change in price here.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were able to </a:t>
            </a:r>
            <a:r>
              <a:rPr lang="en"/>
              <a:t>develop</a:t>
            </a:r>
            <a:r>
              <a:rPr lang="en"/>
              <a:t> a model that predicts ticket prices based on </a:t>
            </a:r>
            <a:r>
              <a:rPr lang="en"/>
              <a:t>available</a:t>
            </a:r>
            <a:r>
              <a:rPr lang="en"/>
              <a:t> features, with a high degree of accuracy. This model revealed that Big Mountain is underpricing its tickets, it helped shed light on the most </a:t>
            </a:r>
            <a:r>
              <a:rPr lang="en"/>
              <a:t>sought</a:t>
            </a:r>
            <a:r>
              <a:rPr lang="en"/>
              <a:t> after features in a resort, and provides a lot of insight when considering different possible future investment plans.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