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p:cViewPr>
        <p:scale>
          <a:sx n="100" d="100"/>
          <a:sy n="100" d="100"/>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143250"/>
          <a:chOff x="914400" y="1543050"/>
          <a:chExt cx="8229600" cy="3143250"/>
        </a:xfrm>
      </p:grpSpPr>
      <p:sp>
        <p:nvSpPr>
          <p:cNvPr id="2" name="Text Box 1"/>
          <p:cNvSpPr txBox="1"/>
          <p:nvPr/>
        </p:nvSpPr>
        <p:spPr>
          <a:xfrm>
            <a:off x="1828800" y="610235"/>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121212">
                    <a:alpha val="100000"/>
                  </a:srgbClr>
                </a:solidFill>
                <a:latin typeface="Times New Roman" panose="02020603050405020304"/>
              </a:rPr>
              <a:t>Cycle Detection in Directed Graphs</a:t>
            </a:r>
            <a:endParaRPr lang="en-US" sz="40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2571750"/>
            <a:ext cx="7315200" cy="1938020"/>
          </a:xfrm>
          <a:prstGeom prst="rect">
            <a:avLst/>
          </a:prstGeom>
          <a:noFill/>
        </p:spPr>
        <p:txBody>
          <a:bodyPr vert="horz" lIns="91440" tIns="45720" rIns="91440" bIns="45720" rtlCol="0" anchor="t" anchorCtr="0">
            <a:spAutoFit/>
          </a:bodyPr>
          <a:lstStyle/>
          <a:p>
            <a:pPr marL="0" marR="0" lvl="0" indent="0" algn="l" rtl="0" fontAlgn="t">
              <a:lnSpc>
                <a:spcPct val="150000"/>
              </a:lnSpc>
              <a:spcBef>
                <a:spcPts val="0"/>
              </a:spcBef>
              <a:spcAft>
                <a:spcPts val="0"/>
              </a:spcAft>
            </a:pPr>
            <a:r>
              <a:rPr lang="en-US" sz="2000" b="1" u="none" strike="noStrike" cap="none" spc="0">
                <a:solidFill>
                  <a:srgbClr val="424242">
                    <a:alpha val="100000"/>
                  </a:srgbClr>
                </a:solidFill>
                <a:latin typeface="Times New Roman" panose="02020603050405020304"/>
              </a:rPr>
              <a:t>Presented by: Hamza Butt</a:t>
            </a:r>
            <a:endParaRPr lang="en-US" sz="2000" b="1" u="none" strike="noStrike" cap="none" spc="0">
              <a:solidFill>
                <a:srgbClr val="424242">
                  <a:alpha val="100000"/>
                </a:srgbClr>
              </a:solidFill>
              <a:latin typeface="Times New Roman" panose="02020603050405020304"/>
            </a:endParaRPr>
          </a:p>
          <a:p>
            <a:pPr marL="0" marR="0" lvl="0" indent="0" algn="l" rtl="0" fontAlgn="t">
              <a:lnSpc>
                <a:spcPct val="150000"/>
              </a:lnSpc>
              <a:spcBef>
                <a:spcPts val="0"/>
              </a:spcBef>
              <a:spcAft>
                <a:spcPts val="0"/>
              </a:spcAft>
            </a:pPr>
            <a:r>
              <a:rPr lang="en-US" sz="2000" b="1" u="none" strike="noStrike" cap="none" spc="0">
                <a:solidFill>
                  <a:srgbClr val="424242">
                    <a:alpha val="100000"/>
                  </a:srgbClr>
                </a:solidFill>
                <a:latin typeface="Times New Roman" panose="02020603050405020304"/>
              </a:rPr>
              <a:t>SAP: 55041</a:t>
            </a:r>
            <a:endParaRPr lang="en-US" sz="2000" b="1" u="none" strike="noStrike" cap="none" spc="0">
              <a:solidFill>
                <a:srgbClr val="424242">
                  <a:alpha val="100000"/>
                </a:srgbClr>
              </a:solidFill>
              <a:latin typeface="Times New Roman" panose="02020603050405020304"/>
            </a:endParaRPr>
          </a:p>
          <a:p>
            <a:pPr marL="0" marR="0" lvl="0" indent="0" algn="l" rtl="0" fontAlgn="t">
              <a:lnSpc>
                <a:spcPct val="150000"/>
              </a:lnSpc>
              <a:spcBef>
                <a:spcPts val="0"/>
              </a:spcBef>
              <a:spcAft>
                <a:spcPts val="0"/>
              </a:spcAft>
            </a:pPr>
            <a:r>
              <a:rPr lang="en-US" sz="2000" b="1" u="none" strike="noStrike" cap="none" spc="0">
                <a:solidFill>
                  <a:srgbClr val="424242">
                    <a:alpha val="100000"/>
                  </a:srgbClr>
                </a:solidFill>
                <a:latin typeface="Times New Roman" panose="02020603050405020304"/>
              </a:rPr>
              <a:t>Section: BSCS4-2</a:t>
            </a:r>
            <a:endParaRPr lang="en-US" sz="2000" b="1" u="none" strike="noStrike" cap="none" spc="0">
              <a:solidFill>
                <a:srgbClr val="424242">
                  <a:alpha val="100000"/>
                </a:srgbClr>
              </a:solidFill>
              <a:latin typeface="Times New Roman" panose="02020603050405020304"/>
            </a:endParaRPr>
          </a:p>
          <a:p>
            <a:pPr marL="0" marR="0" lvl="0" indent="0" algn="l" rtl="0" fontAlgn="t">
              <a:lnSpc>
                <a:spcPct val="150000"/>
              </a:lnSpc>
              <a:spcBef>
                <a:spcPts val="0"/>
              </a:spcBef>
              <a:spcAft>
                <a:spcPts val="0"/>
              </a:spcAft>
            </a:pPr>
            <a:r>
              <a:rPr lang="en-US" sz="2000" b="1" u="none" strike="noStrike" cap="none" spc="0">
                <a:solidFill>
                  <a:srgbClr val="424242">
                    <a:alpha val="100000"/>
                  </a:srgbClr>
                </a:solidFill>
                <a:latin typeface="Times New Roman" panose="02020603050405020304"/>
              </a:rPr>
              <a:t>Subject: Analysis of Algorithm</a:t>
            </a:r>
            <a:endParaRPr lang="en-US" sz="2000" b="1" u="none" strike="noStrike" cap="none" spc="0">
              <a:solidFill>
                <a:srgbClr val="424242">
                  <a:alpha val="100000"/>
                </a:srgbClr>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DFS Code – Function and Main Logic</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93802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DFS implementation involves marking nodes as visited and updating recursion stack.
Implementational details are demonstrated in the provided pseudocode.</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DFS – How It Works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47637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Visits a node marking it as visited and part of the current path.
Explores neighbors recursively or detects if a neighbor is part of the recursion stack.</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DFS – Example</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Graph Illustration: 0 → 1, 1 → 2, 2 → 0, 2 → 3.
Cycle Detected: 0 → 1 → 2 → 0.</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Algorithm 2 – Kahn's Algorithm</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47637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Topological Sorting approach involves calculating in-degrees.
Includes steps to manage nodes with zero in-degrees and track processed nodes.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 Box 1"/>
          <p:cNvSpPr txBox="1"/>
          <p:nvPr/>
        </p:nvSpPr>
        <p:spPr>
          <a:xfrm>
            <a:off x="914400" y="1028700"/>
            <a:ext cx="7315200" cy="95313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Kahn’s Code – In-Degree Setup and Main Logic</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99580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Setup for in-degree computation across the graph.
Core logic involves managing nodes and updating their in-degrees.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Kahn's – Example</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Using the previously illustrated graph.
Detects cycles when all nodes have in-degrees greater than zero.</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409825"/>
          <a:chOff x="914400" y="1028700"/>
          <a:chExt cx="8229600" cy="24098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Kahn vs DFS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Comparison of features in cycle detection: Type, Detection Time, Recursion vs Queue usage.</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Applications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47637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Useful in compilers for detecting cyclic dependencies.
Important in OS scheduling to avoid circular wait conditions.
Applicable in game design to prevent AI logic loops.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Real-World Case: Ludo AI</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47637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Each move in the game represents a graph node.
Implementing DFS for strategy and cycle detection to prevent infinite loops.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Summary</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239966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Two key approaches discussed: DFS + RecStack and Kahn's Algorithm.
Both strategies demonstrate similar time and space complexities.
Selection criteria based on problem types and data structure constraints.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6115050"/>
          <a:chOff x="914400" y="1028700"/>
          <a:chExt cx="8229600" cy="6115050"/>
        </a:xfrm>
      </p:grpSpPr>
      <p:sp>
        <p:nvSpPr>
          <p:cNvPr id="2" name="Text Box 1"/>
          <p:cNvSpPr txBox="1"/>
          <p:nvPr/>
        </p:nvSpPr>
        <p:spPr>
          <a:xfrm>
            <a:off x="1828800" y="526415"/>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424242">
                    <a:alpha val="100000"/>
                  </a:srgbClr>
                </a:solidFill>
                <a:latin typeface="Times New Roman" panose="02020603050405020304"/>
              </a:rPr>
              <a:t>Introduction</a:t>
            </a:r>
            <a:endParaRPr lang="en-US" sz="4000" b="1" u="none" strike="noStrike" cap="none" spc="0">
              <a:solidFill>
                <a:srgbClr val="424242">
                  <a:alpha val="100000"/>
                </a:srgbClr>
              </a:solidFill>
              <a:latin typeface="Times New Roman" panose="02020603050405020304"/>
            </a:endParaRPr>
          </a:p>
        </p:txBody>
      </p:sp>
      <p:sp>
        <p:nvSpPr>
          <p:cNvPr id="3" name="Text Box 2"/>
          <p:cNvSpPr txBox="1"/>
          <p:nvPr/>
        </p:nvSpPr>
        <p:spPr>
          <a:xfrm>
            <a:off x="914400" y="1800225"/>
            <a:ext cx="7315200" cy="2399665"/>
          </a:xfrm>
          <a:prstGeom prst="rect">
            <a:avLst/>
          </a:prstGeom>
          <a:noFill/>
        </p:spPr>
        <p:txBody>
          <a:bodyPr vert="horz" lIns="91440" tIns="45720" rIns="91440" bIns="45720" rtlCol="0" anchor="t" anchorCtr="0">
            <a:spAutoFit/>
          </a:bodyPr>
          <a:lstStyle/>
          <a:p>
            <a:pPr marL="0" marR="0" lvl="0" indent="0" algn="just" rtl="0" fontAlgn="t">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This presentation discusses the importance of cycle detection in directed graphs, focusing on algorithms such as Depth First Search (DFS) with a recursion stack and Kahn's Algorithm for topological sorting. The significance of these methods in various applications, including scheduling and dependency management, is highlighted.</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714625"/>
          <a:chOff x="914400" y="1028700"/>
          <a:chExt cx="8229600" cy="27146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Q&amp;A + Thanks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Open floor for any questions.
GitHub code and demo available on request.</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 Box 1"/>
          <p:cNvSpPr txBox="1"/>
          <p:nvPr/>
        </p:nvSpPr>
        <p:spPr>
          <a:xfrm>
            <a:off x="1835785" y="1910715"/>
            <a:ext cx="5486400" cy="132207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8000" b="1" u="none" strike="noStrike" cap="none" spc="0">
                <a:solidFill>
                  <a:srgbClr val="424242">
                    <a:alpha val="100000"/>
                  </a:srgbClr>
                </a:solidFill>
                <a:latin typeface="Times New Roman" panose="02020603050405020304"/>
              </a:rPr>
              <a:t>Thank you!</a:t>
            </a:r>
            <a:endParaRPr lang="en-US" sz="8000" b="1"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7753350"/>
          <a:chOff x="914400" y="1028700"/>
          <a:chExt cx="8229600" cy="7753350"/>
        </a:xfrm>
      </p:grpSpPr>
      <p:sp>
        <p:nvSpPr>
          <p:cNvPr id="2" name="Text Box 1"/>
          <p:cNvSpPr txBox="1"/>
          <p:nvPr/>
        </p:nvSpPr>
        <p:spPr>
          <a:xfrm>
            <a:off x="3204210" y="411480"/>
            <a:ext cx="2781300" cy="521970"/>
          </a:xfrm>
          <a:prstGeom prst="rect">
            <a:avLst/>
          </a:prstGeom>
          <a:noFill/>
        </p:spPr>
        <p:txBody>
          <a:bodyPr vert="horz" wrap="square"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Table of contents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987425"/>
            <a:ext cx="7315200" cy="3753485"/>
          </a:xfrm>
          <a:prstGeom prst="rect">
            <a:avLst/>
          </a:prstGeom>
          <a:noFill/>
        </p:spPr>
        <p:txBody>
          <a:bodyPr vert="horz" lIns="91440" tIns="45720" rIns="91440" bIns="45720" rtlCol="0" anchorCtr="0">
            <a:spAutoFit/>
          </a:bodyPr>
          <a:lstStyle/>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What is a Graph?</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What is a Cycle?</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Why Detect Cycles?</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Graph Representations</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Two Approaches for Cycle Detection</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Algorithm 1 – DFS with Recursion Stack</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DFS Code – Function and Main Logic</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DFS – How It Works</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DFS – Example</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Algorithm 2 – Kahn's Algorithm</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Kahn’s Code – In-Degree Setup and Main Logic</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Kahn's – Example</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Kahn vs DFS</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Applications</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Real-World Case: Ludo AI</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Summary</a:t>
            </a:r>
            <a:endParaRPr lang="en-US" sz="1400" u="none" strike="noStrike" cap="none" spc="0">
              <a:solidFill>
                <a:srgbClr val="424242">
                  <a:alpha val="100000"/>
                </a:srgbClr>
              </a:solidFill>
              <a:latin typeface="Times New Roman" panose="02020603050405020304"/>
            </a:endParaRPr>
          </a:p>
          <a:p>
            <a:pPr marL="0" marR="0" lvl="0" indent="0" algn="just" rtl="0" fontAlgn="base">
              <a:lnSpc>
                <a:spcPct val="100000"/>
              </a:lnSpc>
              <a:spcBef>
                <a:spcPts val="0"/>
              </a:spcBef>
              <a:spcAft>
                <a:spcPts val="0"/>
              </a:spcAft>
              <a:buClr>
                <a:srgbClr val="424242">
                  <a:alpha val="100000"/>
                </a:srgbClr>
              </a:buClr>
              <a:buFont typeface="Calibri" panose="020F0502020204030204"/>
              <a:buChar char="-"/>
            </a:pPr>
            <a:r>
              <a:rPr lang="en-US" sz="1400" u="none" strike="noStrike" cap="none" spc="0">
                <a:solidFill>
                  <a:srgbClr val="424242">
                    <a:alpha val="100000"/>
                  </a:srgbClr>
                </a:solidFill>
                <a:latin typeface="Times New Roman" panose="02020603050405020304"/>
              </a:rPr>
              <a:t> Q&amp;A + Thanks</a:t>
            </a:r>
            <a:endParaRPr lang="en-US" sz="14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What is a Graph?</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93802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A graph is a collection of nodes (vertices) connected by edges.
Directed graphs have edges with a specific direction (A → B).
Applications include networks, task dependencies, and scheduling systems.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What is a Cycle?</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A cycle exists when a node can be revisited by following a path.
In directed graphs, the direction of edges must also be respected.</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Why Detect Cycles?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93802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Critical in build systems to avoid circular dependencies.
Important for task scheduling to detect infinite waiting situations.
Used in Game AI to prevent repeated logic and in operating systems to prevent deadlocks.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Graph Representations</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476375"/>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Adjacency List: Efficient for sparse graphs.
Example representation: 0 → 1, 1 → 2, 2 → 0, 3.
Adjacency Matrix: Suitable for dense graphs, less memory efficient.</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409825"/>
          <a:chOff x="914400" y="1028700"/>
          <a:chExt cx="8229600" cy="240982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Two Approaches for Cycle Detection</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Depth First Search (DFS) with Recursion Stack.
Kahn's Algorithm for Topological Sort.</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019425"/>
          <a:chOff x="914400" y="1028700"/>
          <a:chExt cx="8229600" cy="3019425"/>
        </a:xfrm>
      </p:grpSpPr>
      <p:sp>
        <p:nvSpPr>
          <p:cNvPr id="2" name="Text Box 1"/>
          <p:cNvSpPr txBox="1"/>
          <p:nvPr/>
        </p:nvSpPr>
        <p:spPr>
          <a:xfrm>
            <a:off x="914400" y="1028700"/>
            <a:ext cx="7315200" cy="80010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121212">
                    <a:alpha val="100000"/>
                  </a:srgbClr>
                </a:solidFill>
                <a:latin typeface="Times New Roman" panose="02020603050405020304"/>
              </a:rPr>
              <a:t>Algorithm 1 – DFS with Recursion Stack</a:t>
            </a:r>
            <a:endParaRPr lang="en-US" sz="2800" b="1" u="none" strike="noStrike" cap="none" spc="0">
              <a:solidFill>
                <a:srgbClr val="121212">
                  <a:alpha val="100000"/>
                </a:srgbClr>
              </a:solidFill>
              <a:latin typeface="Times New Roman" panose="02020603050405020304"/>
            </a:endParaRPr>
          </a:p>
        </p:txBody>
      </p:sp>
      <p:sp>
        <p:nvSpPr>
          <p:cNvPr id="3" name="Text Box 2"/>
          <p:cNvSpPr txBox="1"/>
          <p:nvPr/>
        </p:nvSpPr>
        <p:spPr>
          <a:xfrm>
            <a:off x="914400" y="1800225"/>
            <a:ext cx="7315200" cy="1014730"/>
          </a:xfrm>
          <a:prstGeom prst="rect">
            <a:avLst/>
          </a:prstGeom>
          <a:noFill/>
        </p:spPr>
        <p:txBody>
          <a:bodyPr vert="horz" lIns="91440" tIns="45720" rIns="91440" bIns="45720" rtlCol="0" anchorCtr="0">
            <a:spAutoFit/>
          </a:bodyPr>
          <a:lstStyle/>
          <a:p>
            <a:pPr marL="0" marR="0" lvl="0" indent="0" algn="just" rtl="0" fontAlgn="base">
              <a:lnSpc>
                <a:spcPct val="150000"/>
              </a:lnSpc>
              <a:spcBef>
                <a:spcPts val="0"/>
              </a:spcBef>
              <a:spcAft>
                <a:spcPts val="0"/>
              </a:spcAft>
            </a:pPr>
            <a:r>
              <a:rPr lang="en-US" sz="2000" u="none" strike="noStrike" cap="none" spc="0">
                <a:solidFill>
                  <a:srgbClr val="424242">
                    <a:alpha val="100000"/>
                  </a:srgbClr>
                </a:solidFill>
                <a:latin typeface="Times New Roman" panose="02020603050405020304"/>
              </a:rPr>
              <a:t>Traverses the graph using DFS while tracking visited nodes.
If encountering a node in the recursion stack, a cycle exists.</a:t>
            </a:r>
            <a:endParaRPr lang="en-US" sz="2000" u="none" strike="noStrike" cap="none" spc="0">
              <a:solidFill>
                <a:srgbClr val="424242">
                  <a:alpha val="100000"/>
                </a:srgbClr>
              </a:solidFill>
              <a:latin typeface="Times New Roman" panose="02020603050405020304"/>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theme/theme1.xml><?xml version="1.0" encoding="utf-8"?>
<a:theme xmlns:a="http://schemas.openxmlformats.org/drawingml/2006/main" name="Theme57">
  <a:themeElements>
    <a:clrScheme name="Theme57">
      <a:dk1>
        <a:sysClr val="windowText" lastClr="000000"/>
      </a:dk1>
      <a:lt1>
        <a:sysClr val="window" lastClr="FFFFFF"/>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Theme57">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5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3540</Words>
  <Application>WPS Slides</Application>
  <PresentationFormat/>
  <Paragraphs>101</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Times New Roman</vt:lpstr>
      <vt:lpstr>Calibri</vt:lpstr>
      <vt:lpstr>Microsoft YaHei</vt:lpstr>
      <vt:lpstr>Arial Unicode MS</vt:lpstr>
      <vt:lpstr>Theme57</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WALEED TRADERS</cp:lastModifiedBy>
  <cp:revision>2</cp:revision>
  <dcterms:created xsi:type="dcterms:W3CDTF">2025-05-14T20:11:19Z</dcterms:created>
  <dcterms:modified xsi:type="dcterms:W3CDTF">2025-05-14T20:12:01Z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7AE18D6AFFE94DF6995C3AD2CE65B1CD_13</vt:lpwstr>
  </property>
  <property fmtid="{D5CDD505-2E9C-101B-9397-08002B2CF9AE}" pid="3" name="KSOProductBuildVer">
    <vt:lpwstr>1033-12.2.0.20795</vt:lpwstr>
  </property>
</Properties>
</file>