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83" r:id="rId26"/>
    <p:sldId id="284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2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6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2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8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jp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1E4CC-A66F-4BCD-888C-BEF3AC1CC5FB}"/>
              </a:ext>
            </a:extLst>
          </p:cNvPr>
          <p:cNvSpPr/>
          <p:nvPr/>
        </p:nvSpPr>
        <p:spPr>
          <a:xfrm>
            <a:off x="2186571" y="2204644"/>
            <a:ext cx="4770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 Engine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CF077-CDCC-47F7-A8DE-9DD7B4F45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53356"/>
            <a:ext cx="2133600" cy="2140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907D8F-60B0-436B-9E32-A0A40F2FE9E9}"/>
              </a:ext>
            </a:extLst>
          </p:cNvPr>
          <p:cNvSpPr txBox="1"/>
          <p:nvPr/>
        </p:nvSpPr>
        <p:spPr>
          <a:xfrm>
            <a:off x="3082313" y="4653356"/>
            <a:ext cx="47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Instructor: Samyan Wahla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E3426-CE4E-42A1-B610-5A4AFDC05E8C}"/>
              </a:ext>
            </a:extLst>
          </p:cNvPr>
          <p:cNvSpPr txBox="1"/>
          <p:nvPr/>
        </p:nvSpPr>
        <p:spPr>
          <a:xfrm>
            <a:off x="3082313" y="4284024"/>
            <a:ext cx="47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FYP 1 Presentation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6F317-7DE6-432D-B3CF-39AE118E9264}"/>
              </a:ext>
            </a:extLst>
          </p:cNvPr>
          <p:cNvSpPr txBox="1"/>
          <p:nvPr/>
        </p:nvSpPr>
        <p:spPr>
          <a:xfrm>
            <a:off x="3053097" y="5022688"/>
            <a:ext cx="552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Presentation by: Hamza Farooq (2016CS122)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8691" y="723456"/>
            <a:ext cx="3709416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759015"/>
            <a:ext cx="3669893" cy="524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905000"/>
            <a:ext cx="3686810" cy="28244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0040" marR="137795" indent="-307340">
              <a:lnSpc>
                <a:spcPts val="2740"/>
              </a:lnSpc>
              <a:spcBef>
                <a:spcPts val="305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Usually built onOpenGL 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DirectX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59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dirty="0">
                <a:latin typeface="Arial"/>
                <a:cs typeface="Arial"/>
              </a:rPr>
              <a:t>Generates </a:t>
            </a:r>
            <a:r>
              <a:rPr sz="2400" spc="-5" dirty="0">
                <a:latin typeface="Arial"/>
                <a:cs typeface="Arial"/>
              </a:rPr>
              <a:t>images in</a:t>
            </a:r>
            <a:endParaRPr sz="2400" dirty="0">
              <a:latin typeface="Arial"/>
              <a:cs typeface="Arial"/>
            </a:endParaRPr>
          </a:p>
          <a:p>
            <a:pPr marL="32004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real-time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assets</a:t>
            </a:r>
            <a:endParaRPr sz="2400" dirty="0">
              <a:latin typeface="Arial"/>
              <a:cs typeface="Arial"/>
            </a:endParaRPr>
          </a:p>
          <a:p>
            <a:pPr marL="320040" marR="102870" indent="-307340">
              <a:lnSpc>
                <a:spcPts val="2740"/>
              </a:lnSpc>
              <a:spcBef>
                <a:spcPts val="135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Controlled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Scene  </a:t>
            </a:r>
            <a:r>
              <a:rPr sz="2400" dirty="0">
                <a:latin typeface="Arial"/>
                <a:cs typeface="Arial"/>
              </a:rPr>
              <a:t>Graph</a:t>
            </a:r>
          </a:p>
          <a:p>
            <a:pPr marL="320040" indent="-307340">
              <a:lnSpc>
                <a:spcPts val="259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dirty="0">
                <a:latin typeface="Arial"/>
                <a:cs typeface="Arial"/>
              </a:rPr>
              <a:t>Interacts </a:t>
            </a:r>
            <a:r>
              <a:rPr sz="2400" spc="-5" dirty="0">
                <a:latin typeface="Arial"/>
                <a:cs typeface="Arial"/>
              </a:rPr>
              <a:t>directly 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320040">
              <a:lnSpc>
                <a:spcPts val="2810"/>
              </a:lnSpc>
            </a:pPr>
            <a:r>
              <a:rPr sz="2400" dirty="0">
                <a:latin typeface="Arial"/>
                <a:cs typeface="Arial"/>
              </a:rPr>
              <a:t>GPU</a:t>
            </a:r>
          </a:p>
        </p:txBody>
      </p:sp>
      <p:sp>
        <p:nvSpPr>
          <p:cNvPr id="6" name="object 6"/>
          <p:cNvSpPr/>
          <p:nvPr/>
        </p:nvSpPr>
        <p:spPr>
          <a:xfrm>
            <a:off x="4495800" y="2743200"/>
            <a:ext cx="4511040" cy="3093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5768" y="679576"/>
            <a:ext cx="6521196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715898"/>
            <a:ext cx="6482549" cy="53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085" y="1607565"/>
            <a:ext cx="4483100" cy="247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Intersection </a:t>
            </a:r>
            <a:r>
              <a:rPr sz="2400" dirty="0">
                <a:latin typeface="Arial"/>
                <a:cs typeface="Arial"/>
              </a:rPr>
              <a:t>of two </a:t>
            </a:r>
            <a:r>
              <a:rPr sz="2400" spc="-5" dirty="0">
                <a:latin typeface="Arial"/>
                <a:cs typeface="Arial"/>
              </a:rPr>
              <a:t>given solids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4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Spheres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4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Planes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25" dirty="0">
                <a:latin typeface="Arial"/>
                <a:cs typeface="Arial"/>
              </a:rPr>
              <a:t>Tubes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Polygons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Collision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Response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81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Event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819400"/>
            <a:ext cx="3287267" cy="2383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4343400"/>
            <a:ext cx="2353055" cy="1716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780385"/>
            <a:ext cx="4069079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8749" y="816707"/>
            <a:ext cx="4030116" cy="53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839" y="1712721"/>
            <a:ext cx="727011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Usually uses an interpreted language </a:t>
            </a:r>
            <a:r>
              <a:rPr sz="2400" dirty="0">
                <a:latin typeface="Arial"/>
                <a:cs typeface="Arial"/>
              </a:rPr>
              <a:t>(Python,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etc.)</a:t>
            </a:r>
          </a:p>
          <a:p>
            <a:pPr marL="320675" indent="-307975">
              <a:lnSpc>
                <a:spcPts val="2735"/>
              </a:lnSpc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custom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 marL="320675" indent="-307975">
              <a:lnSpc>
                <a:spcPts val="2735"/>
              </a:lnSpc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Does not require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 marL="320675" indent="-307975">
              <a:lnSpc>
                <a:spcPts val="2740"/>
              </a:lnSpc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Does not change any engine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</a:p>
          <a:p>
            <a:pPr marL="320675" indent="-307975">
              <a:lnSpc>
                <a:spcPts val="2810"/>
              </a:lnSpc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Game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3581400"/>
            <a:ext cx="4457700" cy="3022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1651" y="702241"/>
            <a:ext cx="5088636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738563"/>
            <a:ext cx="5049672" cy="53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2450" y="1606422"/>
            <a:ext cx="4194810" cy="42144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0040" marR="117475" indent="-307340">
              <a:lnSpc>
                <a:spcPts val="2740"/>
              </a:lnSpc>
              <a:spcBef>
                <a:spcPts val="305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Usually played based on an  event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59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Built </a:t>
            </a:r>
            <a:r>
              <a:rPr sz="2400" spc="-20" dirty="0">
                <a:latin typeface="Arial"/>
                <a:cs typeface="Arial"/>
              </a:rPr>
              <a:t>off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external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library</a:t>
            </a:r>
            <a:endParaRPr sz="2400" dirty="0">
              <a:latin typeface="Arial"/>
              <a:cs typeface="Arial"/>
            </a:endParaRPr>
          </a:p>
          <a:p>
            <a:pPr marL="32004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(OpenAL,etc.)</a:t>
            </a:r>
            <a:endParaRPr sz="2400" dirty="0">
              <a:latin typeface="Arial"/>
              <a:cs typeface="Arial"/>
            </a:endParaRPr>
          </a:p>
          <a:p>
            <a:pPr marL="320040" marR="5080" indent="-307340">
              <a:lnSpc>
                <a:spcPct val="95000"/>
              </a:lnSpc>
              <a:spcBef>
                <a:spcPts val="75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15" dirty="0">
                <a:latin typeface="Arial"/>
                <a:cs typeface="Arial"/>
              </a:rPr>
              <a:t>Video </a:t>
            </a:r>
            <a:r>
              <a:rPr sz="2400" dirty="0">
                <a:latin typeface="Arial"/>
                <a:cs typeface="Arial"/>
              </a:rPr>
              <a:t>is often </a:t>
            </a:r>
            <a:r>
              <a:rPr sz="2400" spc="-5" dirty="0"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for cut-  </a:t>
            </a:r>
            <a:r>
              <a:rPr sz="2400" spc="-5" dirty="0">
                <a:latin typeface="Arial"/>
                <a:cs typeface="Arial"/>
              </a:rPr>
              <a:t>scenes or </a:t>
            </a:r>
            <a:r>
              <a:rPr sz="2400" spc="-10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part </a:t>
            </a:r>
            <a:r>
              <a:rPr sz="2400" spc="-5" dirty="0">
                <a:latin typeface="Arial"/>
                <a:cs typeface="Arial"/>
              </a:rPr>
              <a:t>of in-game  objects</a:t>
            </a:r>
            <a:endParaRPr sz="2400" dirty="0">
              <a:latin typeface="Arial"/>
              <a:cs typeface="Arial"/>
            </a:endParaRPr>
          </a:p>
          <a:p>
            <a:pPr marL="320040" marR="766445" indent="-307340">
              <a:lnSpc>
                <a:spcPts val="2740"/>
              </a:lnSpc>
              <a:spcBef>
                <a:spcPts val="6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Sound is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music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 sound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effects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59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Handles sound objects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</a:p>
          <a:p>
            <a:pPr marL="320040" marR="171450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Arial"/>
                <a:cs typeface="Arial"/>
              </a:rPr>
              <a:t>can control surround sound  and 3D sound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2377439"/>
            <a:ext cx="4404359" cy="3375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9289" y="671958"/>
            <a:ext cx="4405884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707517"/>
            <a:ext cx="4366958" cy="524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032" y="1613408"/>
            <a:ext cx="706247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Handles animation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objects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Scene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Graph</a:t>
            </a: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30" dirty="0">
                <a:latin typeface="Arial"/>
                <a:cs typeface="Arial"/>
              </a:rPr>
              <a:t>Tween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animation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Rig/Skeleton Based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animation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81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60" dirty="0">
                <a:latin typeface="Arial"/>
                <a:cs typeface="Arial"/>
              </a:rPr>
              <a:t>Tells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Renderer how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display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assets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3429000"/>
            <a:ext cx="4203192" cy="3116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6550" y="699361"/>
            <a:ext cx="6060947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5099" y="735683"/>
            <a:ext cx="6021984" cy="53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0235" y="1600200"/>
            <a:ext cx="7639050" cy="247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Calculates special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4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Shadows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4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Normal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Maps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Particle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dirty="0">
                <a:latin typeface="Arial"/>
                <a:cs typeface="Arial"/>
              </a:rPr>
              <a:t>More...</a:t>
            </a:r>
          </a:p>
          <a:p>
            <a:pPr marL="320675" marR="5080" indent="-307975">
              <a:lnSpc>
                <a:spcPts val="2740"/>
              </a:lnSpc>
              <a:spcBef>
                <a:spcPts val="135"/>
              </a:spcBef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Applied by the Render Engine on objects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Scene  </a:t>
            </a:r>
            <a:r>
              <a:rPr sz="2400" dirty="0">
                <a:latin typeface="Arial"/>
                <a:cs typeface="Arial"/>
              </a:rPr>
              <a:t>Graph</a:t>
            </a:r>
          </a:p>
        </p:txBody>
      </p:sp>
      <p:sp>
        <p:nvSpPr>
          <p:cNvPr id="6" name="object 6"/>
          <p:cNvSpPr/>
          <p:nvPr/>
        </p:nvSpPr>
        <p:spPr>
          <a:xfrm>
            <a:off x="5029200" y="3749040"/>
            <a:ext cx="3579876" cy="2686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1679" y="3840479"/>
            <a:ext cx="2534412" cy="2584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2450" y="726441"/>
            <a:ext cx="4671060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762000"/>
            <a:ext cx="4632896" cy="524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460" y="1995170"/>
            <a:ext cx="558673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Handles multicomputer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communication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Peer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Peer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Client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81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Distributed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3124200"/>
            <a:ext cx="5245608" cy="3505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5704" y="763741"/>
            <a:ext cx="3802379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799300"/>
            <a:ext cx="3763670" cy="524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600" y="1780158"/>
            <a:ext cx="676846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Handles behavior </a:t>
            </a:r>
            <a:r>
              <a:rPr sz="2400" dirty="0">
                <a:latin typeface="Arial"/>
                <a:cs typeface="Arial"/>
              </a:rPr>
              <a:t>of objects based on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collisions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4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Simulates or predicts physics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Rigid Body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Soft Body Physics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81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Fluid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4639" y="3566159"/>
            <a:ext cx="4018788" cy="2834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5489" y="691770"/>
            <a:ext cx="686104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728092"/>
            <a:ext cx="6822122" cy="53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4032" y="1614932"/>
            <a:ext cx="482028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Controls object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interaction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Stimuli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Needs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Desires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Flocking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81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dirty="0">
                <a:latin typeface="Arial"/>
                <a:cs typeface="Arial"/>
              </a:rPr>
              <a:t>Often </a:t>
            </a:r>
            <a:r>
              <a:rPr sz="2400" spc="-5" dirty="0">
                <a:latin typeface="Arial"/>
                <a:cs typeface="Arial"/>
              </a:rPr>
              <a:t>uses Finite </a:t>
            </a:r>
            <a:r>
              <a:rPr sz="2400" dirty="0">
                <a:latin typeface="Arial"/>
                <a:cs typeface="Arial"/>
              </a:rPr>
              <a:t>State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9" y="3733800"/>
            <a:ext cx="3428999" cy="2689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4841" y="682372"/>
            <a:ext cx="2967228" cy="45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717931"/>
            <a:ext cx="2926638" cy="413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352" y="1631129"/>
            <a:ext cx="832929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Allows placement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multiple </a:t>
            </a:r>
            <a:r>
              <a:rPr sz="2400" dirty="0">
                <a:latin typeface="Arial"/>
                <a:cs typeface="Arial"/>
              </a:rPr>
              <a:t>assets to </a:t>
            </a:r>
            <a:r>
              <a:rPr sz="2400" spc="-5" dirty="0">
                <a:latin typeface="Arial"/>
                <a:cs typeface="Arial"/>
              </a:rPr>
              <a:t>create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Can allow </a:t>
            </a:r>
            <a:r>
              <a:rPr sz="2400" dirty="0">
                <a:latin typeface="Arial"/>
                <a:cs typeface="Arial"/>
              </a:rPr>
              <a:t>custom </a:t>
            </a:r>
            <a:r>
              <a:rPr sz="2400" spc="-5" dirty="0">
                <a:latin typeface="Arial"/>
                <a:cs typeface="Arial"/>
              </a:rPr>
              <a:t>scripting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AI</a:t>
            </a:r>
          </a:p>
          <a:p>
            <a:pPr marL="320040" indent="-307340">
              <a:lnSpc>
                <a:spcPts val="281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Primarily used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static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placement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3200" y="3017520"/>
            <a:ext cx="4360163" cy="3488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9708" y="726186"/>
            <a:ext cx="2926079" cy="44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762000"/>
            <a:ext cx="2886049" cy="401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948" y="1835657"/>
            <a:ext cx="4444365" cy="268727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6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 game engine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spc="-25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Engine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Architecture</a:t>
            </a: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60" dirty="0">
                <a:latin typeface="Arial"/>
                <a:cs typeface="Arial"/>
              </a:rPr>
              <a:t>Tools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asset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pipeline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80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30" dirty="0">
                <a:latin typeface="Arial"/>
                <a:cs typeface="Arial"/>
              </a:rPr>
              <a:t>Types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Engines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60" dirty="0">
                <a:latin typeface="Arial"/>
                <a:cs typeface="Arial"/>
              </a:rPr>
              <a:t>Tools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trade</a:t>
            </a: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Best rated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</a:t>
            </a:r>
            <a:r>
              <a:rPr lang="en-US" sz="2400" spc="-5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9137" y="727075"/>
            <a:ext cx="5561075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762000"/>
            <a:ext cx="5520601" cy="382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810" y="1710581"/>
            <a:ext cx="7866380" cy="171841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680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Microsoft </a:t>
            </a:r>
            <a:r>
              <a:rPr sz="2400" spc="-15" dirty="0">
                <a:latin typeface="Arial"/>
                <a:cs typeface="Arial"/>
              </a:rPr>
              <a:t>Visual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Studio</a:t>
            </a:r>
            <a:endParaRPr sz="2400" dirty="0">
              <a:latin typeface="Arial"/>
              <a:cs typeface="Arial"/>
            </a:endParaRPr>
          </a:p>
          <a:p>
            <a:pPr marL="396875" marR="295275" indent="-384175">
              <a:lnSpc>
                <a:spcPct val="100000"/>
              </a:lnSpc>
              <a:spcBef>
                <a:spcPts val="580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Profiling </a:t>
            </a:r>
            <a:r>
              <a:rPr sz="2400" spc="-60" dirty="0">
                <a:latin typeface="Arial"/>
                <a:cs typeface="Arial"/>
              </a:rPr>
              <a:t>Tools </a:t>
            </a:r>
            <a:r>
              <a:rPr sz="2400" dirty="0">
                <a:latin typeface="Arial"/>
                <a:cs typeface="Arial"/>
              </a:rPr>
              <a:t>: It </a:t>
            </a:r>
            <a:r>
              <a:rPr sz="2400" spc="-5" dirty="0">
                <a:latin typeface="Arial"/>
                <a:cs typeface="Arial"/>
              </a:rPr>
              <a:t>can tell you how much  time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spent in each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function.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Memory Leak and Corruption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331" y="746867"/>
            <a:ext cx="4997196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779760"/>
            <a:ext cx="4961293" cy="344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9200" y="1334780"/>
            <a:ext cx="419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Unreal</a:t>
            </a:r>
            <a:r>
              <a:rPr lang="en-US" spc="-5" dirty="0"/>
              <a:t> </a:t>
            </a:r>
            <a:r>
              <a:rPr dirty="0"/>
              <a:t>Engine</a:t>
            </a:r>
            <a:r>
              <a:rPr spc="-120" dirty="0"/>
              <a:t> </a:t>
            </a:r>
            <a:r>
              <a:rPr dirty="0"/>
              <a:t>4: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7844" y="1892046"/>
            <a:ext cx="7935848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00"/>
              </a:spcBef>
              <a:buClr>
                <a:srgbClr val="FF388B"/>
              </a:buClr>
              <a:buSzPct val="79166"/>
              <a:buChar char=""/>
              <a:tabLst>
                <a:tab pos="396240" algn="l"/>
                <a:tab pos="396875" algn="l"/>
              </a:tabLst>
            </a:pPr>
            <a:r>
              <a:rPr sz="2400" spc="-5" dirty="0">
                <a:latin typeface="Arial"/>
                <a:cs typeface="Arial"/>
              </a:rPr>
              <a:t>The Unreal Engine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game engine developed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Epic</a:t>
            </a:r>
            <a:endParaRPr sz="2400" dirty="0">
              <a:latin typeface="Arial"/>
              <a:cs typeface="Arial"/>
            </a:endParaRPr>
          </a:p>
          <a:p>
            <a:pPr marL="396240" marR="207263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Games, first </a:t>
            </a:r>
            <a:r>
              <a:rPr sz="2400" spc="-5" dirty="0">
                <a:latin typeface="Arial"/>
                <a:cs typeface="Arial"/>
              </a:rPr>
              <a:t>showcased in the1998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person  shooter game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Unreal.</a:t>
            </a:r>
            <a:endParaRPr sz="2400" dirty="0">
              <a:latin typeface="Arial"/>
              <a:cs typeface="Arial"/>
            </a:endParaRPr>
          </a:p>
          <a:p>
            <a:pPr marL="396240" marR="5080" indent="-383540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240" algn="l"/>
                <a:tab pos="396875" algn="l"/>
              </a:tabLst>
            </a:pPr>
            <a:r>
              <a:rPr sz="240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its code written in </a:t>
            </a:r>
            <a:r>
              <a:rPr sz="2400" dirty="0">
                <a:latin typeface="Arial"/>
                <a:cs typeface="Arial"/>
              </a:rPr>
              <a:t>C++, the </a:t>
            </a:r>
            <a:r>
              <a:rPr sz="2400" spc="-5" dirty="0">
                <a:latin typeface="Arial"/>
                <a:cs typeface="Arial"/>
              </a:rPr>
              <a:t>Unreal Engine </a:t>
            </a:r>
            <a:r>
              <a:rPr sz="2400" dirty="0">
                <a:latin typeface="Arial"/>
                <a:cs typeface="Arial"/>
              </a:rPr>
              <a:t>features </a:t>
            </a:r>
            <a:r>
              <a:rPr sz="2400" spc="-5" dirty="0">
                <a:latin typeface="Arial"/>
                <a:cs typeface="Arial"/>
              </a:rPr>
              <a:t>a high  degree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portability and </a:t>
            </a:r>
            <a:r>
              <a:rPr sz="2400" dirty="0">
                <a:latin typeface="Arial"/>
                <a:cs typeface="Arial"/>
              </a:rPr>
              <a:t>is a tool used by many </a:t>
            </a:r>
            <a:r>
              <a:rPr sz="2400" spc="-5" dirty="0">
                <a:latin typeface="Arial"/>
                <a:cs typeface="Arial"/>
              </a:rPr>
              <a:t>game  developers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today.</a:t>
            </a:r>
            <a:endParaRPr sz="2400" dirty="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580"/>
              </a:spcBef>
              <a:buClr>
                <a:srgbClr val="FF388B"/>
              </a:buClr>
              <a:buSzPct val="79166"/>
              <a:buChar char=""/>
              <a:tabLst>
                <a:tab pos="396240" algn="l"/>
                <a:tab pos="396875" algn="l"/>
              </a:tabLst>
            </a:pPr>
            <a:r>
              <a:rPr sz="2400" spc="-5" dirty="0">
                <a:latin typeface="Arial"/>
                <a:cs typeface="Arial"/>
              </a:rPr>
              <a:t>Company: Epic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games</a:t>
            </a:r>
            <a:endParaRPr sz="2400" dirty="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240" algn="l"/>
                <a:tab pos="396875" algn="l"/>
              </a:tabLst>
            </a:pPr>
            <a:r>
              <a:rPr sz="2400" spc="-5" dirty="0">
                <a:latin typeface="Arial"/>
                <a:cs typeface="Arial"/>
              </a:rPr>
              <a:t>Platforms (UE4): consoles, TBA,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PS3.</a:t>
            </a:r>
            <a:endParaRPr sz="2400" dirty="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580"/>
              </a:spcBef>
              <a:buClr>
                <a:srgbClr val="FF388B"/>
              </a:buClr>
              <a:buSzPct val="79166"/>
              <a:buChar char=""/>
              <a:tabLst>
                <a:tab pos="396240" algn="l"/>
                <a:tab pos="396875" algn="l"/>
              </a:tabLst>
            </a:pPr>
            <a:r>
              <a:rPr sz="2400" spc="-5" dirty="0">
                <a:latin typeface="Arial"/>
                <a:cs typeface="Arial"/>
              </a:rPr>
              <a:t>Used in (UE3): </a:t>
            </a:r>
            <a:r>
              <a:rPr sz="2400" dirty="0">
                <a:latin typeface="Arial"/>
                <a:cs typeface="Arial"/>
              </a:rPr>
              <a:t>Gears of </a:t>
            </a:r>
            <a:r>
              <a:rPr sz="2400" spc="-55" dirty="0">
                <a:latin typeface="Arial"/>
                <a:cs typeface="Arial"/>
              </a:rPr>
              <a:t>War, </a:t>
            </a:r>
            <a:r>
              <a:rPr sz="2400" spc="-5" dirty="0">
                <a:latin typeface="Arial"/>
                <a:cs typeface="Arial"/>
              </a:rPr>
              <a:t>Infinity Blade, </a:t>
            </a:r>
            <a:r>
              <a:rPr sz="2400" dirty="0">
                <a:latin typeface="Arial"/>
                <a:cs typeface="Arial"/>
              </a:rPr>
              <a:t>Mass </a:t>
            </a:r>
            <a:r>
              <a:rPr sz="2400" spc="-10" dirty="0">
                <a:latin typeface="Arial"/>
                <a:cs typeface="Arial"/>
              </a:rPr>
              <a:t>effect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</a:p>
        </p:txBody>
      </p:sp>
      <p:sp>
        <p:nvSpPr>
          <p:cNvPr id="6" name="object 6"/>
          <p:cNvSpPr/>
          <p:nvPr/>
        </p:nvSpPr>
        <p:spPr>
          <a:xfrm>
            <a:off x="7315200" y="5486400"/>
            <a:ext cx="1828799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751053"/>
            <a:ext cx="173126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6628" y="786993"/>
            <a:ext cx="1689735" cy="447675"/>
          </a:xfrm>
          <a:custGeom>
            <a:avLst/>
            <a:gdLst/>
            <a:ahLst/>
            <a:cxnLst/>
            <a:rect l="l" t="t" r="r" b="b"/>
            <a:pathLst>
              <a:path w="1689735" h="447675">
                <a:moveTo>
                  <a:pt x="1689227" y="297433"/>
                </a:moveTo>
                <a:lnTo>
                  <a:pt x="1640967" y="297433"/>
                </a:lnTo>
                <a:lnTo>
                  <a:pt x="1640967" y="345820"/>
                </a:lnTo>
                <a:lnTo>
                  <a:pt x="1689227" y="345820"/>
                </a:lnTo>
                <a:lnTo>
                  <a:pt x="1689227" y="297433"/>
                </a:lnTo>
                <a:close/>
              </a:path>
              <a:path w="1689735" h="447675">
                <a:moveTo>
                  <a:pt x="1689227" y="95376"/>
                </a:moveTo>
                <a:lnTo>
                  <a:pt x="1640967" y="95376"/>
                </a:lnTo>
                <a:lnTo>
                  <a:pt x="1640967" y="143636"/>
                </a:lnTo>
                <a:lnTo>
                  <a:pt x="1689227" y="143636"/>
                </a:lnTo>
                <a:lnTo>
                  <a:pt x="1689227" y="95376"/>
                </a:lnTo>
                <a:close/>
              </a:path>
              <a:path w="1689735" h="447675">
                <a:moveTo>
                  <a:pt x="845312" y="402463"/>
                </a:moveTo>
                <a:lnTo>
                  <a:pt x="850011" y="442340"/>
                </a:lnTo>
                <a:lnTo>
                  <a:pt x="877316" y="447547"/>
                </a:lnTo>
                <a:lnTo>
                  <a:pt x="887130" y="446930"/>
                </a:lnTo>
                <a:lnTo>
                  <a:pt x="926068" y="425148"/>
                </a:lnTo>
                <a:lnTo>
                  <a:pt x="938591" y="406272"/>
                </a:lnTo>
                <a:lnTo>
                  <a:pt x="862711" y="406272"/>
                </a:lnTo>
                <a:lnTo>
                  <a:pt x="854582" y="405002"/>
                </a:lnTo>
                <a:lnTo>
                  <a:pt x="845312" y="402463"/>
                </a:lnTo>
                <a:close/>
              </a:path>
              <a:path w="1689735" h="447675">
                <a:moveTo>
                  <a:pt x="873632" y="95376"/>
                </a:moveTo>
                <a:lnTo>
                  <a:pt x="827786" y="95376"/>
                </a:lnTo>
                <a:lnTo>
                  <a:pt x="922909" y="346328"/>
                </a:lnTo>
                <a:lnTo>
                  <a:pt x="921131" y="350900"/>
                </a:lnTo>
                <a:lnTo>
                  <a:pt x="919861" y="354329"/>
                </a:lnTo>
                <a:lnTo>
                  <a:pt x="919099" y="356742"/>
                </a:lnTo>
                <a:lnTo>
                  <a:pt x="914931" y="368149"/>
                </a:lnTo>
                <a:lnTo>
                  <a:pt x="892175" y="401573"/>
                </a:lnTo>
                <a:lnTo>
                  <a:pt x="878967" y="406272"/>
                </a:lnTo>
                <a:lnTo>
                  <a:pt x="938591" y="406272"/>
                </a:lnTo>
                <a:lnTo>
                  <a:pt x="954813" y="369135"/>
                </a:lnTo>
                <a:lnTo>
                  <a:pt x="981376" y="298450"/>
                </a:lnTo>
                <a:lnTo>
                  <a:pt x="943863" y="298450"/>
                </a:lnTo>
                <a:lnTo>
                  <a:pt x="939722" y="283398"/>
                </a:lnTo>
                <a:lnTo>
                  <a:pt x="935307" y="268716"/>
                </a:lnTo>
                <a:lnTo>
                  <a:pt x="930630" y="254390"/>
                </a:lnTo>
                <a:lnTo>
                  <a:pt x="925703" y="240410"/>
                </a:lnTo>
                <a:lnTo>
                  <a:pt x="873632" y="95376"/>
                </a:lnTo>
                <a:close/>
              </a:path>
              <a:path w="1689735" h="447675">
                <a:moveTo>
                  <a:pt x="1057402" y="95376"/>
                </a:moveTo>
                <a:lnTo>
                  <a:pt x="1014857" y="95376"/>
                </a:lnTo>
                <a:lnTo>
                  <a:pt x="961390" y="241300"/>
                </a:lnTo>
                <a:lnTo>
                  <a:pt x="956454" y="255355"/>
                </a:lnTo>
                <a:lnTo>
                  <a:pt x="951912" y="269541"/>
                </a:lnTo>
                <a:lnTo>
                  <a:pt x="947727" y="283894"/>
                </a:lnTo>
                <a:lnTo>
                  <a:pt x="943863" y="298450"/>
                </a:lnTo>
                <a:lnTo>
                  <a:pt x="981376" y="298450"/>
                </a:lnTo>
                <a:lnTo>
                  <a:pt x="1057402" y="95376"/>
                </a:lnTo>
                <a:close/>
              </a:path>
              <a:path w="1689735" h="447675">
                <a:moveTo>
                  <a:pt x="653796" y="95376"/>
                </a:moveTo>
                <a:lnTo>
                  <a:pt x="611378" y="95376"/>
                </a:lnTo>
                <a:lnTo>
                  <a:pt x="611378" y="345820"/>
                </a:lnTo>
                <a:lnTo>
                  <a:pt x="653796" y="345820"/>
                </a:lnTo>
                <a:lnTo>
                  <a:pt x="653796" y="95376"/>
                </a:lnTo>
                <a:close/>
              </a:path>
              <a:path w="1689735" h="447675">
                <a:moveTo>
                  <a:pt x="381127" y="95376"/>
                </a:moveTo>
                <a:lnTo>
                  <a:pt x="342900" y="95376"/>
                </a:lnTo>
                <a:lnTo>
                  <a:pt x="342900" y="345820"/>
                </a:lnTo>
                <a:lnTo>
                  <a:pt x="385318" y="345820"/>
                </a:lnTo>
                <a:lnTo>
                  <a:pt x="385318" y="209041"/>
                </a:lnTo>
                <a:lnTo>
                  <a:pt x="386554" y="186892"/>
                </a:lnTo>
                <a:lnTo>
                  <a:pt x="405003" y="143636"/>
                </a:lnTo>
                <a:lnTo>
                  <a:pt x="426244" y="130936"/>
                </a:lnTo>
                <a:lnTo>
                  <a:pt x="381127" y="130936"/>
                </a:lnTo>
                <a:lnTo>
                  <a:pt x="381127" y="95376"/>
                </a:lnTo>
                <a:close/>
              </a:path>
              <a:path w="1689735" h="447675">
                <a:moveTo>
                  <a:pt x="535444" y="126491"/>
                </a:moveTo>
                <a:lnTo>
                  <a:pt x="451866" y="126491"/>
                </a:lnTo>
                <a:lnTo>
                  <a:pt x="460079" y="126968"/>
                </a:lnTo>
                <a:lnTo>
                  <a:pt x="467756" y="128396"/>
                </a:lnTo>
                <a:lnTo>
                  <a:pt x="498983" y="154685"/>
                </a:lnTo>
                <a:lnTo>
                  <a:pt x="503936" y="345820"/>
                </a:lnTo>
                <a:lnTo>
                  <a:pt x="546481" y="345820"/>
                </a:lnTo>
                <a:lnTo>
                  <a:pt x="546369" y="181278"/>
                </a:lnTo>
                <a:lnTo>
                  <a:pt x="541825" y="141753"/>
                </a:lnTo>
                <a:lnTo>
                  <a:pt x="538892" y="133619"/>
                </a:lnTo>
                <a:lnTo>
                  <a:pt x="535444" y="126491"/>
                </a:lnTo>
                <a:close/>
              </a:path>
              <a:path w="1689735" h="447675">
                <a:moveTo>
                  <a:pt x="460756" y="89661"/>
                </a:moveTo>
                <a:lnTo>
                  <a:pt x="436276" y="92235"/>
                </a:lnTo>
                <a:lnTo>
                  <a:pt x="414845" y="99964"/>
                </a:lnTo>
                <a:lnTo>
                  <a:pt x="396460" y="112863"/>
                </a:lnTo>
                <a:lnTo>
                  <a:pt x="381127" y="130936"/>
                </a:lnTo>
                <a:lnTo>
                  <a:pt x="426244" y="130936"/>
                </a:lnTo>
                <a:lnTo>
                  <a:pt x="426577" y="130778"/>
                </a:lnTo>
                <a:lnTo>
                  <a:pt x="438739" y="127563"/>
                </a:lnTo>
                <a:lnTo>
                  <a:pt x="451866" y="126491"/>
                </a:lnTo>
                <a:lnTo>
                  <a:pt x="535444" y="126491"/>
                </a:lnTo>
                <a:lnTo>
                  <a:pt x="535245" y="126081"/>
                </a:lnTo>
                <a:lnTo>
                  <a:pt x="502412" y="97789"/>
                </a:lnTo>
                <a:lnTo>
                  <a:pt x="471872" y="90164"/>
                </a:lnTo>
                <a:lnTo>
                  <a:pt x="460756" y="89661"/>
                </a:lnTo>
                <a:close/>
              </a:path>
              <a:path w="1689735" h="447675">
                <a:moveTo>
                  <a:pt x="1393571" y="263016"/>
                </a:moveTo>
                <a:lnTo>
                  <a:pt x="1351153" y="263016"/>
                </a:lnTo>
                <a:lnTo>
                  <a:pt x="1351153" y="345820"/>
                </a:lnTo>
                <a:lnTo>
                  <a:pt x="1393571" y="345820"/>
                </a:lnTo>
                <a:lnTo>
                  <a:pt x="1393571" y="263016"/>
                </a:lnTo>
                <a:close/>
              </a:path>
              <a:path w="1689735" h="447675">
                <a:moveTo>
                  <a:pt x="1393571" y="0"/>
                </a:moveTo>
                <a:lnTo>
                  <a:pt x="1358900" y="0"/>
                </a:lnTo>
                <a:lnTo>
                  <a:pt x="1201039" y="224154"/>
                </a:lnTo>
                <a:lnTo>
                  <a:pt x="1201039" y="263016"/>
                </a:lnTo>
                <a:lnTo>
                  <a:pt x="1440307" y="263016"/>
                </a:lnTo>
                <a:lnTo>
                  <a:pt x="1440307" y="224154"/>
                </a:lnTo>
                <a:lnTo>
                  <a:pt x="1242822" y="224154"/>
                </a:lnTo>
                <a:lnTo>
                  <a:pt x="1351153" y="68199"/>
                </a:lnTo>
                <a:lnTo>
                  <a:pt x="1393571" y="68199"/>
                </a:lnTo>
                <a:lnTo>
                  <a:pt x="1393571" y="0"/>
                </a:lnTo>
                <a:close/>
              </a:path>
              <a:path w="1689735" h="447675">
                <a:moveTo>
                  <a:pt x="1393571" y="68199"/>
                </a:moveTo>
                <a:lnTo>
                  <a:pt x="1351153" y="68199"/>
                </a:lnTo>
                <a:lnTo>
                  <a:pt x="1351153" y="224154"/>
                </a:lnTo>
                <a:lnTo>
                  <a:pt x="1393571" y="224154"/>
                </a:lnTo>
                <a:lnTo>
                  <a:pt x="1393571" y="68199"/>
                </a:lnTo>
                <a:close/>
              </a:path>
              <a:path w="1689735" h="447675">
                <a:moveTo>
                  <a:pt x="767842" y="128397"/>
                </a:moveTo>
                <a:lnTo>
                  <a:pt x="725551" y="128397"/>
                </a:lnTo>
                <a:lnTo>
                  <a:pt x="725551" y="272541"/>
                </a:lnTo>
                <a:lnTo>
                  <a:pt x="728497" y="315011"/>
                </a:lnTo>
                <a:lnTo>
                  <a:pt x="755689" y="345051"/>
                </a:lnTo>
                <a:lnTo>
                  <a:pt x="784479" y="349122"/>
                </a:lnTo>
                <a:lnTo>
                  <a:pt x="791839" y="348886"/>
                </a:lnTo>
                <a:lnTo>
                  <a:pt x="799639" y="348186"/>
                </a:lnTo>
                <a:lnTo>
                  <a:pt x="807892" y="347033"/>
                </a:lnTo>
                <a:lnTo>
                  <a:pt x="816610" y="345439"/>
                </a:lnTo>
                <a:lnTo>
                  <a:pt x="810781" y="309498"/>
                </a:lnTo>
                <a:lnTo>
                  <a:pt x="785494" y="309498"/>
                </a:lnTo>
                <a:lnTo>
                  <a:pt x="780669" y="308482"/>
                </a:lnTo>
                <a:lnTo>
                  <a:pt x="777367" y="306450"/>
                </a:lnTo>
                <a:lnTo>
                  <a:pt x="773938" y="304418"/>
                </a:lnTo>
                <a:lnTo>
                  <a:pt x="771525" y="301625"/>
                </a:lnTo>
                <a:lnTo>
                  <a:pt x="768477" y="294766"/>
                </a:lnTo>
                <a:lnTo>
                  <a:pt x="767842" y="287019"/>
                </a:lnTo>
                <a:lnTo>
                  <a:pt x="767842" y="128397"/>
                </a:lnTo>
                <a:close/>
              </a:path>
              <a:path w="1689735" h="447675">
                <a:moveTo>
                  <a:pt x="810513" y="307847"/>
                </a:moveTo>
                <a:lnTo>
                  <a:pt x="802767" y="308990"/>
                </a:lnTo>
                <a:lnTo>
                  <a:pt x="796544" y="309498"/>
                </a:lnTo>
                <a:lnTo>
                  <a:pt x="810781" y="309498"/>
                </a:lnTo>
                <a:lnTo>
                  <a:pt x="810513" y="307847"/>
                </a:lnTo>
                <a:close/>
              </a:path>
              <a:path w="1689735" h="447675">
                <a:moveTo>
                  <a:pt x="810513" y="95376"/>
                </a:moveTo>
                <a:lnTo>
                  <a:pt x="694436" y="95376"/>
                </a:lnTo>
                <a:lnTo>
                  <a:pt x="694436" y="128397"/>
                </a:lnTo>
                <a:lnTo>
                  <a:pt x="810513" y="128397"/>
                </a:lnTo>
                <a:lnTo>
                  <a:pt x="810513" y="95376"/>
                </a:lnTo>
                <a:close/>
              </a:path>
              <a:path w="1689735" h="447675">
                <a:moveTo>
                  <a:pt x="767842" y="7874"/>
                </a:moveTo>
                <a:lnTo>
                  <a:pt x="725551" y="33274"/>
                </a:lnTo>
                <a:lnTo>
                  <a:pt x="725551" y="95376"/>
                </a:lnTo>
                <a:lnTo>
                  <a:pt x="767842" y="95376"/>
                </a:lnTo>
                <a:lnTo>
                  <a:pt x="767842" y="7874"/>
                </a:lnTo>
                <a:close/>
              </a:path>
              <a:path w="1689735" h="447675">
                <a:moveTo>
                  <a:pt x="653796" y="0"/>
                </a:moveTo>
                <a:lnTo>
                  <a:pt x="611378" y="0"/>
                </a:lnTo>
                <a:lnTo>
                  <a:pt x="611378" y="48895"/>
                </a:lnTo>
                <a:lnTo>
                  <a:pt x="653796" y="48895"/>
                </a:lnTo>
                <a:lnTo>
                  <a:pt x="653796" y="0"/>
                </a:lnTo>
                <a:close/>
              </a:path>
              <a:path w="1689735" h="447675">
                <a:moveTo>
                  <a:pt x="45770" y="0"/>
                </a:moveTo>
                <a:lnTo>
                  <a:pt x="0" y="0"/>
                </a:lnTo>
                <a:lnTo>
                  <a:pt x="0" y="199897"/>
                </a:lnTo>
                <a:lnTo>
                  <a:pt x="3305" y="249015"/>
                </a:lnTo>
                <a:lnTo>
                  <a:pt x="13220" y="286511"/>
                </a:lnTo>
                <a:lnTo>
                  <a:pt x="42983" y="325713"/>
                </a:lnTo>
                <a:lnTo>
                  <a:pt x="92652" y="347599"/>
                </a:lnTo>
                <a:lnTo>
                  <a:pt x="136817" y="351789"/>
                </a:lnTo>
                <a:lnTo>
                  <a:pt x="160626" y="350577"/>
                </a:lnTo>
                <a:lnTo>
                  <a:pt x="201048" y="340913"/>
                </a:lnTo>
                <a:lnTo>
                  <a:pt x="243537" y="310514"/>
                </a:lnTo>
                <a:lnTo>
                  <a:pt x="132816" y="310514"/>
                </a:lnTo>
                <a:lnTo>
                  <a:pt x="118638" y="309780"/>
                </a:lnTo>
                <a:lnTo>
                  <a:pt x="73469" y="292550"/>
                </a:lnTo>
                <a:lnTo>
                  <a:pt x="50480" y="253847"/>
                </a:lnTo>
                <a:lnTo>
                  <a:pt x="45777" y="199897"/>
                </a:lnTo>
                <a:lnTo>
                  <a:pt x="45770" y="0"/>
                </a:lnTo>
                <a:close/>
              </a:path>
              <a:path w="1689735" h="447675">
                <a:moveTo>
                  <a:pt x="272034" y="0"/>
                </a:moveTo>
                <a:lnTo>
                  <a:pt x="226187" y="0"/>
                </a:lnTo>
                <a:lnTo>
                  <a:pt x="226175" y="199897"/>
                </a:lnTo>
                <a:lnTo>
                  <a:pt x="224851" y="229502"/>
                </a:lnTo>
                <a:lnTo>
                  <a:pt x="214131" y="273456"/>
                </a:lnTo>
                <a:lnTo>
                  <a:pt x="176037" y="304784"/>
                </a:lnTo>
                <a:lnTo>
                  <a:pt x="132816" y="310514"/>
                </a:lnTo>
                <a:lnTo>
                  <a:pt x="243537" y="310514"/>
                </a:lnTo>
                <a:lnTo>
                  <a:pt x="265390" y="265906"/>
                </a:lnTo>
                <a:lnTo>
                  <a:pt x="271295" y="224567"/>
                </a:lnTo>
                <a:lnTo>
                  <a:pt x="272034" y="199897"/>
                </a:lnTo>
                <a:lnTo>
                  <a:pt x="272034" y="0"/>
                </a:lnTo>
                <a:close/>
              </a:path>
            </a:pathLst>
          </a:custGeom>
          <a:solidFill>
            <a:srgbClr val="FF5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7595" y="1084427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60" h="48895">
                <a:moveTo>
                  <a:pt x="0" y="0"/>
                </a:moveTo>
                <a:lnTo>
                  <a:pt x="48260" y="0"/>
                </a:lnTo>
                <a:lnTo>
                  <a:pt x="48260" y="48387"/>
                </a:lnTo>
                <a:lnTo>
                  <a:pt x="0" y="4838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595" y="88237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0"/>
                </a:moveTo>
                <a:lnTo>
                  <a:pt x="48260" y="0"/>
                </a:lnTo>
                <a:lnTo>
                  <a:pt x="48260" y="48259"/>
                </a:lnTo>
                <a:lnTo>
                  <a:pt x="0" y="4825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4414" y="882370"/>
            <a:ext cx="229870" cy="352425"/>
          </a:xfrm>
          <a:custGeom>
            <a:avLst/>
            <a:gdLst/>
            <a:ahLst/>
            <a:cxnLst/>
            <a:rect l="l" t="t" r="r" b="b"/>
            <a:pathLst>
              <a:path w="229869" h="352425">
                <a:moveTo>
                  <a:pt x="0" y="0"/>
                </a:moveTo>
                <a:lnTo>
                  <a:pt x="45846" y="0"/>
                </a:lnTo>
                <a:lnTo>
                  <a:pt x="97917" y="145033"/>
                </a:lnTo>
                <a:lnTo>
                  <a:pt x="102844" y="159013"/>
                </a:lnTo>
                <a:lnTo>
                  <a:pt x="107521" y="173339"/>
                </a:lnTo>
                <a:lnTo>
                  <a:pt x="111936" y="188021"/>
                </a:lnTo>
                <a:lnTo>
                  <a:pt x="116077" y="203073"/>
                </a:lnTo>
                <a:lnTo>
                  <a:pt x="119941" y="188517"/>
                </a:lnTo>
                <a:lnTo>
                  <a:pt x="124126" y="174164"/>
                </a:lnTo>
                <a:lnTo>
                  <a:pt x="128668" y="159978"/>
                </a:lnTo>
                <a:lnTo>
                  <a:pt x="133604" y="145923"/>
                </a:lnTo>
                <a:lnTo>
                  <a:pt x="187070" y="0"/>
                </a:lnTo>
                <a:lnTo>
                  <a:pt x="229616" y="0"/>
                </a:lnTo>
                <a:lnTo>
                  <a:pt x="134238" y="254762"/>
                </a:lnTo>
                <a:lnTo>
                  <a:pt x="115129" y="302178"/>
                </a:lnTo>
                <a:lnTo>
                  <a:pt x="91576" y="336766"/>
                </a:lnTo>
                <a:lnTo>
                  <a:pt x="49530" y="352170"/>
                </a:lnTo>
                <a:lnTo>
                  <a:pt x="43245" y="351839"/>
                </a:lnTo>
                <a:lnTo>
                  <a:pt x="36591" y="350853"/>
                </a:lnTo>
                <a:lnTo>
                  <a:pt x="29581" y="349224"/>
                </a:lnTo>
                <a:lnTo>
                  <a:pt x="22225" y="346963"/>
                </a:lnTo>
                <a:lnTo>
                  <a:pt x="17525" y="307086"/>
                </a:lnTo>
                <a:lnTo>
                  <a:pt x="26796" y="309625"/>
                </a:lnTo>
                <a:lnTo>
                  <a:pt x="34925" y="310895"/>
                </a:lnTo>
                <a:lnTo>
                  <a:pt x="41782" y="310895"/>
                </a:lnTo>
                <a:lnTo>
                  <a:pt x="51181" y="310895"/>
                </a:lnTo>
                <a:lnTo>
                  <a:pt x="58800" y="309244"/>
                </a:lnTo>
                <a:lnTo>
                  <a:pt x="87145" y="272772"/>
                </a:lnTo>
                <a:lnTo>
                  <a:pt x="92075" y="258952"/>
                </a:lnTo>
                <a:lnTo>
                  <a:pt x="93344" y="255524"/>
                </a:lnTo>
                <a:lnTo>
                  <a:pt x="95123" y="250951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8007" y="882370"/>
            <a:ext cx="42545" cy="250825"/>
          </a:xfrm>
          <a:custGeom>
            <a:avLst/>
            <a:gdLst/>
            <a:ahLst/>
            <a:cxnLst/>
            <a:rect l="l" t="t" r="r" b="b"/>
            <a:pathLst>
              <a:path w="42544" h="250825">
                <a:moveTo>
                  <a:pt x="0" y="0"/>
                </a:moveTo>
                <a:lnTo>
                  <a:pt x="42418" y="0"/>
                </a:lnTo>
                <a:lnTo>
                  <a:pt x="42418" y="250443"/>
                </a:lnTo>
                <a:lnTo>
                  <a:pt x="0" y="250443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9528" y="876656"/>
            <a:ext cx="203835" cy="256540"/>
          </a:xfrm>
          <a:custGeom>
            <a:avLst/>
            <a:gdLst/>
            <a:ahLst/>
            <a:cxnLst/>
            <a:rect l="l" t="t" r="r" b="b"/>
            <a:pathLst>
              <a:path w="203834" h="256540">
                <a:moveTo>
                  <a:pt x="117856" y="0"/>
                </a:moveTo>
                <a:lnTo>
                  <a:pt x="159512" y="8127"/>
                </a:lnTo>
                <a:lnTo>
                  <a:pt x="192345" y="36419"/>
                </a:lnTo>
                <a:lnTo>
                  <a:pt x="202993" y="77089"/>
                </a:lnTo>
                <a:lnTo>
                  <a:pt x="203581" y="102108"/>
                </a:lnTo>
                <a:lnTo>
                  <a:pt x="203581" y="256159"/>
                </a:lnTo>
                <a:lnTo>
                  <a:pt x="161036" y="256159"/>
                </a:lnTo>
                <a:lnTo>
                  <a:pt x="161036" y="103759"/>
                </a:lnTo>
                <a:lnTo>
                  <a:pt x="160726" y="91616"/>
                </a:lnTo>
                <a:lnTo>
                  <a:pt x="149225" y="53403"/>
                </a:lnTo>
                <a:lnTo>
                  <a:pt x="108966" y="36829"/>
                </a:lnTo>
                <a:lnTo>
                  <a:pt x="95839" y="37901"/>
                </a:lnTo>
                <a:lnTo>
                  <a:pt x="53508" y="64551"/>
                </a:lnTo>
                <a:lnTo>
                  <a:pt x="42418" y="119380"/>
                </a:lnTo>
                <a:lnTo>
                  <a:pt x="42418" y="256159"/>
                </a:lnTo>
                <a:lnTo>
                  <a:pt x="0" y="256159"/>
                </a:lnTo>
                <a:lnTo>
                  <a:pt x="0" y="5715"/>
                </a:lnTo>
                <a:lnTo>
                  <a:pt x="38227" y="5715"/>
                </a:lnTo>
                <a:lnTo>
                  <a:pt x="38227" y="41275"/>
                </a:lnTo>
                <a:lnTo>
                  <a:pt x="53562" y="23199"/>
                </a:lnTo>
                <a:lnTo>
                  <a:pt x="71945" y="10302"/>
                </a:lnTo>
                <a:lnTo>
                  <a:pt x="93376" y="2573"/>
                </a:lnTo>
                <a:lnTo>
                  <a:pt x="117856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9451" y="855193"/>
            <a:ext cx="108585" cy="156210"/>
          </a:xfrm>
          <a:custGeom>
            <a:avLst/>
            <a:gdLst/>
            <a:ahLst/>
            <a:cxnLst/>
            <a:rect l="l" t="t" r="r" b="b"/>
            <a:pathLst>
              <a:path w="108585" h="156209">
                <a:moveTo>
                  <a:pt x="108331" y="0"/>
                </a:moveTo>
                <a:lnTo>
                  <a:pt x="0" y="155955"/>
                </a:lnTo>
                <a:lnTo>
                  <a:pt x="108331" y="155955"/>
                </a:lnTo>
                <a:lnTo>
                  <a:pt x="108331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064" y="794868"/>
            <a:ext cx="122555" cy="341630"/>
          </a:xfrm>
          <a:custGeom>
            <a:avLst/>
            <a:gdLst/>
            <a:ahLst/>
            <a:cxnLst/>
            <a:rect l="l" t="t" r="r" b="b"/>
            <a:pathLst>
              <a:path w="122555" h="341630">
                <a:moveTo>
                  <a:pt x="73406" y="0"/>
                </a:moveTo>
                <a:lnTo>
                  <a:pt x="73406" y="87502"/>
                </a:lnTo>
                <a:lnTo>
                  <a:pt x="116077" y="87502"/>
                </a:lnTo>
                <a:lnTo>
                  <a:pt x="116077" y="120523"/>
                </a:lnTo>
                <a:lnTo>
                  <a:pt x="73406" y="120523"/>
                </a:lnTo>
                <a:lnTo>
                  <a:pt x="73406" y="266953"/>
                </a:lnTo>
                <a:lnTo>
                  <a:pt x="73406" y="279145"/>
                </a:lnTo>
                <a:lnTo>
                  <a:pt x="82931" y="298576"/>
                </a:lnTo>
                <a:lnTo>
                  <a:pt x="86232" y="300608"/>
                </a:lnTo>
                <a:lnTo>
                  <a:pt x="91058" y="301624"/>
                </a:lnTo>
                <a:lnTo>
                  <a:pt x="97408" y="301624"/>
                </a:lnTo>
                <a:lnTo>
                  <a:pt x="102107" y="301624"/>
                </a:lnTo>
                <a:lnTo>
                  <a:pt x="108331" y="301116"/>
                </a:lnTo>
                <a:lnTo>
                  <a:pt x="116077" y="299973"/>
                </a:lnTo>
                <a:lnTo>
                  <a:pt x="122174" y="337565"/>
                </a:lnTo>
                <a:lnTo>
                  <a:pt x="113456" y="339159"/>
                </a:lnTo>
                <a:lnTo>
                  <a:pt x="105203" y="340312"/>
                </a:lnTo>
                <a:lnTo>
                  <a:pt x="97403" y="341012"/>
                </a:lnTo>
                <a:lnTo>
                  <a:pt x="90043" y="341248"/>
                </a:lnTo>
                <a:lnTo>
                  <a:pt x="79160" y="340796"/>
                </a:lnTo>
                <a:lnTo>
                  <a:pt x="43370" y="325500"/>
                </a:lnTo>
                <a:lnTo>
                  <a:pt x="31446" y="282094"/>
                </a:lnTo>
                <a:lnTo>
                  <a:pt x="31114" y="264667"/>
                </a:lnTo>
                <a:lnTo>
                  <a:pt x="31114" y="120523"/>
                </a:lnTo>
                <a:lnTo>
                  <a:pt x="0" y="120523"/>
                </a:lnTo>
                <a:lnTo>
                  <a:pt x="0" y="87502"/>
                </a:lnTo>
                <a:lnTo>
                  <a:pt x="31114" y="87502"/>
                </a:lnTo>
                <a:lnTo>
                  <a:pt x="31114" y="25400"/>
                </a:lnTo>
                <a:lnTo>
                  <a:pt x="73406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7667" y="786993"/>
            <a:ext cx="239395" cy="346075"/>
          </a:xfrm>
          <a:custGeom>
            <a:avLst/>
            <a:gdLst/>
            <a:ahLst/>
            <a:cxnLst/>
            <a:rect l="l" t="t" r="r" b="b"/>
            <a:pathLst>
              <a:path w="239394" h="346075">
                <a:moveTo>
                  <a:pt x="157861" y="0"/>
                </a:moveTo>
                <a:lnTo>
                  <a:pt x="192532" y="0"/>
                </a:lnTo>
                <a:lnTo>
                  <a:pt x="192532" y="224154"/>
                </a:lnTo>
                <a:lnTo>
                  <a:pt x="239268" y="224154"/>
                </a:lnTo>
                <a:lnTo>
                  <a:pt x="239268" y="263016"/>
                </a:lnTo>
                <a:lnTo>
                  <a:pt x="192532" y="263016"/>
                </a:lnTo>
                <a:lnTo>
                  <a:pt x="192532" y="345820"/>
                </a:lnTo>
                <a:lnTo>
                  <a:pt x="150114" y="345820"/>
                </a:lnTo>
                <a:lnTo>
                  <a:pt x="150114" y="263016"/>
                </a:lnTo>
                <a:lnTo>
                  <a:pt x="0" y="263016"/>
                </a:lnTo>
                <a:lnTo>
                  <a:pt x="0" y="224154"/>
                </a:lnTo>
                <a:lnTo>
                  <a:pt x="157861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8007" y="786993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4" h="48895">
                <a:moveTo>
                  <a:pt x="0" y="0"/>
                </a:moveTo>
                <a:lnTo>
                  <a:pt x="42418" y="0"/>
                </a:lnTo>
                <a:lnTo>
                  <a:pt x="42418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6628" y="786993"/>
            <a:ext cx="272415" cy="351790"/>
          </a:xfrm>
          <a:custGeom>
            <a:avLst/>
            <a:gdLst/>
            <a:ahLst/>
            <a:cxnLst/>
            <a:rect l="l" t="t" r="r" b="b"/>
            <a:pathLst>
              <a:path w="272415" h="351790">
                <a:moveTo>
                  <a:pt x="0" y="0"/>
                </a:moveTo>
                <a:lnTo>
                  <a:pt x="45770" y="0"/>
                </a:lnTo>
                <a:lnTo>
                  <a:pt x="45770" y="199643"/>
                </a:lnTo>
                <a:lnTo>
                  <a:pt x="46294" y="220648"/>
                </a:lnTo>
                <a:lnTo>
                  <a:pt x="54140" y="266064"/>
                </a:lnTo>
                <a:lnTo>
                  <a:pt x="82918" y="298957"/>
                </a:lnTo>
                <a:lnTo>
                  <a:pt x="132816" y="310514"/>
                </a:lnTo>
                <a:lnTo>
                  <a:pt x="156242" y="309084"/>
                </a:lnTo>
                <a:lnTo>
                  <a:pt x="204724" y="287527"/>
                </a:lnTo>
                <a:lnTo>
                  <a:pt x="224851" y="229502"/>
                </a:lnTo>
                <a:lnTo>
                  <a:pt x="226187" y="199643"/>
                </a:lnTo>
                <a:lnTo>
                  <a:pt x="226187" y="0"/>
                </a:lnTo>
                <a:lnTo>
                  <a:pt x="272034" y="0"/>
                </a:lnTo>
                <a:lnTo>
                  <a:pt x="272034" y="199897"/>
                </a:lnTo>
                <a:lnTo>
                  <a:pt x="271295" y="224567"/>
                </a:lnTo>
                <a:lnTo>
                  <a:pt x="265390" y="265906"/>
                </a:lnTo>
                <a:lnTo>
                  <a:pt x="243665" y="310387"/>
                </a:lnTo>
                <a:lnTo>
                  <a:pt x="201048" y="340913"/>
                </a:lnTo>
                <a:lnTo>
                  <a:pt x="160626" y="350577"/>
                </a:lnTo>
                <a:lnTo>
                  <a:pt x="136817" y="351789"/>
                </a:lnTo>
                <a:lnTo>
                  <a:pt x="113631" y="350742"/>
                </a:lnTo>
                <a:lnTo>
                  <a:pt x="73884" y="342360"/>
                </a:lnTo>
                <a:lnTo>
                  <a:pt x="30849" y="314531"/>
                </a:lnTo>
                <a:lnTo>
                  <a:pt x="7436" y="269228"/>
                </a:lnTo>
                <a:lnTo>
                  <a:pt x="826" y="225897"/>
                </a:lnTo>
                <a:lnTo>
                  <a:pt x="0" y="19989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450" y="1601326"/>
            <a:ext cx="89236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3540">
              <a:lnSpc>
                <a:spcPct val="100000"/>
              </a:lnSpc>
              <a:spcBef>
                <a:spcPts val="100"/>
              </a:spcBef>
              <a:buClr>
                <a:srgbClr val="FF388B"/>
              </a:buClr>
              <a:buSzPct val="79166"/>
              <a:buFont typeface="Wingdings"/>
              <a:buChar char=""/>
              <a:tabLst>
                <a:tab pos="396240" algn="l"/>
                <a:tab pos="396875" algn="l"/>
                <a:tab pos="1323340" algn="l"/>
                <a:tab pos="1708785" algn="l"/>
                <a:tab pos="2045335" algn="l"/>
                <a:tab pos="2880995" algn="l"/>
                <a:tab pos="4092575" algn="l"/>
                <a:tab pos="4142740" algn="l"/>
                <a:tab pos="5071110" algn="l"/>
                <a:tab pos="5454015" algn="l"/>
                <a:tab pos="6151880" algn="l"/>
                <a:tab pos="6409690" algn="l"/>
                <a:tab pos="7727950" algn="l"/>
                <a:tab pos="8179434" algn="l"/>
                <a:tab pos="8215630" algn="l"/>
              </a:tabLst>
            </a:pPr>
            <a:r>
              <a:rPr sz="2400" b="1" spc="-5" dirty="0">
                <a:latin typeface="Arial"/>
                <a:cs typeface="Arial"/>
              </a:rPr>
              <a:t>U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15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cross-plat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		</a:t>
            </a:r>
            <a:r>
              <a:rPr sz="2400" spc="-5" dirty="0">
                <a:latin typeface="Arial"/>
                <a:cs typeface="Arial"/>
              </a:rPr>
              <a:t>game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ine</a:t>
            </a:r>
            <a:r>
              <a:rPr sz="2400" dirty="0">
                <a:latin typeface="Arial"/>
                <a:cs typeface="Arial"/>
              </a:rPr>
              <a:t>	d</a:t>
            </a:r>
            <a:r>
              <a:rPr sz="2400" spc="-5" dirty="0">
                <a:latin typeface="Arial"/>
                <a:cs typeface="Arial"/>
              </a:rPr>
              <a:t>evelop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5" dirty="0">
                <a:latin typeface="Arial"/>
                <a:cs typeface="Arial"/>
              </a:rPr>
              <a:t>Unity  </a:t>
            </a:r>
            <a:r>
              <a:rPr sz="2400" spc="-27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echno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ogies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used</a:t>
            </a:r>
            <a:r>
              <a:rPr sz="2400" dirty="0">
                <a:latin typeface="Arial"/>
                <a:cs typeface="Arial"/>
              </a:rPr>
              <a:t>		to		</a:t>
            </a:r>
            <a:r>
              <a:rPr sz="2400" spc="-5" dirty="0">
                <a:latin typeface="Arial"/>
                <a:cs typeface="Arial"/>
              </a:rPr>
              <a:t>dev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lop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5" dirty="0">
                <a:latin typeface="Arial"/>
                <a:cs typeface="Arial"/>
              </a:rPr>
              <a:t>video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9519" y="2332847"/>
            <a:ext cx="3288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4925" algn="l"/>
                <a:tab pos="2070100" algn="l"/>
                <a:tab pos="2937510" algn="l"/>
              </a:tabLst>
            </a:pPr>
            <a:r>
              <a:rPr sz="2400" spc="-5" dirty="0">
                <a:latin typeface="Arial"/>
                <a:cs typeface="Arial"/>
              </a:rPr>
              <a:t>devices	and	With	</a:t>
            </a:r>
            <a:r>
              <a:rPr sz="2400" spc="-10" dirty="0">
                <a:latin typeface="Arial"/>
                <a:cs typeface="Arial"/>
              </a:rPr>
              <a:t>an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498" y="2332847"/>
            <a:ext cx="5016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84275" algn="l"/>
                <a:tab pos="1548765" algn="l"/>
                <a:tab pos="1797050" algn="l"/>
                <a:tab pos="2118995" algn="l"/>
                <a:tab pos="2560955" algn="l"/>
                <a:tab pos="3716020" algn="l"/>
                <a:tab pos="4106545" algn="l"/>
              </a:tabLst>
            </a:pPr>
            <a:r>
              <a:rPr sz="2400" spc="-5" dirty="0">
                <a:latin typeface="Arial"/>
                <a:cs typeface="Arial"/>
              </a:rPr>
              <a:t>games	for		PC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consoles,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bile  emphasis	on	</a:t>
            </a:r>
            <a:r>
              <a:rPr sz="2400" spc="-20" dirty="0">
                <a:latin typeface="Arial"/>
                <a:cs typeface="Arial"/>
              </a:rPr>
              <a:t>portability,	</a:t>
            </a:r>
            <a:r>
              <a:rPr sz="2400" dirty="0">
                <a:latin typeface="Arial"/>
                <a:cs typeface="Arial"/>
              </a:rPr>
              <a:t>the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50774" y="2698302"/>
            <a:ext cx="4177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0145" algn="l"/>
                <a:tab pos="2321560" algn="l"/>
                <a:tab pos="297561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gine	tar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ets	the	f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wi</a:t>
            </a:r>
            <a:r>
              <a:rPr sz="2400" spc="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7450" y="3064621"/>
            <a:ext cx="8922385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APIs: Direct3D on Windows and Xbox 360; </a:t>
            </a:r>
            <a:r>
              <a:rPr sz="2400" dirty="0">
                <a:latin typeface="Arial"/>
                <a:cs typeface="Arial"/>
              </a:rPr>
              <a:t>OpenGL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Mac  </a:t>
            </a:r>
            <a:r>
              <a:rPr sz="2400" spc="-5" dirty="0">
                <a:latin typeface="Arial"/>
                <a:cs typeface="Arial"/>
              </a:rPr>
              <a:t>and Windows; </a:t>
            </a:r>
            <a:r>
              <a:rPr sz="2400" dirty="0">
                <a:latin typeface="Arial"/>
                <a:cs typeface="Arial"/>
              </a:rPr>
              <a:t>OpenGL </a:t>
            </a:r>
            <a:r>
              <a:rPr sz="2400" spc="-5" dirty="0">
                <a:latin typeface="Arial"/>
                <a:cs typeface="Arial"/>
              </a:rPr>
              <a:t>ES on </a:t>
            </a:r>
            <a:r>
              <a:rPr sz="2400" dirty="0">
                <a:latin typeface="Arial"/>
                <a:cs typeface="Arial"/>
              </a:rPr>
              <a:t>Android </a:t>
            </a:r>
            <a:r>
              <a:rPr sz="2400" spc="-5" dirty="0">
                <a:latin typeface="Arial"/>
                <a:cs typeface="Arial"/>
              </a:rPr>
              <a:t>and iOS;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proprietary APIs on video game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consoles.</a:t>
            </a:r>
            <a:endParaRPr sz="2400" dirty="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240" algn="l"/>
                <a:tab pos="396875" algn="l"/>
              </a:tabLst>
            </a:pPr>
            <a:r>
              <a:rPr sz="2400" dirty="0">
                <a:latin typeface="Arial"/>
                <a:cs typeface="Arial"/>
              </a:rPr>
              <a:t>Platforms: Android </a:t>
            </a:r>
            <a:r>
              <a:rPr sz="2400" spc="-20" dirty="0">
                <a:latin typeface="Arial"/>
                <a:cs typeface="Arial"/>
              </a:rPr>
              <a:t>browser, </a:t>
            </a:r>
            <a:r>
              <a:rPr sz="2400" dirty="0">
                <a:latin typeface="Arial"/>
                <a:cs typeface="Arial"/>
              </a:rPr>
              <a:t>flash, </a:t>
            </a:r>
            <a:r>
              <a:rPr sz="2400" spc="-5" dirty="0">
                <a:latin typeface="Arial"/>
                <a:cs typeface="Arial"/>
              </a:rPr>
              <a:t>iOS, Linux, </a:t>
            </a:r>
            <a:r>
              <a:rPr sz="2400" dirty="0">
                <a:latin typeface="Arial"/>
                <a:cs typeface="Arial"/>
              </a:rPr>
              <a:t>Mac, </a:t>
            </a:r>
            <a:r>
              <a:rPr sz="2400" spc="-10" dirty="0">
                <a:latin typeface="Arial"/>
                <a:cs typeface="Arial"/>
              </a:rPr>
              <a:t>PC,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PS3,</a:t>
            </a:r>
            <a:endParaRPr sz="2400" dirty="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Wii U, Xbox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360.</a:t>
            </a:r>
            <a:endParaRPr sz="2400" dirty="0">
              <a:latin typeface="Arial"/>
              <a:cs typeface="Arial"/>
            </a:endParaRPr>
          </a:p>
          <a:p>
            <a:pPr marL="396240" marR="6350" indent="-383540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240" algn="l"/>
                <a:tab pos="396875" algn="l"/>
                <a:tab pos="1294130" algn="l"/>
                <a:tab pos="1716405" algn="l"/>
                <a:tab pos="2527300" algn="l"/>
                <a:tab pos="3916045" algn="l"/>
                <a:tab pos="4641215" algn="l"/>
                <a:tab pos="5911215" algn="l"/>
                <a:tab pos="6959600" algn="l"/>
                <a:tab pos="8177530" algn="l"/>
              </a:tabLst>
            </a:pPr>
            <a:r>
              <a:rPr sz="2400" spc="-5" dirty="0">
                <a:latin typeface="Arial"/>
                <a:cs typeface="Arial"/>
              </a:rPr>
              <a:t>Used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(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4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ersion</a:t>
            </a:r>
            <a:r>
              <a:rPr sz="2400" dirty="0">
                <a:latin typeface="Arial"/>
                <a:cs typeface="Arial"/>
              </a:rPr>
              <a:t>):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Pig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s,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tle</a:t>
            </a:r>
            <a:r>
              <a:rPr sz="2400" dirty="0">
                <a:latin typeface="Arial"/>
                <a:cs typeface="Arial"/>
              </a:rPr>
              <a:t>	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ies,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  </a:t>
            </a:r>
            <a:r>
              <a:rPr sz="2400" spc="-15" dirty="0">
                <a:latin typeface="Arial"/>
                <a:cs typeface="Arial"/>
              </a:rPr>
              <a:t>Trigger </a:t>
            </a:r>
            <a:r>
              <a:rPr sz="2400" spc="-5" dirty="0">
                <a:latin typeface="Arial"/>
                <a:cs typeface="Arial"/>
              </a:rPr>
              <a:t>2, </a:t>
            </a:r>
            <a:r>
              <a:rPr sz="2400" spc="-15" dirty="0">
                <a:latin typeface="Arial"/>
                <a:cs typeface="Arial"/>
              </a:rPr>
              <a:t>Wasteland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7303" y="5591921"/>
            <a:ext cx="3200400" cy="947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426B98-03C5-4E2E-818A-FBBE1DD1DDB4}"/>
              </a:ext>
            </a:extLst>
          </p:cNvPr>
          <p:cNvSpPr/>
          <p:nvPr/>
        </p:nvSpPr>
        <p:spPr>
          <a:xfrm>
            <a:off x="2626549" y="734545"/>
            <a:ext cx="545212" cy="592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9478" y="727584"/>
            <a:ext cx="2935224" cy="52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762000"/>
            <a:ext cx="2894838" cy="482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198" y="1770062"/>
            <a:ext cx="890270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0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</a:tabLst>
            </a:pPr>
            <a:r>
              <a:rPr sz="3000" dirty="0">
                <a:latin typeface="Arial"/>
                <a:cs typeface="Arial"/>
              </a:rPr>
              <a:t>CryEngine </a:t>
            </a:r>
            <a:r>
              <a:rPr sz="3000" spc="-5" dirty="0">
                <a:latin typeface="Arial"/>
                <a:cs typeface="Arial"/>
              </a:rPr>
              <a:t>is a game engine designed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by</a:t>
            </a:r>
            <a:endParaRPr sz="3000" dirty="0">
              <a:latin typeface="Arial"/>
              <a:cs typeface="Arial"/>
            </a:endParaRPr>
          </a:p>
          <a:p>
            <a:pPr marL="396240" marR="34925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German </a:t>
            </a:r>
            <a:r>
              <a:rPr sz="3000" dirty="0">
                <a:latin typeface="Arial"/>
                <a:cs typeface="Arial"/>
              </a:rPr>
              <a:t>game developer </a:t>
            </a:r>
            <a:r>
              <a:rPr sz="3000" spc="-5" dirty="0">
                <a:latin typeface="Arial"/>
                <a:cs typeface="Arial"/>
              </a:rPr>
              <a:t>Crytek. </a:t>
            </a:r>
            <a:r>
              <a:rPr sz="3000" dirty="0">
                <a:latin typeface="Arial"/>
                <a:cs typeface="Arial"/>
              </a:rPr>
              <a:t>It has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been  </a:t>
            </a:r>
            <a:r>
              <a:rPr sz="3000" spc="-5" dirty="0">
                <a:latin typeface="Arial"/>
                <a:cs typeface="Arial"/>
              </a:rPr>
              <a:t>used in all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their </a:t>
            </a:r>
            <a:r>
              <a:rPr sz="3000" dirty="0">
                <a:latin typeface="Arial"/>
                <a:cs typeface="Arial"/>
              </a:rPr>
              <a:t>titles </a:t>
            </a:r>
            <a:r>
              <a:rPr sz="3000" spc="-5" dirty="0">
                <a:latin typeface="Arial"/>
                <a:cs typeface="Arial"/>
              </a:rPr>
              <a:t>with </a:t>
            </a:r>
            <a:r>
              <a:rPr sz="3000" spc="-10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initial </a:t>
            </a:r>
            <a:r>
              <a:rPr sz="3000" spc="-5" dirty="0">
                <a:latin typeface="Arial"/>
                <a:cs typeface="Arial"/>
              </a:rPr>
              <a:t>version  being used in </a:t>
            </a:r>
            <a:r>
              <a:rPr sz="3000" dirty="0">
                <a:latin typeface="Arial"/>
                <a:cs typeface="Arial"/>
              </a:rPr>
              <a:t>Far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Cry,</a:t>
            </a:r>
            <a:endParaRPr sz="3000" dirty="0">
              <a:latin typeface="Arial"/>
              <a:cs typeface="Arial"/>
            </a:endParaRPr>
          </a:p>
          <a:p>
            <a:pPr marL="396240" marR="5080" indent="-383540">
              <a:lnSpc>
                <a:spcPct val="100000"/>
              </a:lnSpc>
              <a:spcBef>
                <a:spcPts val="72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</a:tabLst>
            </a:pPr>
            <a:r>
              <a:rPr sz="3000" dirty="0">
                <a:latin typeface="Arial"/>
                <a:cs typeface="Arial"/>
              </a:rPr>
              <a:t>It has also been used for many </a:t>
            </a:r>
            <a:r>
              <a:rPr sz="3000" spc="-5" dirty="0">
                <a:latin typeface="Arial"/>
                <a:cs typeface="Arial"/>
              </a:rPr>
              <a:t>third-party </a:t>
            </a:r>
            <a:r>
              <a:rPr sz="3000" dirty="0">
                <a:latin typeface="Arial"/>
                <a:cs typeface="Arial"/>
              </a:rPr>
              <a:t>games  </a:t>
            </a:r>
            <a:r>
              <a:rPr sz="3000" spc="-5" dirty="0">
                <a:latin typeface="Arial"/>
                <a:cs typeface="Arial"/>
              </a:rPr>
              <a:t>under </a:t>
            </a:r>
            <a:r>
              <a:rPr sz="3000" dirty="0">
                <a:latin typeface="Arial"/>
                <a:cs typeface="Arial"/>
              </a:rPr>
              <a:t>Crytek's licensing scheme, including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Sniper:  </a:t>
            </a:r>
            <a:r>
              <a:rPr sz="3000" dirty="0">
                <a:latin typeface="Arial"/>
                <a:cs typeface="Arial"/>
              </a:rPr>
              <a:t>Ghost </a:t>
            </a:r>
            <a:r>
              <a:rPr sz="3000" spc="-20" dirty="0">
                <a:latin typeface="Arial"/>
                <a:cs typeface="Arial"/>
              </a:rPr>
              <a:t>Warrior </a:t>
            </a:r>
            <a:r>
              <a:rPr sz="3000" spc="-5" dirty="0">
                <a:latin typeface="Arial"/>
                <a:cs typeface="Arial"/>
              </a:rPr>
              <a:t>2 and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SNOW.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5181600"/>
            <a:ext cx="3276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079" y="757172"/>
            <a:ext cx="3041904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789558"/>
            <a:ext cx="3004134" cy="453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827" y="1600200"/>
            <a:ext cx="8543174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5080" indent="-383540" algn="just">
              <a:lnSpc>
                <a:spcPct val="100000"/>
              </a:lnSpc>
              <a:spcBef>
                <a:spcPts val="95"/>
              </a:spcBef>
              <a:buClr>
                <a:srgbClr val="FF388B"/>
              </a:buClr>
              <a:buSzPct val="80357"/>
              <a:buChar char=""/>
              <a:tabLst>
                <a:tab pos="396875" algn="l"/>
              </a:tabLst>
            </a:pPr>
            <a:r>
              <a:rPr sz="2800" spc="-5" dirty="0">
                <a:latin typeface="Arial"/>
                <a:cs typeface="Arial"/>
              </a:rPr>
              <a:t>AppGameKit was </a:t>
            </a:r>
            <a:r>
              <a:rPr sz="2800" dirty="0">
                <a:latin typeface="Arial"/>
                <a:cs typeface="Arial"/>
              </a:rPr>
              <a:t>developed out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our </a:t>
            </a:r>
            <a:r>
              <a:rPr sz="2800" spc="-5" dirty="0">
                <a:latin typeface="Arial"/>
                <a:cs typeface="Arial"/>
              </a:rPr>
              <a:t>own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lang="en-US" sz="2800" dirty="0">
                <a:latin typeface="Arial"/>
                <a:cs typeface="Arial"/>
              </a:rPr>
              <a:t> to</a:t>
            </a:r>
            <a:r>
              <a:rPr sz="2800" spc="-6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create </a:t>
            </a:r>
            <a:r>
              <a:rPr sz="2800" spc="-5" dirty="0">
                <a:latin typeface="Arial"/>
                <a:cs typeface="Arial"/>
              </a:rPr>
              <a:t>a one </a:t>
            </a:r>
            <a:r>
              <a:rPr sz="2800" dirty="0">
                <a:latin typeface="Arial"/>
                <a:cs typeface="Arial"/>
              </a:rPr>
              <a:t>stop solution for making game apps </a:t>
            </a:r>
            <a:r>
              <a:rPr sz="2800" spc="-5" dirty="0">
                <a:latin typeface="Arial"/>
                <a:cs typeface="Arial"/>
              </a:rPr>
              <a:t>for  mobile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devices.</a:t>
            </a:r>
          </a:p>
          <a:p>
            <a:pPr marL="396240" marR="6350" indent="-383540" algn="just">
              <a:lnSpc>
                <a:spcPct val="100000"/>
              </a:lnSpc>
              <a:spcBef>
                <a:spcPts val="675"/>
              </a:spcBef>
              <a:buClr>
                <a:srgbClr val="FF388B"/>
              </a:buClr>
              <a:buSzPct val="80357"/>
              <a:buChar char=""/>
              <a:tabLst>
                <a:tab pos="396875" algn="l"/>
              </a:tabLst>
            </a:pP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enables you </a:t>
            </a:r>
            <a:r>
              <a:rPr sz="2800" spc="-5" dirty="0">
                <a:latin typeface="Arial"/>
                <a:cs typeface="Arial"/>
              </a:rPr>
              <a:t>to write </a:t>
            </a:r>
            <a:r>
              <a:rPr sz="2800" dirty="0">
                <a:latin typeface="Arial"/>
                <a:cs typeface="Arial"/>
              </a:rPr>
              <a:t>codes </a:t>
            </a:r>
            <a:r>
              <a:rPr sz="2800" spc="-5" dirty="0">
                <a:latin typeface="Arial"/>
                <a:cs typeface="Arial"/>
              </a:rPr>
              <a:t>for multiple </a:t>
            </a:r>
            <a:r>
              <a:rPr sz="2800" spc="-55" dirty="0">
                <a:latin typeface="Arial"/>
                <a:cs typeface="Arial"/>
              </a:rPr>
              <a:t>platforms,  </a:t>
            </a:r>
            <a:r>
              <a:rPr sz="2800" dirty="0">
                <a:latin typeface="Arial"/>
                <a:cs typeface="Arial"/>
              </a:rPr>
              <a:t>including </a:t>
            </a:r>
            <a:r>
              <a:rPr sz="2800" spc="-5" dirty="0">
                <a:latin typeface="Arial"/>
                <a:cs typeface="Arial"/>
              </a:rPr>
              <a:t>Android iOS, Windows, Mac,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Linux.</a:t>
            </a:r>
          </a:p>
          <a:p>
            <a:pPr marL="396240" marR="7620" indent="-383540" algn="just">
              <a:lnSpc>
                <a:spcPct val="100000"/>
              </a:lnSpc>
              <a:spcBef>
                <a:spcPts val="675"/>
              </a:spcBef>
              <a:buClr>
                <a:srgbClr val="FF388B"/>
              </a:buClr>
              <a:buSzPct val="80357"/>
              <a:buChar char=""/>
              <a:tabLst>
                <a:tab pos="396875" algn="l"/>
              </a:tabLst>
            </a:pPr>
            <a:r>
              <a:rPr sz="2800" spc="-5" dirty="0">
                <a:latin typeface="Arial"/>
                <a:cs typeface="Arial"/>
              </a:rPr>
              <a:t>AGK script </a:t>
            </a:r>
            <a:r>
              <a:rPr sz="2800" dirty="0">
                <a:latin typeface="Arial"/>
                <a:cs typeface="Arial"/>
              </a:rPr>
              <a:t>has </a:t>
            </a:r>
            <a:r>
              <a:rPr sz="2800" spc="-5" dirty="0">
                <a:latin typeface="Arial"/>
                <a:cs typeface="Arial"/>
              </a:rPr>
              <a:t>powerful </a:t>
            </a:r>
            <a:r>
              <a:rPr sz="2800" dirty="0">
                <a:latin typeface="Arial"/>
                <a:cs typeface="Arial"/>
              </a:rPr>
              <a:t>commands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spc="-65" dirty="0">
                <a:latin typeface="Arial"/>
                <a:cs typeface="Arial"/>
              </a:rPr>
              <a:t>networking,  </a:t>
            </a:r>
            <a:r>
              <a:rPr sz="2800" spc="-5" dirty="0">
                <a:latin typeface="Arial"/>
                <a:cs typeface="Arial"/>
              </a:rPr>
              <a:t>2D </a:t>
            </a:r>
            <a:r>
              <a:rPr sz="2800" dirty="0">
                <a:latin typeface="Arial"/>
                <a:cs typeface="Arial"/>
              </a:rPr>
              <a:t>graphics, 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physics.</a:t>
            </a:r>
          </a:p>
        </p:txBody>
      </p:sp>
      <p:sp>
        <p:nvSpPr>
          <p:cNvPr id="5" name="object 5"/>
          <p:cNvSpPr/>
          <p:nvPr/>
        </p:nvSpPr>
        <p:spPr>
          <a:xfrm>
            <a:off x="5791200" y="5486400"/>
            <a:ext cx="3067811" cy="1048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912DB0-E613-4B66-80B7-561E86866FA1}"/>
              </a:ext>
            </a:extLst>
          </p:cNvPr>
          <p:cNvSpPr/>
          <p:nvPr/>
        </p:nvSpPr>
        <p:spPr>
          <a:xfrm>
            <a:off x="2748427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42C448-13D4-441F-9987-B207B5E09E5B}"/>
              </a:ext>
            </a:extLst>
          </p:cNvPr>
          <p:cNvSpPr/>
          <p:nvPr/>
        </p:nvSpPr>
        <p:spPr>
          <a:xfrm>
            <a:off x="1881199" y="2967335"/>
            <a:ext cx="5381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7921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9949" y="746176"/>
            <a:ext cx="5913120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781101"/>
            <a:ext cx="5873203" cy="506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948" y="1397253"/>
            <a:ext cx="768286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173355" indent="-384175">
              <a:lnSpc>
                <a:spcPct val="100000"/>
              </a:lnSpc>
              <a:spcBef>
                <a:spcPts val="100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game engine is a software framework designed </a:t>
            </a:r>
            <a:r>
              <a:rPr sz="2400" dirty="0">
                <a:latin typeface="Arial"/>
                <a:cs typeface="Arial"/>
              </a:rPr>
              <a:t>for  the </a:t>
            </a:r>
            <a:r>
              <a:rPr sz="2400" spc="-5" dirty="0">
                <a:latin typeface="Arial"/>
                <a:cs typeface="Arial"/>
              </a:rPr>
              <a:t>creation and development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video</a:t>
            </a:r>
            <a:endParaRPr sz="2400" dirty="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games. Developers use </a:t>
            </a:r>
            <a:r>
              <a:rPr sz="2400" dirty="0">
                <a:latin typeface="Arial"/>
                <a:cs typeface="Arial"/>
              </a:rPr>
              <a:t>them to </a:t>
            </a:r>
            <a:r>
              <a:rPr sz="2400" spc="-5" dirty="0">
                <a:latin typeface="Arial"/>
                <a:cs typeface="Arial"/>
              </a:rPr>
              <a:t>create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games</a:t>
            </a:r>
            <a:endParaRPr sz="2400" dirty="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consoles, mobile devices and personal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computers.</a:t>
            </a:r>
          </a:p>
          <a:p>
            <a:pPr marL="396875" indent="-384175">
              <a:lnSpc>
                <a:spcPct val="100000"/>
              </a:lnSpc>
              <a:spcBef>
                <a:spcPts val="580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Set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tools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assist in making 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game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dirty="0">
                <a:latin typeface="Arial"/>
                <a:cs typeface="Arial"/>
              </a:rPr>
              <a:t>Game </a:t>
            </a:r>
            <a:r>
              <a:rPr sz="2400" spc="-5" dirty="0">
                <a:latin typeface="Arial"/>
                <a:cs typeface="Arial"/>
              </a:rPr>
              <a:t>agnostic </a:t>
            </a: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components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Reusable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many </a:t>
            </a:r>
            <a:r>
              <a:rPr sz="2400" spc="-10" dirty="0">
                <a:latin typeface="Arial"/>
                <a:cs typeface="Arial"/>
              </a:rPr>
              <a:t>different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games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80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Multi-platform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(typically)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data driven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580"/>
              </a:spcBef>
              <a:buClr>
                <a:srgbClr val="FF388B"/>
              </a:buClr>
              <a:buSzPct val="79166"/>
              <a:buChar char=""/>
              <a:tabLst>
                <a:tab pos="396875" algn="l"/>
                <a:tab pos="397510" algn="l"/>
              </a:tabLst>
            </a:pPr>
            <a:r>
              <a:rPr sz="2400" spc="-5" dirty="0">
                <a:latin typeface="Arial"/>
                <a:cs typeface="Arial"/>
              </a:rPr>
              <a:t>Makes development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faster!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219" y="729488"/>
            <a:ext cx="6370320" cy="489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762000"/>
            <a:ext cx="6334125" cy="453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948" y="1489680"/>
            <a:ext cx="4252595" cy="521617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575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spc="-35" dirty="0">
                <a:latin typeface="Arial"/>
                <a:cs typeface="Arial"/>
              </a:rPr>
              <a:t>Target </a:t>
            </a:r>
            <a:r>
              <a:rPr sz="2000" dirty="0">
                <a:latin typeface="Arial"/>
                <a:cs typeface="Arial"/>
              </a:rPr>
              <a:t>Hardware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Device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Drivers</a:t>
            </a:r>
          </a:p>
          <a:p>
            <a:pPr marL="396875" indent="-384175">
              <a:lnSpc>
                <a:spcPct val="100000"/>
              </a:lnSpc>
              <a:spcBef>
                <a:spcPts val="484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Operating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Third-Party SDKs and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Middleware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Platform Independence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Core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Resource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Manager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Rendering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Engine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Profiling and Debugging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Tools</a:t>
            </a:r>
            <a:endParaRPr sz="2000" dirty="0">
              <a:latin typeface="Arial"/>
              <a:cs typeface="Arial"/>
            </a:endParaRP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Collision 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Physics</a:t>
            </a:r>
          </a:p>
          <a:p>
            <a:pPr marL="396875" indent="-384175">
              <a:lnSpc>
                <a:spcPct val="100000"/>
              </a:lnSpc>
              <a:spcBef>
                <a:spcPts val="484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Animation</a:t>
            </a:r>
          </a:p>
          <a:p>
            <a:pPr marL="396875" indent="-384175">
              <a:lnSpc>
                <a:spcPct val="100000"/>
              </a:lnSpc>
              <a:spcBef>
                <a:spcPts val="475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Human Interface Devices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(HID)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Audio</a:t>
            </a:r>
          </a:p>
          <a:p>
            <a:pPr marL="396875" indent="-384175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Char char=""/>
              <a:tabLst>
                <a:tab pos="396875" algn="l"/>
                <a:tab pos="397510" algn="l"/>
              </a:tabLst>
            </a:pPr>
            <a:r>
              <a:rPr sz="2000" dirty="0">
                <a:latin typeface="Arial"/>
                <a:cs typeface="Arial"/>
              </a:rPr>
              <a:t>Gameplay Foundation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1376" y="4227576"/>
            <a:ext cx="954024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5656" y="707834"/>
            <a:ext cx="5995416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4231" y="744156"/>
            <a:ext cx="5955538" cy="530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4085" y="1607565"/>
            <a:ext cx="31121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340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Renderer (2D 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3D)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4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Collision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Detection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4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Scripting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10" dirty="0">
                <a:latin typeface="Arial"/>
                <a:cs typeface="Arial"/>
              </a:rPr>
              <a:t>Sound/Video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Animation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Shading/Lighting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Networking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Physics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35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Artificial Intelligence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74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Level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Editor</a:t>
            </a:r>
            <a:endParaRPr sz="2400" dirty="0">
              <a:latin typeface="Arial"/>
              <a:cs typeface="Arial"/>
            </a:endParaRPr>
          </a:p>
          <a:p>
            <a:pPr marL="320040" indent="-307340">
              <a:lnSpc>
                <a:spcPts val="2810"/>
              </a:lnSpc>
              <a:buClr>
                <a:srgbClr val="000000"/>
              </a:buClr>
              <a:buChar char="•"/>
              <a:tabLst>
                <a:tab pos="320040" algn="l"/>
                <a:tab pos="320675" algn="l"/>
              </a:tabLst>
            </a:pPr>
            <a:r>
              <a:rPr sz="2400" spc="-5" dirty="0">
                <a:latin typeface="Arial"/>
                <a:cs typeface="Arial"/>
              </a:rPr>
              <a:t>Custom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Tools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7076" y="1447800"/>
            <a:ext cx="1697736" cy="1534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476" y="1371600"/>
            <a:ext cx="2670048" cy="819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8255" y="2275332"/>
            <a:ext cx="3067811" cy="935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276600"/>
            <a:ext cx="1981200" cy="876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8676" y="4343400"/>
            <a:ext cx="3573779" cy="1028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2976" y="5486400"/>
            <a:ext cx="3403091" cy="656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4476" y="3276600"/>
            <a:ext cx="2516124" cy="934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5334000"/>
            <a:ext cx="1549781" cy="11460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164" y="726949"/>
            <a:ext cx="659587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3901" y="762000"/>
            <a:ext cx="6556197" cy="493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3811" y="2057400"/>
            <a:ext cx="50507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Digital </a:t>
            </a:r>
            <a:r>
              <a:rPr spc="-5" dirty="0">
                <a:solidFill>
                  <a:schemeClr val="tx1"/>
                </a:solidFill>
              </a:rPr>
              <a:t>Content Creation</a:t>
            </a:r>
            <a:r>
              <a:rPr spc="-140" dirty="0">
                <a:solidFill>
                  <a:schemeClr val="tx1"/>
                </a:solidFill>
              </a:rPr>
              <a:t> </a:t>
            </a:r>
            <a:r>
              <a:rPr spc="-7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9814" y="3426655"/>
            <a:ext cx="75742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game  </a:t>
            </a:r>
            <a:r>
              <a:rPr sz="2400" spc="-15" dirty="0">
                <a:latin typeface="Arial"/>
                <a:cs typeface="Arial"/>
              </a:rPr>
              <a:t>engine’s </a:t>
            </a:r>
            <a:r>
              <a:rPr sz="2400" spc="-5" dirty="0">
                <a:latin typeface="Arial"/>
                <a:cs typeface="Arial"/>
              </a:rPr>
              <a:t>input data </a:t>
            </a:r>
            <a:r>
              <a:rPr sz="2400" dirty="0">
                <a:latin typeface="Arial"/>
                <a:cs typeface="Arial"/>
              </a:rPr>
              <a:t>comes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wide </a:t>
            </a:r>
            <a:r>
              <a:rPr sz="2400" dirty="0">
                <a:latin typeface="Arial"/>
                <a:cs typeface="Arial"/>
              </a:rPr>
              <a:t>variety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forms,  from </a:t>
            </a:r>
            <a:r>
              <a:rPr sz="2400" spc="-5" dirty="0">
                <a:latin typeface="Arial"/>
                <a:cs typeface="Arial"/>
              </a:rPr>
              <a:t>3D mesh data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texture bitmaps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animation data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audio files</a:t>
            </a:r>
            <a:r>
              <a:rPr sz="2400" dirty="0">
                <a:latin typeface="Arial"/>
                <a:cs typeface="Arial"/>
              </a:rPr>
              <a:t>. The </a:t>
            </a:r>
            <a:r>
              <a:rPr sz="2400" spc="-5" dirty="0">
                <a:latin typeface="Arial"/>
                <a:cs typeface="Arial"/>
              </a:rPr>
              <a:t>tools </a:t>
            </a:r>
            <a:r>
              <a:rPr sz="2400" dirty="0">
                <a:latin typeface="Arial"/>
                <a:cs typeface="Arial"/>
              </a:rPr>
              <a:t>that the </a:t>
            </a:r>
            <a:r>
              <a:rPr sz="2400" spc="-5" dirty="0">
                <a:latin typeface="Arial"/>
                <a:cs typeface="Arial"/>
              </a:rPr>
              <a:t>artists use 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called digital content creation (DCC)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908" y="651129"/>
            <a:ext cx="1405127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85800"/>
            <a:ext cx="1365351" cy="400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5900" y="984885"/>
            <a:ext cx="455675" cy="99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3122" y="1023747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40">
                <a:moveTo>
                  <a:pt x="53721" y="0"/>
                </a:moveTo>
                <a:lnTo>
                  <a:pt x="0" y="0"/>
                </a:lnTo>
                <a:lnTo>
                  <a:pt x="0" y="53339"/>
                </a:lnTo>
                <a:lnTo>
                  <a:pt x="53721" y="53339"/>
                </a:lnTo>
                <a:lnTo>
                  <a:pt x="53721" y="0"/>
                </a:lnTo>
                <a:close/>
              </a:path>
            </a:pathLst>
          </a:custGeom>
          <a:solidFill>
            <a:srgbClr val="FF5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577" y="102374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53339" y="0"/>
                </a:moveTo>
                <a:lnTo>
                  <a:pt x="0" y="0"/>
                </a:lnTo>
                <a:lnTo>
                  <a:pt x="0" y="53339"/>
                </a:lnTo>
                <a:lnTo>
                  <a:pt x="53339" y="53339"/>
                </a:lnTo>
                <a:lnTo>
                  <a:pt x="53339" y="0"/>
                </a:lnTo>
                <a:close/>
              </a:path>
            </a:pathLst>
          </a:custGeom>
          <a:solidFill>
            <a:srgbClr val="FF5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50" y="1023747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40">
                <a:moveTo>
                  <a:pt x="53466" y="0"/>
                </a:moveTo>
                <a:lnTo>
                  <a:pt x="0" y="0"/>
                </a:lnTo>
                <a:lnTo>
                  <a:pt x="0" y="53339"/>
                </a:lnTo>
                <a:lnTo>
                  <a:pt x="53466" y="53339"/>
                </a:lnTo>
                <a:lnTo>
                  <a:pt x="53466" y="0"/>
                </a:lnTo>
                <a:close/>
              </a:path>
            </a:pathLst>
          </a:custGeom>
          <a:solidFill>
            <a:srgbClr val="FF5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3122" y="1023747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40">
                <a:moveTo>
                  <a:pt x="0" y="0"/>
                </a:moveTo>
                <a:lnTo>
                  <a:pt x="53721" y="0"/>
                </a:lnTo>
                <a:lnTo>
                  <a:pt x="53721" y="53339"/>
                </a:lnTo>
                <a:lnTo>
                  <a:pt x="0" y="533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577" y="102374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0" y="0"/>
                </a:moveTo>
                <a:lnTo>
                  <a:pt x="53339" y="0"/>
                </a:lnTo>
                <a:lnTo>
                  <a:pt x="53339" y="53339"/>
                </a:lnTo>
                <a:lnTo>
                  <a:pt x="0" y="533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650" y="1023747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40">
                <a:moveTo>
                  <a:pt x="0" y="0"/>
                </a:moveTo>
                <a:lnTo>
                  <a:pt x="53466" y="0"/>
                </a:lnTo>
                <a:lnTo>
                  <a:pt x="53466" y="53339"/>
                </a:lnTo>
                <a:lnTo>
                  <a:pt x="0" y="533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1524000"/>
            <a:ext cx="7924800" cy="464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412" y="727457"/>
            <a:ext cx="1552956" cy="41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762000"/>
            <a:ext cx="1512049" cy="375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505" y="1600200"/>
            <a:ext cx="8532495" cy="28244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0675" marR="5080" indent="-307975">
              <a:lnSpc>
                <a:spcPts val="2740"/>
              </a:lnSpc>
              <a:spcBef>
                <a:spcPts val="305"/>
              </a:spcBef>
              <a:buClr>
                <a:srgbClr val="000000"/>
              </a:buClr>
              <a:buSzPct val="93750"/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Used by the Render Engine, </a:t>
            </a:r>
            <a:r>
              <a:rPr sz="2400" spc="-10" dirty="0">
                <a:latin typeface="Arial"/>
                <a:cs typeface="Arial"/>
              </a:rPr>
              <a:t>Sound/Video </a:t>
            </a:r>
            <a:r>
              <a:rPr sz="2400" spc="-5" dirty="0">
                <a:latin typeface="Arial"/>
                <a:cs typeface="Arial"/>
              </a:rPr>
              <a:t>Engine, Animation  Engine</a:t>
            </a:r>
            <a:endParaRPr sz="2400" dirty="0">
              <a:latin typeface="Arial"/>
              <a:cs typeface="Arial"/>
            </a:endParaRPr>
          </a:p>
          <a:p>
            <a:pPr marL="320675" indent="-307975">
              <a:lnSpc>
                <a:spcPts val="2595"/>
              </a:lnSpc>
              <a:buClr>
                <a:srgbClr val="000000"/>
              </a:buClr>
              <a:buSzPct val="93750"/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Anything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game besides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 marL="680085" lvl="1" indent="-255904">
              <a:lnSpc>
                <a:spcPts val="274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80720" algn="l"/>
              </a:tabLst>
            </a:pPr>
            <a:r>
              <a:rPr sz="2400" spc="-5" dirty="0">
                <a:latin typeface="Arial"/>
                <a:cs typeface="Arial"/>
              </a:rPr>
              <a:t>Models</a:t>
            </a:r>
            <a:endParaRPr sz="2400" dirty="0">
              <a:latin typeface="Arial"/>
              <a:cs typeface="Arial"/>
            </a:endParaRPr>
          </a:p>
          <a:p>
            <a:pPr marL="68008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80720" algn="l"/>
              </a:tabLst>
            </a:pPr>
            <a:r>
              <a:rPr sz="2400" spc="-40" dirty="0">
                <a:latin typeface="Arial"/>
                <a:cs typeface="Arial"/>
              </a:rPr>
              <a:t>Textures</a:t>
            </a:r>
            <a:endParaRPr sz="2400" dirty="0">
              <a:latin typeface="Arial"/>
              <a:cs typeface="Arial"/>
            </a:endParaRPr>
          </a:p>
          <a:p>
            <a:pPr marL="68008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80720" algn="l"/>
              </a:tabLst>
            </a:pPr>
            <a:r>
              <a:rPr sz="2400" spc="-5" dirty="0">
                <a:latin typeface="Arial"/>
                <a:cs typeface="Arial"/>
              </a:rPr>
              <a:t>Sounds</a:t>
            </a:r>
            <a:endParaRPr sz="2400" dirty="0">
              <a:latin typeface="Arial"/>
              <a:cs typeface="Arial"/>
            </a:endParaRPr>
          </a:p>
          <a:p>
            <a:pPr marL="68008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80720" algn="l"/>
              </a:tabLst>
            </a:pPr>
            <a:r>
              <a:rPr sz="2400" spc="-15" dirty="0">
                <a:latin typeface="Arial"/>
                <a:cs typeface="Arial"/>
              </a:rPr>
              <a:t>Videos</a:t>
            </a:r>
            <a:endParaRPr sz="2400" dirty="0">
              <a:latin typeface="Arial"/>
              <a:cs typeface="Arial"/>
            </a:endParaRPr>
          </a:p>
          <a:p>
            <a:pPr marL="680085" lvl="1" indent="-255904">
              <a:lnSpc>
                <a:spcPts val="281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80720" algn="l"/>
              </a:tabLst>
            </a:pPr>
            <a:r>
              <a:rPr sz="2400" spc="-5" dirty="0">
                <a:latin typeface="Arial"/>
                <a:cs typeface="Arial"/>
              </a:rPr>
              <a:t>Animations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0479" y="2834639"/>
            <a:ext cx="4907280" cy="3680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171" y="4957775"/>
            <a:ext cx="1290827" cy="18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6251" y="729507"/>
            <a:ext cx="2980943" cy="5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763924"/>
            <a:ext cx="2940748" cy="476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971" y="1796107"/>
            <a:ext cx="6623684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ts val="28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60" dirty="0">
                <a:latin typeface="Arial"/>
                <a:cs typeface="Arial"/>
              </a:rPr>
              <a:t>Tells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Render Engine where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place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Assets</a:t>
            </a:r>
            <a:endParaRPr sz="2400" dirty="0">
              <a:latin typeface="Arial"/>
              <a:cs typeface="Arial"/>
            </a:endParaRPr>
          </a:p>
          <a:p>
            <a:pPr marL="320675" indent="-307975">
              <a:lnSpc>
                <a:spcPts val="2735"/>
              </a:lnSpc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5" dirty="0">
                <a:latin typeface="Arial"/>
                <a:cs typeface="Arial"/>
              </a:rPr>
              <a:t>Arranges 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scene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4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Logically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4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Spatially</a:t>
            </a:r>
            <a:endParaRPr sz="2400" dirty="0">
              <a:latin typeface="Arial"/>
              <a:cs typeface="Arial"/>
            </a:endParaRPr>
          </a:p>
          <a:p>
            <a:pPr marL="320675" indent="-307975">
              <a:lnSpc>
                <a:spcPts val="2735"/>
              </a:lnSpc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spc="-25" dirty="0">
                <a:latin typeface="Arial"/>
                <a:cs typeface="Arial"/>
              </a:rPr>
              <a:t>Tree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Structure</a:t>
            </a:r>
            <a:endParaRPr sz="2400" dirty="0">
              <a:latin typeface="Arial"/>
              <a:cs typeface="Arial"/>
            </a:endParaRPr>
          </a:p>
          <a:p>
            <a:pPr marL="634365" lvl="1" indent="-255904">
              <a:lnSpc>
                <a:spcPts val="2735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Hierarchical</a:t>
            </a:r>
            <a:endParaRPr sz="2400" dirty="0">
              <a:latin typeface="Arial"/>
              <a:cs typeface="Arial"/>
            </a:endParaRPr>
          </a:p>
          <a:p>
            <a:pPr marL="320675" indent="-307975">
              <a:lnSpc>
                <a:spcPts val="2735"/>
              </a:lnSpc>
              <a:buClr>
                <a:srgbClr val="000000"/>
              </a:buClr>
              <a:buChar char="•"/>
              <a:tabLst>
                <a:tab pos="320675" algn="l"/>
                <a:tab pos="321310" algn="l"/>
              </a:tabLst>
            </a:pPr>
            <a:r>
              <a:rPr sz="2400" dirty="0">
                <a:latin typeface="Arial"/>
                <a:cs typeface="Arial"/>
              </a:rPr>
              <a:t>Graph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</a:p>
          <a:p>
            <a:pPr marL="634365" lvl="1" indent="-255904">
              <a:lnSpc>
                <a:spcPts val="2810"/>
              </a:lnSpc>
              <a:buClr>
                <a:srgbClr val="000000"/>
              </a:buClr>
              <a:buSzPct val="79166"/>
              <a:buFont typeface="Courier New"/>
              <a:buChar char="o"/>
              <a:tabLst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Non-hierarchical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1813" y="2142997"/>
            <a:ext cx="3810000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5172075"/>
            <a:ext cx="4267200" cy="16718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844</Words>
  <Application>Microsoft Office PowerPoint</Application>
  <PresentationFormat>On-screen Show (4:3)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Comic Sans MS</vt:lpstr>
      <vt:lpstr>Courier New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Content Creation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Unreal Engine 4: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Hamza Farooq</cp:lastModifiedBy>
  <cp:revision>7</cp:revision>
  <dcterms:created xsi:type="dcterms:W3CDTF">2019-12-01T12:07:22Z</dcterms:created>
  <dcterms:modified xsi:type="dcterms:W3CDTF">2019-12-02T11:42:31Z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2019-12-01T00:00:00Z</vt:filetime>
  </property>
</Properties>
</file>