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handoutMasterIdLst>
    <p:handoutMasterId r:id="rId45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9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6" r:id="rId42"/>
    <p:sldId id="297" r:id="rId43"/>
    <p:sldId id="298" r:id="rId4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94439"/>
    <a:srgbClr val="000099"/>
    <a:srgbClr val="2181B7"/>
    <a:srgbClr val="993366"/>
    <a:srgbClr val="FF9900"/>
    <a:srgbClr val="009999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77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96" y="-462"/>
      </p:cViewPr>
      <p:guideLst>
        <p:guide orient="horz" pos="3963"/>
        <p:guide orient="horz" pos="1266"/>
        <p:guide pos="2871"/>
        <p:guide pos="5349"/>
        <p:guide pos="255"/>
        <p:guide pos="362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13" Type="http://schemas.openxmlformats.org/officeDocument/2006/relationships/slide" Target="slides/slide18.xml"/><Relationship Id="rId18" Type="http://schemas.openxmlformats.org/officeDocument/2006/relationships/slide" Target="slides/slide26.xml"/><Relationship Id="rId26" Type="http://schemas.openxmlformats.org/officeDocument/2006/relationships/slide" Target="slides/slide37.xml"/><Relationship Id="rId3" Type="http://schemas.openxmlformats.org/officeDocument/2006/relationships/slide" Target="slides/slide5.xml"/><Relationship Id="rId21" Type="http://schemas.openxmlformats.org/officeDocument/2006/relationships/slide" Target="slides/slide29.xml"/><Relationship Id="rId7" Type="http://schemas.openxmlformats.org/officeDocument/2006/relationships/slide" Target="slides/slide12.xml"/><Relationship Id="rId12" Type="http://schemas.openxmlformats.org/officeDocument/2006/relationships/slide" Target="slides/slide17.xml"/><Relationship Id="rId17" Type="http://schemas.openxmlformats.org/officeDocument/2006/relationships/slide" Target="slides/slide25.xml"/><Relationship Id="rId25" Type="http://schemas.openxmlformats.org/officeDocument/2006/relationships/slide" Target="slides/slide35.xml"/><Relationship Id="rId2" Type="http://schemas.openxmlformats.org/officeDocument/2006/relationships/slide" Target="slides/slide4.xml"/><Relationship Id="rId16" Type="http://schemas.openxmlformats.org/officeDocument/2006/relationships/slide" Target="slides/slide24.xml"/><Relationship Id="rId20" Type="http://schemas.openxmlformats.org/officeDocument/2006/relationships/slide" Target="slides/slide28.xml"/><Relationship Id="rId1" Type="http://schemas.openxmlformats.org/officeDocument/2006/relationships/slide" Target="slides/slide3.xml"/><Relationship Id="rId6" Type="http://schemas.openxmlformats.org/officeDocument/2006/relationships/slide" Target="slides/slide11.xml"/><Relationship Id="rId11" Type="http://schemas.openxmlformats.org/officeDocument/2006/relationships/slide" Target="slides/slide16.xml"/><Relationship Id="rId24" Type="http://schemas.openxmlformats.org/officeDocument/2006/relationships/slide" Target="slides/slide34.xml"/><Relationship Id="rId5" Type="http://schemas.openxmlformats.org/officeDocument/2006/relationships/slide" Target="slides/slide8.xml"/><Relationship Id="rId15" Type="http://schemas.openxmlformats.org/officeDocument/2006/relationships/slide" Target="slides/slide23.xml"/><Relationship Id="rId23" Type="http://schemas.openxmlformats.org/officeDocument/2006/relationships/slide" Target="slides/slide33.xml"/><Relationship Id="rId28" Type="http://schemas.openxmlformats.org/officeDocument/2006/relationships/slide" Target="slides/slide40.xml"/><Relationship Id="rId10" Type="http://schemas.openxmlformats.org/officeDocument/2006/relationships/slide" Target="slides/slide15.xml"/><Relationship Id="rId19" Type="http://schemas.openxmlformats.org/officeDocument/2006/relationships/slide" Target="slides/slide27.xml"/><Relationship Id="rId4" Type="http://schemas.openxmlformats.org/officeDocument/2006/relationships/slide" Target="slides/slide7.xml"/><Relationship Id="rId9" Type="http://schemas.openxmlformats.org/officeDocument/2006/relationships/slide" Target="slides/slide14.xml"/><Relationship Id="rId14" Type="http://schemas.openxmlformats.org/officeDocument/2006/relationships/slide" Target="slides/slide19.xml"/><Relationship Id="rId22" Type="http://schemas.openxmlformats.org/officeDocument/2006/relationships/slide" Target="slides/slide32.xml"/><Relationship Id="rId27" Type="http://schemas.openxmlformats.org/officeDocument/2006/relationships/slide" Target="slides/slide3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A2685C-0C9E-4828-85BD-A4F06E9C5C4B}" type="doc">
      <dgm:prSet loTypeId="urn:microsoft.com/office/officeart/2005/8/layout/vList2" loCatId="list" qsTypeId="urn:microsoft.com/office/officeart/2005/8/quickstyle/3d1" qsCatId="3D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87E1FFA9-E4DA-49C9-9F88-E467CC931717}">
      <dgm:prSet phldrT="[Text]"/>
      <dgm:spPr/>
      <dgm:t>
        <a:bodyPr/>
        <a:lstStyle/>
        <a:p>
          <a:pPr algn="ctr"/>
          <a:r>
            <a:rPr lang="en-US" dirty="0" smtClean="0"/>
            <a:t>Accurate</a:t>
          </a:r>
          <a:endParaRPr lang="en-US" dirty="0"/>
        </a:p>
      </dgm:t>
    </dgm:pt>
    <dgm:pt modelId="{AA9562A3-A345-40A8-A405-7CDA2F4DD3C0}" type="parTrans" cxnId="{6C4FACFB-CA51-4E3F-95D1-C1CF83391847}">
      <dgm:prSet/>
      <dgm:spPr/>
      <dgm:t>
        <a:bodyPr/>
        <a:lstStyle/>
        <a:p>
          <a:endParaRPr lang="en-US"/>
        </a:p>
      </dgm:t>
    </dgm:pt>
    <dgm:pt modelId="{3ACD4CE0-8FFE-4C7A-834F-6283478F7C44}" type="sibTrans" cxnId="{6C4FACFB-CA51-4E3F-95D1-C1CF83391847}">
      <dgm:prSet/>
      <dgm:spPr/>
      <dgm:t>
        <a:bodyPr/>
        <a:lstStyle/>
        <a:p>
          <a:endParaRPr lang="en-US"/>
        </a:p>
      </dgm:t>
    </dgm:pt>
    <dgm:pt modelId="{FCAB8960-359A-4CE2-8AC4-6A3887A4B029}">
      <dgm:prSet phldrT="[Text]"/>
      <dgm:spPr/>
      <dgm:t>
        <a:bodyPr/>
        <a:lstStyle/>
        <a:p>
          <a:pPr algn="ctr"/>
          <a:r>
            <a:rPr lang="en-US" dirty="0" smtClean="0"/>
            <a:t>Verifiable</a:t>
          </a:r>
          <a:endParaRPr lang="en-US" dirty="0"/>
        </a:p>
      </dgm:t>
    </dgm:pt>
    <dgm:pt modelId="{2177E9C8-D54B-4D18-823A-A102CA7B5766}" type="parTrans" cxnId="{ACD0794E-F176-42B3-8AAD-84EBA8DA0AF1}">
      <dgm:prSet/>
      <dgm:spPr/>
      <dgm:t>
        <a:bodyPr/>
        <a:lstStyle/>
        <a:p>
          <a:endParaRPr lang="en-US"/>
        </a:p>
      </dgm:t>
    </dgm:pt>
    <dgm:pt modelId="{5F88B648-461C-4A78-BEBE-7C1376463AF2}" type="sibTrans" cxnId="{ACD0794E-F176-42B3-8AAD-84EBA8DA0AF1}">
      <dgm:prSet/>
      <dgm:spPr/>
      <dgm:t>
        <a:bodyPr/>
        <a:lstStyle/>
        <a:p>
          <a:endParaRPr lang="en-US"/>
        </a:p>
      </dgm:t>
    </dgm:pt>
    <dgm:pt modelId="{EE6C098E-A038-46B9-9797-739A0077C792}">
      <dgm:prSet phldrT="[Text]"/>
      <dgm:spPr/>
      <dgm:t>
        <a:bodyPr/>
        <a:lstStyle/>
        <a:p>
          <a:pPr algn="ctr"/>
          <a:r>
            <a:rPr lang="en-US" dirty="0" smtClean="0"/>
            <a:t>Timely</a:t>
          </a:r>
          <a:endParaRPr lang="en-US" dirty="0"/>
        </a:p>
      </dgm:t>
    </dgm:pt>
    <dgm:pt modelId="{F6C3FB30-E97D-4127-82D6-6E5B65F2E93F}" type="parTrans" cxnId="{FF96AA37-AC22-4991-AD91-7AF6E7C0D099}">
      <dgm:prSet/>
      <dgm:spPr/>
      <dgm:t>
        <a:bodyPr/>
        <a:lstStyle/>
        <a:p>
          <a:endParaRPr lang="en-US"/>
        </a:p>
      </dgm:t>
    </dgm:pt>
    <dgm:pt modelId="{DE513CA2-4C3C-4C21-97F1-915E3081F81D}" type="sibTrans" cxnId="{FF96AA37-AC22-4991-AD91-7AF6E7C0D099}">
      <dgm:prSet/>
      <dgm:spPr/>
      <dgm:t>
        <a:bodyPr/>
        <a:lstStyle/>
        <a:p>
          <a:endParaRPr lang="en-US"/>
        </a:p>
      </dgm:t>
    </dgm:pt>
    <dgm:pt modelId="{A8EE65FF-C80D-4E78-964B-FF58A46D2E07}">
      <dgm:prSet phldrT="[Text]"/>
      <dgm:spPr/>
      <dgm:t>
        <a:bodyPr/>
        <a:lstStyle/>
        <a:p>
          <a:pPr algn="ctr"/>
          <a:r>
            <a:rPr lang="en-US" dirty="0" smtClean="0"/>
            <a:t>Organized</a:t>
          </a:r>
          <a:endParaRPr lang="en-US" dirty="0"/>
        </a:p>
      </dgm:t>
    </dgm:pt>
    <dgm:pt modelId="{13F6294E-60EB-455B-9CEE-57E11A5F1B2A}" type="parTrans" cxnId="{B2B59FCB-F546-4F00-B7C7-9B47DCA9874F}">
      <dgm:prSet/>
      <dgm:spPr/>
      <dgm:t>
        <a:bodyPr/>
        <a:lstStyle/>
        <a:p>
          <a:endParaRPr lang="en-US"/>
        </a:p>
      </dgm:t>
    </dgm:pt>
    <dgm:pt modelId="{1606FF44-5F09-4F9E-9864-AD6718CBB302}" type="sibTrans" cxnId="{B2B59FCB-F546-4F00-B7C7-9B47DCA9874F}">
      <dgm:prSet/>
      <dgm:spPr/>
      <dgm:t>
        <a:bodyPr/>
        <a:lstStyle/>
        <a:p>
          <a:endParaRPr lang="en-US"/>
        </a:p>
      </dgm:t>
    </dgm:pt>
    <dgm:pt modelId="{70834D4A-2D98-487B-8E14-B6A5E768B6DB}">
      <dgm:prSet phldrT="[Text]"/>
      <dgm:spPr/>
      <dgm:t>
        <a:bodyPr/>
        <a:lstStyle/>
        <a:p>
          <a:pPr algn="ctr"/>
          <a:r>
            <a:rPr lang="en-US" dirty="0" smtClean="0"/>
            <a:t>Accessible</a:t>
          </a:r>
          <a:endParaRPr lang="en-US" dirty="0"/>
        </a:p>
      </dgm:t>
    </dgm:pt>
    <dgm:pt modelId="{09295A15-EB1E-4CF2-80AE-8B9E45226175}" type="parTrans" cxnId="{A10D8B6F-819D-4E89-B80E-767AB0DF39E6}">
      <dgm:prSet/>
      <dgm:spPr/>
      <dgm:t>
        <a:bodyPr/>
        <a:lstStyle/>
        <a:p>
          <a:endParaRPr lang="en-US"/>
        </a:p>
      </dgm:t>
    </dgm:pt>
    <dgm:pt modelId="{CD6C716B-6ECD-4AD5-86B0-8DE387B1941B}" type="sibTrans" cxnId="{A10D8B6F-819D-4E89-B80E-767AB0DF39E6}">
      <dgm:prSet/>
      <dgm:spPr/>
      <dgm:t>
        <a:bodyPr/>
        <a:lstStyle/>
        <a:p>
          <a:endParaRPr lang="en-US"/>
        </a:p>
      </dgm:t>
    </dgm:pt>
    <dgm:pt modelId="{2F762E6D-4EFE-4AED-89A0-872845068E98}">
      <dgm:prSet phldrT="[Text]"/>
      <dgm:spPr/>
      <dgm:t>
        <a:bodyPr/>
        <a:lstStyle/>
        <a:p>
          <a:pPr algn="ctr"/>
          <a:r>
            <a:rPr lang="en-US" dirty="0" smtClean="0"/>
            <a:t>Useful</a:t>
          </a:r>
          <a:endParaRPr lang="en-US" dirty="0"/>
        </a:p>
      </dgm:t>
    </dgm:pt>
    <dgm:pt modelId="{7D4AB75A-EE0C-4D20-8D49-801DF8713707}" type="parTrans" cxnId="{6D42E188-8DAD-4B1C-B7AA-686D4AA6F765}">
      <dgm:prSet/>
      <dgm:spPr/>
      <dgm:t>
        <a:bodyPr/>
        <a:lstStyle/>
        <a:p>
          <a:endParaRPr lang="en-US"/>
        </a:p>
      </dgm:t>
    </dgm:pt>
    <dgm:pt modelId="{6F66D96F-2C3B-48F6-87BC-20E27E181CB7}" type="sibTrans" cxnId="{6D42E188-8DAD-4B1C-B7AA-686D4AA6F765}">
      <dgm:prSet/>
      <dgm:spPr/>
      <dgm:t>
        <a:bodyPr/>
        <a:lstStyle/>
        <a:p>
          <a:endParaRPr lang="en-US"/>
        </a:p>
      </dgm:t>
    </dgm:pt>
    <dgm:pt modelId="{CAD8DB1A-764D-42A6-AE66-EFD852949F95}">
      <dgm:prSet phldrT="[Text]"/>
      <dgm:spPr/>
      <dgm:t>
        <a:bodyPr/>
        <a:lstStyle/>
        <a:p>
          <a:pPr algn="ctr"/>
          <a:r>
            <a:rPr lang="en-US" dirty="0" smtClean="0"/>
            <a:t>Cost-effective</a:t>
          </a:r>
          <a:endParaRPr lang="en-US" dirty="0"/>
        </a:p>
      </dgm:t>
    </dgm:pt>
    <dgm:pt modelId="{AB5EE180-17C8-4796-B15F-8ADFF7355B7B}" type="parTrans" cxnId="{F5B22349-6823-4462-B33A-885F0554239A}">
      <dgm:prSet/>
      <dgm:spPr/>
      <dgm:t>
        <a:bodyPr/>
        <a:lstStyle/>
        <a:p>
          <a:endParaRPr lang="en-US"/>
        </a:p>
      </dgm:t>
    </dgm:pt>
    <dgm:pt modelId="{B03213CA-EBC2-48D7-A776-5571A9D6FF6F}" type="sibTrans" cxnId="{F5B22349-6823-4462-B33A-885F0554239A}">
      <dgm:prSet/>
      <dgm:spPr/>
      <dgm:t>
        <a:bodyPr/>
        <a:lstStyle/>
        <a:p>
          <a:endParaRPr lang="en-US"/>
        </a:p>
      </dgm:t>
    </dgm:pt>
    <dgm:pt modelId="{012580E2-81CB-4D2C-BA8F-5DE2E5BE3438}" type="pres">
      <dgm:prSet presAssocID="{A5A2685C-0C9E-4828-85BD-A4F06E9C5C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6DB371-A56E-49B6-B382-6A25227E040E}" type="pres">
      <dgm:prSet presAssocID="{87E1FFA9-E4DA-49C9-9F88-E467CC931717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E51832-3ED7-4304-BACC-41502F06BEA1}" type="pres">
      <dgm:prSet presAssocID="{3ACD4CE0-8FFE-4C7A-834F-6283478F7C44}" presName="spacer" presStyleCnt="0"/>
      <dgm:spPr/>
    </dgm:pt>
    <dgm:pt modelId="{DF2F4850-14A6-42AC-82C3-52481905A805}" type="pres">
      <dgm:prSet presAssocID="{FCAB8960-359A-4CE2-8AC4-6A3887A4B029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01EEFC-2290-4543-8DC7-985024A9EA38}" type="pres">
      <dgm:prSet presAssocID="{5F88B648-461C-4A78-BEBE-7C1376463AF2}" presName="spacer" presStyleCnt="0"/>
      <dgm:spPr/>
    </dgm:pt>
    <dgm:pt modelId="{DCC97768-C952-4D98-A53B-619A0E5913F9}" type="pres">
      <dgm:prSet presAssocID="{EE6C098E-A038-46B9-9797-739A0077C792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9DEA6-6E23-4EA9-983F-7AE334C6ED97}" type="pres">
      <dgm:prSet presAssocID="{DE513CA2-4C3C-4C21-97F1-915E3081F81D}" presName="spacer" presStyleCnt="0"/>
      <dgm:spPr/>
    </dgm:pt>
    <dgm:pt modelId="{8F92EB0F-D44D-4693-A6D4-AE1DFDA0C82B}" type="pres">
      <dgm:prSet presAssocID="{A8EE65FF-C80D-4E78-964B-FF58A46D2E07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7C72F-3314-47C4-AEEE-25E1202A51E0}" type="pres">
      <dgm:prSet presAssocID="{1606FF44-5F09-4F9E-9864-AD6718CBB302}" presName="spacer" presStyleCnt="0"/>
      <dgm:spPr/>
    </dgm:pt>
    <dgm:pt modelId="{F91622E1-E29D-4475-B9D6-2AEF31A15775}" type="pres">
      <dgm:prSet presAssocID="{70834D4A-2D98-487B-8E14-B6A5E768B6DB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DF981A-6DE7-4466-AB6B-865EE3BBAC25}" type="pres">
      <dgm:prSet presAssocID="{CD6C716B-6ECD-4AD5-86B0-8DE387B1941B}" presName="spacer" presStyleCnt="0"/>
      <dgm:spPr/>
    </dgm:pt>
    <dgm:pt modelId="{1441F306-325F-4F29-BD49-53392AA27AFE}" type="pres">
      <dgm:prSet presAssocID="{2F762E6D-4EFE-4AED-89A0-872845068E98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1DC435-CCEB-44D9-9B36-8877104D5D75}" type="pres">
      <dgm:prSet presAssocID="{6F66D96F-2C3B-48F6-87BC-20E27E181CB7}" presName="spacer" presStyleCnt="0"/>
      <dgm:spPr/>
    </dgm:pt>
    <dgm:pt modelId="{3D1B7700-5190-4751-BEB2-365BAD561A84}" type="pres">
      <dgm:prSet presAssocID="{CAD8DB1A-764D-42A6-AE66-EFD852949F95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B22349-6823-4462-B33A-885F0554239A}" srcId="{A5A2685C-0C9E-4828-85BD-A4F06E9C5C4B}" destId="{CAD8DB1A-764D-42A6-AE66-EFD852949F95}" srcOrd="6" destOrd="0" parTransId="{AB5EE180-17C8-4796-B15F-8ADFF7355B7B}" sibTransId="{B03213CA-EBC2-48D7-A776-5571A9D6FF6F}"/>
    <dgm:cxn modelId="{A10D8B6F-819D-4E89-B80E-767AB0DF39E6}" srcId="{A5A2685C-0C9E-4828-85BD-A4F06E9C5C4B}" destId="{70834D4A-2D98-487B-8E14-B6A5E768B6DB}" srcOrd="4" destOrd="0" parTransId="{09295A15-EB1E-4CF2-80AE-8B9E45226175}" sibTransId="{CD6C716B-6ECD-4AD5-86B0-8DE387B1941B}"/>
    <dgm:cxn modelId="{FF96AA37-AC22-4991-AD91-7AF6E7C0D099}" srcId="{A5A2685C-0C9E-4828-85BD-A4F06E9C5C4B}" destId="{EE6C098E-A038-46B9-9797-739A0077C792}" srcOrd="2" destOrd="0" parTransId="{F6C3FB30-E97D-4127-82D6-6E5B65F2E93F}" sibTransId="{DE513CA2-4C3C-4C21-97F1-915E3081F81D}"/>
    <dgm:cxn modelId="{4F431F8A-0B60-404E-9842-E2AFB2317A36}" type="presOf" srcId="{A8EE65FF-C80D-4E78-964B-FF58A46D2E07}" destId="{8F92EB0F-D44D-4693-A6D4-AE1DFDA0C82B}" srcOrd="0" destOrd="0" presId="urn:microsoft.com/office/officeart/2005/8/layout/vList2"/>
    <dgm:cxn modelId="{6EDD802F-EDE7-4503-8675-E31E8A483E5B}" type="presOf" srcId="{A5A2685C-0C9E-4828-85BD-A4F06E9C5C4B}" destId="{012580E2-81CB-4D2C-BA8F-5DE2E5BE3438}" srcOrd="0" destOrd="0" presId="urn:microsoft.com/office/officeart/2005/8/layout/vList2"/>
    <dgm:cxn modelId="{6F68B03B-4237-418F-AFF8-0E8826E481C0}" type="presOf" srcId="{2F762E6D-4EFE-4AED-89A0-872845068E98}" destId="{1441F306-325F-4F29-BD49-53392AA27AFE}" srcOrd="0" destOrd="0" presId="urn:microsoft.com/office/officeart/2005/8/layout/vList2"/>
    <dgm:cxn modelId="{27CDEDDF-0C19-4087-9ABB-C548F831DE2F}" type="presOf" srcId="{EE6C098E-A038-46B9-9797-739A0077C792}" destId="{DCC97768-C952-4D98-A53B-619A0E5913F9}" srcOrd="0" destOrd="0" presId="urn:microsoft.com/office/officeart/2005/8/layout/vList2"/>
    <dgm:cxn modelId="{D2A9607B-610D-4D3E-9CF1-0F917D0F63A8}" type="presOf" srcId="{87E1FFA9-E4DA-49C9-9F88-E467CC931717}" destId="{4E6DB371-A56E-49B6-B382-6A25227E040E}" srcOrd="0" destOrd="0" presId="urn:microsoft.com/office/officeart/2005/8/layout/vList2"/>
    <dgm:cxn modelId="{B2B59FCB-F546-4F00-B7C7-9B47DCA9874F}" srcId="{A5A2685C-0C9E-4828-85BD-A4F06E9C5C4B}" destId="{A8EE65FF-C80D-4E78-964B-FF58A46D2E07}" srcOrd="3" destOrd="0" parTransId="{13F6294E-60EB-455B-9CEE-57E11A5F1B2A}" sibTransId="{1606FF44-5F09-4F9E-9864-AD6718CBB302}"/>
    <dgm:cxn modelId="{6D42E188-8DAD-4B1C-B7AA-686D4AA6F765}" srcId="{A5A2685C-0C9E-4828-85BD-A4F06E9C5C4B}" destId="{2F762E6D-4EFE-4AED-89A0-872845068E98}" srcOrd="5" destOrd="0" parTransId="{7D4AB75A-EE0C-4D20-8D49-801DF8713707}" sibTransId="{6F66D96F-2C3B-48F6-87BC-20E27E181CB7}"/>
    <dgm:cxn modelId="{EF63D556-68EE-40C6-B7B3-23D365D29BD3}" type="presOf" srcId="{70834D4A-2D98-487B-8E14-B6A5E768B6DB}" destId="{F91622E1-E29D-4475-B9D6-2AEF31A15775}" srcOrd="0" destOrd="0" presId="urn:microsoft.com/office/officeart/2005/8/layout/vList2"/>
    <dgm:cxn modelId="{6690AEB2-11EA-4AFF-9745-2C6C302B8744}" type="presOf" srcId="{CAD8DB1A-764D-42A6-AE66-EFD852949F95}" destId="{3D1B7700-5190-4751-BEB2-365BAD561A84}" srcOrd="0" destOrd="0" presId="urn:microsoft.com/office/officeart/2005/8/layout/vList2"/>
    <dgm:cxn modelId="{ACD0794E-F176-42B3-8AAD-84EBA8DA0AF1}" srcId="{A5A2685C-0C9E-4828-85BD-A4F06E9C5C4B}" destId="{FCAB8960-359A-4CE2-8AC4-6A3887A4B029}" srcOrd="1" destOrd="0" parTransId="{2177E9C8-D54B-4D18-823A-A102CA7B5766}" sibTransId="{5F88B648-461C-4A78-BEBE-7C1376463AF2}"/>
    <dgm:cxn modelId="{BED4AFA2-9F50-48F2-8510-7D8BB18B2A13}" type="presOf" srcId="{FCAB8960-359A-4CE2-8AC4-6A3887A4B029}" destId="{DF2F4850-14A6-42AC-82C3-52481905A805}" srcOrd="0" destOrd="0" presId="urn:microsoft.com/office/officeart/2005/8/layout/vList2"/>
    <dgm:cxn modelId="{6C4FACFB-CA51-4E3F-95D1-C1CF83391847}" srcId="{A5A2685C-0C9E-4828-85BD-A4F06E9C5C4B}" destId="{87E1FFA9-E4DA-49C9-9F88-E467CC931717}" srcOrd="0" destOrd="0" parTransId="{AA9562A3-A345-40A8-A405-7CDA2F4DD3C0}" sibTransId="{3ACD4CE0-8FFE-4C7A-834F-6283478F7C44}"/>
    <dgm:cxn modelId="{86F1EE03-2944-4896-8254-B5AAD8F6DB8E}" type="presParOf" srcId="{012580E2-81CB-4D2C-BA8F-5DE2E5BE3438}" destId="{4E6DB371-A56E-49B6-B382-6A25227E040E}" srcOrd="0" destOrd="0" presId="urn:microsoft.com/office/officeart/2005/8/layout/vList2"/>
    <dgm:cxn modelId="{DB302DB3-572C-405B-8A58-861E578685EB}" type="presParOf" srcId="{012580E2-81CB-4D2C-BA8F-5DE2E5BE3438}" destId="{AAE51832-3ED7-4304-BACC-41502F06BEA1}" srcOrd="1" destOrd="0" presId="urn:microsoft.com/office/officeart/2005/8/layout/vList2"/>
    <dgm:cxn modelId="{5CF67E91-600E-4794-B22B-862544F9E1E6}" type="presParOf" srcId="{012580E2-81CB-4D2C-BA8F-5DE2E5BE3438}" destId="{DF2F4850-14A6-42AC-82C3-52481905A805}" srcOrd="2" destOrd="0" presId="urn:microsoft.com/office/officeart/2005/8/layout/vList2"/>
    <dgm:cxn modelId="{940C4BE4-1740-46AF-A4D9-B2828DFA83B5}" type="presParOf" srcId="{012580E2-81CB-4D2C-BA8F-5DE2E5BE3438}" destId="{BE01EEFC-2290-4543-8DC7-985024A9EA38}" srcOrd="3" destOrd="0" presId="urn:microsoft.com/office/officeart/2005/8/layout/vList2"/>
    <dgm:cxn modelId="{DDEB8ED0-F0B3-4618-AB65-9A43C265F33B}" type="presParOf" srcId="{012580E2-81CB-4D2C-BA8F-5DE2E5BE3438}" destId="{DCC97768-C952-4D98-A53B-619A0E5913F9}" srcOrd="4" destOrd="0" presId="urn:microsoft.com/office/officeart/2005/8/layout/vList2"/>
    <dgm:cxn modelId="{EA6E2059-48EA-4362-A4EA-B09E0B82A870}" type="presParOf" srcId="{012580E2-81CB-4D2C-BA8F-5DE2E5BE3438}" destId="{AB19DEA6-6E23-4EA9-983F-7AE334C6ED97}" srcOrd="5" destOrd="0" presId="urn:microsoft.com/office/officeart/2005/8/layout/vList2"/>
    <dgm:cxn modelId="{42A57F56-10AD-44AC-A2DD-030BF7B244B2}" type="presParOf" srcId="{012580E2-81CB-4D2C-BA8F-5DE2E5BE3438}" destId="{8F92EB0F-D44D-4693-A6D4-AE1DFDA0C82B}" srcOrd="6" destOrd="0" presId="urn:microsoft.com/office/officeart/2005/8/layout/vList2"/>
    <dgm:cxn modelId="{35F4A7E0-7EB9-4FEE-AE07-AB8FD2DF903B}" type="presParOf" srcId="{012580E2-81CB-4D2C-BA8F-5DE2E5BE3438}" destId="{3167C72F-3314-47C4-AEEE-25E1202A51E0}" srcOrd="7" destOrd="0" presId="urn:microsoft.com/office/officeart/2005/8/layout/vList2"/>
    <dgm:cxn modelId="{A5BF32BD-E526-4015-8DA5-3EECAD47BD53}" type="presParOf" srcId="{012580E2-81CB-4D2C-BA8F-5DE2E5BE3438}" destId="{F91622E1-E29D-4475-B9D6-2AEF31A15775}" srcOrd="8" destOrd="0" presId="urn:microsoft.com/office/officeart/2005/8/layout/vList2"/>
    <dgm:cxn modelId="{E44438BA-DE62-4E80-B29B-8391F7855CE4}" type="presParOf" srcId="{012580E2-81CB-4D2C-BA8F-5DE2E5BE3438}" destId="{06DF981A-6DE7-4466-AB6B-865EE3BBAC25}" srcOrd="9" destOrd="0" presId="urn:microsoft.com/office/officeart/2005/8/layout/vList2"/>
    <dgm:cxn modelId="{F7BFE3C2-3919-4430-9662-84E3FBEA5766}" type="presParOf" srcId="{012580E2-81CB-4D2C-BA8F-5DE2E5BE3438}" destId="{1441F306-325F-4F29-BD49-53392AA27AFE}" srcOrd="10" destOrd="0" presId="urn:microsoft.com/office/officeart/2005/8/layout/vList2"/>
    <dgm:cxn modelId="{64A3F5B7-F7F2-436B-AB5F-B764A301ADA3}" type="presParOf" srcId="{012580E2-81CB-4D2C-BA8F-5DE2E5BE3438}" destId="{461DC435-CCEB-44D9-9B36-8877104D5D75}" srcOrd="11" destOrd="0" presId="urn:microsoft.com/office/officeart/2005/8/layout/vList2"/>
    <dgm:cxn modelId="{F2B30E8A-7EEE-4C64-9FDC-B7ED9AEC6B05}" type="presParOf" srcId="{012580E2-81CB-4D2C-BA8F-5DE2E5BE3438}" destId="{3D1B7700-5190-4751-BEB2-365BAD561A84}" srcOrd="12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b="1">
                <a:solidFill>
                  <a:srgbClr val="FAE8C4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1">
                <a:solidFill>
                  <a:srgbClr val="FAE8C4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b="1">
                <a:solidFill>
                  <a:srgbClr val="FAE8C4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1">
                <a:solidFill>
                  <a:srgbClr val="FAE8C4"/>
                </a:solidFill>
                <a:latin typeface="Times New Roman" pitchFamily="18" charset="0"/>
              </a:defRPr>
            </a:lvl1pPr>
          </a:lstStyle>
          <a:p>
            <a:fld id="{28B3B813-D0F4-4587-B427-6D6057F1B2C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BB7231-AE88-493F-8469-EE89E6F8608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267200" y="3397250"/>
            <a:ext cx="4495800" cy="2286000"/>
          </a:xfrm>
        </p:spPr>
        <p:txBody>
          <a:bodyPr anchor="t"/>
          <a:lstStyle>
            <a:lvl1pPr algn="ctr">
              <a:defRPr sz="44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1371600" y="609600"/>
            <a:ext cx="6400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4000" dirty="0">
                <a:solidFill>
                  <a:srgbClr val="261349"/>
                </a:solidFill>
                <a:latin typeface="Arial Black" pitchFamily="34" charset="0"/>
              </a:rPr>
              <a:t>Discovering </a:t>
            </a:r>
            <a:r>
              <a:rPr lang="en-US" sz="4000" dirty="0" smtClean="0">
                <a:solidFill>
                  <a:srgbClr val="261349"/>
                </a:solidFill>
                <a:latin typeface="Arial Black" pitchFamily="34" charset="0"/>
              </a:rPr>
              <a:t/>
            </a:r>
            <a:br>
              <a:rPr lang="en-US" sz="4000" dirty="0" smtClean="0">
                <a:solidFill>
                  <a:srgbClr val="261349"/>
                </a:solidFill>
                <a:latin typeface="Arial Black" pitchFamily="34" charset="0"/>
              </a:rPr>
            </a:br>
            <a:r>
              <a:rPr lang="en-US" sz="4000" dirty="0" smtClean="0">
                <a:solidFill>
                  <a:srgbClr val="261349"/>
                </a:solidFill>
                <a:latin typeface="Arial Black" pitchFamily="34" charset="0"/>
              </a:rPr>
              <a:t>        Computers </a:t>
            </a:r>
            <a:r>
              <a:rPr lang="en-US" sz="4000" dirty="0">
                <a:solidFill>
                  <a:srgbClr val="261349"/>
                </a:solidFill>
                <a:latin typeface="Arial Black" pitchFamily="34" charset="0"/>
              </a:rPr>
              <a:t>2009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200400"/>
            <a:ext cx="415100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1D3D2A-7D24-4D10-B1D9-933603E3BB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0525" y="0"/>
            <a:ext cx="2149475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0" y="0"/>
            <a:ext cx="6296025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EE9B3D-9962-425D-B416-909864DEC1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00B557-564F-4AD8-A183-B998ACBD85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4F4F1C-5570-4786-9674-8470A9B324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1090613"/>
            <a:ext cx="4216400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090613"/>
            <a:ext cx="4216400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297E78-7678-4981-92B5-073125C989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68FFE15-84D1-4610-82DC-5F81134D11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68F494-E6F1-48DB-8CC6-4F3FDC5265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AF38C9-5EBA-4240-B5C0-B54739A9DF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DD9955-1FB0-486F-A5FE-0CF44618EC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AF2906-2D20-4A81-B6D9-4E90E6679F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6BE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6019800" y="914400"/>
            <a:ext cx="3124200" cy="5943600"/>
          </a:xfrm>
          <a:prstGeom prst="rect">
            <a:avLst/>
          </a:prstGeom>
          <a:solidFill>
            <a:srgbClr val="E9D793"/>
          </a:solidFill>
          <a:ln w="5715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4940300" y="6061075"/>
            <a:ext cx="4203700" cy="796925"/>
          </a:xfrm>
          <a:prstGeom prst="rect">
            <a:avLst/>
          </a:prstGeom>
          <a:solidFill>
            <a:srgbClr val="000066"/>
          </a:solidFill>
          <a:ln w="5715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0250" y="6248400"/>
            <a:ext cx="167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Arial Narrow" pitchFamily="34" charset="0"/>
              </a:defRPr>
            </a:lvl1pPr>
          </a:lstStyle>
          <a:p>
            <a:fld id="{D811A166-3D59-4E5F-9ED5-8C5A411A5C2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7525" name="Line 5"/>
          <p:cNvSpPr>
            <a:spLocks noChangeShapeType="1"/>
          </p:cNvSpPr>
          <p:nvPr/>
        </p:nvSpPr>
        <p:spPr bwMode="auto">
          <a:xfrm>
            <a:off x="0" y="838200"/>
            <a:ext cx="6070600" cy="0"/>
          </a:xfrm>
          <a:prstGeom prst="line">
            <a:avLst/>
          </a:prstGeom>
          <a:noFill/>
          <a:ln w="63500" cmpd="thinThick">
            <a:solidFill>
              <a:srgbClr val="000066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90613"/>
            <a:ext cx="8585200" cy="475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5852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 spd="med">
    <p:wipe dir="r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Franklin Gothic Dem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Franklin Gothic Dem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Franklin Gothic Dem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Franklin Gothic Demi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Franklin Gothic Demi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Franklin Gothic Demi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Franklin Gothic Demi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Franklin Gothic Demi" pitchFamily="34" charset="0"/>
        </a:defRPr>
      </a:lvl9pPr>
    </p:titleStyle>
    <p:bodyStyle>
      <a:lvl1pPr marL="533400" indent="-5334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Monotype Sorts" pitchFamily="2" charset="2"/>
        <a:defRPr kumimoji="1" sz="2800" b="1">
          <a:solidFill>
            <a:srgbClr val="000000"/>
          </a:solidFill>
          <a:latin typeface="+mn-lt"/>
          <a:ea typeface="+mn-ea"/>
          <a:cs typeface="+mn-cs"/>
        </a:defRPr>
      </a:lvl1pPr>
      <a:lvl2pPr marL="609600" indent="-495300" algn="l" rtl="0" eaLnBrk="0" fontAlgn="base" hangingPunct="0">
        <a:spcBef>
          <a:spcPct val="5000"/>
        </a:spcBef>
        <a:spcAft>
          <a:spcPct val="0"/>
        </a:spcAft>
        <a:buClr>
          <a:srgbClr val="000066"/>
        </a:buClr>
        <a:buFont typeface="Wingdings" pitchFamily="2" charset="2"/>
        <a:buChar char="Ø"/>
        <a:defRPr kumimoji="1" sz="2600" b="1">
          <a:solidFill>
            <a:srgbClr val="000000"/>
          </a:solidFill>
          <a:latin typeface="+mn-lt"/>
        </a:defRPr>
      </a:lvl2pPr>
      <a:lvl3pPr marL="1028700" indent="-4572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itchFamily="2" charset="2"/>
        <a:buChar char="§"/>
        <a:defRPr kumimoji="1" sz="2400">
          <a:solidFill>
            <a:srgbClr val="000000"/>
          </a:solidFill>
          <a:latin typeface="+mn-lt"/>
        </a:defRPr>
      </a:lvl3pPr>
      <a:lvl4pPr marL="1358900" indent="-3810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0000"/>
          </a:solidFill>
          <a:latin typeface="+mn-lt"/>
        </a:defRPr>
      </a:lvl4pPr>
      <a:lvl5pPr marL="1752600" indent="-3810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0000"/>
          </a:solidFill>
          <a:latin typeface="+mn-lt"/>
        </a:defRPr>
      </a:lvl5pPr>
      <a:lvl6pPr marL="2209800" indent="-3810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0000"/>
          </a:solidFill>
          <a:latin typeface="+mn-lt"/>
        </a:defRPr>
      </a:lvl6pPr>
      <a:lvl7pPr marL="2667000" indent="-3810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0000"/>
          </a:solidFill>
          <a:latin typeface="+mn-lt"/>
        </a:defRPr>
      </a:lvl7pPr>
      <a:lvl8pPr marL="3124200" indent="-3810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0000"/>
          </a:solidFill>
          <a:latin typeface="+mn-lt"/>
        </a:defRPr>
      </a:lvl8pPr>
      <a:lvl9pPr marL="3581400" indent="-3810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hyperlink" Target="http://www.scsite.com/dc2009cp/ch10/weblink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hyperlink" Target="http://www.scsite.com/dc2009cp/ch10/weblink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10_PhotoStorageOnline.wmv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site.com/dc2009cp/ch10/weblink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hyperlink" Target="http://www.scsite.com/dc2009cp/ch10/weblink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hyperlink" Target="http://www.scsite.com/dc2009cp/ch10/weblink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site.com/dc2009cp/ch10/weblink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site.com/dc2009cp/ch10/weblink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site.com/dc2009cp/ch10/weblink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site.com/dc2009cp/ch10/weblink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site.com/dc2009cp/ch10/weblink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site.com/dc2009cp/ch10/weblink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49813" y="3397250"/>
            <a:ext cx="3549650" cy="2286000"/>
          </a:xfrm>
        </p:spPr>
        <p:txBody>
          <a:bodyPr/>
          <a:lstStyle/>
          <a:p>
            <a:r>
              <a:rPr lang="en-US"/>
              <a:t>Chapter 10 Database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Hierarchy of Data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733425"/>
          </a:xfrm>
        </p:spPr>
        <p:txBody>
          <a:bodyPr/>
          <a:lstStyle/>
          <a:p>
            <a:r>
              <a:rPr lang="en-US"/>
              <a:t>What is a </a:t>
            </a:r>
            <a:r>
              <a:rPr lang="en-US">
                <a:solidFill>
                  <a:srgbClr val="D94439"/>
                </a:solidFill>
              </a:rPr>
              <a:t>record</a:t>
            </a:r>
            <a:r>
              <a:rPr lang="en-US"/>
              <a:t>?</a:t>
            </a:r>
          </a:p>
          <a:p>
            <a:pPr lvl="1">
              <a:buFont typeface="Wingdings" pitchFamily="2" charset="2"/>
              <a:buNone/>
            </a:pPr>
            <a:endParaRPr lang="en-US">
              <a:latin typeface="Arial Unicode MS" pitchFamily="34" charset="-128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65100" y="6450013"/>
            <a:ext cx="15494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000099"/>
                </a:solidFill>
                <a:latin typeface="Arial Narrow" pitchFamily="34" charset="0"/>
              </a:rPr>
              <a:t>p. 519</a:t>
            </a:r>
          </a:p>
        </p:txBody>
      </p:sp>
      <p:grpSp>
        <p:nvGrpSpPr>
          <p:cNvPr id="19461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19462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3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19464" name="AutoShape 8"/>
          <p:cNvSpPr>
            <a:spLocks noChangeArrowheads="1"/>
          </p:cNvSpPr>
          <p:nvPr/>
        </p:nvSpPr>
        <p:spPr bwMode="auto">
          <a:xfrm>
            <a:off x="525463" y="1905000"/>
            <a:ext cx="4122737" cy="1800225"/>
          </a:xfrm>
          <a:prstGeom prst="bevel">
            <a:avLst>
              <a:gd name="adj" fmla="val 12500"/>
            </a:avLst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b="1">
                <a:solidFill>
                  <a:srgbClr val="000000"/>
                </a:solidFill>
                <a:latin typeface="Times New Roman" pitchFamily="18" charset="0"/>
              </a:rPr>
              <a:t>Group of </a:t>
            </a:r>
            <a:br>
              <a:rPr kumimoji="1" lang="en-US" b="1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b="1">
                <a:solidFill>
                  <a:srgbClr val="000000"/>
                </a:solidFill>
                <a:latin typeface="Times New Roman" pitchFamily="18" charset="0"/>
              </a:rPr>
              <a:t>related fields</a:t>
            </a:r>
          </a:p>
        </p:txBody>
      </p:sp>
      <p:sp>
        <p:nvSpPr>
          <p:cNvPr id="19465" name="AutoShape 9"/>
          <p:cNvSpPr>
            <a:spLocks noChangeArrowheads="1"/>
          </p:cNvSpPr>
          <p:nvPr/>
        </p:nvSpPr>
        <p:spPr bwMode="auto">
          <a:xfrm>
            <a:off x="3344863" y="3962400"/>
            <a:ext cx="5189537" cy="1800225"/>
          </a:xfrm>
          <a:prstGeom prst="bevel">
            <a:avLst>
              <a:gd name="adj" fmla="val 12500"/>
            </a:avLst>
          </a:prstGeom>
          <a:solidFill>
            <a:srgbClr val="00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b="1">
                <a:solidFill>
                  <a:srgbClr val="D94439"/>
                </a:solidFill>
                <a:latin typeface="Times New Roman" pitchFamily="18" charset="0"/>
              </a:rPr>
              <a:t>Key field</a:t>
            </a:r>
            <a:r>
              <a:rPr kumimoji="1" lang="en-US" b="1">
                <a:solidFill>
                  <a:srgbClr val="000000"/>
                </a:solidFill>
                <a:latin typeface="Times New Roman" pitchFamily="18" charset="0"/>
              </a:rPr>
              <a:t>, or </a:t>
            </a:r>
            <a:r>
              <a:rPr kumimoji="1" lang="en-US" b="1">
                <a:solidFill>
                  <a:srgbClr val="D94439"/>
                </a:solidFill>
                <a:latin typeface="Times New Roman" pitchFamily="18" charset="0"/>
              </a:rPr>
              <a:t>primary key</a:t>
            </a:r>
            <a:r>
              <a:rPr kumimoji="1" lang="en-US" b="1">
                <a:solidFill>
                  <a:srgbClr val="000000"/>
                </a:solidFill>
                <a:latin typeface="Times New Roman" pitchFamily="18" charset="0"/>
              </a:rPr>
              <a:t>, </a:t>
            </a:r>
            <a:br>
              <a:rPr kumimoji="1" lang="en-US" b="1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b="1">
                <a:solidFill>
                  <a:srgbClr val="000000"/>
                </a:solidFill>
                <a:latin typeface="Times New Roman" pitchFamily="18" charset="0"/>
              </a:rPr>
              <a:t>uniquely identifies each record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bldLvl="5" autoUpdateAnimBg="0" advAuto="1000"/>
      <p:bldP spid="19464" grpId="0" animBg="1" autoUpdateAnimBg="0"/>
      <p:bldP spid="1946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Hierarchy of Data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585787"/>
          </a:xfrm>
        </p:spPr>
        <p:txBody>
          <a:bodyPr/>
          <a:lstStyle/>
          <a:p>
            <a:r>
              <a:rPr lang="en-US"/>
              <a:t>What is a </a:t>
            </a:r>
            <a:r>
              <a:rPr lang="en-US">
                <a:solidFill>
                  <a:srgbClr val="D94439"/>
                </a:solidFill>
              </a:rPr>
              <a:t>data file</a:t>
            </a:r>
            <a:r>
              <a:rPr lang="en-US"/>
              <a:t>?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65100" y="6450013"/>
            <a:ext cx="1549400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0099"/>
                </a:solidFill>
                <a:latin typeface="Arial Narrow" pitchFamily="34" charset="0"/>
              </a:rPr>
              <a:t>p. </a:t>
            </a:r>
            <a:r>
              <a:rPr lang="en-US" sz="1200" dirty="0" smtClean="0">
                <a:solidFill>
                  <a:srgbClr val="000099"/>
                </a:solidFill>
                <a:latin typeface="Arial Narrow" pitchFamily="34" charset="0"/>
              </a:rPr>
              <a:t>518 </a:t>
            </a:r>
            <a:endParaRPr lang="en-US" sz="1200" dirty="0">
              <a:solidFill>
                <a:srgbClr val="000099"/>
              </a:solidFill>
              <a:latin typeface="Arial Narrow" pitchFamily="34" charset="0"/>
            </a:endParaRPr>
          </a:p>
        </p:txBody>
      </p:sp>
      <p:grpSp>
        <p:nvGrpSpPr>
          <p:cNvPr id="21509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21510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304800" y="1547813"/>
            <a:ext cx="784860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66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>
                <a:solidFill>
                  <a:srgbClr val="000000"/>
                </a:solidFill>
                <a:latin typeface="Times New Roman" pitchFamily="18" charset="0"/>
              </a:rPr>
              <a:t>Collection of related records stored on disk</a:t>
            </a:r>
            <a:endParaRPr kumimoji="1"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bldLvl="5" autoUpdateAnimBg="0" advAuto="1000"/>
      <p:bldP spid="21515" grpId="0" build="p" bldLvl="3" autoUpdateAnimBg="0" advAuto="300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Maintaining Data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725487"/>
          </a:xfrm>
        </p:spPr>
        <p:txBody>
          <a:bodyPr/>
          <a:lstStyle/>
          <a:p>
            <a:r>
              <a:rPr lang="en-US"/>
              <a:t>What is </a:t>
            </a:r>
            <a:r>
              <a:rPr lang="en-US">
                <a:solidFill>
                  <a:srgbClr val="D94439"/>
                </a:solidFill>
              </a:rPr>
              <a:t>file maintenance</a:t>
            </a:r>
            <a:r>
              <a:rPr lang="en-US"/>
              <a:t>?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65100" y="6450013"/>
            <a:ext cx="15494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000099"/>
                </a:solidFill>
                <a:latin typeface="Arial Narrow" pitchFamily="34" charset="0"/>
              </a:rPr>
              <a:t>p. 520</a:t>
            </a:r>
          </a:p>
        </p:txBody>
      </p:sp>
      <p:grpSp>
        <p:nvGrpSpPr>
          <p:cNvPr id="23557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23558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23570" name="Group 18"/>
          <p:cNvGrpSpPr>
            <a:grpSpLocks/>
          </p:cNvGrpSpPr>
          <p:nvPr/>
        </p:nvGrpSpPr>
        <p:grpSpPr bwMode="auto">
          <a:xfrm>
            <a:off x="3657600" y="2438400"/>
            <a:ext cx="4800600" cy="1524000"/>
            <a:chOff x="2304" y="2400"/>
            <a:chExt cx="3024" cy="960"/>
          </a:xfrm>
        </p:grpSpPr>
        <p:sp>
          <p:nvSpPr>
            <p:cNvPr id="23564" name="AutoShape 12"/>
            <p:cNvSpPr>
              <a:spLocks noChangeArrowheads="1"/>
            </p:cNvSpPr>
            <p:nvPr/>
          </p:nvSpPr>
          <p:spPr bwMode="auto">
            <a:xfrm>
              <a:off x="2832" y="2400"/>
              <a:ext cx="2496" cy="960"/>
            </a:xfrm>
            <a:prstGeom prst="doubleWave">
              <a:avLst>
                <a:gd name="adj1" fmla="val 6500"/>
                <a:gd name="adj2" fmla="val 0"/>
              </a:avLst>
            </a:prstGeom>
            <a:solidFill>
              <a:srgbClr val="0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>
              <a:off x="2304" y="2688"/>
              <a:ext cx="28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lvl="2" algn="ctr">
                <a:spcBef>
                  <a:spcPct val="50000"/>
                </a:spcBef>
                <a:buClr>
                  <a:srgbClr val="D94439"/>
                </a:buClr>
                <a:buFont typeface="Wingdings" pitchFamily="2" charset="2"/>
                <a:buNone/>
              </a:pPr>
              <a:r>
                <a:rPr kumimoji="1" lang="en-US">
                  <a:solidFill>
                    <a:srgbClr val="FFFFCC"/>
                  </a:solidFill>
                  <a:latin typeface="Times New Roman" pitchFamily="18" charset="0"/>
                </a:rPr>
                <a:t>Changing records</a:t>
              </a:r>
              <a:endParaRPr kumimoji="1" lang="en-US" sz="200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3569" name="Group 17"/>
          <p:cNvGrpSpPr>
            <a:grpSpLocks/>
          </p:cNvGrpSpPr>
          <p:nvPr/>
        </p:nvGrpSpPr>
        <p:grpSpPr bwMode="auto">
          <a:xfrm>
            <a:off x="533400" y="2438400"/>
            <a:ext cx="4114800" cy="1524000"/>
            <a:chOff x="336" y="2400"/>
            <a:chExt cx="2592" cy="960"/>
          </a:xfrm>
        </p:grpSpPr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>
              <a:off x="336" y="2400"/>
              <a:ext cx="2496" cy="960"/>
            </a:xfrm>
            <a:prstGeom prst="doubleWave">
              <a:avLst>
                <a:gd name="adj1" fmla="val 6500"/>
                <a:gd name="adj2" fmla="val 0"/>
              </a:avLst>
            </a:prstGeom>
            <a:solidFill>
              <a:srgbClr val="9933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>
              <a:off x="384" y="2688"/>
              <a:ext cx="2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lvl="2">
                <a:spcBef>
                  <a:spcPct val="50000"/>
                </a:spcBef>
                <a:buClr>
                  <a:srgbClr val="D94439"/>
                </a:buClr>
                <a:buFont typeface="Wingdings" pitchFamily="2" charset="2"/>
                <a:buNone/>
              </a:pPr>
              <a:r>
                <a:rPr kumimoji="1" lang="en-US">
                  <a:solidFill>
                    <a:srgbClr val="FFFFCC"/>
                  </a:solidFill>
                  <a:latin typeface="Times New Roman" pitchFamily="18" charset="0"/>
                </a:rPr>
                <a:t>Adding records</a:t>
              </a:r>
              <a:endParaRPr kumimoji="1" lang="en-US" sz="200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3571" name="Group 19"/>
          <p:cNvGrpSpPr>
            <a:grpSpLocks/>
          </p:cNvGrpSpPr>
          <p:nvPr/>
        </p:nvGrpSpPr>
        <p:grpSpPr bwMode="auto">
          <a:xfrm>
            <a:off x="2341563" y="3752850"/>
            <a:ext cx="4110037" cy="1473200"/>
            <a:chOff x="1491" y="3216"/>
            <a:chExt cx="2589" cy="816"/>
          </a:xfrm>
        </p:grpSpPr>
        <p:sp>
          <p:nvSpPr>
            <p:cNvPr id="23561" name="AutoShape 9"/>
            <p:cNvSpPr>
              <a:spLocks noChangeArrowheads="1"/>
            </p:cNvSpPr>
            <p:nvPr/>
          </p:nvSpPr>
          <p:spPr bwMode="auto">
            <a:xfrm>
              <a:off x="1584" y="3216"/>
              <a:ext cx="2496" cy="816"/>
            </a:xfrm>
            <a:prstGeom prst="doubleWave">
              <a:avLst>
                <a:gd name="adj1" fmla="val 6500"/>
                <a:gd name="adj2" fmla="val 0"/>
              </a:avLst>
            </a:prstGeom>
            <a:solidFill>
              <a:srgbClr val="808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Rectangle 10"/>
            <p:cNvSpPr>
              <a:spLocks noChangeArrowheads="1"/>
            </p:cNvSpPr>
            <p:nvPr/>
          </p:nvSpPr>
          <p:spPr bwMode="auto">
            <a:xfrm>
              <a:off x="1491" y="3504"/>
              <a:ext cx="1965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2" algn="ctr">
                <a:spcBef>
                  <a:spcPct val="20000"/>
                </a:spcBef>
                <a:buClr>
                  <a:srgbClr val="D94439"/>
                </a:buClr>
                <a:buFont typeface="Wingdings" pitchFamily="2" charset="2"/>
                <a:buNone/>
              </a:pPr>
              <a:r>
                <a:rPr kumimoji="1" lang="en-US">
                  <a:solidFill>
                    <a:srgbClr val="FFFFCC"/>
                  </a:solidFill>
                  <a:latin typeface="Times New Roman" pitchFamily="18" charset="0"/>
                </a:rPr>
                <a:t>Deleting records</a:t>
              </a:r>
            </a:p>
          </p:txBody>
        </p:sp>
      </p:grp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304800" y="1547813"/>
            <a:ext cx="85852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66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>
                <a:solidFill>
                  <a:srgbClr val="000000"/>
                </a:solidFill>
                <a:latin typeface="Times New Roman" pitchFamily="18" charset="0"/>
              </a:rPr>
              <a:t>Procedures that keep data current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bldLvl="5" autoUpdateAnimBg="0" advAuto="1000"/>
      <p:bldP spid="23572" grpId="0" build="p" bldLvl="2" autoUpdateAnimBg="0" advAuto="300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Maintaining Data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/>
              <a:t>Why do you add records?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65100" y="6450013"/>
            <a:ext cx="15494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000099"/>
                </a:solidFill>
                <a:latin typeface="Arial Narrow" pitchFamily="34" charset="0"/>
              </a:rPr>
              <a:t>p. 520 Fig. 10-5</a:t>
            </a:r>
          </a:p>
        </p:txBody>
      </p:sp>
      <p:grpSp>
        <p:nvGrpSpPr>
          <p:cNvPr id="25605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25606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7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304800" y="1595438"/>
            <a:ext cx="8585200" cy="119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66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>
                <a:solidFill>
                  <a:srgbClr val="000000"/>
                </a:solidFill>
                <a:latin typeface="Times New Roman" pitchFamily="18" charset="0"/>
              </a:rPr>
              <a:t>Add new record when you obtain new data</a:t>
            </a:r>
          </a:p>
        </p:txBody>
      </p:sp>
      <p:pic>
        <p:nvPicPr>
          <p:cNvPr id="10" name="Picture 9" descr="CFig10-05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006" y="2291254"/>
            <a:ext cx="5524768" cy="3550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bldLvl="5" autoUpdateAnimBg="0" advAuto="1000"/>
      <p:bldP spid="25608" grpId="0" build="p" bldLvl="2" autoUpdateAnimBg="0" advAuto="300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Maintaining Data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/>
              <a:t>Why do you change records?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65100" y="6450013"/>
            <a:ext cx="15494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000099"/>
                </a:solidFill>
                <a:latin typeface="Arial Narrow" pitchFamily="34" charset="0"/>
              </a:rPr>
              <a:t>p. 521 Fig. 10-6</a:t>
            </a:r>
          </a:p>
        </p:txBody>
      </p:sp>
      <p:grpSp>
        <p:nvGrpSpPr>
          <p:cNvPr id="27653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27654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5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304800" y="1628775"/>
            <a:ext cx="8585200" cy="157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66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>
                <a:solidFill>
                  <a:srgbClr val="000000"/>
                </a:solidFill>
                <a:latin typeface="Times New Roman" pitchFamily="18" charset="0"/>
              </a:rPr>
              <a:t>Correct inaccurate data</a:t>
            </a:r>
          </a:p>
          <a:p>
            <a:pPr marL="609600" lvl="1" indent="-495300">
              <a:spcBef>
                <a:spcPct val="5000"/>
              </a:spcBef>
              <a:buClr>
                <a:srgbClr val="000066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>
                <a:solidFill>
                  <a:srgbClr val="000000"/>
                </a:solidFill>
                <a:latin typeface="Times New Roman" pitchFamily="18" charset="0"/>
              </a:rPr>
              <a:t>Update old data</a:t>
            </a:r>
          </a:p>
        </p:txBody>
      </p:sp>
      <p:pic>
        <p:nvPicPr>
          <p:cNvPr id="10" name="Picture 9" descr="CFig10-06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379" y="2605898"/>
            <a:ext cx="4897821" cy="3209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bldLvl="5" autoUpdateAnimBg="0" advAuto="1000"/>
      <p:bldP spid="27656" grpId="0" build="p" bldLvl="2" autoUpdateAnimBg="0" advAuto="300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Maintaining Data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585787"/>
          </a:xfrm>
        </p:spPr>
        <p:txBody>
          <a:bodyPr/>
          <a:lstStyle/>
          <a:p>
            <a:r>
              <a:rPr lang="en-US"/>
              <a:t>Why do you delete records?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65100" y="6450013"/>
            <a:ext cx="15494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000099"/>
                </a:solidFill>
                <a:latin typeface="Arial Narrow" pitchFamily="34" charset="0"/>
              </a:rPr>
              <a:t>p. 522 Fig. 10-7</a:t>
            </a:r>
          </a:p>
        </p:txBody>
      </p:sp>
      <p:grpSp>
        <p:nvGrpSpPr>
          <p:cNvPr id="29701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29702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3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304800" y="1595438"/>
            <a:ext cx="7493000" cy="195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66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>
                <a:solidFill>
                  <a:srgbClr val="000000"/>
                </a:solidFill>
                <a:latin typeface="Times New Roman" pitchFamily="18" charset="0"/>
              </a:rPr>
              <a:t>When record no longer is needed</a:t>
            </a:r>
          </a:p>
          <a:p>
            <a:pPr marL="609600" lvl="1" indent="-495300">
              <a:spcBef>
                <a:spcPct val="5000"/>
              </a:spcBef>
              <a:buClr>
                <a:srgbClr val="000066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>
                <a:solidFill>
                  <a:srgbClr val="000000"/>
                </a:solidFill>
                <a:latin typeface="Times New Roman" pitchFamily="18" charset="0"/>
              </a:rPr>
              <a:t>Some programs remove record immediately, others flag record</a:t>
            </a:r>
          </a:p>
        </p:txBody>
      </p:sp>
      <p:pic>
        <p:nvPicPr>
          <p:cNvPr id="10" name="Picture 9" descr="CFig10-07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75" y="3004593"/>
            <a:ext cx="7126015" cy="2943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bldLvl="5" autoUpdateAnimBg="0" advAuto="1000"/>
      <p:bldP spid="29704" grpId="0" build="p" bldLvl="2" autoUpdateAnimBg="0" advAuto="200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Maintaining Data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585787"/>
          </a:xfrm>
        </p:spPr>
        <p:txBody>
          <a:bodyPr/>
          <a:lstStyle/>
          <a:p>
            <a:r>
              <a:rPr lang="en-US"/>
              <a:t>What is </a:t>
            </a:r>
            <a:r>
              <a:rPr lang="en-US">
                <a:solidFill>
                  <a:srgbClr val="D94439"/>
                </a:solidFill>
              </a:rPr>
              <a:t>validation</a:t>
            </a:r>
            <a:r>
              <a:rPr lang="en-US"/>
              <a:t>?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65100" y="6450013"/>
            <a:ext cx="15494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000099"/>
                </a:solidFill>
                <a:latin typeface="Arial Narrow" pitchFamily="34" charset="0"/>
              </a:rPr>
              <a:t>p. 522 - 523 Fig. 10-8</a:t>
            </a:r>
          </a:p>
        </p:txBody>
      </p:sp>
      <p:grpSp>
        <p:nvGrpSpPr>
          <p:cNvPr id="31749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31750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1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304800" y="1547813"/>
            <a:ext cx="68929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66"/>
              </a:buClr>
              <a:buSzPct val="75000"/>
              <a:buFont typeface="Wingdings" pitchFamily="2" charset="2"/>
              <a:buChar char="Ø"/>
            </a:pPr>
            <a:r>
              <a:rPr kumimoji="1" lang="en-US" b="1">
                <a:solidFill>
                  <a:srgbClr val="000000"/>
                </a:solidFill>
                <a:latin typeface="Times New Roman" pitchFamily="18" charset="0"/>
              </a:rPr>
              <a:t>Process of comparing data with a set of rules to find out if data is correct</a:t>
            </a:r>
          </a:p>
        </p:txBody>
      </p:sp>
      <p:sp>
        <p:nvSpPr>
          <p:cNvPr id="31991" name="Rectangle 247"/>
          <p:cNvSpPr>
            <a:spLocks noChangeArrowheads="1"/>
          </p:cNvSpPr>
          <p:nvPr/>
        </p:nvSpPr>
        <p:spPr bwMode="auto">
          <a:xfrm>
            <a:off x="304800" y="2333625"/>
            <a:ext cx="6892925" cy="288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66"/>
              </a:buClr>
              <a:buSzPct val="75000"/>
              <a:buFont typeface="Wingdings" pitchFamily="2" charset="2"/>
              <a:buChar char="Ø"/>
            </a:pPr>
            <a:r>
              <a:rPr kumimoji="1" lang="en-US" b="1">
                <a:solidFill>
                  <a:srgbClr val="000000"/>
                </a:solidFill>
                <a:latin typeface="Times New Roman" pitchFamily="18" charset="0"/>
              </a:rPr>
              <a:t>Reduce data entry errors and enhance data integrity before program writes data on disk</a:t>
            </a:r>
          </a:p>
        </p:txBody>
      </p:sp>
      <p:pic>
        <p:nvPicPr>
          <p:cNvPr id="11" name="Picture 10" descr="CFig10-08.gif"/>
          <p:cNvPicPr>
            <a:picLocks noChangeAspect="1"/>
          </p:cNvPicPr>
          <p:nvPr/>
        </p:nvPicPr>
        <p:blipFill>
          <a:blip r:embed="rId2"/>
          <a:srcRect r="2069" b="6099"/>
          <a:stretch>
            <a:fillRect/>
          </a:stretch>
        </p:blipFill>
        <p:spPr>
          <a:xfrm>
            <a:off x="1030014" y="3363559"/>
            <a:ext cx="6758152" cy="23540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bldLvl="5" autoUpdateAnimBg="0" advAuto="1000"/>
      <p:bldP spid="31752" grpId="0" build="p" bldLvl="5" autoUpdateAnimBg="0" advAuto="3000"/>
      <p:bldP spid="31991" grpId="0" build="p" bldLvl="5" autoUpdateAnimBg="0" advAuto="300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48" name="Group 56"/>
          <p:cNvGrpSpPr>
            <a:grpSpLocks/>
          </p:cNvGrpSpPr>
          <p:nvPr/>
        </p:nvGrpSpPr>
        <p:grpSpPr bwMode="auto">
          <a:xfrm>
            <a:off x="6070600" y="3697288"/>
            <a:ext cx="2427288" cy="2206625"/>
            <a:chOff x="3824" y="2329"/>
            <a:chExt cx="1529" cy="1390"/>
          </a:xfrm>
        </p:grpSpPr>
        <p:sp>
          <p:nvSpPr>
            <p:cNvPr id="33838" name="Rectangle 46"/>
            <p:cNvSpPr>
              <a:spLocks noChangeArrowheads="1"/>
            </p:cNvSpPr>
            <p:nvPr/>
          </p:nvSpPr>
          <p:spPr bwMode="auto">
            <a:xfrm>
              <a:off x="3824" y="2329"/>
              <a:ext cx="1529" cy="1390"/>
            </a:xfrm>
            <a:prstGeom prst="rect">
              <a:avLst/>
            </a:prstGeom>
            <a:solidFill>
              <a:srgbClr val="008080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91440" anchor="ctr">
              <a:spAutoFit/>
            </a:bodyPr>
            <a:lstStyle/>
            <a:p>
              <a:endParaRPr lang="en-US"/>
            </a:p>
          </p:txBody>
        </p:sp>
        <p:sp>
          <p:nvSpPr>
            <p:cNvPr id="33833" name="Rectangle 41"/>
            <p:cNvSpPr>
              <a:spLocks noChangeArrowheads="1"/>
            </p:cNvSpPr>
            <p:nvPr/>
          </p:nvSpPr>
          <p:spPr bwMode="auto">
            <a:xfrm>
              <a:off x="3833" y="2369"/>
              <a:ext cx="1482" cy="1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0" tIns="0" rIns="0" bIns="0"/>
            <a:lstStyle/>
            <a:p>
              <a:pPr marL="228600" lvl="2">
                <a:spcBef>
                  <a:spcPct val="50000"/>
                </a:spcBef>
                <a:buClr>
                  <a:srgbClr val="D94439"/>
                </a:buClr>
                <a:buFont typeface="Wingdings" pitchFamily="2" charset="2"/>
                <a:buNone/>
              </a:pPr>
              <a:r>
                <a:rPr kumimoji="1" lang="en-US" sz="2100" b="1" dirty="0">
                  <a:solidFill>
                    <a:schemeClr val="accent2"/>
                  </a:solidFill>
                  <a:latin typeface="Times New Roman" pitchFamily="18" charset="0"/>
                </a:rPr>
                <a:t>Consistency Check</a:t>
              </a:r>
              <a:r>
                <a:rPr kumimoji="1" lang="en-US" sz="2100" dirty="0">
                  <a:solidFill>
                    <a:srgbClr val="FFFFCC"/>
                  </a:solidFill>
                  <a:latin typeface="Times New Roman" pitchFamily="18" charset="0"/>
                </a:rPr>
                <a:t> </a:t>
              </a:r>
              <a:br>
                <a:rPr kumimoji="1" lang="en-US" sz="2100" dirty="0">
                  <a:solidFill>
                    <a:srgbClr val="FFFFCC"/>
                  </a:solidFill>
                  <a:latin typeface="Times New Roman" pitchFamily="18" charset="0"/>
                </a:rPr>
              </a:br>
              <a:r>
                <a:rPr kumimoji="1" lang="en-US" sz="2100" dirty="0">
                  <a:solidFill>
                    <a:srgbClr val="FFFFCC"/>
                  </a:solidFill>
                  <a:latin typeface="Times New Roman" pitchFamily="18" charset="0"/>
                </a:rPr>
                <a:t>tests for logical relationship between two or more fields</a:t>
              </a:r>
            </a:p>
          </p:txBody>
        </p:sp>
      </p:grp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Maintaining Data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65100" y="6450013"/>
            <a:ext cx="15494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000099"/>
                </a:solidFill>
                <a:latin typeface="Arial Narrow" pitchFamily="34" charset="0"/>
              </a:rPr>
              <a:t>p. 523</a:t>
            </a:r>
          </a:p>
        </p:txBody>
      </p:sp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33798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9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107363" cy="7350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What are the types of validity checks?</a:t>
            </a:r>
          </a:p>
        </p:txBody>
      </p:sp>
      <p:grpSp>
        <p:nvGrpSpPr>
          <p:cNvPr id="33847" name="Group 55"/>
          <p:cNvGrpSpPr>
            <a:grpSpLocks/>
          </p:cNvGrpSpPr>
          <p:nvPr/>
        </p:nvGrpSpPr>
        <p:grpSpPr bwMode="auto">
          <a:xfrm>
            <a:off x="3465513" y="3697288"/>
            <a:ext cx="2427287" cy="1858962"/>
            <a:chOff x="2183" y="2329"/>
            <a:chExt cx="1529" cy="1171"/>
          </a:xfrm>
        </p:grpSpPr>
        <p:sp>
          <p:nvSpPr>
            <p:cNvPr id="33837" name="Rectangle 45"/>
            <p:cNvSpPr>
              <a:spLocks noChangeArrowheads="1"/>
            </p:cNvSpPr>
            <p:nvPr/>
          </p:nvSpPr>
          <p:spPr bwMode="auto">
            <a:xfrm>
              <a:off x="2183" y="2329"/>
              <a:ext cx="1529" cy="1171"/>
            </a:xfrm>
            <a:prstGeom prst="rect">
              <a:avLst/>
            </a:prstGeom>
            <a:solidFill>
              <a:srgbClr val="008080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91440" anchor="ctr">
              <a:spAutoFit/>
            </a:bodyPr>
            <a:lstStyle/>
            <a:p>
              <a:endParaRPr lang="en-US"/>
            </a:p>
          </p:txBody>
        </p:sp>
        <p:sp>
          <p:nvSpPr>
            <p:cNvPr id="33832" name="Rectangle 40"/>
            <p:cNvSpPr>
              <a:spLocks noChangeArrowheads="1"/>
            </p:cNvSpPr>
            <p:nvPr/>
          </p:nvSpPr>
          <p:spPr bwMode="auto">
            <a:xfrm>
              <a:off x="2190" y="2400"/>
              <a:ext cx="1431" cy="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0" tIns="0" rIns="0" bIns="0"/>
            <a:lstStyle/>
            <a:p>
              <a:pPr marL="228600" lvl="2">
                <a:spcBef>
                  <a:spcPct val="50000"/>
                </a:spcBef>
                <a:buClr>
                  <a:srgbClr val="D94439"/>
                </a:buClr>
                <a:buFont typeface="Wingdings" pitchFamily="2" charset="2"/>
                <a:buNone/>
              </a:pPr>
              <a:r>
                <a:rPr kumimoji="1" lang="en-US" sz="2100" b="1" dirty="0">
                  <a:solidFill>
                    <a:schemeClr val="accent2"/>
                  </a:solidFill>
                  <a:latin typeface="Times New Roman" pitchFamily="18" charset="0"/>
                </a:rPr>
                <a:t>Range Check</a:t>
              </a:r>
              <a:r>
                <a:rPr kumimoji="1" lang="en-US" sz="2100" dirty="0">
                  <a:solidFill>
                    <a:srgbClr val="FFFFCC"/>
                  </a:solidFill>
                  <a:latin typeface="Times New Roman" pitchFamily="18" charset="0"/>
                </a:rPr>
                <a:t> determines whether number is within specified range</a:t>
              </a:r>
            </a:p>
          </p:txBody>
        </p:sp>
      </p:grpSp>
      <p:grpSp>
        <p:nvGrpSpPr>
          <p:cNvPr id="33849" name="Group 57"/>
          <p:cNvGrpSpPr>
            <a:grpSpLocks/>
          </p:cNvGrpSpPr>
          <p:nvPr/>
        </p:nvGrpSpPr>
        <p:grpSpPr bwMode="auto">
          <a:xfrm>
            <a:off x="6070600" y="1674813"/>
            <a:ext cx="2427288" cy="1909762"/>
            <a:chOff x="3824" y="1055"/>
            <a:chExt cx="1529" cy="1203"/>
          </a:xfrm>
        </p:grpSpPr>
        <p:sp>
          <p:nvSpPr>
            <p:cNvPr id="33839" name="Rectangle 47"/>
            <p:cNvSpPr>
              <a:spLocks noChangeArrowheads="1"/>
            </p:cNvSpPr>
            <p:nvPr/>
          </p:nvSpPr>
          <p:spPr bwMode="auto">
            <a:xfrm>
              <a:off x="3824" y="1055"/>
              <a:ext cx="1529" cy="1203"/>
            </a:xfrm>
            <a:prstGeom prst="rect">
              <a:avLst/>
            </a:prstGeom>
            <a:solidFill>
              <a:srgbClr val="008080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91440" anchor="ctr">
              <a:spAutoFit/>
            </a:bodyPr>
            <a:lstStyle/>
            <a:p>
              <a:endParaRPr lang="en-US"/>
            </a:p>
          </p:txBody>
        </p:sp>
        <p:sp>
          <p:nvSpPr>
            <p:cNvPr id="33834" name="Rectangle 42"/>
            <p:cNvSpPr>
              <a:spLocks noChangeArrowheads="1"/>
            </p:cNvSpPr>
            <p:nvPr/>
          </p:nvSpPr>
          <p:spPr bwMode="auto">
            <a:xfrm>
              <a:off x="3833" y="1114"/>
              <a:ext cx="1475" cy="1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0" tIns="0" rIns="0" bIns="0"/>
            <a:lstStyle/>
            <a:p>
              <a:pPr marL="228600" lvl="2">
                <a:spcBef>
                  <a:spcPct val="50000"/>
                </a:spcBef>
                <a:buClr>
                  <a:srgbClr val="D94439"/>
                </a:buClr>
                <a:buFont typeface="Wingdings" pitchFamily="2" charset="2"/>
                <a:buNone/>
              </a:pPr>
              <a:r>
                <a:rPr kumimoji="1" lang="en-US" sz="2100" b="1" dirty="0">
                  <a:solidFill>
                    <a:schemeClr val="accent2"/>
                  </a:solidFill>
                  <a:latin typeface="Times New Roman" pitchFamily="18" charset="0"/>
                </a:rPr>
                <a:t>Completeness Check</a:t>
              </a:r>
              <a:br>
                <a:rPr kumimoji="1" lang="en-US" sz="2100" b="1" dirty="0">
                  <a:solidFill>
                    <a:schemeClr val="accent2"/>
                  </a:solidFill>
                  <a:latin typeface="Times New Roman" pitchFamily="18" charset="0"/>
                </a:rPr>
              </a:br>
              <a:r>
                <a:rPr kumimoji="1" lang="en-US" sz="2100" dirty="0">
                  <a:solidFill>
                    <a:srgbClr val="FFFFCC"/>
                  </a:solidFill>
                  <a:latin typeface="Times New Roman" pitchFamily="18" charset="0"/>
                </a:rPr>
                <a:t>verifies that a required field contains data</a:t>
              </a:r>
            </a:p>
          </p:txBody>
        </p:sp>
      </p:grpSp>
      <p:grpSp>
        <p:nvGrpSpPr>
          <p:cNvPr id="33846" name="Group 54"/>
          <p:cNvGrpSpPr>
            <a:grpSpLocks/>
          </p:cNvGrpSpPr>
          <p:nvPr/>
        </p:nvGrpSpPr>
        <p:grpSpPr bwMode="auto">
          <a:xfrm>
            <a:off x="833438" y="1674813"/>
            <a:ext cx="2435225" cy="3127375"/>
            <a:chOff x="525" y="1055"/>
            <a:chExt cx="1534" cy="1970"/>
          </a:xfrm>
        </p:grpSpPr>
        <p:sp>
          <p:nvSpPr>
            <p:cNvPr id="33840" name="Rectangle 48"/>
            <p:cNvSpPr>
              <a:spLocks noChangeArrowheads="1"/>
            </p:cNvSpPr>
            <p:nvPr/>
          </p:nvSpPr>
          <p:spPr bwMode="auto">
            <a:xfrm>
              <a:off x="530" y="1055"/>
              <a:ext cx="1529" cy="1970"/>
            </a:xfrm>
            <a:prstGeom prst="rect">
              <a:avLst/>
            </a:prstGeom>
            <a:solidFill>
              <a:srgbClr val="008080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91440" anchor="ctr">
              <a:spAutoFit/>
            </a:bodyPr>
            <a:lstStyle/>
            <a:p>
              <a:endParaRPr lang="en-US"/>
            </a:p>
          </p:txBody>
        </p:sp>
        <p:sp>
          <p:nvSpPr>
            <p:cNvPr id="33835" name="Rectangle 43"/>
            <p:cNvSpPr>
              <a:spLocks noChangeArrowheads="1"/>
            </p:cNvSpPr>
            <p:nvPr/>
          </p:nvSpPr>
          <p:spPr bwMode="auto">
            <a:xfrm>
              <a:off x="525" y="1101"/>
              <a:ext cx="1482" cy="1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0" tIns="0" rIns="0" bIns="0"/>
            <a:lstStyle/>
            <a:p>
              <a:pPr marL="228600" lvl="2">
                <a:spcBef>
                  <a:spcPct val="50000"/>
                </a:spcBef>
                <a:buClr>
                  <a:srgbClr val="D94439"/>
                </a:buClr>
                <a:buFont typeface="Wingdings" pitchFamily="2" charset="2"/>
                <a:buNone/>
              </a:pPr>
              <a:r>
                <a:rPr kumimoji="1" lang="en-US" sz="2100" b="1" dirty="0">
                  <a:solidFill>
                    <a:schemeClr val="accent2"/>
                  </a:solidFill>
                  <a:latin typeface="Times New Roman" pitchFamily="18" charset="0"/>
                </a:rPr>
                <a:t>Check Digit</a:t>
              </a:r>
              <a:r>
                <a:rPr kumimoji="1" lang="en-US" sz="2100" dirty="0">
                  <a:solidFill>
                    <a:srgbClr val="FFFFCC"/>
                  </a:solidFill>
                  <a:latin typeface="Times New Roman" pitchFamily="18" charset="0"/>
                </a:rPr>
                <a:t> </a:t>
              </a:r>
              <a:br>
                <a:rPr kumimoji="1" lang="en-US" sz="2100" dirty="0">
                  <a:solidFill>
                    <a:srgbClr val="FFFFCC"/>
                  </a:solidFill>
                  <a:latin typeface="Times New Roman" pitchFamily="18" charset="0"/>
                </a:rPr>
              </a:br>
              <a:r>
                <a:rPr kumimoji="1" lang="en-US" sz="2100" dirty="0">
                  <a:solidFill>
                    <a:srgbClr val="FFFFCC"/>
                  </a:solidFill>
                  <a:latin typeface="Times New Roman" pitchFamily="18" charset="0"/>
                </a:rPr>
                <a:t>number(s) or character(s) appended to or inserted into a primary key value to confirm accuracy of primary key value</a:t>
              </a:r>
            </a:p>
          </p:txBody>
        </p:sp>
      </p:grpSp>
      <p:grpSp>
        <p:nvGrpSpPr>
          <p:cNvPr id="33850" name="Group 58"/>
          <p:cNvGrpSpPr>
            <a:grpSpLocks/>
          </p:cNvGrpSpPr>
          <p:nvPr/>
        </p:nvGrpSpPr>
        <p:grpSpPr bwMode="auto">
          <a:xfrm>
            <a:off x="3465513" y="1674813"/>
            <a:ext cx="2427287" cy="1909762"/>
            <a:chOff x="2183" y="1055"/>
            <a:chExt cx="1529" cy="1203"/>
          </a:xfrm>
        </p:grpSpPr>
        <p:sp>
          <p:nvSpPr>
            <p:cNvPr id="33836" name="Rectangle 44"/>
            <p:cNvSpPr>
              <a:spLocks noChangeArrowheads="1"/>
            </p:cNvSpPr>
            <p:nvPr/>
          </p:nvSpPr>
          <p:spPr bwMode="auto">
            <a:xfrm>
              <a:off x="2183" y="1055"/>
              <a:ext cx="1529" cy="1203"/>
            </a:xfrm>
            <a:prstGeom prst="rect">
              <a:avLst/>
            </a:prstGeom>
            <a:solidFill>
              <a:srgbClr val="008080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91440" anchor="ctr">
              <a:spAutoFit/>
            </a:bodyPr>
            <a:lstStyle/>
            <a:p>
              <a:endParaRPr lang="en-US"/>
            </a:p>
          </p:txBody>
        </p:sp>
        <p:sp>
          <p:nvSpPr>
            <p:cNvPr id="33824" name="Rectangle 32"/>
            <p:cNvSpPr>
              <a:spLocks noChangeArrowheads="1"/>
            </p:cNvSpPr>
            <p:nvPr/>
          </p:nvSpPr>
          <p:spPr bwMode="auto">
            <a:xfrm>
              <a:off x="2190" y="1107"/>
              <a:ext cx="1463" cy="1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0" tIns="0" rIns="0" bIns="0"/>
            <a:lstStyle/>
            <a:p>
              <a:pPr marL="228600" lvl="2">
                <a:spcBef>
                  <a:spcPct val="50000"/>
                </a:spcBef>
                <a:buClr>
                  <a:srgbClr val="D94439"/>
                </a:buClr>
                <a:buFont typeface="Wingdings" pitchFamily="2" charset="2"/>
                <a:buNone/>
              </a:pPr>
              <a:r>
                <a:rPr kumimoji="1" lang="en-US" sz="2100" b="1" dirty="0">
                  <a:solidFill>
                    <a:schemeClr val="accent2"/>
                  </a:solidFill>
                  <a:latin typeface="Times New Roman" pitchFamily="18" charset="0"/>
                </a:rPr>
                <a:t>Alphabetic/</a:t>
              </a:r>
              <a:br>
                <a:rPr kumimoji="1" lang="en-US" sz="2100" b="1" dirty="0">
                  <a:solidFill>
                    <a:schemeClr val="accent2"/>
                  </a:solidFill>
                  <a:latin typeface="Times New Roman" pitchFamily="18" charset="0"/>
                </a:rPr>
              </a:br>
              <a:r>
                <a:rPr kumimoji="1" lang="en-US" sz="2100" b="1" dirty="0">
                  <a:solidFill>
                    <a:schemeClr val="accent2"/>
                  </a:solidFill>
                  <a:latin typeface="Times New Roman" pitchFamily="18" charset="0"/>
                </a:rPr>
                <a:t>Numeric Check</a:t>
              </a:r>
              <a:r>
                <a:rPr kumimoji="1" lang="en-US" sz="2100" dirty="0">
                  <a:solidFill>
                    <a:srgbClr val="FFFFCC"/>
                  </a:solidFill>
                  <a:latin typeface="Times New Roman" pitchFamily="18" charset="0"/>
                </a:rPr>
                <a:t> ensures correct type of data entered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3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6" presetClass="entr" presetSubtype="4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3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0"/>
                            </p:stCondLst>
                            <p:childTnLst>
                              <p:par>
                                <p:cTn id="17" presetID="16" presetClass="entr" presetSubtype="4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3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0"/>
                            </p:stCondLst>
                            <p:childTnLst>
                              <p:par>
                                <p:cTn id="21" presetID="16" presetClass="entr" presetSubtype="4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3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500"/>
                            </p:stCondLst>
                            <p:childTnLst>
                              <p:par>
                                <p:cTn id="25" presetID="16" presetClass="entr" presetSubtype="4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bldLvl="5" autoUpdateAnimBg="0" advAuto="100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7" name="Group 17"/>
          <p:cNvGrpSpPr>
            <a:grpSpLocks/>
          </p:cNvGrpSpPr>
          <p:nvPr/>
        </p:nvGrpSpPr>
        <p:grpSpPr bwMode="auto">
          <a:xfrm>
            <a:off x="6810375" y="3702050"/>
            <a:ext cx="1782763" cy="2287588"/>
            <a:chOff x="4274" y="2116"/>
            <a:chExt cx="1123" cy="1441"/>
          </a:xfrm>
        </p:grpSpPr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>
              <a:off x="4560" y="2116"/>
              <a:ext cx="199" cy="33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53" name="Oval 13"/>
            <p:cNvSpPr>
              <a:spLocks noChangeArrowheads="1"/>
            </p:cNvSpPr>
            <p:nvPr/>
          </p:nvSpPr>
          <p:spPr bwMode="auto">
            <a:xfrm>
              <a:off x="4274" y="2399"/>
              <a:ext cx="1123" cy="1158"/>
            </a:xfrm>
            <a:prstGeom prst="ellipse">
              <a:avLst/>
            </a:prstGeom>
            <a:solidFill>
              <a:srgbClr val="0099CC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0" tIns="0" rIns="0" bIns="0" anchor="ctr"/>
            <a:lstStyle/>
            <a:p>
              <a:pPr algn="ctr">
                <a:spcBef>
                  <a:spcPct val="5000"/>
                </a:spcBef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1600" b="1" dirty="0">
                  <a:latin typeface="Times New Roman" pitchFamily="18" charset="0"/>
                </a:rPr>
                <a:t>Isolated data—data stored in separate files so it is difficult to access</a:t>
              </a:r>
            </a:p>
          </p:txBody>
        </p:sp>
      </p:grp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Processing Versus Databases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592137"/>
          </a:xfrm>
        </p:spPr>
        <p:txBody>
          <a:bodyPr/>
          <a:lstStyle/>
          <a:p>
            <a:r>
              <a:rPr lang="en-US"/>
              <a:t>What is a </a:t>
            </a:r>
            <a:r>
              <a:rPr lang="en-US">
                <a:solidFill>
                  <a:srgbClr val="D94439"/>
                </a:solidFill>
              </a:rPr>
              <a:t>file processing system</a:t>
            </a:r>
            <a:r>
              <a:rPr lang="en-US"/>
              <a:t>?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65100" y="6450013"/>
            <a:ext cx="15494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000099"/>
                </a:solidFill>
                <a:latin typeface="Arial Narrow" pitchFamily="34" charset="0"/>
              </a:rPr>
              <a:t>p. 524</a:t>
            </a:r>
          </a:p>
        </p:txBody>
      </p:sp>
      <p:grpSp>
        <p:nvGrpSpPr>
          <p:cNvPr id="35845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35846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7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35856" name="Group 16"/>
          <p:cNvGrpSpPr>
            <a:grpSpLocks/>
          </p:cNvGrpSpPr>
          <p:nvPr/>
        </p:nvGrpSpPr>
        <p:grpSpPr bwMode="auto">
          <a:xfrm>
            <a:off x="5268913" y="3592513"/>
            <a:ext cx="1782762" cy="2225675"/>
            <a:chOff x="3303" y="2047"/>
            <a:chExt cx="1123" cy="1402"/>
          </a:xfrm>
        </p:grpSpPr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 flipH="1">
              <a:off x="3798" y="2047"/>
              <a:ext cx="348" cy="46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49" name="Oval 9"/>
            <p:cNvSpPr>
              <a:spLocks noChangeArrowheads="1"/>
            </p:cNvSpPr>
            <p:nvPr/>
          </p:nvSpPr>
          <p:spPr bwMode="auto">
            <a:xfrm>
              <a:off x="3303" y="2291"/>
              <a:ext cx="1123" cy="1158"/>
            </a:xfrm>
            <a:prstGeom prst="ellipse">
              <a:avLst/>
            </a:prstGeom>
            <a:solidFill>
              <a:srgbClr val="0099CC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0" tIns="0" rIns="0" bIns="0" anchor="ctr"/>
            <a:lstStyle/>
            <a:p>
              <a:pPr algn="ctr">
                <a:spcBef>
                  <a:spcPct val="5000"/>
                </a:spcBef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1600" b="1" dirty="0">
                  <a:latin typeface="Times New Roman" pitchFamily="18" charset="0"/>
                </a:rPr>
                <a:t>Data redundancy—same fields stored in multiple files</a:t>
              </a:r>
            </a:p>
          </p:txBody>
        </p:sp>
      </p:grpSp>
      <p:sp>
        <p:nvSpPr>
          <p:cNvPr id="35851" name="Oval 11"/>
          <p:cNvSpPr>
            <a:spLocks noChangeArrowheads="1"/>
          </p:cNvSpPr>
          <p:nvPr/>
        </p:nvSpPr>
        <p:spPr bwMode="auto">
          <a:xfrm>
            <a:off x="890588" y="1839913"/>
            <a:ext cx="2162175" cy="2020887"/>
          </a:xfrm>
          <a:prstGeom prst="ellipse">
            <a:avLst/>
          </a:prstGeom>
          <a:solidFill>
            <a:srgbClr val="008080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2000" dirty="0">
                <a:latin typeface="Times New Roman" pitchFamily="18" charset="0"/>
              </a:rPr>
              <a:t>Each department or area within organization has own set of files</a:t>
            </a:r>
          </a:p>
        </p:txBody>
      </p:sp>
      <p:sp>
        <p:nvSpPr>
          <p:cNvPr id="35852" name="Oval 12"/>
          <p:cNvSpPr>
            <a:spLocks noChangeArrowheads="1"/>
          </p:cNvSpPr>
          <p:nvPr/>
        </p:nvSpPr>
        <p:spPr bwMode="auto">
          <a:xfrm>
            <a:off x="6145213" y="1839913"/>
            <a:ext cx="2166937" cy="2020887"/>
          </a:xfrm>
          <a:prstGeom prst="ellipse">
            <a:avLst/>
          </a:prstGeom>
          <a:solidFill>
            <a:srgbClr val="008080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2000" dirty="0">
                <a:latin typeface="Times New Roman" pitchFamily="18" charset="0"/>
              </a:rPr>
              <a:t>May have weaknesses</a:t>
            </a:r>
          </a:p>
        </p:txBody>
      </p:sp>
      <p:sp>
        <p:nvSpPr>
          <p:cNvPr id="35855" name="Oval 15"/>
          <p:cNvSpPr>
            <a:spLocks noChangeArrowheads="1"/>
          </p:cNvSpPr>
          <p:nvPr/>
        </p:nvSpPr>
        <p:spPr bwMode="auto">
          <a:xfrm>
            <a:off x="3517900" y="1839913"/>
            <a:ext cx="2162175" cy="2020887"/>
          </a:xfrm>
          <a:prstGeom prst="ellipse">
            <a:avLst/>
          </a:prstGeom>
          <a:solidFill>
            <a:srgbClr val="008080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2000" dirty="0">
                <a:latin typeface="Times New Roman" pitchFamily="18" charset="0"/>
              </a:rPr>
              <a:t>Records in one file may not relate to records in any other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3" presetClass="entr" presetSubtype="27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9" presetID="23" presetClass="entr" presetSubtype="27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bldLvl="5" autoUpdateAnimBg="0" advAuto="1000"/>
      <p:bldP spid="35851" grpId="0" animBg="1" autoUpdateAnimBg="0"/>
      <p:bldP spid="35852" grpId="0" animBg="1" autoUpdateAnimBg="0"/>
      <p:bldP spid="35855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Processing Versus Databases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738187"/>
          </a:xfrm>
        </p:spPr>
        <p:txBody>
          <a:bodyPr/>
          <a:lstStyle/>
          <a:p>
            <a:r>
              <a:rPr lang="en-US"/>
              <a:t>What is the </a:t>
            </a:r>
            <a:r>
              <a:rPr lang="en-US">
                <a:solidFill>
                  <a:srgbClr val="D94439"/>
                </a:solidFill>
              </a:rPr>
              <a:t>database approach</a:t>
            </a:r>
            <a:r>
              <a:rPr lang="en-US"/>
              <a:t>?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65100" y="6450013"/>
            <a:ext cx="15494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000099"/>
                </a:solidFill>
                <a:latin typeface="Arial Narrow" pitchFamily="34" charset="0"/>
              </a:rPr>
              <a:t>p. 524 - 525 Fig. 10-9</a:t>
            </a:r>
          </a:p>
        </p:txBody>
      </p:sp>
      <p:grpSp>
        <p:nvGrpSpPr>
          <p:cNvPr id="37893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37894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5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304800" y="1547813"/>
            <a:ext cx="8585200" cy="210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66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>
                <a:solidFill>
                  <a:srgbClr val="000000"/>
                </a:solidFill>
                <a:latin typeface="Times New Roman" pitchFamily="18" charset="0"/>
              </a:rPr>
              <a:t>Many programs and users can share data in database</a:t>
            </a:r>
          </a:p>
          <a:p>
            <a:pPr marL="609600" lvl="1" indent="-495300">
              <a:spcBef>
                <a:spcPct val="5000"/>
              </a:spcBef>
              <a:buClr>
                <a:srgbClr val="000066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>
                <a:solidFill>
                  <a:srgbClr val="000000"/>
                </a:solidFill>
                <a:latin typeface="Times New Roman" pitchFamily="18" charset="0"/>
              </a:rPr>
              <a:t>Secures data so only authorized users can access certain data</a:t>
            </a:r>
          </a:p>
        </p:txBody>
      </p:sp>
      <p:pic>
        <p:nvPicPr>
          <p:cNvPr id="10" name="Picture 9" descr="CFig10-09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87" y="2932908"/>
            <a:ext cx="6390290" cy="3026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bldLvl="5" autoUpdateAnimBg="0" advAuto="1000"/>
      <p:bldP spid="37896" grpId="0" build="p" bldLvl="2" autoUpdateAnimBg="0" advAuto="300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10 Objectives</a:t>
            </a: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4606925" y="2138363"/>
            <a:ext cx="4341813" cy="817562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 w="12700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600" b="1">
                <a:latin typeface="Times New Roman" pitchFamily="18" charset="0"/>
              </a:rPr>
              <a:t>Discuss the functions </a:t>
            </a:r>
            <a:br>
              <a:rPr kumimoji="1" lang="en-US" sz="1600" b="1">
                <a:latin typeface="Times New Roman" pitchFamily="18" charset="0"/>
              </a:rPr>
            </a:br>
            <a:r>
              <a:rPr kumimoji="1" lang="en-US" sz="1600" b="1">
                <a:latin typeface="Times New Roman" pitchFamily="18" charset="0"/>
              </a:rPr>
              <a:t>common to most DBMSs</a:t>
            </a: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192088" y="2178050"/>
            <a:ext cx="4341812" cy="7747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 w="12700">
            <a:noFill/>
            <a:round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600" b="1">
                <a:latin typeface="Times New Roman" pitchFamily="18" charset="0"/>
              </a:rPr>
              <a:t>Identify the qualities </a:t>
            </a:r>
            <a:br>
              <a:rPr kumimoji="1" lang="en-US" sz="1600" b="1">
                <a:latin typeface="Times New Roman" pitchFamily="18" charset="0"/>
              </a:rPr>
            </a:br>
            <a:r>
              <a:rPr kumimoji="1" lang="en-US" sz="1600" b="1">
                <a:latin typeface="Times New Roman" pitchFamily="18" charset="0"/>
              </a:rPr>
              <a:t>of valuable information</a:t>
            </a: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192088" y="3122613"/>
            <a:ext cx="4341812" cy="7747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 w="12700">
            <a:noFill/>
            <a:round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600" b="1">
                <a:latin typeface="Times New Roman" pitchFamily="18" charset="0"/>
              </a:rPr>
              <a:t>Explain why data is important </a:t>
            </a:r>
            <a:br>
              <a:rPr kumimoji="1" lang="en-US" sz="1600" b="1">
                <a:latin typeface="Times New Roman" pitchFamily="18" charset="0"/>
              </a:rPr>
            </a:br>
            <a:r>
              <a:rPr kumimoji="1" lang="en-US" sz="1600" b="1">
                <a:latin typeface="Times New Roman" pitchFamily="18" charset="0"/>
              </a:rPr>
              <a:t>to an organization</a:t>
            </a: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192088" y="4068763"/>
            <a:ext cx="4341812" cy="7747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 w="12700">
            <a:noFill/>
            <a:round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600" b="1">
                <a:latin typeface="Times New Roman" pitchFamily="18" charset="0"/>
              </a:rPr>
              <a:t>Discuss the terms character, </a:t>
            </a:r>
            <a:br>
              <a:rPr kumimoji="1" lang="en-US" sz="1600" b="1">
                <a:latin typeface="Times New Roman" pitchFamily="18" charset="0"/>
              </a:rPr>
            </a:br>
            <a:r>
              <a:rPr kumimoji="1" lang="en-US" sz="1600" b="1">
                <a:latin typeface="Times New Roman" pitchFamily="18" charset="0"/>
              </a:rPr>
              <a:t>field, record, and file</a:t>
            </a: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192088" y="5013325"/>
            <a:ext cx="4341812" cy="7747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 w="12700">
            <a:noFill/>
            <a:round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600" b="1">
                <a:latin typeface="Times New Roman" pitchFamily="18" charset="0"/>
              </a:rPr>
              <a:t>Identify file maintenance techniques</a:t>
            </a: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4619625" y="1196975"/>
            <a:ext cx="4341813" cy="7747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 w="12700">
            <a:noFill/>
            <a:round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600" b="1">
                <a:latin typeface="Times New Roman" pitchFamily="18" charset="0"/>
              </a:rPr>
              <a:t>Differentiate between a file processing system approach and the database approach</a:t>
            </a: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4606925" y="3124200"/>
            <a:ext cx="4341813" cy="7747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 w="12700">
            <a:noFill/>
            <a:round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600" b="1">
                <a:latin typeface="Times New Roman" pitchFamily="18" charset="0"/>
              </a:rPr>
              <a:t>Describe characteristics of </a:t>
            </a:r>
            <a:br>
              <a:rPr kumimoji="1" lang="en-US" sz="1600" b="1">
                <a:latin typeface="Times New Roman" pitchFamily="18" charset="0"/>
              </a:rPr>
            </a:br>
            <a:r>
              <a:rPr kumimoji="1" lang="en-US" sz="1600" b="1">
                <a:latin typeface="Times New Roman" pitchFamily="18" charset="0"/>
              </a:rPr>
              <a:t>relational, object-oriented, and multidimensional databases</a:t>
            </a: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4606925" y="4067175"/>
            <a:ext cx="4341813" cy="7747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 w="12700">
            <a:noFill/>
            <a:round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600" b="1">
                <a:latin typeface="Times New Roman" pitchFamily="18" charset="0"/>
              </a:rPr>
              <a:t>Explain how to interact with Web databases</a:t>
            </a: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4606925" y="5011738"/>
            <a:ext cx="4341813" cy="7747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 w="12700">
            <a:noFill/>
            <a:round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600" b="1">
                <a:latin typeface="Times New Roman" pitchFamily="18" charset="0"/>
              </a:rPr>
              <a:t>Discuss the responsibilities of </a:t>
            </a:r>
            <a:br>
              <a:rPr kumimoji="1" lang="en-US" sz="1600" b="1">
                <a:latin typeface="Times New Roman" pitchFamily="18" charset="0"/>
              </a:rPr>
            </a:br>
            <a:r>
              <a:rPr kumimoji="1" lang="en-US" sz="1600" b="1">
                <a:latin typeface="Times New Roman" pitchFamily="18" charset="0"/>
              </a:rPr>
              <a:t>database analysts and administrators</a:t>
            </a:r>
          </a:p>
        </p:txBody>
      </p:sp>
      <p:grpSp>
        <p:nvGrpSpPr>
          <p:cNvPr id="3086" name="Group 14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3087" name="AutoShape 15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Text Box 16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188913" y="1255713"/>
            <a:ext cx="4341812" cy="7747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 w="12700">
            <a:noFill/>
            <a:round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600" b="1">
                <a:latin typeface="Times New Roman" pitchFamily="18" charset="0"/>
              </a:rPr>
              <a:t>Define the term,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nimBg="1" autoUpdateAnimBg="0"/>
      <p:bldP spid="3078" grpId="0" animBg="1" autoUpdateAnimBg="0"/>
      <p:bldP spid="3079" grpId="0" animBg="1" autoUpdateAnimBg="0"/>
      <p:bldP spid="3080" grpId="0" animBg="1" autoUpdateAnimBg="0"/>
      <p:bldP spid="3081" grpId="0" animBg="1" autoUpdateAnimBg="0"/>
      <p:bldP spid="3082" grpId="0" animBg="1" autoUpdateAnimBg="0"/>
      <p:bldP spid="3083" grpId="0" animBg="1" autoUpdateAnimBg="0"/>
      <p:bldP spid="3084" grpId="0" animBg="1" autoUpdateAnimBg="0"/>
      <p:bldP spid="3085" grpId="0" animBg="1" autoUpdateAnimBg="0"/>
      <p:bldP spid="3089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Processing Versus Databases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42937"/>
          </a:xfrm>
        </p:spPr>
        <p:txBody>
          <a:bodyPr/>
          <a:lstStyle/>
          <a:p>
            <a:r>
              <a:rPr lang="en-US"/>
              <a:t>What are the strengths of the database approach?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65100" y="6450013"/>
            <a:ext cx="15494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000099"/>
                </a:solidFill>
                <a:latin typeface="Arial Narrow" pitchFamily="34" charset="0"/>
              </a:rPr>
              <a:t>p. 525</a:t>
            </a:r>
          </a:p>
        </p:txBody>
      </p:sp>
      <p:grpSp>
        <p:nvGrpSpPr>
          <p:cNvPr id="39941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39942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3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39949" name="Oval 13"/>
          <p:cNvSpPr>
            <a:spLocks noChangeArrowheads="1"/>
          </p:cNvSpPr>
          <p:nvPr/>
        </p:nvSpPr>
        <p:spPr bwMode="auto">
          <a:xfrm>
            <a:off x="242888" y="1760538"/>
            <a:ext cx="1952625" cy="1779587"/>
          </a:xfrm>
          <a:prstGeom prst="ellipse">
            <a:avLst/>
          </a:prstGeom>
          <a:solidFill>
            <a:srgbClr val="993300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2000" b="1">
                <a:latin typeface="Times New Roman" pitchFamily="18" charset="0"/>
              </a:rPr>
              <a:t>Reduced data redundancy</a:t>
            </a:r>
          </a:p>
        </p:txBody>
      </p:sp>
      <p:sp>
        <p:nvSpPr>
          <p:cNvPr id="39954" name="Oval 18"/>
          <p:cNvSpPr>
            <a:spLocks noChangeArrowheads="1"/>
          </p:cNvSpPr>
          <p:nvPr/>
        </p:nvSpPr>
        <p:spPr bwMode="auto">
          <a:xfrm>
            <a:off x="1898650" y="2354263"/>
            <a:ext cx="1952625" cy="1779587"/>
          </a:xfrm>
          <a:prstGeom prst="ellipse">
            <a:avLst/>
          </a:prstGeom>
          <a:solidFill>
            <a:srgbClr val="993300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2000" b="1">
                <a:latin typeface="Times New Roman" pitchFamily="18" charset="0"/>
              </a:rPr>
              <a:t>Improved data integrity</a:t>
            </a:r>
          </a:p>
        </p:txBody>
      </p:sp>
      <p:sp>
        <p:nvSpPr>
          <p:cNvPr id="39955" name="Oval 19"/>
          <p:cNvSpPr>
            <a:spLocks noChangeArrowheads="1"/>
          </p:cNvSpPr>
          <p:nvPr/>
        </p:nvSpPr>
        <p:spPr bwMode="auto">
          <a:xfrm>
            <a:off x="3554413" y="2947988"/>
            <a:ext cx="1952625" cy="1779587"/>
          </a:xfrm>
          <a:prstGeom prst="ellipse">
            <a:avLst/>
          </a:prstGeom>
          <a:solidFill>
            <a:srgbClr val="993300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2000" b="1">
                <a:latin typeface="Times New Roman" pitchFamily="18" charset="0"/>
              </a:rPr>
              <a:t>Shared</a:t>
            </a:r>
          </a:p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2000" b="1">
                <a:latin typeface="Times New Roman" pitchFamily="18" charset="0"/>
              </a:rPr>
              <a:t>data</a:t>
            </a:r>
          </a:p>
        </p:txBody>
      </p:sp>
      <p:sp>
        <p:nvSpPr>
          <p:cNvPr id="39956" name="Oval 20"/>
          <p:cNvSpPr>
            <a:spLocks noChangeArrowheads="1"/>
          </p:cNvSpPr>
          <p:nvPr/>
        </p:nvSpPr>
        <p:spPr bwMode="auto">
          <a:xfrm>
            <a:off x="5210175" y="3541713"/>
            <a:ext cx="1952625" cy="1779587"/>
          </a:xfrm>
          <a:prstGeom prst="ellipse">
            <a:avLst/>
          </a:prstGeom>
          <a:solidFill>
            <a:srgbClr val="993300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2000" b="1">
                <a:latin typeface="Times New Roman" pitchFamily="18" charset="0"/>
              </a:rPr>
              <a:t>Easier </a:t>
            </a:r>
            <a:br>
              <a:rPr kumimoji="1" lang="en-US" sz="2000" b="1">
                <a:latin typeface="Times New Roman" pitchFamily="18" charset="0"/>
              </a:rPr>
            </a:br>
            <a:r>
              <a:rPr kumimoji="1" lang="en-US" sz="2000" b="1">
                <a:latin typeface="Times New Roman" pitchFamily="18" charset="0"/>
              </a:rPr>
              <a:t>access</a:t>
            </a:r>
          </a:p>
        </p:txBody>
      </p:sp>
      <p:sp>
        <p:nvSpPr>
          <p:cNvPr id="39957" name="Oval 21"/>
          <p:cNvSpPr>
            <a:spLocks noChangeArrowheads="1"/>
          </p:cNvSpPr>
          <p:nvPr/>
        </p:nvSpPr>
        <p:spPr bwMode="auto">
          <a:xfrm>
            <a:off x="6865938" y="4133850"/>
            <a:ext cx="1997075" cy="1779588"/>
          </a:xfrm>
          <a:prstGeom prst="ellipse">
            <a:avLst/>
          </a:prstGeom>
          <a:solidFill>
            <a:srgbClr val="993300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2000" b="1">
                <a:latin typeface="Times New Roman" pitchFamily="18" charset="0"/>
              </a:rPr>
              <a:t>Reduced development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5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000"/>
                            </p:stCondLst>
                            <p:childTnLst>
                              <p:par>
                                <p:cTn id="24" presetID="17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29" presetID="17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bldLvl="5" autoUpdateAnimBg="0" advAuto="1000"/>
      <p:bldP spid="39949" grpId="0" animBg="1" autoUpdateAnimBg="0"/>
      <p:bldP spid="39954" grpId="0" animBg="1" autoUpdateAnimBg="0"/>
      <p:bldP spid="39955" grpId="0" animBg="1" autoUpdateAnimBg="0"/>
      <p:bldP spid="39956" grpId="0" animBg="1" autoUpdateAnimBg="0"/>
      <p:bldP spid="39957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Processing Versus Databases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2855913" cy="4562475"/>
          </a:xfrm>
        </p:spPr>
        <p:txBody>
          <a:bodyPr/>
          <a:lstStyle/>
          <a:p>
            <a:pPr marL="12700" indent="-12700"/>
            <a:r>
              <a:rPr lang="en-US" sz="2600"/>
              <a:t>How do a database application and a file processing application differ in the way they store data?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65100" y="6450013"/>
            <a:ext cx="15494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000099"/>
                </a:solidFill>
                <a:latin typeface="Arial Narrow" pitchFamily="34" charset="0"/>
              </a:rPr>
              <a:t>p. 525 Fig. 10-10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41990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1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pic>
        <p:nvPicPr>
          <p:cNvPr id="9" name="Picture 8" descr="CFig10-10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671" y="1166647"/>
            <a:ext cx="5009894" cy="4647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bldLvl="5" autoUpdateAnimBg="0" advAuto="100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Management Systems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90613"/>
            <a:ext cx="8839200" cy="519112"/>
          </a:xfrm>
        </p:spPr>
        <p:txBody>
          <a:bodyPr/>
          <a:lstStyle/>
          <a:p>
            <a:pPr marL="0" indent="0"/>
            <a:r>
              <a:rPr lang="en-US" sz="2600"/>
              <a:t>What are popular database management systems (DBMSs)?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65100" y="6450013"/>
            <a:ext cx="15494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000099"/>
                </a:solidFill>
                <a:latin typeface="Arial Narrow" pitchFamily="34" charset="0"/>
              </a:rPr>
              <a:t>p. 526 Fig. 10-11</a:t>
            </a:r>
          </a:p>
        </p:txBody>
      </p:sp>
      <p:grpSp>
        <p:nvGrpSpPr>
          <p:cNvPr id="44037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44038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9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44143" name="Group 111"/>
          <p:cNvGrpSpPr>
            <a:grpSpLocks/>
          </p:cNvGrpSpPr>
          <p:nvPr/>
        </p:nvGrpSpPr>
        <p:grpSpPr bwMode="auto">
          <a:xfrm>
            <a:off x="0" y="4648200"/>
            <a:ext cx="1981200" cy="1295400"/>
            <a:chOff x="0" y="3024"/>
            <a:chExt cx="1248" cy="816"/>
          </a:xfrm>
        </p:grpSpPr>
        <p:sp>
          <p:nvSpPr>
            <p:cNvPr id="44144" name="Rectangle 112"/>
            <p:cNvSpPr>
              <a:spLocks noChangeArrowheads="1"/>
            </p:cNvSpPr>
            <p:nvPr/>
          </p:nvSpPr>
          <p:spPr bwMode="auto">
            <a:xfrm>
              <a:off x="0" y="3456"/>
              <a:ext cx="1248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0000"/>
                </a:lnSpc>
                <a:buClr>
                  <a:schemeClr val="accent1"/>
                </a:buClr>
                <a:buSzPct val="75000"/>
                <a:buFont typeface="Wingdings" pitchFamily="2" charset="2"/>
                <a:buNone/>
              </a:pP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Click to view Web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Link, click Chapter 10,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Click Web Link from left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navigation, then click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 err="1" smtClean="0">
                  <a:solidFill>
                    <a:schemeClr val="bg2"/>
                  </a:solidFill>
                  <a:latin typeface="Arial Narrow" pitchFamily="34" charset="0"/>
                </a:rPr>
                <a:t>Teradata</a:t>
              </a:r>
              <a:r>
                <a:rPr kumimoji="1" lang="en-US" sz="1200" dirty="0" smtClean="0">
                  <a:solidFill>
                    <a:schemeClr val="bg2"/>
                  </a:solidFill>
                  <a:latin typeface="Arial Narrow" pitchFamily="34" charset="0"/>
                </a:rPr>
                <a:t> </a:t>
              </a: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below Chapter 10</a:t>
              </a:r>
            </a:p>
          </p:txBody>
        </p:sp>
        <p:sp>
          <p:nvSpPr>
            <p:cNvPr id="44145" name="Webpage">
              <a:hlinkClick r:id="rId2"/>
            </p:cNvPr>
            <p:cNvSpPr>
              <a:spLocks noEditPoints="1" noChangeArrowheads="1"/>
            </p:cNvSpPr>
            <p:nvPr/>
          </p:nvSpPr>
          <p:spPr bwMode="auto">
            <a:xfrm>
              <a:off x="96" y="3024"/>
              <a:ext cx="278" cy="372"/>
            </a:xfrm>
            <a:custGeom>
              <a:avLst/>
              <a:gdLst>
                <a:gd name="T0" fmla="*/ 5187 w 21600"/>
                <a:gd name="T1" fmla="*/ 21600 h 21600"/>
                <a:gd name="T2" fmla="*/ 0 w 21600"/>
                <a:gd name="T3" fmla="*/ 17509 h 21600"/>
                <a:gd name="T4" fmla="*/ 21600 w 21600"/>
                <a:gd name="T5" fmla="*/ 0 h 21600"/>
                <a:gd name="T6" fmla="*/ 0 w 21600"/>
                <a:gd name="T7" fmla="*/ 0 h 21600"/>
                <a:gd name="T8" fmla="*/ 10800 w 21600"/>
                <a:gd name="T9" fmla="*/ 0 h 21600"/>
                <a:gd name="T10" fmla="*/ 21600 w 21600"/>
                <a:gd name="T11" fmla="*/ 0 h 21600"/>
                <a:gd name="T12" fmla="*/ 21600 w 21600"/>
                <a:gd name="T13" fmla="*/ 10800 h 21600"/>
                <a:gd name="T14" fmla="*/ 21600 w 21600"/>
                <a:gd name="T15" fmla="*/ 21600 h 21600"/>
                <a:gd name="T16" fmla="*/ 10800 w 21600"/>
                <a:gd name="T17" fmla="*/ 21600 h 21600"/>
                <a:gd name="T18" fmla="*/ 0 w 21600"/>
                <a:gd name="T19" fmla="*/ 10800 h 21600"/>
                <a:gd name="T20" fmla="*/ 1955 w 21600"/>
                <a:gd name="T21" fmla="*/ 12829 h 21600"/>
                <a:gd name="T22" fmla="*/ 19814 w 21600"/>
                <a:gd name="T23" fmla="*/ 2074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9184" y="949"/>
                  </a:moveTo>
                  <a:lnTo>
                    <a:pt x="9758" y="1309"/>
                  </a:lnTo>
                  <a:lnTo>
                    <a:pt x="11544" y="1292"/>
                  </a:lnTo>
                  <a:lnTo>
                    <a:pt x="12437" y="1292"/>
                  </a:lnTo>
                  <a:lnTo>
                    <a:pt x="13414" y="1161"/>
                  </a:lnTo>
                  <a:lnTo>
                    <a:pt x="13648" y="1243"/>
                  </a:lnTo>
                  <a:lnTo>
                    <a:pt x="13542" y="1390"/>
                  </a:lnTo>
                  <a:lnTo>
                    <a:pt x="13967" y="1849"/>
                  </a:lnTo>
                  <a:lnTo>
                    <a:pt x="14562" y="2520"/>
                  </a:lnTo>
                  <a:lnTo>
                    <a:pt x="14669" y="3223"/>
                  </a:lnTo>
                  <a:lnTo>
                    <a:pt x="14796" y="3518"/>
                  </a:lnTo>
                  <a:lnTo>
                    <a:pt x="15264" y="3665"/>
                  </a:lnTo>
                  <a:lnTo>
                    <a:pt x="15753" y="3518"/>
                  </a:lnTo>
                  <a:lnTo>
                    <a:pt x="15902" y="2978"/>
                  </a:lnTo>
                  <a:lnTo>
                    <a:pt x="16008" y="2323"/>
                  </a:lnTo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5591" y="10620"/>
                  </a:moveTo>
                  <a:lnTo>
                    <a:pt x="6122" y="10996"/>
                  </a:lnTo>
                  <a:lnTo>
                    <a:pt x="6696" y="11340"/>
                  </a:lnTo>
                  <a:lnTo>
                    <a:pt x="7313" y="11618"/>
                  </a:lnTo>
                  <a:lnTo>
                    <a:pt x="7972" y="11863"/>
                  </a:lnTo>
                  <a:lnTo>
                    <a:pt x="8652" y="12060"/>
                  </a:lnTo>
                  <a:lnTo>
                    <a:pt x="9396" y="12190"/>
                  </a:lnTo>
                  <a:lnTo>
                    <a:pt x="10119" y="12272"/>
                  </a:lnTo>
                  <a:lnTo>
                    <a:pt x="10906" y="12305"/>
                  </a:lnTo>
                  <a:lnTo>
                    <a:pt x="11650" y="12272"/>
                  </a:lnTo>
                  <a:lnTo>
                    <a:pt x="12373" y="12190"/>
                  </a:lnTo>
                  <a:lnTo>
                    <a:pt x="13117" y="12060"/>
                  </a:lnTo>
                  <a:lnTo>
                    <a:pt x="13797" y="11863"/>
                  </a:lnTo>
                  <a:lnTo>
                    <a:pt x="14456" y="11618"/>
                  </a:lnTo>
                  <a:lnTo>
                    <a:pt x="15073" y="11340"/>
                  </a:lnTo>
                  <a:lnTo>
                    <a:pt x="15647" y="11029"/>
                  </a:lnTo>
                  <a:lnTo>
                    <a:pt x="16178" y="10652"/>
                  </a:lnTo>
                  <a:lnTo>
                    <a:pt x="16667" y="10243"/>
                  </a:lnTo>
                  <a:lnTo>
                    <a:pt x="17071" y="9801"/>
                  </a:lnTo>
                  <a:lnTo>
                    <a:pt x="17475" y="9327"/>
                  </a:lnTo>
                  <a:lnTo>
                    <a:pt x="17815" y="8820"/>
                  </a:lnTo>
                  <a:lnTo>
                    <a:pt x="18049" y="8296"/>
                  </a:lnTo>
                  <a:lnTo>
                    <a:pt x="18262" y="7723"/>
                  </a:lnTo>
                  <a:lnTo>
                    <a:pt x="18347" y="7134"/>
                  </a:lnTo>
                  <a:lnTo>
                    <a:pt x="18389" y="6561"/>
                  </a:lnTo>
                  <a:lnTo>
                    <a:pt x="18347" y="5956"/>
                  </a:lnTo>
                  <a:lnTo>
                    <a:pt x="18262" y="5400"/>
                  </a:lnTo>
                  <a:lnTo>
                    <a:pt x="18049" y="4827"/>
                  </a:lnTo>
                  <a:lnTo>
                    <a:pt x="17815" y="4303"/>
                  </a:lnTo>
                  <a:lnTo>
                    <a:pt x="17475" y="3796"/>
                  </a:lnTo>
                  <a:lnTo>
                    <a:pt x="17114" y="3321"/>
                  </a:lnTo>
                  <a:lnTo>
                    <a:pt x="16710" y="2880"/>
                  </a:lnTo>
                  <a:lnTo>
                    <a:pt x="16221" y="2470"/>
                  </a:lnTo>
                  <a:lnTo>
                    <a:pt x="15689" y="2094"/>
                  </a:lnTo>
                  <a:lnTo>
                    <a:pt x="15115" y="1750"/>
                  </a:lnTo>
                  <a:lnTo>
                    <a:pt x="14499" y="1472"/>
                  </a:lnTo>
                  <a:lnTo>
                    <a:pt x="13797" y="1227"/>
                  </a:lnTo>
                  <a:lnTo>
                    <a:pt x="13117" y="1030"/>
                  </a:lnTo>
                  <a:lnTo>
                    <a:pt x="12415" y="883"/>
                  </a:lnTo>
                  <a:lnTo>
                    <a:pt x="11650" y="818"/>
                  </a:lnTo>
                  <a:lnTo>
                    <a:pt x="10906" y="785"/>
                  </a:lnTo>
                  <a:lnTo>
                    <a:pt x="10119" y="818"/>
                  </a:lnTo>
                  <a:lnTo>
                    <a:pt x="9396" y="883"/>
                  </a:lnTo>
                  <a:lnTo>
                    <a:pt x="8652" y="1030"/>
                  </a:lnTo>
                  <a:lnTo>
                    <a:pt x="8014" y="1227"/>
                  </a:lnTo>
                  <a:lnTo>
                    <a:pt x="7355" y="1440"/>
                  </a:lnTo>
                  <a:lnTo>
                    <a:pt x="6739" y="1750"/>
                  </a:lnTo>
                  <a:lnTo>
                    <a:pt x="6122" y="2061"/>
                  </a:lnTo>
                  <a:lnTo>
                    <a:pt x="5591" y="2438"/>
                  </a:lnTo>
                  <a:lnTo>
                    <a:pt x="5102" y="2847"/>
                  </a:lnTo>
                  <a:lnTo>
                    <a:pt x="4698" y="3289"/>
                  </a:lnTo>
                  <a:lnTo>
                    <a:pt x="4294" y="3763"/>
                  </a:lnTo>
                  <a:lnTo>
                    <a:pt x="3996" y="4270"/>
                  </a:lnTo>
                  <a:lnTo>
                    <a:pt x="3720" y="4794"/>
                  </a:lnTo>
                  <a:lnTo>
                    <a:pt x="3550" y="5367"/>
                  </a:lnTo>
                  <a:lnTo>
                    <a:pt x="3422" y="5956"/>
                  </a:lnTo>
                  <a:lnTo>
                    <a:pt x="3380" y="6561"/>
                  </a:lnTo>
                  <a:lnTo>
                    <a:pt x="3422" y="7134"/>
                  </a:lnTo>
                  <a:lnTo>
                    <a:pt x="3550" y="7690"/>
                  </a:lnTo>
                  <a:lnTo>
                    <a:pt x="3720" y="8263"/>
                  </a:lnTo>
                  <a:lnTo>
                    <a:pt x="3954" y="8787"/>
                  </a:lnTo>
                  <a:lnTo>
                    <a:pt x="4294" y="9294"/>
                  </a:lnTo>
                  <a:lnTo>
                    <a:pt x="4655" y="9769"/>
                  </a:lnTo>
                  <a:lnTo>
                    <a:pt x="5102" y="10210"/>
                  </a:lnTo>
                  <a:lnTo>
                    <a:pt x="5591" y="10620"/>
                  </a:lnTo>
                  <a:close/>
                </a:path>
                <a:path w="21600" h="21600" extrusionOk="0">
                  <a:moveTo>
                    <a:pt x="3401" y="6021"/>
                  </a:moveTo>
                  <a:lnTo>
                    <a:pt x="4039" y="5530"/>
                  </a:lnTo>
                  <a:lnTo>
                    <a:pt x="4294" y="4892"/>
                  </a:lnTo>
                  <a:lnTo>
                    <a:pt x="4677" y="4156"/>
                  </a:lnTo>
                  <a:lnTo>
                    <a:pt x="5166" y="3763"/>
                  </a:lnTo>
                  <a:lnTo>
                    <a:pt x="5378" y="3354"/>
                  </a:lnTo>
                  <a:lnTo>
                    <a:pt x="5293" y="2732"/>
                  </a:lnTo>
                  <a:moveTo>
                    <a:pt x="3507" y="7380"/>
                  </a:moveTo>
                  <a:lnTo>
                    <a:pt x="3890" y="7200"/>
                  </a:lnTo>
                  <a:lnTo>
                    <a:pt x="4103" y="7249"/>
                  </a:lnTo>
                  <a:lnTo>
                    <a:pt x="4400" y="7527"/>
                  </a:lnTo>
                  <a:lnTo>
                    <a:pt x="4719" y="7674"/>
                  </a:lnTo>
                  <a:lnTo>
                    <a:pt x="5293" y="7641"/>
                  </a:lnTo>
                  <a:lnTo>
                    <a:pt x="5740" y="7543"/>
                  </a:lnTo>
                  <a:lnTo>
                    <a:pt x="6144" y="7543"/>
                  </a:lnTo>
                  <a:lnTo>
                    <a:pt x="6526" y="7821"/>
                  </a:lnTo>
                  <a:lnTo>
                    <a:pt x="6569" y="8312"/>
                  </a:lnTo>
                  <a:lnTo>
                    <a:pt x="6059" y="8852"/>
                  </a:lnTo>
                  <a:lnTo>
                    <a:pt x="5803" y="8967"/>
                  </a:lnTo>
                  <a:lnTo>
                    <a:pt x="5803" y="9147"/>
                  </a:lnTo>
                  <a:lnTo>
                    <a:pt x="5421" y="9294"/>
                  </a:lnTo>
                  <a:lnTo>
                    <a:pt x="4868" y="9163"/>
                  </a:lnTo>
                  <a:lnTo>
                    <a:pt x="4337" y="9049"/>
                  </a:lnTo>
                  <a:lnTo>
                    <a:pt x="4081" y="9000"/>
                  </a:lnTo>
                  <a:moveTo>
                    <a:pt x="14988" y="11372"/>
                  </a:moveTo>
                  <a:lnTo>
                    <a:pt x="15115" y="10865"/>
                  </a:lnTo>
                  <a:lnTo>
                    <a:pt x="16072" y="10096"/>
                  </a:lnTo>
                  <a:lnTo>
                    <a:pt x="16455" y="9605"/>
                  </a:lnTo>
                  <a:lnTo>
                    <a:pt x="16455" y="8329"/>
                  </a:lnTo>
                  <a:lnTo>
                    <a:pt x="17156" y="7969"/>
                  </a:lnTo>
                  <a:lnTo>
                    <a:pt x="17879" y="7870"/>
                  </a:lnTo>
                  <a:lnTo>
                    <a:pt x="18177" y="7821"/>
                  </a:lnTo>
                  <a:moveTo>
                    <a:pt x="18368" y="6840"/>
                  </a:moveTo>
                  <a:lnTo>
                    <a:pt x="18049" y="6610"/>
                  </a:lnTo>
                  <a:lnTo>
                    <a:pt x="17411" y="6512"/>
                  </a:lnTo>
                  <a:lnTo>
                    <a:pt x="16859" y="6545"/>
                  </a:lnTo>
                  <a:lnTo>
                    <a:pt x="16603" y="6201"/>
                  </a:lnTo>
                  <a:lnTo>
                    <a:pt x="16731" y="5874"/>
                  </a:lnTo>
                  <a:lnTo>
                    <a:pt x="17241" y="5465"/>
                  </a:lnTo>
                  <a:lnTo>
                    <a:pt x="17858" y="5236"/>
                  </a:lnTo>
                  <a:lnTo>
                    <a:pt x="18007" y="5089"/>
                  </a:lnTo>
                  <a:lnTo>
                    <a:pt x="18049" y="4892"/>
                  </a:lnTo>
                  <a:moveTo>
                    <a:pt x="8100" y="1260"/>
                  </a:moveTo>
                  <a:cubicBezTo>
                    <a:pt x="8333" y="1276"/>
                    <a:pt x="8206" y="1554"/>
                    <a:pt x="8695" y="1652"/>
                  </a:cubicBezTo>
                  <a:cubicBezTo>
                    <a:pt x="9184" y="1750"/>
                    <a:pt x="10481" y="1685"/>
                    <a:pt x="10991" y="1881"/>
                  </a:cubicBezTo>
                  <a:cubicBezTo>
                    <a:pt x="11501" y="2078"/>
                    <a:pt x="11629" y="2503"/>
                    <a:pt x="11799" y="2830"/>
                  </a:cubicBezTo>
                  <a:cubicBezTo>
                    <a:pt x="11969" y="3158"/>
                    <a:pt x="11905" y="3910"/>
                    <a:pt x="12054" y="3894"/>
                  </a:cubicBezTo>
                  <a:cubicBezTo>
                    <a:pt x="12203" y="3878"/>
                    <a:pt x="12351" y="2880"/>
                    <a:pt x="12649" y="2683"/>
                  </a:cubicBezTo>
                  <a:cubicBezTo>
                    <a:pt x="12947" y="2487"/>
                    <a:pt x="13670" y="2536"/>
                    <a:pt x="13840" y="2683"/>
                  </a:cubicBezTo>
                  <a:cubicBezTo>
                    <a:pt x="14010" y="2830"/>
                    <a:pt x="13733" y="3370"/>
                    <a:pt x="13648" y="3616"/>
                  </a:cubicBezTo>
                  <a:cubicBezTo>
                    <a:pt x="13563" y="3861"/>
                    <a:pt x="13457" y="4058"/>
                    <a:pt x="13351" y="4156"/>
                  </a:cubicBezTo>
                  <a:cubicBezTo>
                    <a:pt x="13244" y="4254"/>
                    <a:pt x="13096" y="4221"/>
                    <a:pt x="12947" y="4254"/>
                  </a:cubicBezTo>
                  <a:cubicBezTo>
                    <a:pt x="12777" y="4303"/>
                    <a:pt x="12585" y="4369"/>
                    <a:pt x="12394" y="4401"/>
                  </a:cubicBezTo>
                  <a:cubicBezTo>
                    <a:pt x="12139" y="4500"/>
                    <a:pt x="12054" y="4614"/>
                    <a:pt x="11862" y="4647"/>
                  </a:cubicBezTo>
                  <a:cubicBezTo>
                    <a:pt x="11650" y="4761"/>
                    <a:pt x="11671" y="4680"/>
                    <a:pt x="11437" y="4778"/>
                  </a:cubicBezTo>
                  <a:cubicBezTo>
                    <a:pt x="11352" y="4827"/>
                    <a:pt x="11225" y="4974"/>
                    <a:pt x="11246" y="5072"/>
                  </a:cubicBezTo>
                  <a:cubicBezTo>
                    <a:pt x="11225" y="5154"/>
                    <a:pt x="11267" y="5220"/>
                    <a:pt x="11310" y="5269"/>
                  </a:cubicBezTo>
                  <a:cubicBezTo>
                    <a:pt x="11352" y="5318"/>
                    <a:pt x="11480" y="5383"/>
                    <a:pt x="11565" y="5416"/>
                  </a:cubicBezTo>
                  <a:cubicBezTo>
                    <a:pt x="11629" y="5400"/>
                    <a:pt x="11820" y="5465"/>
                    <a:pt x="11862" y="5432"/>
                  </a:cubicBezTo>
                  <a:cubicBezTo>
                    <a:pt x="11905" y="5416"/>
                    <a:pt x="11926" y="5269"/>
                    <a:pt x="11884" y="5236"/>
                  </a:cubicBezTo>
                  <a:cubicBezTo>
                    <a:pt x="11841" y="5203"/>
                    <a:pt x="11629" y="5269"/>
                    <a:pt x="11565" y="5220"/>
                  </a:cubicBezTo>
                  <a:cubicBezTo>
                    <a:pt x="11480" y="5187"/>
                    <a:pt x="11459" y="5040"/>
                    <a:pt x="11480" y="4974"/>
                  </a:cubicBezTo>
                  <a:cubicBezTo>
                    <a:pt x="11501" y="4909"/>
                    <a:pt x="11607" y="4860"/>
                    <a:pt x="11692" y="4843"/>
                  </a:cubicBezTo>
                  <a:cubicBezTo>
                    <a:pt x="11905" y="4876"/>
                    <a:pt x="11820" y="4876"/>
                    <a:pt x="12054" y="4876"/>
                  </a:cubicBezTo>
                  <a:cubicBezTo>
                    <a:pt x="12075" y="5040"/>
                    <a:pt x="12096" y="5269"/>
                    <a:pt x="12139" y="5416"/>
                  </a:cubicBezTo>
                  <a:cubicBezTo>
                    <a:pt x="12160" y="5465"/>
                    <a:pt x="12330" y="5465"/>
                    <a:pt x="12373" y="5416"/>
                  </a:cubicBezTo>
                  <a:cubicBezTo>
                    <a:pt x="12415" y="5367"/>
                    <a:pt x="12330" y="4974"/>
                    <a:pt x="12394" y="4892"/>
                  </a:cubicBezTo>
                  <a:cubicBezTo>
                    <a:pt x="12458" y="4810"/>
                    <a:pt x="12692" y="4925"/>
                    <a:pt x="12755" y="4892"/>
                  </a:cubicBezTo>
                  <a:cubicBezTo>
                    <a:pt x="12798" y="4860"/>
                    <a:pt x="12840" y="4761"/>
                    <a:pt x="12755" y="4729"/>
                  </a:cubicBezTo>
                  <a:cubicBezTo>
                    <a:pt x="12670" y="4696"/>
                    <a:pt x="12118" y="4745"/>
                    <a:pt x="12203" y="4696"/>
                  </a:cubicBezTo>
                  <a:cubicBezTo>
                    <a:pt x="12543" y="4549"/>
                    <a:pt x="12819" y="4434"/>
                    <a:pt x="13266" y="4401"/>
                  </a:cubicBezTo>
                  <a:cubicBezTo>
                    <a:pt x="13436" y="4385"/>
                    <a:pt x="13585" y="4500"/>
                    <a:pt x="13776" y="4532"/>
                  </a:cubicBezTo>
                  <a:cubicBezTo>
                    <a:pt x="13967" y="4630"/>
                    <a:pt x="13861" y="4843"/>
                    <a:pt x="13712" y="4925"/>
                  </a:cubicBezTo>
                  <a:cubicBezTo>
                    <a:pt x="13648" y="5023"/>
                    <a:pt x="13521" y="5121"/>
                    <a:pt x="13414" y="5187"/>
                  </a:cubicBezTo>
                  <a:cubicBezTo>
                    <a:pt x="13351" y="5285"/>
                    <a:pt x="13287" y="5334"/>
                    <a:pt x="13159" y="5383"/>
                  </a:cubicBezTo>
                  <a:cubicBezTo>
                    <a:pt x="13117" y="5563"/>
                    <a:pt x="12862" y="5743"/>
                    <a:pt x="12649" y="5809"/>
                  </a:cubicBezTo>
                  <a:cubicBezTo>
                    <a:pt x="12543" y="5907"/>
                    <a:pt x="12437" y="5940"/>
                    <a:pt x="12309" y="6005"/>
                  </a:cubicBezTo>
                  <a:cubicBezTo>
                    <a:pt x="12245" y="6120"/>
                    <a:pt x="12139" y="6185"/>
                    <a:pt x="12075" y="6300"/>
                  </a:cubicBezTo>
                  <a:cubicBezTo>
                    <a:pt x="12118" y="6561"/>
                    <a:pt x="12075" y="6643"/>
                    <a:pt x="12373" y="6741"/>
                  </a:cubicBezTo>
                  <a:cubicBezTo>
                    <a:pt x="12500" y="6840"/>
                    <a:pt x="12522" y="6970"/>
                    <a:pt x="12330" y="7036"/>
                  </a:cubicBezTo>
                  <a:cubicBezTo>
                    <a:pt x="12011" y="6987"/>
                    <a:pt x="12033" y="6823"/>
                    <a:pt x="11799" y="6692"/>
                  </a:cubicBezTo>
                  <a:cubicBezTo>
                    <a:pt x="11714" y="6529"/>
                    <a:pt x="11459" y="6430"/>
                    <a:pt x="11246" y="6398"/>
                  </a:cubicBezTo>
                  <a:cubicBezTo>
                    <a:pt x="11076" y="6332"/>
                    <a:pt x="11182" y="6365"/>
                    <a:pt x="10906" y="6365"/>
                  </a:cubicBezTo>
                  <a:cubicBezTo>
                    <a:pt x="10608" y="6512"/>
                    <a:pt x="10544" y="7347"/>
                    <a:pt x="11246" y="7478"/>
                  </a:cubicBezTo>
                  <a:cubicBezTo>
                    <a:pt x="12394" y="7429"/>
                    <a:pt x="13329" y="7772"/>
                    <a:pt x="13733" y="7985"/>
                  </a:cubicBezTo>
                  <a:cubicBezTo>
                    <a:pt x="13840" y="8410"/>
                    <a:pt x="13329" y="8901"/>
                    <a:pt x="12500" y="9343"/>
                  </a:cubicBezTo>
                  <a:cubicBezTo>
                    <a:pt x="11629" y="9736"/>
                    <a:pt x="11480" y="10194"/>
                    <a:pt x="11246" y="10980"/>
                  </a:cubicBezTo>
                  <a:cubicBezTo>
                    <a:pt x="10991" y="11372"/>
                    <a:pt x="10481" y="10930"/>
                    <a:pt x="10289" y="10096"/>
                  </a:cubicBezTo>
                  <a:cubicBezTo>
                    <a:pt x="10140" y="9196"/>
                    <a:pt x="9907" y="8165"/>
                    <a:pt x="10459" y="7576"/>
                  </a:cubicBezTo>
                  <a:cubicBezTo>
                    <a:pt x="9375" y="6790"/>
                    <a:pt x="9269" y="6070"/>
                    <a:pt x="9056" y="6218"/>
                  </a:cubicBezTo>
                  <a:cubicBezTo>
                    <a:pt x="9205" y="6987"/>
                    <a:pt x="8929" y="6660"/>
                    <a:pt x="8737" y="6021"/>
                  </a:cubicBezTo>
                  <a:cubicBezTo>
                    <a:pt x="8822" y="5023"/>
                    <a:pt x="8610" y="4385"/>
                    <a:pt x="8440" y="3550"/>
                  </a:cubicBezTo>
                  <a:lnTo>
                    <a:pt x="7844" y="2290"/>
                  </a:lnTo>
                  <a:lnTo>
                    <a:pt x="6654" y="1849"/>
                  </a:ln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" name="Picture 11" descr="CFig10-11.gif"/>
          <p:cNvPicPr>
            <a:picLocks noChangeAspect="1"/>
          </p:cNvPicPr>
          <p:nvPr/>
        </p:nvPicPr>
        <p:blipFill>
          <a:blip r:embed="rId3"/>
          <a:srcRect r="1051" b="2390"/>
          <a:stretch>
            <a:fillRect/>
          </a:stretch>
        </p:blipFill>
        <p:spPr>
          <a:xfrm>
            <a:off x="2076158" y="1629104"/>
            <a:ext cx="5239042" cy="4078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bldLvl="5" autoUpdateAnimBg="0" advAuto="100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Management Systems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738187"/>
          </a:xfrm>
        </p:spPr>
        <p:txBody>
          <a:bodyPr/>
          <a:lstStyle/>
          <a:p>
            <a:r>
              <a:rPr lang="en-US"/>
              <a:t>What is a </a:t>
            </a:r>
            <a:r>
              <a:rPr lang="en-US">
                <a:solidFill>
                  <a:srgbClr val="D94439"/>
                </a:solidFill>
              </a:rPr>
              <a:t>data dictionary</a:t>
            </a:r>
            <a:r>
              <a:rPr lang="en-US"/>
              <a:t>?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65100" y="6450013"/>
            <a:ext cx="15494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000099"/>
                </a:solidFill>
                <a:latin typeface="Arial Narrow" pitchFamily="34" charset="0"/>
              </a:rPr>
              <a:t>p. 527 Fig. 10-12</a:t>
            </a:r>
          </a:p>
        </p:txBody>
      </p:sp>
      <p:grpSp>
        <p:nvGrpSpPr>
          <p:cNvPr id="46085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46086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7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304800" y="1524000"/>
            <a:ext cx="8585200" cy="157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66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>
                <a:solidFill>
                  <a:srgbClr val="000000"/>
                </a:solidFill>
                <a:latin typeface="Times New Roman" pitchFamily="18" charset="0"/>
              </a:rPr>
              <a:t>Contains data about each file in database and each field within those files</a:t>
            </a:r>
          </a:p>
        </p:txBody>
      </p:sp>
      <p:pic>
        <p:nvPicPr>
          <p:cNvPr id="10" name="Picture 9" descr="CFig10-1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8" y="2417379"/>
            <a:ext cx="5899908" cy="3560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bldLvl="5" autoUpdateAnimBg="0" advAuto="1000"/>
      <p:bldP spid="46104" grpId="0" build="p" bldLvl="2" autoUpdateAnimBg="0" advAuto="300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Management Systems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/>
              <a:t>What is a </a:t>
            </a:r>
            <a:r>
              <a:rPr lang="en-US">
                <a:solidFill>
                  <a:srgbClr val="D94439"/>
                </a:solidFill>
              </a:rPr>
              <a:t>query</a:t>
            </a:r>
            <a:r>
              <a:rPr lang="en-US"/>
              <a:t>?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5100" y="6450013"/>
            <a:ext cx="15494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000099"/>
                </a:solidFill>
                <a:latin typeface="Arial Narrow" pitchFamily="34" charset="0"/>
              </a:rPr>
              <a:t>p. 528 - 529 Fig. 10-13</a:t>
            </a:r>
          </a:p>
        </p:txBody>
      </p:sp>
      <p:grpSp>
        <p:nvGrpSpPr>
          <p:cNvPr id="48133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48134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5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304800" y="1547813"/>
            <a:ext cx="3521075" cy="274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66"/>
              </a:buClr>
              <a:buSzPct val="75000"/>
              <a:buFont typeface="Wingdings" pitchFamily="2" charset="2"/>
              <a:buChar char="Ø"/>
            </a:pPr>
            <a:r>
              <a:rPr kumimoji="1" lang="en-US" b="1">
                <a:solidFill>
                  <a:srgbClr val="000000"/>
                </a:solidFill>
                <a:latin typeface="Times New Roman" pitchFamily="18" charset="0"/>
              </a:rPr>
              <a:t>Request for specific data from a database</a:t>
            </a:r>
          </a:p>
          <a:p>
            <a:pPr marL="609600" lvl="1" indent="-495300">
              <a:spcBef>
                <a:spcPct val="5000"/>
              </a:spcBef>
              <a:buClr>
                <a:srgbClr val="000066"/>
              </a:buClr>
              <a:buSzPct val="75000"/>
              <a:buFont typeface="Wingdings" pitchFamily="2" charset="2"/>
              <a:buChar char="Ø"/>
            </a:pPr>
            <a:r>
              <a:rPr kumimoji="1" lang="en-US" b="1">
                <a:solidFill>
                  <a:srgbClr val="D94439"/>
                </a:solidFill>
                <a:latin typeface="Times New Roman" pitchFamily="18" charset="0"/>
              </a:rPr>
              <a:t>Query language</a:t>
            </a:r>
            <a:r>
              <a:rPr kumimoji="1" lang="en-US" b="1">
                <a:solidFill>
                  <a:srgbClr val="000000"/>
                </a:solidFill>
                <a:latin typeface="Times New Roman" pitchFamily="18" charset="0"/>
              </a:rPr>
              <a:t> consists of simple, English-like statements that allow users to specify data to display, print, or store</a:t>
            </a:r>
          </a:p>
        </p:txBody>
      </p:sp>
      <p:grpSp>
        <p:nvGrpSpPr>
          <p:cNvPr id="48147" name="Group 19"/>
          <p:cNvGrpSpPr>
            <a:grpSpLocks/>
          </p:cNvGrpSpPr>
          <p:nvPr/>
        </p:nvGrpSpPr>
        <p:grpSpPr bwMode="auto">
          <a:xfrm>
            <a:off x="0" y="4926013"/>
            <a:ext cx="1981200" cy="1295400"/>
            <a:chOff x="0" y="3024"/>
            <a:chExt cx="1248" cy="816"/>
          </a:xfrm>
        </p:grpSpPr>
        <p:sp>
          <p:nvSpPr>
            <p:cNvPr id="48148" name="Rectangle 20"/>
            <p:cNvSpPr>
              <a:spLocks noChangeArrowheads="1"/>
            </p:cNvSpPr>
            <p:nvPr/>
          </p:nvSpPr>
          <p:spPr bwMode="auto">
            <a:xfrm>
              <a:off x="0" y="3456"/>
              <a:ext cx="1248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0000"/>
                </a:lnSpc>
                <a:buClr>
                  <a:schemeClr val="accent1"/>
                </a:buClr>
                <a:buSzPct val="75000"/>
                <a:buFont typeface="Wingdings" pitchFamily="2" charset="2"/>
                <a:buNone/>
              </a:pP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Click to view Web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Link, click Chapter 10, Click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Web Link from left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navigation, then click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 smtClean="0">
                  <a:solidFill>
                    <a:schemeClr val="bg2"/>
                  </a:solidFill>
                  <a:latin typeface="Arial Narrow" pitchFamily="34" charset="0"/>
                </a:rPr>
                <a:t>Query below </a:t>
              </a: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Chapter 10</a:t>
              </a:r>
            </a:p>
          </p:txBody>
        </p:sp>
        <p:sp>
          <p:nvSpPr>
            <p:cNvPr id="48149" name="Webpage">
              <a:hlinkClick r:id="rId2"/>
            </p:cNvPr>
            <p:cNvSpPr>
              <a:spLocks noEditPoints="1" noChangeArrowheads="1"/>
            </p:cNvSpPr>
            <p:nvPr/>
          </p:nvSpPr>
          <p:spPr bwMode="auto">
            <a:xfrm>
              <a:off x="96" y="3024"/>
              <a:ext cx="278" cy="372"/>
            </a:xfrm>
            <a:custGeom>
              <a:avLst/>
              <a:gdLst>
                <a:gd name="T0" fmla="*/ 5187 w 21600"/>
                <a:gd name="T1" fmla="*/ 21600 h 21600"/>
                <a:gd name="T2" fmla="*/ 0 w 21600"/>
                <a:gd name="T3" fmla="*/ 17509 h 21600"/>
                <a:gd name="T4" fmla="*/ 21600 w 21600"/>
                <a:gd name="T5" fmla="*/ 0 h 21600"/>
                <a:gd name="T6" fmla="*/ 0 w 21600"/>
                <a:gd name="T7" fmla="*/ 0 h 21600"/>
                <a:gd name="T8" fmla="*/ 10800 w 21600"/>
                <a:gd name="T9" fmla="*/ 0 h 21600"/>
                <a:gd name="T10" fmla="*/ 21600 w 21600"/>
                <a:gd name="T11" fmla="*/ 0 h 21600"/>
                <a:gd name="T12" fmla="*/ 21600 w 21600"/>
                <a:gd name="T13" fmla="*/ 10800 h 21600"/>
                <a:gd name="T14" fmla="*/ 21600 w 21600"/>
                <a:gd name="T15" fmla="*/ 21600 h 21600"/>
                <a:gd name="T16" fmla="*/ 10800 w 21600"/>
                <a:gd name="T17" fmla="*/ 21600 h 21600"/>
                <a:gd name="T18" fmla="*/ 0 w 21600"/>
                <a:gd name="T19" fmla="*/ 10800 h 21600"/>
                <a:gd name="T20" fmla="*/ 1955 w 21600"/>
                <a:gd name="T21" fmla="*/ 12829 h 21600"/>
                <a:gd name="T22" fmla="*/ 19814 w 21600"/>
                <a:gd name="T23" fmla="*/ 2074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9184" y="949"/>
                  </a:moveTo>
                  <a:lnTo>
                    <a:pt x="9758" y="1309"/>
                  </a:lnTo>
                  <a:lnTo>
                    <a:pt x="11544" y="1292"/>
                  </a:lnTo>
                  <a:lnTo>
                    <a:pt x="12437" y="1292"/>
                  </a:lnTo>
                  <a:lnTo>
                    <a:pt x="13414" y="1161"/>
                  </a:lnTo>
                  <a:lnTo>
                    <a:pt x="13648" y="1243"/>
                  </a:lnTo>
                  <a:lnTo>
                    <a:pt x="13542" y="1390"/>
                  </a:lnTo>
                  <a:lnTo>
                    <a:pt x="13967" y="1849"/>
                  </a:lnTo>
                  <a:lnTo>
                    <a:pt x="14562" y="2520"/>
                  </a:lnTo>
                  <a:lnTo>
                    <a:pt x="14669" y="3223"/>
                  </a:lnTo>
                  <a:lnTo>
                    <a:pt x="14796" y="3518"/>
                  </a:lnTo>
                  <a:lnTo>
                    <a:pt x="15264" y="3665"/>
                  </a:lnTo>
                  <a:lnTo>
                    <a:pt x="15753" y="3518"/>
                  </a:lnTo>
                  <a:lnTo>
                    <a:pt x="15902" y="2978"/>
                  </a:lnTo>
                  <a:lnTo>
                    <a:pt x="16008" y="2323"/>
                  </a:lnTo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5591" y="10620"/>
                  </a:moveTo>
                  <a:lnTo>
                    <a:pt x="6122" y="10996"/>
                  </a:lnTo>
                  <a:lnTo>
                    <a:pt x="6696" y="11340"/>
                  </a:lnTo>
                  <a:lnTo>
                    <a:pt x="7313" y="11618"/>
                  </a:lnTo>
                  <a:lnTo>
                    <a:pt x="7972" y="11863"/>
                  </a:lnTo>
                  <a:lnTo>
                    <a:pt x="8652" y="12060"/>
                  </a:lnTo>
                  <a:lnTo>
                    <a:pt x="9396" y="12190"/>
                  </a:lnTo>
                  <a:lnTo>
                    <a:pt x="10119" y="12272"/>
                  </a:lnTo>
                  <a:lnTo>
                    <a:pt x="10906" y="12305"/>
                  </a:lnTo>
                  <a:lnTo>
                    <a:pt x="11650" y="12272"/>
                  </a:lnTo>
                  <a:lnTo>
                    <a:pt x="12373" y="12190"/>
                  </a:lnTo>
                  <a:lnTo>
                    <a:pt x="13117" y="12060"/>
                  </a:lnTo>
                  <a:lnTo>
                    <a:pt x="13797" y="11863"/>
                  </a:lnTo>
                  <a:lnTo>
                    <a:pt x="14456" y="11618"/>
                  </a:lnTo>
                  <a:lnTo>
                    <a:pt x="15073" y="11340"/>
                  </a:lnTo>
                  <a:lnTo>
                    <a:pt x="15647" y="11029"/>
                  </a:lnTo>
                  <a:lnTo>
                    <a:pt x="16178" y="10652"/>
                  </a:lnTo>
                  <a:lnTo>
                    <a:pt x="16667" y="10243"/>
                  </a:lnTo>
                  <a:lnTo>
                    <a:pt x="17071" y="9801"/>
                  </a:lnTo>
                  <a:lnTo>
                    <a:pt x="17475" y="9327"/>
                  </a:lnTo>
                  <a:lnTo>
                    <a:pt x="17815" y="8820"/>
                  </a:lnTo>
                  <a:lnTo>
                    <a:pt x="18049" y="8296"/>
                  </a:lnTo>
                  <a:lnTo>
                    <a:pt x="18262" y="7723"/>
                  </a:lnTo>
                  <a:lnTo>
                    <a:pt x="18347" y="7134"/>
                  </a:lnTo>
                  <a:lnTo>
                    <a:pt x="18389" y="6561"/>
                  </a:lnTo>
                  <a:lnTo>
                    <a:pt x="18347" y="5956"/>
                  </a:lnTo>
                  <a:lnTo>
                    <a:pt x="18262" y="5400"/>
                  </a:lnTo>
                  <a:lnTo>
                    <a:pt x="18049" y="4827"/>
                  </a:lnTo>
                  <a:lnTo>
                    <a:pt x="17815" y="4303"/>
                  </a:lnTo>
                  <a:lnTo>
                    <a:pt x="17475" y="3796"/>
                  </a:lnTo>
                  <a:lnTo>
                    <a:pt x="17114" y="3321"/>
                  </a:lnTo>
                  <a:lnTo>
                    <a:pt x="16710" y="2880"/>
                  </a:lnTo>
                  <a:lnTo>
                    <a:pt x="16221" y="2470"/>
                  </a:lnTo>
                  <a:lnTo>
                    <a:pt x="15689" y="2094"/>
                  </a:lnTo>
                  <a:lnTo>
                    <a:pt x="15115" y="1750"/>
                  </a:lnTo>
                  <a:lnTo>
                    <a:pt x="14499" y="1472"/>
                  </a:lnTo>
                  <a:lnTo>
                    <a:pt x="13797" y="1227"/>
                  </a:lnTo>
                  <a:lnTo>
                    <a:pt x="13117" y="1030"/>
                  </a:lnTo>
                  <a:lnTo>
                    <a:pt x="12415" y="883"/>
                  </a:lnTo>
                  <a:lnTo>
                    <a:pt x="11650" y="818"/>
                  </a:lnTo>
                  <a:lnTo>
                    <a:pt x="10906" y="785"/>
                  </a:lnTo>
                  <a:lnTo>
                    <a:pt x="10119" y="818"/>
                  </a:lnTo>
                  <a:lnTo>
                    <a:pt x="9396" y="883"/>
                  </a:lnTo>
                  <a:lnTo>
                    <a:pt x="8652" y="1030"/>
                  </a:lnTo>
                  <a:lnTo>
                    <a:pt x="8014" y="1227"/>
                  </a:lnTo>
                  <a:lnTo>
                    <a:pt x="7355" y="1440"/>
                  </a:lnTo>
                  <a:lnTo>
                    <a:pt x="6739" y="1750"/>
                  </a:lnTo>
                  <a:lnTo>
                    <a:pt x="6122" y="2061"/>
                  </a:lnTo>
                  <a:lnTo>
                    <a:pt x="5591" y="2438"/>
                  </a:lnTo>
                  <a:lnTo>
                    <a:pt x="5102" y="2847"/>
                  </a:lnTo>
                  <a:lnTo>
                    <a:pt x="4698" y="3289"/>
                  </a:lnTo>
                  <a:lnTo>
                    <a:pt x="4294" y="3763"/>
                  </a:lnTo>
                  <a:lnTo>
                    <a:pt x="3996" y="4270"/>
                  </a:lnTo>
                  <a:lnTo>
                    <a:pt x="3720" y="4794"/>
                  </a:lnTo>
                  <a:lnTo>
                    <a:pt x="3550" y="5367"/>
                  </a:lnTo>
                  <a:lnTo>
                    <a:pt x="3422" y="5956"/>
                  </a:lnTo>
                  <a:lnTo>
                    <a:pt x="3380" y="6561"/>
                  </a:lnTo>
                  <a:lnTo>
                    <a:pt x="3422" y="7134"/>
                  </a:lnTo>
                  <a:lnTo>
                    <a:pt x="3550" y="7690"/>
                  </a:lnTo>
                  <a:lnTo>
                    <a:pt x="3720" y="8263"/>
                  </a:lnTo>
                  <a:lnTo>
                    <a:pt x="3954" y="8787"/>
                  </a:lnTo>
                  <a:lnTo>
                    <a:pt x="4294" y="9294"/>
                  </a:lnTo>
                  <a:lnTo>
                    <a:pt x="4655" y="9769"/>
                  </a:lnTo>
                  <a:lnTo>
                    <a:pt x="5102" y="10210"/>
                  </a:lnTo>
                  <a:lnTo>
                    <a:pt x="5591" y="10620"/>
                  </a:lnTo>
                  <a:close/>
                </a:path>
                <a:path w="21600" h="21600" extrusionOk="0">
                  <a:moveTo>
                    <a:pt x="3401" y="6021"/>
                  </a:moveTo>
                  <a:lnTo>
                    <a:pt x="4039" y="5530"/>
                  </a:lnTo>
                  <a:lnTo>
                    <a:pt x="4294" y="4892"/>
                  </a:lnTo>
                  <a:lnTo>
                    <a:pt x="4677" y="4156"/>
                  </a:lnTo>
                  <a:lnTo>
                    <a:pt x="5166" y="3763"/>
                  </a:lnTo>
                  <a:lnTo>
                    <a:pt x="5378" y="3354"/>
                  </a:lnTo>
                  <a:lnTo>
                    <a:pt x="5293" y="2732"/>
                  </a:lnTo>
                  <a:moveTo>
                    <a:pt x="3507" y="7380"/>
                  </a:moveTo>
                  <a:lnTo>
                    <a:pt x="3890" y="7200"/>
                  </a:lnTo>
                  <a:lnTo>
                    <a:pt x="4103" y="7249"/>
                  </a:lnTo>
                  <a:lnTo>
                    <a:pt x="4400" y="7527"/>
                  </a:lnTo>
                  <a:lnTo>
                    <a:pt x="4719" y="7674"/>
                  </a:lnTo>
                  <a:lnTo>
                    <a:pt x="5293" y="7641"/>
                  </a:lnTo>
                  <a:lnTo>
                    <a:pt x="5740" y="7543"/>
                  </a:lnTo>
                  <a:lnTo>
                    <a:pt x="6144" y="7543"/>
                  </a:lnTo>
                  <a:lnTo>
                    <a:pt x="6526" y="7821"/>
                  </a:lnTo>
                  <a:lnTo>
                    <a:pt x="6569" y="8312"/>
                  </a:lnTo>
                  <a:lnTo>
                    <a:pt x="6059" y="8852"/>
                  </a:lnTo>
                  <a:lnTo>
                    <a:pt x="5803" y="8967"/>
                  </a:lnTo>
                  <a:lnTo>
                    <a:pt x="5803" y="9147"/>
                  </a:lnTo>
                  <a:lnTo>
                    <a:pt x="5421" y="9294"/>
                  </a:lnTo>
                  <a:lnTo>
                    <a:pt x="4868" y="9163"/>
                  </a:lnTo>
                  <a:lnTo>
                    <a:pt x="4337" y="9049"/>
                  </a:lnTo>
                  <a:lnTo>
                    <a:pt x="4081" y="9000"/>
                  </a:lnTo>
                  <a:moveTo>
                    <a:pt x="14988" y="11372"/>
                  </a:moveTo>
                  <a:lnTo>
                    <a:pt x="15115" y="10865"/>
                  </a:lnTo>
                  <a:lnTo>
                    <a:pt x="16072" y="10096"/>
                  </a:lnTo>
                  <a:lnTo>
                    <a:pt x="16455" y="9605"/>
                  </a:lnTo>
                  <a:lnTo>
                    <a:pt x="16455" y="8329"/>
                  </a:lnTo>
                  <a:lnTo>
                    <a:pt x="17156" y="7969"/>
                  </a:lnTo>
                  <a:lnTo>
                    <a:pt x="17879" y="7870"/>
                  </a:lnTo>
                  <a:lnTo>
                    <a:pt x="18177" y="7821"/>
                  </a:lnTo>
                  <a:moveTo>
                    <a:pt x="18368" y="6840"/>
                  </a:moveTo>
                  <a:lnTo>
                    <a:pt x="18049" y="6610"/>
                  </a:lnTo>
                  <a:lnTo>
                    <a:pt x="17411" y="6512"/>
                  </a:lnTo>
                  <a:lnTo>
                    <a:pt x="16859" y="6545"/>
                  </a:lnTo>
                  <a:lnTo>
                    <a:pt x="16603" y="6201"/>
                  </a:lnTo>
                  <a:lnTo>
                    <a:pt x="16731" y="5874"/>
                  </a:lnTo>
                  <a:lnTo>
                    <a:pt x="17241" y="5465"/>
                  </a:lnTo>
                  <a:lnTo>
                    <a:pt x="17858" y="5236"/>
                  </a:lnTo>
                  <a:lnTo>
                    <a:pt x="18007" y="5089"/>
                  </a:lnTo>
                  <a:lnTo>
                    <a:pt x="18049" y="4892"/>
                  </a:lnTo>
                  <a:moveTo>
                    <a:pt x="8100" y="1260"/>
                  </a:moveTo>
                  <a:cubicBezTo>
                    <a:pt x="8333" y="1276"/>
                    <a:pt x="8206" y="1554"/>
                    <a:pt x="8695" y="1652"/>
                  </a:cubicBezTo>
                  <a:cubicBezTo>
                    <a:pt x="9184" y="1750"/>
                    <a:pt x="10481" y="1685"/>
                    <a:pt x="10991" y="1881"/>
                  </a:cubicBezTo>
                  <a:cubicBezTo>
                    <a:pt x="11501" y="2078"/>
                    <a:pt x="11629" y="2503"/>
                    <a:pt x="11799" y="2830"/>
                  </a:cubicBezTo>
                  <a:cubicBezTo>
                    <a:pt x="11969" y="3158"/>
                    <a:pt x="11905" y="3910"/>
                    <a:pt x="12054" y="3894"/>
                  </a:cubicBezTo>
                  <a:cubicBezTo>
                    <a:pt x="12203" y="3878"/>
                    <a:pt x="12351" y="2880"/>
                    <a:pt x="12649" y="2683"/>
                  </a:cubicBezTo>
                  <a:cubicBezTo>
                    <a:pt x="12947" y="2487"/>
                    <a:pt x="13670" y="2536"/>
                    <a:pt x="13840" y="2683"/>
                  </a:cubicBezTo>
                  <a:cubicBezTo>
                    <a:pt x="14010" y="2830"/>
                    <a:pt x="13733" y="3370"/>
                    <a:pt x="13648" y="3616"/>
                  </a:cubicBezTo>
                  <a:cubicBezTo>
                    <a:pt x="13563" y="3861"/>
                    <a:pt x="13457" y="4058"/>
                    <a:pt x="13351" y="4156"/>
                  </a:cubicBezTo>
                  <a:cubicBezTo>
                    <a:pt x="13244" y="4254"/>
                    <a:pt x="13096" y="4221"/>
                    <a:pt x="12947" y="4254"/>
                  </a:cubicBezTo>
                  <a:cubicBezTo>
                    <a:pt x="12777" y="4303"/>
                    <a:pt x="12585" y="4369"/>
                    <a:pt x="12394" y="4401"/>
                  </a:cubicBezTo>
                  <a:cubicBezTo>
                    <a:pt x="12139" y="4500"/>
                    <a:pt x="12054" y="4614"/>
                    <a:pt x="11862" y="4647"/>
                  </a:cubicBezTo>
                  <a:cubicBezTo>
                    <a:pt x="11650" y="4761"/>
                    <a:pt x="11671" y="4680"/>
                    <a:pt x="11437" y="4778"/>
                  </a:cubicBezTo>
                  <a:cubicBezTo>
                    <a:pt x="11352" y="4827"/>
                    <a:pt x="11225" y="4974"/>
                    <a:pt x="11246" y="5072"/>
                  </a:cubicBezTo>
                  <a:cubicBezTo>
                    <a:pt x="11225" y="5154"/>
                    <a:pt x="11267" y="5220"/>
                    <a:pt x="11310" y="5269"/>
                  </a:cubicBezTo>
                  <a:cubicBezTo>
                    <a:pt x="11352" y="5318"/>
                    <a:pt x="11480" y="5383"/>
                    <a:pt x="11565" y="5416"/>
                  </a:cubicBezTo>
                  <a:cubicBezTo>
                    <a:pt x="11629" y="5400"/>
                    <a:pt x="11820" y="5465"/>
                    <a:pt x="11862" y="5432"/>
                  </a:cubicBezTo>
                  <a:cubicBezTo>
                    <a:pt x="11905" y="5416"/>
                    <a:pt x="11926" y="5269"/>
                    <a:pt x="11884" y="5236"/>
                  </a:cubicBezTo>
                  <a:cubicBezTo>
                    <a:pt x="11841" y="5203"/>
                    <a:pt x="11629" y="5269"/>
                    <a:pt x="11565" y="5220"/>
                  </a:cubicBezTo>
                  <a:cubicBezTo>
                    <a:pt x="11480" y="5187"/>
                    <a:pt x="11459" y="5040"/>
                    <a:pt x="11480" y="4974"/>
                  </a:cubicBezTo>
                  <a:cubicBezTo>
                    <a:pt x="11501" y="4909"/>
                    <a:pt x="11607" y="4860"/>
                    <a:pt x="11692" y="4843"/>
                  </a:cubicBezTo>
                  <a:cubicBezTo>
                    <a:pt x="11905" y="4876"/>
                    <a:pt x="11820" y="4876"/>
                    <a:pt x="12054" y="4876"/>
                  </a:cubicBezTo>
                  <a:cubicBezTo>
                    <a:pt x="12075" y="5040"/>
                    <a:pt x="12096" y="5269"/>
                    <a:pt x="12139" y="5416"/>
                  </a:cubicBezTo>
                  <a:cubicBezTo>
                    <a:pt x="12160" y="5465"/>
                    <a:pt x="12330" y="5465"/>
                    <a:pt x="12373" y="5416"/>
                  </a:cubicBezTo>
                  <a:cubicBezTo>
                    <a:pt x="12415" y="5367"/>
                    <a:pt x="12330" y="4974"/>
                    <a:pt x="12394" y="4892"/>
                  </a:cubicBezTo>
                  <a:cubicBezTo>
                    <a:pt x="12458" y="4810"/>
                    <a:pt x="12692" y="4925"/>
                    <a:pt x="12755" y="4892"/>
                  </a:cubicBezTo>
                  <a:cubicBezTo>
                    <a:pt x="12798" y="4860"/>
                    <a:pt x="12840" y="4761"/>
                    <a:pt x="12755" y="4729"/>
                  </a:cubicBezTo>
                  <a:cubicBezTo>
                    <a:pt x="12670" y="4696"/>
                    <a:pt x="12118" y="4745"/>
                    <a:pt x="12203" y="4696"/>
                  </a:cubicBezTo>
                  <a:cubicBezTo>
                    <a:pt x="12543" y="4549"/>
                    <a:pt x="12819" y="4434"/>
                    <a:pt x="13266" y="4401"/>
                  </a:cubicBezTo>
                  <a:cubicBezTo>
                    <a:pt x="13436" y="4385"/>
                    <a:pt x="13585" y="4500"/>
                    <a:pt x="13776" y="4532"/>
                  </a:cubicBezTo>
                  <a:cubicBezTo>
                    <a:pt x="13967" y="4630"/>
                    <a:pt x="13861" y="4843"/>
                    <a:pt x="13712" y="4925"/>
                  </a:cubicBezTo>
                  <a:cubicBezTo>
                    <a:pt x="13648" y="5023"/>
                    <a:pt x="13521" y="5121"/>
                    <a:pt x="13414" y="5187"/>
                  </a:cubicBezTo>
                  <a:cubicBezTo>
                    <a:pt x="13351" y="5285"/>
                    <a:pt x="13287" y="5334"/>
                    <a:pt x="13159" y="5383"/>
                  </a:cubicBezTo>
                  <a:cubicBezTo>
                    <a:pt x="13117" y="5563"/>
                    <a:pt x="12862" y="5743"/>
                    <a:pt x="12649" y="5809"/>
                  </a:cubicBezTo>
                  <a:cubicBezTo>
                    <a:pt x="12543" y="5907"/>
                    <a:pt x="12437" y="5940"/>
                    <a:pt x="12309" y="6005"/>
                  </a:cubicBezTo>
                  <a:cubicBezTo>
                    <a:pt x="12245" y="6120"/>
                    <a:pt x="12139" y="6185"/>
                    <a:pt x="12075" y="6300"/>
                  </a:cubicBezTo>
                  <a:cubicBezTo>
                    <a:pt x="12118" y="6561"/>
                    <a:pt x="12075" y="6643"/>
                    <a:pt x="12373" y="6741"/>
                  </a:cubicBezTo>
                  <a:cubicBezTo>
                    <a:pt x="12500" y="6840"/>
                    <a:pt x="12522" y="6970"/>
                    <a:pt x="12330" y="7036"/>
                  </a:cubicBezTo>
                  <a:cubicBezTo>
                    <a:pt x="12011" y="6987"/>
                    <a:pt x="12033" y="6823"/>
                    <a:pt x="11799" y="6692"/>
                  </a:cubicBezTo>
                  <a:cubicBezTo>
                    <a:pt x="11714" y="6529"/>
                    <a:pt x="11459" y="6430"/>
                    <a:pt x="11246" y="6398"/>
                  </a:cubicBezTo>
                  <a:cubicBezTo>
                    <a:pt x="11076" y="6332"/>
                    <a:pt x="11182" y="6365"/>
                    <a:pt x="10906" y="6365"/>
                  </a:cubicBezTo>
                  <a:cubicBezTo>
                    <a:pt x="10608" y="6512"/>
                    <a:pt x="10544" y="7347"/>
                    <a:pt x="11246" y="7478"/>
                  </a:cubicBezTo>
                  <a:cubicBezTo>
                    <a:pt x="12394" y="7429"/>
                    <a:pt x="13329" y="7772"/>
                    <a:pt x="13733" y="7985"/>
                  </a:cubicBezTo>
                  <a:cubicBezTo>
                    <a:pt x="13840" y="8410"/>
                    <a:pt x="13329" y="8901"/>
                    <a:pt x="12500" y="9343"/>
                  </a:cubicBezTo>
                  <a:cubicBezTo>
                    <a:pt x="11629" y="9736"/>
                    <a:pt x="11480" y="10194"/>
                    <a:pt x="11246" y="10980"/>
                  </a:cubicBezTo>
                  <a:cubicBezTo>
                    <a:pt x="10991" y="11372"/>
                    <a:pt x="10481" y="10930"/>
                    <a:pt x="10289" y="10096"/>
                  </a:cubicBezTo>
                  <a:cubicBezTo>
                    <a:pt x="10140" y="9196"/>
                    <a:pt x="9907" y="8165"/>
                    <a:pt x="10459" y="7576"/>
                  </a:cubicBezTo>
                  <a:cubicBezTo>
                    <a:pt x="9375" y="6790"/>
                    <a:pt x="9269" y="6070"/>
                    <a:pt x="9056" y="6218"/>
                  </a:cubicBezTo>
                  <a:cubicBezTo>
                    <a:pt x="9205" y="6987"/>
                    <a:pt x="8929" y="6660"/>
                    <a:pt x="8737" y="6021"/>
                  </a:cubicBezTo>
                  <a:cubicBezTo>
                    <a:pt x="8822" y="5023"/>
                    <a:pt x="8610" y="4385"/>
                    <a:pt x="8440" y="3550"/>
                  </a:cubicBezTo>
                  <a:lnTo>
                    <a:pt x="7844" y="2290"/>
                  </a:lnTo>
                  <a:lnTo>
                    <a:pt x="6654" y="1849"/>
                  </a:ln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3" name="Picture 12" descr="CFig10-13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580" y="1566040"/>
            <a:ext cx="5336327" cy="3741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bldLvl="5" autoUpdateAnimBg="0" advAuto="1000"/>
      <p:bldP spid="48136" grpId="0" build="p" bldLvl="2" autoUpdateAnimBg="0" advAuto="300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Management Systems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814387"/>
          </a:xfrm>
        </p:spPr>
        <p:txBody>
          <a:bodyPr/>
          <a:lstStyle/>
          <a:p>
            <a:r>
              <a:rPr lang="en-US"/>
              <a:t>What is a </a:t>
            </a:r>
            <a:r>
              <a:rPr lang="en-US">
                <a:solidFill>
                  <a:srgbClr val="D94439"/>
                </a:solidFill>
              </a:rPr>
              <a:t>query by example (QBE)</a:t>
            </a:r>
            <a:r>
              <a:rPr lang="en-US"/>
              <a:t>?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65100" y="6450013"/>
            <a:ext cx="15494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000099"/>
                </a:solidFill>
                <a:latin typeface="Arial Narrow" pitchFamily="34" charset="0"/>
              </a:rPr>
              <a:t>p. 528 - 529 Fig. 10-14</a:t>
            </a:r>
          </a:p>
        </p:txBody>
      </p:sp>
      <p:grpSp>
        <p:nvGrpSpPr>
          <p:cNvPr id="50181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50182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3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304800" y="1547813"/>
            <a:ext cx="80772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66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>
                <a:solidFill>
                  <a:srgbClr val="000000"/>
                </a:solidFill>
                <a:latin typeface="Times New Roman" pitchFamily="18" charset="0"/>
              </a:rPr>
              <a:t>Program retrieves records that match criteria entered in form fields</a:t>
            </a:r>
          </a:p>
        </p:txBody>
      </p:sp>
      <p:sp>
        <p:nvSpPr>
          <p:cNvPr id="50196" name="Rectangle 20"/>
          <p:cNvSpPr>
            <a:spLocks noChangeArrowheads="1"/>
          </p:cNvSpPr>
          <p:nvPr/>
        </p:nvSpPr>
        <p:spPr bwMode="auto">
          <a:xfrm>
            <a:off x="304800" y="2347913"/>
            <a:ext cx="8077200" cy="168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66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>
                <a:solidFill>
                  <a:srgbClr val="000000"/>
                </a:solidFill>
                <a:latin typeface="Times New Roman" pitchFamily="18" charset="0"/>
              </a:rPr>
              <a:t>Has a graphical user interface that assists users with retrieving data</a:t>
            </a:r>
          </a:p>
        </p:txBody>
      </p:sp>
      <p:pic>
        <p:nvPicPr>
          <p:cNvPr id="11" name="Picture 10" descr="CFig10-14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07" y="3255578"/>
            <a:ext cx="6253655" cy="3224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bldLvl="5" autoUpdateAnimBg="0" advAuto="1000"/>
      <p:bldP spid="50184" grpId="0" build="p" bldLvl="2" autoUpdateAnimBg="0" advAuto="3000"/>
      <p:bldP spid="50196" grpId="0" build="p" bldLvl="2" autoUpdateAnimBg="0" advAuto="400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Management Systems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585787"/>
          </a:xfrm>
        </p:spPr>
        <p:txBody>
          <a:bodyPr/>
          <a:lstStyle/>
          <a:p>
            <a:r>
              <a:rPr lang="en-US"/>
              <a:t>What is a </a:t>
            </a:r>
            <a:r>
              <a:rPr lang="en-US">
                <a:solidFill>
                  <a:srgbClr val="D94439"/>
                </a:solidFill>
              </a:rPr>
              <a:t>form</a:t>
            </a:r>
            <a:r>
              <a:rPr lang="en-US"/>
              <a:t>?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65100" y="6450013"/>
            <a:ext cx="15494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000099"/>
                </a:solidFill>
                <a:latin typeface="Arial Narrow" pitchFamily="34" charset="0"/>
              </a:rPr>
              <a:t>p. 530 Fig. 10-15</a:t>
            </a:r>
          </a:p>
        </p:txBody>
      </p:sp>
      <p:grpSp>
        <p:nvGrpSpPr>
          <p:cNvPr id="52229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52230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1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304800" y="1576388"/>
            <a:ext cx="85852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66"/>
              </a:buClr>
              <a:buSzPct val="75000"/>
              <a:buFont typeface="Wingdings" pitchFamily="2" charset="2"/>
              <a:buChar char="Ø"/>
            </a:pPr>
            <a:r>
              <a:rPr kumimoji="1" lang="en-US" b="1">
                <a:solidFill>
                  <a:srgbClr val="000000"/>
                </a:solidFill>
                <a:latin typeface="Times New Roman" pitchFamily="18" charset="0"/>
              </a:rPr>
              <a:t>Window on screen that provides areas for entering or changing data in database</a:t>
            </a: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315913" y="2373313"/>
            <a:ext cx="3463925" cy="337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66"/>
              </a:buClr>
              <a:buSzPct val="75000"/>
              <a:buFont typeface="Wingdings" pitchFamily="2" charset="2"/>
              <a:buChar char="Ø"/>
            </a:pPr>
            <a:r>
              <a:rPr kumimoji="1" lang="en-US" b="1">
                <a:solidFill>
                  <a:srgbClr val="000000"/>
                </a:solidFill>
                <a:latin typeface="Times New Roman" pitchFamily="18" charset="0"/>
              </a:rPr>
              <a:t>Used to retrieve and maintain data in a database</a:t>
            </a:r>
          </a:p>
          <a:p>
            <a:pPr marL="609600" lvl="1" indent="-495300">
              <a:spcBef>
                <a:spcPct val="5000"/>
              </a:spcBef>
              <a:buClr>
                <a:srgbClr val="000066"/>
              </a:buClr>
              <a:buSzPct val="75000"/>
              <a:buFont typeface="Wingdings" pitchFamily="2" charset="2"/>
              <a:buChar char="Ø"/>
            </a:pPr>
            <a:r>
              <a:rPr kumimoji="1" lang="en-US" b="1">
                <a:solidFill>
                  <a:srgbClr val="000000"/>
                </a:solidFill>
                <a:latin typeface="Times New Roman" pitchFamily="18" charset="0"/>
              </a:rPr>
              <a:t>Form that sends data across network or Internet is called e-form, short for electronic form</a:t>
            </a:r>
          </a:p>
        </p:txBody>
      </p:sp>
      <p:pic>
        <p:nvPicPr>
          <p:cNvPr id="11" name="Picture 10" descr="CFig10-15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863" y="2081048"/>
            <a:ext cx="3325343" cy="3828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bldLvl="5" autoUpdateAnimBg="0" advAuto="1000"/>
      <p:bldP spid="52232" grpId="0" build="p" bldLvl="2" autoUpdateAnimBg="0" advAuto="3000"/>
      <p:bldP spid="52235" grpId="0" build="p" bldLvl="2" autoUpdateAnimBg="0" advAuto="400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Management Systems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/>
              <a:t>What is a </a:t>
            </a:r>
            <a:r>
              <a:rPr lang="en-US">
                <a:solidFill>
                  <a:srgbClr val="D94439"/>
                </a:solidFill>
              </a:rPr>
              <a:t>report generator</a:t>
            </a:r>
            <a:r>
              <a:rPr lang="en-US"/>
              <a:t>?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65100" y="6450013"/>
            <a:ext cx="15494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000099"/>
                </a:solidFill>
                <a:latin typeface="Arial Narrow" pitchFamily="34" charset="0"/>
              </a:rPr>
              <a:t>p. 530 Fig. 10-16</a:t>
            </a:r>
          </a:p>
        </p:txBody>
      </p:sp>
      <p:grpSp>
        <p:nvGrpSpPr>
          <p:cNvPr id="54277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54278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79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304800" y="1524000"/>
            <a:ext cx="7162800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66"/>
              </a:buClr>
              <a:buSzPct val="75000"/>
              <a:buFont typeface="Wingdings" pitchFamily="2" charset="2"/>
              <a:buChar char="Ø"/>
            </a:pPr>
            <a:r>
              <a:rPr kumimoji="1" lang="en-US" b="1">
                <a:solidFill>
                  <a:srgbClr val="000000"/>
                </a:solidFill>
                <a:latin typeface="Times New Roman" pitchFamily="18" charset="0"/>
              </a:rPr>
              <a:t>Allows user to design a report on screen, retrieve data into report design, then display or print reports</a:t>
            </a: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306388" y="2633663"/>
            <a:ext cx="29972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66"/>
              </a:buClr>
              <a:buSzPct val="75000"/>
              <a:buFont typeface="Wingdings" pitchFamily="2" charset="2"/>
              <a:buChar char="Ø"/>
            </a:pPr>
            <a:r>
              <a:rPr kumimoji="1" lang="en-US" b="1">
                <a:solidFill>
                  <a:srgbClr val="000000"/>
                </a:solidFill>
                <a:latin typeface="Times New Roman" pitchFamily="18" charset="0"/>
              </a:rPr>
              <a:t>Also called report writer</a:t>
            </a:r>
          </a:p>
        </p:txBody>
      </p:sp>
      <p:pic>
        <p:nvPicPr>
          <p:cNvPr id="11" name="Picture 10" descr="CFig10-16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952" y="2343807"/>
            <a:ext cx="4286380" cy="3587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bldLvl="5" autoUpdateAnimBg="0" advAuto="1000"/>
      <p:bldP spid="54280" grpId="0" build="p" bldLvl="2" autoUpdateAnimBg="0" advAuto="3000"/>
      <p:bldP spid="54283" grpId="0" build="p" bldLvl="2" autoUpdateAnimBg="0" advAuto="400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Management Systems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773112"/>
          </a:xfrm>
        </p:spPr>
        <p:txBody>
          <a:bodyPr/>
          <a:lstStyle/>
          <a:p>
            <a:r>
              <a:rPr lang="en-US"/>
              <a:t>What is data security?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65100" y="6450013"/>
            <a:ext cx="15494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000099"/>
                </a:solidFill>
                <a:latin typeface="Arial Narrow" pitchFamily="34" charset="0"/>
              </a:rPr>
              <a:t>p. 530 - 531</a:t>
            </a:r>
          </a:p>
        </p:txBody>
      </p:sp>
      <p:grpSp>
        <p:nvGrpSpPr>
          <p:cNvPr id="56325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56326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7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56329" name="Line 9"/>
          <p:cNvSpPr>
            <a:spLocks noChangeShapeType="1"/>
          </p:cNvSpPr>
          <p:nvPr/>
        </p:nvSpPr>
        <p:spPr bwMode="auto">
          <a:xfrm flipH="1">
            <a:off x="5257800" y="3614738"/>
            <a:ext cx="552450" cy="7366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4114800" y="3960813"/>
            <a:ext cx="1600200" cy="1651000"/>
          </a:xfrm>
          <a:prstGeom prst="ellipse">
            <a:avLst/>
          </a:prstGeom>
          <a:solidFill>
            <a:srgbClr val="0099CC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1600" b="1" dirty="0">
                <a:latin typeface="Times New Roman" pitchFamily="18" charset="0"/>
              </a:rPr>
              <a:t>Read-only privileges -</a:t>
            </a:r>
          </a:p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1600" b="1" dirty="0">
                <a:latin typeface="Times New Roman" pitchFamily="18" charset="0"/>
              </a:rPr>
              <a:t>user can view data, but cannot change it</a:t>
            </a:r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>
            <a:off x="7146925" y="3633788"/>
            <a:ext cx="315913" cy="523875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41" name="Oval 21"/>
          <p:cNvSpPr>
            <a:spLocks noChangeArrowheads="1"/>
          </p:cNvSpPr>
          <p:nvPr/>
        </p:nvSpPr>
        <p:spPr bwMode="auto">
          <a:xfrm>
            <a:off x="1831975" y="1793875"/>
            <a:ext cx="2438400" cy="2365375"/>
          </a:xfrm>
          <a:prstGeom prst="ellipse">
            <a:avLst/>
          </a:prstGeom>
          <a:solidFill>
            <a:srgbClr val="008080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137160" rIns="0" bIns="0" anchor="ctr"/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2000" dirty="0">
                <a:latin typeface="Times New Roman" pitchFamily="18" charset="0"/>
              </a:rPr>
              <a:t>DBMS provides means to ensure only authorized users can access data</a:t>
            </a:r>
          </a:p>
        </p:txBody>
      </p:sp>
      <p:sp>
        <p:nvSpPr>
          <p:cNvPr id="56358" name="Oval 38"/>
          <p:cNvSpPr>
            <a:spLocks noChangeArrowheads="1"/>
          </p:cNvSpPr>
          <p:nvPr/>
        </p:nvSpPr>
        <p:spPr bwMode="auto">
          <a:xfrm>
            <a:off x="5146675" y="1625600"/>
            <a:ext cx="2559050" cy="2436813"/>
          </a:xfrm>
          <a:prstGeom prst="ellipse">
            <a:avLst/>
          </a:prstGeom>
          <a:solidFill>
            <a:srgbClr val="008080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2000" dirty="0">
                <a:latin typeface="Times New Roman" pitchFamily="18" charset="0"/>
              </a:rPr>
              <a:t>Access privileges</a:t>
            </a:r>
            <a:r>
              <a:rPr kumimoji="1" lang="en-US" sz="200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kumimoji="1" lang="en-US" sz="2000" dirty="0">
                <a:solidFill>
                  <a:srgbClr val="000000"/>
                </a:solidFill>
                <a:latin typeface="Times New Roman" pitchFamily="18" charset="0"/>
              </a:rPr>
              <a:t/>
            </a:r>
            <a:br>
              <a:rPr kumimoji="1" lang="en-US" sz="20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sz="2000" dirty="0">
                <a:latin typeface="Times New Roman" pitchFamily="18" charset="0"/>
              </a:rPr>
              <a:t>define activities that specific user or group of users can perform</a:t>
            </a:r>
          </a:p>
        </p:txBody>
      </p:sp>
      <p:sp>
        <p:nvSpPr>
          <p:cNvPr id="56359" name="Oval 39"/>
          <p:cNvSpPr>
            <a:spLocks noChangeArrowheads="1"/>
          </p:cNvSpPr>
          <p:nvPr/>
        </p:nvSpPr>
        <p:spPr bwMode="auto">
          <a:xfrm>
            <a:off x="7059613" y="3960813"/>
            <a:ext cx="1600200" cy="1651000"/>
          </a:xfrm>
          <a:prstGeom prst="ellipse">
            <a:avLst/>
          </a:prstGeom>
          <a:solidFill>
            <a:srgbClr val="0099CC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1600" b="1" dirty="0">
                <a:latin typeface="Times New Roman" pitchFamily="18" charset="0"/>
              </a:rPr>
              <a:t>Full-update privileges  -user can view and change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3" presetClass="entr" presetSubtype="27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9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bldLvl="5" autoUpdateAnimBg="0" advAuto="1000"/>
      <p:bldP spid="56329" grpId="0" animBg="1"/>
      <p:bldP spid="56330" grpId="0" animBg="1" autoUpdateAnimBg="0"/>
      <p:bldP spid="56335" grpId="0" animBg="1"/>
      <p:bldP spid="56341" grpId="0" animBg="1" autoUpdateAnimBg="0"/>
      <p:bldP spid="56358" grpId="0" animBg="1" autoUpdateAnimBg="0"/>
      <p:bldP spid="56359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Management Systems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814387"/>
          </a:xfrm>
        </p:spPr>
        <p:txBody>
          <a:bodyPr/>
          <a:lstStyle/>
          <a:p>
            <a:r>
              <a:rPr lang="en-US"/>
              <a:t>What are </a:t>
            </a:r>
            <a:r>
              <a:rPr lang="en-US">
                <a:solidFill>
                  <a:srgbClr val="D94439"/>
                </a:solidFill>
              </a:rPr>
              <a:t>backup</a:t>
            </a:r>
            <a:r>
              <a:rPr lang="en-US"/>
              <a:t> and </a:t>
            </a:r>
            <a:r>
              <a:rPr lang="en-US">
                <a:solidFill>
                  <a:srgbClr val="D94439"/>
                </a:solidFill>
              </a:rPr>
              <a:t>log</a:t>
            </a:r>
            <a:r>
              <a:rPr lang="en-US"/>
              <a:t>?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65100" y="6450013"/>
            <a:ext cx="15494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000099"/>
                </a:solidFill>
                <a:latin typeface="Arial Narrow" pitchFamily="34" charset="0"/>
              </a:rPr>
              <a:t>p. 531 Fig. 10-17</a:t>
            </a:r>
          </a:p>
        </p:txBody>
      </p:sp>
      <p:grpSp>
        <p:nvGrpSpPr>
          <p:cNvPr id="58373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58374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5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304800" y="1547813"/>
            <a:ext cx="4581525" cy="464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66"/>
              </a:buClr>
              <a:buFont typeface="Wingdings" pitchFamily="2" charset="2"/>
              <a:buChar char="Ø"/>
            </a:pPr>
            <a:r>
              <a:rPr kumimoji="1" lang="en-US" sz="2600" b="1">
                <a:solidFill>
                  <a:srgbClr val="D94439"/>
                </a:solidFill>
                <a:latin typeface="Times New Roman" pitchFamily="18" charset="0"/>
              </a:rPr>
              <a:t>Backup</a:t>
            </a:r>
            <a:r>
              <a:rPr kumimoji="1" lang="en-US" sz="2600" b="1">
                <a:solidFill>
                  <a:srgbClr val="000000"/>
                </a:solidFill>
                <a:latin typeface="Times New Roman" pitchFamily="18" charset="0"/>
              </a:rPr>
              <a:t> is a copy of the entire database</a:t>
            </a:r>
          </a:p>
          <a:p>
            <a:pPr marL="609600" lvl="1" indent="-495300">
              <a:spcBef>
                <a:spcPct val="5000"/>
              </a:spcBef>
              <a:buClr>
                <a:srgbClr val="000066"/>
              </a:buClr>
              <a:buFont typeface="Wingdings" pitchFamily="2" charset="2"/>
              <a:buChar char="Ø"/>
            </a:pPr>
            <a:r>
              <a:rPr kumimoji="1" lang="en-US" sz="2600" b="1">
                <a:solidFill>
                  <a:srgbClr val="D94439"/>
                </a:solidFill>
                <a:latin typeface="Times New Roman" pitchFamily="18" charset="0"/>
              </a:rPr>
              <a:t>Log</a:t>
            </a:r>
            <a:r>
              <a:rPr kumimoji="1" lang="en-US" sz="2600" b="1">
                <a:solidFill>
                  <a:srgbClr val="000000"/>
                </a:solidFill>
                <a:latin typeface="Times New Roman" pitchFamily="18" charset="0"/>
              </a:rPr>
              <a:t> is a listing of activities that change database contents</a:t>
            </a:r>
          </a:p>
          <a:p>
            <a:pPr marL="1028700" lvl="2" indent="-457200">
              <a:spcBef>
                <a:spcPct val="200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kumimoji="1" lang="en-US" b="1">
                <a:solidFill>
                  <a:srgbClr val="000000"/>
                </a:solidFill>
                <a:latin typeface="Times New Roman" pitchFamily="18" charset="0"/>
              </a:rPr>
              <a:t>DBMS places three items in log: before image, actual change, and after image</a:t>
            </a:r>
          </a:p>
        </p:txBody>
      </p:sp>
      <p:pic>
        <p:nvPicPr>
          <p:cNvPr id="10" name="Picture 9" descr="CFig10-17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922" y="1019504"/>
            <a:ext cx="3690644" cy="4952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8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8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bldLvl="5" autoUpdateAnimBg="0" advAuto="1000"/>
      <p:bldP spid="58376" grpId="0" build="p" bldLvl="3" autoUpdateAnimBg="0" advAuto="400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6" name="Group 38"/>
          <p:cNvGrpSpPr>
            <a:grpSpLocks/>
          </p:cNvGrpSpPr>
          <p:nvPr/>
        </p:nvGrpSpPr>
        <p:grpSpPr bwMode="auto">
          <a:xfrm>
            <a:off x="3276600" y="4038600"/>
            <a:ext cx="1254125" cy="1676400"/>
            <a:chOff x="2064" y="2544"/>
            <a:chExt cx="790" cy="1056"/>
          </a:xfrm>
        </p:grpSpPr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 flipH="1">
              <a:off x="2496" y="2544"/>
              <a:ext cx="144" cy="432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Oval 14"/>
            <p:cNvSpPr>
              <a:spLocks noChangeArrowheads="1"/>
            </p:cNvSpPr>
            <p:nvPr/>
          </p:nvSpPr>
          <p:spPr bwMode="auto">
            <a:xfrm>
              <a:off x="2064" y="2880"/>
              <a:ext cx="790" cy="720"/>
            </a:xfrm>
            <a:prstGeom prst="ellipse">
              <a:avLst/>
            </a:prstGeom>
            <a:solidFill>
              <a:srgbClr val="0099CC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spcBef>
                  <a:spcPct val="5000"/>
                </a:spcBef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1600" b="1">
                  <a:latin typeface="Times New Roman" pitchFamily="18" charset="0"/>
                </a:rPr>
                <a:t>Add, </a:t>
              </a:r>
              <a:br>
                <a:rPr kumimoji="1" lang="en-US" sz="1600" b="1">
                  <a:latin typeface="Times New Roman" pitchFamily="18" charset="0"/>
                </a:rPr>
              </a:br>
              <a:r>
                <a:rPr kumimoji="1" lang="en-US" sz="1600" b="1">
                  <a:latin typeface="Times New Roman" pitchFamily="18" charset="0"/>
                </a:rPr>
                <a:t>change, </a:t>
              </a:r>
              <a:br>
                <a:rPr kumimoji="1" lang="en-US" sz="1600" b="1">
                  <a:latin typeface="Times New Roman" pitchFamily="18" charset="0"/>
                </a:rPr>
              </a:br>
              <a:r>
                <a:rPr kumimoji="1" lang="en-US" sz="1600" b="1">
                  <a:latin typeface="Times New Roman" pitchFamily="18" charset="0"/>
                </a:rPr>
                <a:t>and delete </a:t>
              </a:r>
              <a:br>
                <a:rPr kumimoji="1" lang="en-US" sz="1600" b="1">
                  <a:latin typeface="Times New Roman" pitchFamily="18" charset="0"/>
                </a:rPr>
              </a:br>
              <a:r>
                <a:rPr kumimoji="1" lang="en-US" sz="1600" b="1">
                  <a:latin typeface="Times New Roman" pitchFamily="18" charset="0"/>
                </a:rPr>
                <a:t>data</a:t>
              </a:r>
            </a:p>
          </p:txBody>
        </p:sp>
      </p:grpSp>
      <p:grpSp>
        <p:nvGrpSpPr>
          <p:cNvPr id="7207" name="Group 39"/>
          <p:cNvGrpSpPr>
            <a:grpSpLocks/>
          </p:cNvGrpSpPr>
          <p:nvPr/>
        </p:nvGrpSpPr>
        <p:grpSpPr bwMode="auto">
          <a:xfrm>
            <a:off x="2209800" y="3733800"/>
            <a:ext cx="1447800" cy="1219200"/>
            <a:chOff x="1392" y="2352"/>
            <a:chExt cx="912" cy="768"/>
          </a:xfrm>
        </p:grpSpPr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 flipH="1">
              <a:off x="1984" y="2352"/>
              <a:ext cx="320" cy="22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Oval 28"/>
            <p:cNvSpPr>
              <a:spLocks noChangeArrowheads="1"/>
            </p:cNvSpPr>
            <p:nvPr/>
          </p:nvSpPr>
          <p:spPr bwMode="auto">
            <a:xfrm>
              <a:off x="1392" y="2400"/>
              <a:ext cx="790" cy="720"/>
            </a:xfrm>
            <a:prstGeom prst="ellipse">
              <a:avLst/>
            </a:prstGeom>
            <a:solidFill>
              <a:srgbClr val="0099CC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spcBef>
                  <a:spcPct val="5000"/>
                </a:spcBef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1600" b="1">
                  <a:latin typeface="Times New Roman" pitchFamily="18" charset="0"/>
                </a:rPr>
                <a:t>Create</a:t>
              </a:r>
              <a:br>
                <a:rPr kumimoji="1" lang="en-US" sz="1600" b="1">
                  <a:latin typeface="Times New Roman" pitchFamily="18" charset="0"/>
                </a:rPr>
              </a:br>
              <a:r>
                <a:rPr kumimoji="1" lang="en-US" sz="1600" b="1">
                  <a:latin typeface="Times New Roman" pitchFamily="18" charset="0"/>
                </a:rPr>
                <a:t>database</a:t>
              </a:r>
            </a:p>
          </p:txBody>
        </p:sp>
      </p:grpSp>
      <p:grpSp>
        <p:nvGrpSpPr>
          <p:cNvPr id="7205" name="Group 37"/>
          <p:cNvGrpSpPr>
            <a:grpSpLocks/>
          </p:cNvGrpSpPr>
          <p:nvPr/>
        </p:nvGrpSpPr>
        <p:grpSpPr bwMode="auto">
          <a:xfrm>
            <a:off x="4625975" y="4038600"/>
            <a:ext cx="1254125" cy="1676400"/>
            <a:chOff x="2914" y="2544"/>
            <a:chExt cx="790" cy="1056"/>
          </a:xfrm>
        </p:grpSpPr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>
              <a:off x="3168" y="2544"/>
              <a:ext cx="96" cy="432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Oval 29"/>
            <p:cNvSpPr>
              <a:spLocks noChangeArrowheads="1"/>
            </p:cNvSpPr>
            <p:nvPr/>
          </p:nvSpPr>
          <p:spPr bwMode="auto">
            <a:xfrm>
              <a:off x="2914" y="2880"/>
              <a:ext cx="790" cy="720"/>
            </a:xfrm>
            <a:prstGeom prst="ellipse">
              <a:avLst/>
            </a:prstGeom>
            <a:solidFill>
              <a:srgbClr val="0099CC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spcBef>
                  <a:spcPct val="5000"/>
                </a:spcBef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1600" b="1">
                  <a:latin typeface="Times New Roman" pitchFamily="18" charset="0"/>
                </a:rPr>
                <a:t>Sort </a:t>
              </a:r>
              <a:br>
                <a:rPr kumimoji="1" lang="en-US" sz="1600" b="1">
                  <a:latin typeface="Times New Roman" pitchFamily="18" charset="0"/>
                </a:rPr>
              </a:br>
              <a:r>
                <a:rPr kumimoji="1" lang="en-US" sz="1600" b="1">
                  <a:latin typeface="Times New Roman" pitchFamily="18" charset="0"/>
                </a:rPr>
                <a:t>and </a:t>
              </a:r>
              <a:br>
                <a:rPr kumimoji="1" lang="en-US" sz="1600" b="1">
                  <a:latin typeface="Times New Roman" pitchFamily="18" charset="0"/>
                </a:rPr>
              </a:br>
              <a:r>
                <a:rPr kumimoji="1" lang="en-US" sz="1600" b="1">
                  <a:latin typeface="Times New Roman" pitchFamily="18" charset="0"/>
                </a:rPr>
                <a:t>retrieve </a:t>
              </a:r>
              <a:br>
                <a:rPr kumimoji="1" lang="en-US" sz="1600" b="1">
                  <a:latin typeface="Times New Roman" pitchFamily="18" charset="0"/>
                </a:rPr>
              </a:br>
              <a:r>
                <a:rPr kumimoji="1" lang="en-US" sz="1600" b="1">
                  <a:latin typeface="Times New Roman" pitchFamily="18" charset="0"/>
                </a:rPr>
                <a:t>data</a:t>
              </a:r>
            </a:p>
          </p:txBody>
        </p:sp>
      </p:grpSp>
      <p:grpSp>
        <p:nvGrpSpPr>
          <p:cNvPr id="7204" name="Group 36"/>
          <p:cNvGrpSpPr>
            <a:grpSpLocks/>
          </p:cNvGrpSpPr>
          <p:nvPr/>
        </p:nvGrpSpPr>
        <p:grpSpPr bwMode="auto">
          <a:xfrm>
            <a:off x="5562600" y="3581400"/>
            <a:ext cx="1371600" cy="1371600"/>
            <a:chOff x="3504" y="2256"/>
            <a:chExt cx="864" cy="864"/>
          </a:xfrm>
        </p:grpSpPr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>
              <a:off x="3504" y="2256"/>
              <a:ext cx="336" cy="336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98" name="Oval 30"/>
            <p:cNvSpPr>
              <a:spLocks noChangeArrowheads="1"/>
            </p:cNvSpPr>
            <p:nvPr/>
          </p:nvSpPr>
          <p:spPr bwMode="auto">
            <a:xfrm>
              <a:off x="3578" y="2400"/>
              <a:ext cx="790" cy="720"/>
            </a:xfrm>
            <a:prstGeom prst="ellipse">
              <a:avLst/>
            </a:prstGeom>
            <a:solidFill>
              <a:srgbClr val="0099CC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spcBef>
                  <a:spcPct val="20000"/>
                </a:spcBef>
                <a:buClr>
                  <a:srgbClr val="D94439"/>
                </a:buClr>
                <a:buFont typeface="Wingdings" pitchFamily="2" charset="2"/>
                <a:buNone/>
              </a:pPr>
              <a:r>
                <a:rPr kumimoji="1" lang="en-US" sz="1600" b="1">
                  <a:latin typeface="Times New Roman" pitchFamily="18" charset="0"/>
                </a:rPr>
                <a:t>Create</a:t>
              </a:r>
              <a:br>
                <a:rPr kumimoji="1" lang="en-US" sz="1600" b="1">
                  <a:latin typeface="Times New Roman" pitchFamily="18" charset="0"/>
                </a:rPr>
              </a:br>
              <a:r>
                <a:rPr kumimoji="1" lang="en-US" sz="1600" b="1">
                  <a:latin typeface="Times New Roman" pitchFamily="18" charset="0"/>
                </a:rPr>
                <a:t>forms </a:t>
              </a:r>
              <a:br>
                <a:rPr kumimoji="1" lang="en-US" sz="1600" b="1">
                  <a:latin typeface="Times New Roman" pitchFamily="18" charset="0"/>
                </a:rPr>
              </a:br>
              <a:r>
                <a:rPr kumimoji="1" lang="en-US" sz="1600" b="1">
                  <a:latin typeface="Times New Roman" pitchFamily="18" charset="0"/>
                </a:rPr>
                <a:t>and </a:t>
              </a:r>
              <a:br>
                <a:rPr kumimoji="1" lang="en-US" sz="1600" b="1">
                  <a:latin typeface="Times New Roman" pitchFamily="18" charset="0"/>
                </a:rPr>
              </a:br>
              <a:r>
                <a:rPr kumimoji="1" lang="en-US" sz="1600" b="1">
                  <a:latin typeface="Times New Roman" pitchFamily="18" charset="0"/>
                </a:rPr>
                <a:t>reports</a:t>
              </a: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and Information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dirty="0">
                <a:solidFill>
                  <a:srgbClr val="D94439"/>
                </a:solidFill>
              </a:rPr>
              <a:t>database</a:t>
            </a:r>
            <a:r>
              <a:rPr lang="en-US" dirty="0"/>
              <a:t>?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65100" y="6450013"/>
            <a:ext cx="15494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000099"/>
                </a:solidFill>
                <a:latin typeface="Arial Narrow" pitchFamily="34" charset="0"/>
              </a:rPr>
              <a:t>p. 514 - 515</a:t>
            </a:r>
          </a:p>
        </p:txBody>
      </p:sp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7174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7188" name="Oval 20"/>
          <p:cNvSpPr>
            <a:spLocks noChangeArrowheads="1"/>
          </p:cNvSpPr>
          <p:nvPr/>
        </p:nvSpPr>
        <p:spPr bwMode="auto">
          <a:xfrm>
            <a:off x="3352800" y="2133600"/>
            <a:ext cx="2438400" cy="2081213"/>
          </a:xfrm>
          <a:prstGeom prst="ellipse">
            <a:avLst/>
          </a:prstGeom>
          <a:solidFill>
            <a:srgbClr val="008080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137160" bIns="0" anchor="ctr"/>
          <a:lstStyle/>
          <a:p>
            <a:pPr algn="ctr"/>
            <a:r>
              <a:rPr kumimoji="1" lang="en-US" sz="2000" b="1">
                <a:solidFill>
                  <a:srgbClr val="D94439"/>
                </a:solidFill>
                <a:latin typeface="Times New Roman" pitchFamily="18" charset="0"/>
              </a:rPr>
              <a:t>Database software</a:t>
            </a:r>
            <a:r>
              <a:rPr kumimoji="1" lang="en-US" sz="2000">
                <a:latin typeface="Times New Roman" pitchFamily="18" charset="0"/>
              </a:rPr>
              <a:t> </a:t>
            </a:r>
            <a:br>
              <a:rPr kumimoji="1" lang="en-US" sz="2000">
                <a:latin typeface="Times New Roman" pitchFamily="18" charset="0"/>
              </a:rPr>
            </a:br>
            <a:r>
              <a:rPr kumimoji="1" lang="en-US" sz="2000">
                <a:latin typeface="Times New Roman" pitchFamily="18" charset="0"/>
              </a:rPr>
              <a:t>allows you to</a:t>
            </a:r>
          </a:p>
        </p:txBody>
      </p:sp>
      <p:sp>
        <p:nvSpPr>
          <p:cNvPr id="7191" name="Oval 23"/>
          <p:cNvSpPr>
            <a:spLocks noChangeArrowheads="1"/>
          </p:cNvSpPr>
          <p:nvPr/>
        </p:nvSpPr>
        <p:spPr bwMode="auto">
          <a:xfrm>
            <a:off x="152400" y="2133600"/>
            <a:ext cx="2438400" cy="2081213"/>
          </a:xfrm>
          <a:prstGeom prst="ellipse">
            <a:avLst/>
          </a:prstGeom>
          <a:solidFill>
            <a:srgbClr val="008080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137160" bIns="0" anchor="ctr"/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2000">
                <a:latin typeface="Times New Roman" pitchFamily="18" charset="0"/>
              </a:rPr>
              <a:t>Collection of data </a:t>
            </a:r>
            <a:br>
              <a:rPr kumimoji="1" lang="en-US" sz="2000">
                <a:latin typeface="Times New Roman" pitchFamily="18" charset="0"/>
              </a:rPr>
            </a:br>
            <a:r>
              <a:rPr kumimoji="1" lang="en-US" sz="2000">
                <a:latin typeface="Times New Roman" pitchFamily="18" charset="0"/>
              </a:rPr>
              <a:t>organized so </a:t>
            </a:r>
            <a:br>
              <a:rPr kumimoji="1" lang="en-US" sz="2000">
                <a:latin typeface="Times New Roman" pitchFamily="18" charset="0"/>
              </a:rPr>
            </a:br>
            <a:r>
              <a:rPr kumimoji="1" lang="en-US" sz="2000">
                <a:latin typeface="Times New Roman" pitchFamily="18" charset="0"/>
              </a:rPr>
              <a:t>you can access, </a:t>
            </a:r>
            <a:br>
              <a:rPr kumimoji="1" lang="en-US" sz="2000">
                <a:latin typeface="Times New Roman" pitchFamily="18" charset="0"/>
              </a:rPr>
            </a:br>
            <a:r>
              <a:rPr kumimoji="1" lang="en-US" sz="2000">
                <a:latin typeface="Times New Roman" pitchFamily="18" charset="0"/>
              </a:rPr>
              <a:t>retrieve, and </a:t>
            </a:r>
            <a:br>
              <a:rPr kumimoji="1" lang="en-US" sz="2000">
                <a:latin typeface="Times New Roman" pitchFamily="18" charset="0"/>
              </a:rPr>
            </a:br>
            <a:r>
              <a:rPr kumimoji="1" lang="en-US" sz="2000">
                <a:latin typeface="Times New Roman" pitchFamily="18" charset="0"/>
              </a:rPr>
              <a:t>use it</a:t>
            </a:r>
          </a:p>
        </p:txBody>
      </p:sp>
      <p:sp>
        <p:nvSpPr>
          <p:cNvPr id="7194" name="Oval 26"/>
          <p:cNvSpPr>
            <a:spLocks noChangeArrowheads="1"/>
          </p:cNvSpPr>
          <p:nvPr/>
        </p:nvSpPr>
        <p:spPr bwMode="auto">
          <a:xfrm>
            <a:off x="6553200" y="2133600"/>
            <a:ext cx="2438400" cy="2081213"/>
          </a:xfrm>
          <a:prstGeom prst="ellipse">
            <a:avLst/>
          </a:prstGeom>
          <a:solidFill>
            <a:srgbClr val="008080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tIns="137160" bIns="0" anchor="ctr"/>
          <a:lstStyle/>
          <a:p>
            <a:pPr algn="ctr">
              <a:spcBef>
                <a:spcPct val="5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2000" dirty="0">
                <a:latin typeface="Times New Roman" pitchFamily="18" charset="0"/>
              </a:rPr>
              <a:t>Database software </a:t>
            </a:r>
            <a:br>
              <a:rPr kumimoji="1" lang="en-US" sz="2000" dirty="0">
                <a:latin typeface="Times New Roman" pitchFamily="18" charset="0"/>
              </a:rPr>
            </a:br>
            <a:r>
              <a:rPr kumimoji="1" lang="en-US" sz="2000" dirty="0">
                <a:latin typeface="Times New Roman" pitchFamily="18" charset="0"/>
              </a:rPr>
              <a:t>also called </a:t>
            </a:r>
            <a:r>
              <a:rPr kumimoji="1" lang="en-US" sz="2000" b="1" dirty="0">
                <a:solidFill>
                  <a:srgbClr val="D94439"/>
                </a:solidFill>
                <a:latin typeface="Times New Roman" pitchFamily="18" charset="0"/>
              </a:rPr>
              <a:t>database </a:t>
            </a:r>
            <a:br>
              <a:rPr kumimoji="1" lang="en-US" sz="2000" b="1" dirty="0">
                <a:solidFill>
                  <a:srgbClr val="D94439"/>
                </a:solidFill>
                <a:latin typeface="Times New Roman" pitchFamily="18" charset="0"/>
              </a:rPr>
            </a:br>
            <a:r>
              <a:rPr kumimoji="1" lang="en-US" sz="2000" b="1" dirty="0">
                <a:solidFill>
                  <a:srgbClr val="D94439"/>
                </a:solidFill>
                <a:latin typeface="Times New Roman" pitchFamily="18" charset="0"/>
              </a:rPr>
              <a:t>management system </a:t>
            </a:r>
            <a:br>
              <a:rPr kumimoji="1" lang="en-US" sz="2000" b="1" dirty="0">
                <a:solidFill>
                  <a:srgbClr val="D94439"/>
                </a:solidFill>
                <a:latin typeface="Times New Roman" pitchFamily="18" charset="0"/>
              </a:rPr>
            </a:br>
            <a:r>
              <a:rPr kumimoji="1" lang="en-US" sz="2000" b="1" dirty="0">
                <a:solidFill>
                  <a:srgbClr val="D94439"/>
                </a:solidFill>
                <a:latin typeface="Times New Roman" pitchFamily="18" charset="0"/>
              </a:rPr>
              <a:t>(DBMS)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3" presetClass="entr" presetSubtype="27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500"/>
                            </p:stCondLst>
                            <p:childTnLst>
                              <p:par>
                                <p:cTn id="35" presetID="23" presetClass="entr" presetSubtype="27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8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bldLvl="5" autoUpdateAnimBg="0" advAuto="1000"/>
      <p:bldP spid="7188" grpId="0" animBg="1" autoUpdateAnimBg="0"/>
      <p:bldP spid="7191" grpId="0" animBg="1" autoUpdateAnimBg="0"/>
      <p:bldP spid="7194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Management Systems</a:t>
            </a:r>
          </a:p>
        </p:txBody>
      </p:sp>
      <p:sp>
        <p:nvSpPr>
          <p:cNvPr id="110595" name="AutoShape 3"/>
          <p:cNvSpPr>
            <a:spLocks noChangeArrowheads="1"/>
          </p:cNvSpPr>
          <p:nvPr/>
        </p:nvSpPr>
        <p:spPr bwMode="auto">
          <a:xfrm>
            <a:off x="838200" y="1143000"/>
            <a:ext cx="7772400" cy="16002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00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Video: How A Photo Sharing Site Keeps its Data</a:t>
            </a:r>
          </a:p>
        </p:txBody>
      </p:sp>
      <p:grpSp>
        <p:nvGrpSpPr>
          <p:cNvPr id="110596" name="Group 4"/>
          <p:cNvGrpSpPr>
            <a:grpSpLocks/>
          </p:cNvGrpSpPr>
          <p:nvPr/>
        </p:nvGrpSpPr>
        <p:grpSpPr bwMode="auto">
          <a:xfrm>
            <a:off x="7848600" y="6400800"/>
            <a:ext cx="860425" cy="271463"/>
            <a:chOff x="4943" y="4033"/>
            <a:chExt cx="542" cy="171"/>
          </a:xfrm>
        </p:grpSpPr>
        <p:sp>
          <p:nvSpPr>
            <p:cNvPr id="110597" name="AutoShape 5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598" name="Text Box 6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110599" name="Group 7"/>
          <p:cNvGrpSpPr>
            <a:grpSpLocks/>
          </p:cNvGrpSpPr>
          <p:nvPr/>
        </p:nvGrpSpPr>
        <p:grpSpPr bwMode="auto">
          <a:xfrm>
            <a:off x="381000" y="3962400"/>
            <a:ext cx="8534400" cy="2095500"/>
            <a:chOff x="240" y="2496"/>
            <a:chExt cx="5376" cy="1320"/>
          </a:xfrm>
        </p:grpSpPr>
        <p:pic>
          <p:nvPicPr>
            <p:cNvPr id="110600" name="Picture 8" descr="MCj04316210000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0" y="2736"/>
              <a:ext cx="1080" cy="1080"/>
            </a:xfrm>
            <a:prstGeom prst="rect">
              <a:avLst/>
            </a:prstGeom>
            <a:noFill/>
          </p:spPr>
        </p:pic>
        <p:pic>
          <p:nvPicPr>
            <p:cNvPr id="110601" name="Picture 9" descr="MCj03223700000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64" y="2496"/>
              <a:ext cx="1152" cy="1243"/>
            </a:xfrm>
            <a:prstGeom prst="rect">
              <a:avLst/>
            </a:prstGeom>
            <a:noFill/>
          </p:spPr>
        </p:pic>
      </p:grpSp>
      <p:grpSp>
        <p:nvGrpSpPr>
          <p:cNvPr id="110602" name="Group 10"/>
          <p:cNvGrpSpPr>
            <a:grpSpLocks/>
          </p:cNvGrpSpPr>
          <p:nvPr/>
        </p:nvGrpSpPr>
        <p:grpSpPr bwMode="auto">
          <a:xfrm>
            <a:off x="3429000" y="3429000"/>
            <a:ext cx="2622550" cy="1981200"/>
            <a:chOff x="2160" y="2160"/>
            <a:chExt cx="1652" cy="1248"/>
          </a:xfrm>
        </p:grpSpPr>
        <p:sp>
          <p:nvSpPr>
            <p:cNvPr id="110603" name="AutoShape 11">
              <a:hlinkClick r:id="rId4" action="ppaction://program" highlightClick="1"/>
            </p:cNvPr>
            <p:cNvSpPr>
              <a:spLocks noChangeArrowheads="1"/>
            </p:cNvSpPr>
            <p:nvPr/>
          </p:nvSpPr>
          <p:spPr bwMode="auto">
            <a:xfrm>
              <a:off x="2496" y="2160"/>
              <a:ext cx="912" cy="912"/>
            </a:xfrm>
            <a:prstGeom prst="actionButtonMovie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4" name="Text Box 12"/>
            <p:cNvSpPr txBox="1">
              <a:spLocks noChangeArrowheads="1"/>
            </p:cNvSpPr>
            <p:nvPr/>
          </p:nvSpPr>
          <p:spPr bwMode="auto">
            <a:xfrm>
              <a:off x="2160" y="3120"/>
              <a:ext cx="16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hlinkClick r:id="rId4" action="ppaction://hlinkfile"/>
                </a:rPr>
                <a:t>CLICK TO START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Management Systems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539750"/>
          </a:xfrm>
        </p:spPr>
        <p:txBody>
          <a:bodyPr/>
          <a:lstStyle/>
          <a:p>
            <a:r>
              <a:rPr lang="en-US"/>
              <a:t>What is a </a:t>
            </a:r>
            <a:r>
              <a:rPr lang="en-US">
                <a:solidFill>
                  <a:srgbClr val="D94439"/>
                </a:solidFill>
              </a:rPr>
              <a:t>recovery utility</a:t>
            </a:r>
            <a:r>
              <a:rPr lang="en-US"/>
              <a:t>?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65100" y="6450013"/>
            <a:ext cx="15494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000099"/>
                </a:solidFill>
                <a:latin typeface="Arial Narrow" pitchFamily="34" charset="0"/>
              </a:rPr>
              <a:t>p. 531 - 532</a:t>
            </a:r>
          </a:p>
        </p:txBody>
      </p:sp>
      <p:grpSp>
        <p:nvGrpSpPr>
          <p:cNvPr id="60421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60422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3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60453" name="Group 37"/>
          <p:cNvGrpSpPr>
            <a:grpSpLocks/>
          </p:cNvGrpSpPr>
          <p:nvPr/>
        </p:nvGrpSpPr>
        <p:grpSpPr bwMode="auto">
          <a:xfrm>
            <a:off x="469900" y="1689100"/>
            <a:ext cx="2913063" cy="1690688"/>
            <a:chOff x="296" y="1064"/>
            <a:chExt cx="1835" cy="1065"/>
          </a:xfrm>
        </p:grpSpPr>
        <p:sp>
          <p:nvSpPr>
            <p:cNvPr id="60443" name="AutoShape 27"/>
            <p:cNvSpPr>
              <a:spLocks noChangeArrowheads="1"/>
            </p:cNvSpPr>
            <p:nvPr/>
          </p:nvSpPr>
          <p:spPr bwMode="auto">
            <a:xfrm>
              <a:off x="296" y="1064"/>
              <a:ext cx="1835" cy="1065"/>
            </a:xfrm>
            <a:prstGeom prst="roundRect">
              <a:avLst>
                <a:gd name="adj" fmla="val 16667"/>
              </a:avLst>
            </a:prstGeom>
            <a:solidFill>
              <a:srgbClr val="008080"/>
            </a:solidFill>
            <a:ln w="9525">
              <a:noFill/>
              <a:round/>
              <a:headEnd/>
              <a:tailEnd/>
            </a:ln>
            <a:effectLst/>
            <a:scene3d>
              <a:camera prst="legacyObliqueBottomRight"/>
              <a:lightRig rig="legacyFlat3" dir="b"/>
            </a:scene3d>
            <a:sp3d extrusionH="163500" prstMaterial="legacyMatte">
              <a:bevelT w="13500" h="13500" prst="angle"/>
              <a:bevelB w="13500" h="13500" prst="angle"/>
              <a:extrusionClr>
                <a:srgbClr val="008080"/>
              </a:extrusionClr>
            </a:sp3d>
          </p:spPr>
          <p:txBody>
            <a:bodyPr anchor="ctr">
              <a:flatTx/>
            </a:bodyPr>
            <a:lstStyle/>
            <a:p>
              <a:endParaRPr lang="en-US"/>
            </a:p>
          </p:txBody>
        </p:sp>
        <p:sp>
          <p:nvSpPr>
            <p:cNvPr id="60444" name="AutoShape 28"/>
            <p:cNvSpPr>
              <a:spLocks noChangeArrowheads="1"/>
            </p:cNvSpPr>
            <p:nvPr/>
          </p:nvSpPr>
          <p:spPr bwMode="auto">
            <a:xfrm>
              <a:off x="325" y="1106"/>
              <a:ext cx="1774" cy="944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2200" dirty="0">
                  <a:latin typeface="+mn-lt"/>
                  <a:cs typeface="Rod" pitchFamily="49" charset="-79"/>
                </a:rPr>
                <a:t>Uses logs and/or backups to restore database when it is damaged or destroyed</a:t>
              </a:r>
            </a:p>
          </p:txBody>
        </p:sp>
      </p:grpSp>
      <p:sp>
        <p:nvSpPr>
          <p:cNvPr id="60450" name="AutoShape 34"/>
          <p:cNvSpPr>
            <a:spLocks noChangeArrowheads="1"/>
          </p:cNvSpPr>
          <p:nvPr/>
        </p:nvSpPr>
        <p:spPr bwMode="auto">
          <a:xfrm>
            <a:off x="3119438" y="2201863"/>
            <a:ext cx="3186112" cy="2485787"/>
          </a:xfrm>
          <a:prstGeom prst="roundRect">
            <a:avLst>
              <a:gd name="adj" fmla="val 16667"/>
            </a:avLst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008080"/>
            </a:extrusionClr>
          </a:sp3d>
        </p:spPr>
        <p:txBody>
          <a:bodyPr lIns="0" tIns="0" rIns="0" bIns="0">
            <a:spAutoFit/>
            <a:flatTx/>
          </a:bodyPr>
          <a:lstStyle/>
          <a:p>
            <a:pPr>
              <a:tabLst>
                <a:tab pos="230188" algn="l"/>
              </a:tabLst>
            </a:pPr>
            <a:r>
              <a:rPr lang="en-US" sz="2200" b="1" dirty="0">
                <a:solidFill>
                  <a:schemeClr val="accent2"/>
                </a:solidFill>
                <a:latin typeface="+mn-lt"/>
              </a:rPr>
              <a:t>Rollforward</a:t>
            </a:r>
            <a:r>
              <a:rPr lang="en-US" sz="2200" dirty="0">
                <a:latin typeface="+mn-lt"/>
              </a:rPr>
              <a:t>—</a:t>
            </a:r>
            <a:r>
              <a:rPr lang="en-US" sz="200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DBMS uses log to re-enter changes made to data-base since last save or backup</a:t>
            </a:r>
          </a:p>
          <a:p>
            <a:pPr marL="115888" lvl="1" indent="114300">
              <a:buFont typeface="Wingdings" pitchFamily="2" charset="2"/>
              <a:buChar char="§"/>
              <a:tabLst>
                <a:tab pos="230188" algn="l"/>
              </a:tabLst>
            </a:pPr>
            <a:r>
              <a:rPr lang="en-US" sz="1800" dirty="0">
                <a:latin typeface="+mn-lt"/>
              </a:rPr>
              <a:t>Also called </a:t>
            </a:r>
            <a:r>
              <a:rPr lang="en-US" sz="1800" b="1" dirty="0">
                <a:solidFill>
                  <a:schemeClr val="accent2"/>
                </a:solidFill>
                <a:latin typeface="+mn-lt"/>
              </a:rPr>
              <a:t>forward</a:t>
            </a:r>
            <a:br>
              <a:rPr lang="en-US" sz="1800" b="1" dirty="0">
                <a:solidFill>
                  <a:schemeClr val="accent2"/>
                </a:solidFill>
                <a:latin typeface="+mn-lt"/>
              </a:rPr>
            </a:br>
            <a:r>
              <a:rPr lang="en-US" sz="1800" b="1" dirty="0">
                <a:solidFill>
                  <a:schemeClr val="accent2"/>
                </a:solidFill>
                <a:latin typeface="+mn-lt"/>
              </a:rPr>
              <a:t>	recovery</a:t>
            </a:r>
          </a:p>
        </p:txBody>
      </p:sp>
      <p:sp>
        <p:nvSpPr>
          <p:cNvPr id="60451" name="AutoShape 35"/>
          <p:cNvSpPr>
            <a:spLocks noChangeArrowheads="1"/>
          </p:cNvSpPr>
          <p:nvPr/>
        </p:nvSpPr>
        <p:spPr bwMode="auto">
          <a:xfrm>
            <a:off x="5781675" y="3598863"/>
            <a:ext cx="3186113" cy="2095500"/>
          </a:xfrm>
          <a:prstGeom prst="roundRect">
            <a:avLst>
              <a:gd name="adj" fmla="val 16667"/>
            </a:avLst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  <a:scene3d>
            <a:camera prst="legacyObliqueBottomRight"/>
            <a:lightRig rig="legacyFlat3" dir="b"/>
          </a:scene3d>
          <a:sp3d extrusionH="163500" prstMaterial="legacyMatte">
            <a:bevelT w="13500" h="13500" prst="angle"/>
            <a:bevelB w="13500" h="13500" prst="angle"/>
            <a:extrusionClr>
              <a:srgbClr val="008080"/>
            </a:extrusionClr>
          </a:sp3d>
        </p:spPr>
        <p:txBody>
          <a:bodyPr lIns="0" tIns="0" rIns="0" bIns="0">
            <a:spAutoFit/>
            <a:flatTx/>
          </a:bodyPr>
          <a:lstStyle/>
          <a:p>
            <a:pPr>
              <a:tabLst>
                <a:tab pos="230188" algn="l"/>
              </a:tabLst>
            </a:pPr>
            <a:r>
              <a:rPr lang="en-US" sz="2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Rollback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sz="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DBMS uses log to undo any changes made to database during a certain period of time</a:t>
            </a:r>
          </a:p>
          <a:p>
            <a:pPr marL="115888" lvl="1" indent="114300">
              <a:buFont typeface="Wingdings" pitchFamily="2" charset="2"/>
              <a:buChar char="§"/>
              <a:tabLst>
                <a:tab pos="230188" algn="l"/>
              </a:tabLs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Also called </a:t>
            </a:r>
            <a:r>
              <a:rPr lang="en-US" sz="1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backward</a:t>
            </a:r>
            <a:br>
              <a:rPr lang="en-US" sz="1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	recovery</a:t>
            </a:r>
          </a:p>
        </p:txBody>
      </p:sp>
      <p:grpSp>
        <p:nvGrpSpPr>
          <p:cNvPr id="60454" name="Group 38"/>
          <p:cNvGrpSpPr>
            <a:grpSpLocks/>
          </p:cNvGrpSpPr>
          <p:nvPr/>
        </p:nvGrpSpPr>
        <p:grpSpPr bwMode="auto">
          <a:xfrm>
            <a:off x="0" y="4648200"/>
            <a:ext cx="1981200" cy="1295400"/>
            <a:chOff x="0" y="3024"/>
            <a:chExt cx="1248" cy="816"/>
          </a:xfrm>
        </p:grpSpPr>
        <p:sp>
          <p:nvSpPr>
            <p:cNvPr id="60455" name="Rectangle 39"/>
            <p:cNvSpPr>
              <a:spLocks noChangeArrowheads="1"/>
            </p:cNvSpPr>
            <p:nvPr/>
          </p:nvSpPr>
          <p:spPr bwMode="auto">
            <a:xfrm>
              <a:off x="0" y="3456"/>
              <a:ext cx="1248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0000"/>
                </a:lnSpc>
                <a:buClr>
                  <a:schemeClr val="accent1"/>
                </a:buClr>
                <a:buSzPct val="75000"/>
                <a:buFont typeface="Wingdings" pitchFamily="2" charset="2"/>
                <a:buNone/>
              </a:pPr>
              <a: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  <a:t>Click to view Web </a:t>
              </a:r>
              <a:b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  <a:t>Link, click Chapter 10, Click </a:t>
              </a:r>
              <a:b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  <a:t>Web Link from left </a:t>
              </a:r>
              <a:b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  <a:t>navigation, then click </a:t>
              </a:r>
              <a:b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  <a:t>Continuous Backup</a:t>
              </a:r>
              <a:b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  <a:t> below Chapter 10</a:t>
              </a:r>
            </a:p>
          </p:txBody>
        </p:sp>
        <p:sp>
          <p:nvSpPr>
            <p:cNvPr id="60456" name="Webpage">
              <a:hlinkClick r:id="rId2"/>
            </p:cNvPr>
            <p:cNvSpPr>
              <a:spLocks noEditPoints="1" noChangeArrowheads="1"/>
            </p:cNvSpPr>
            <p:nvPr/>
          </p:nvSpPr>
          <p:spPr bwMode="auto">
            <a:xfrm>
              <a:off x="96" y="3024"/>
              <a:ext cx="278" cy="372"/>
            </a:xfrm>
            <a:custGeom>
              <a:avLst/>
              <a:gdLst>
                <a:gd name="T0" fmla="*/ 5187 w 21600"/>
                <a:gd name="T1" fmla="*/ 21600 h 21600"/>
                <a:gd name="T2" fmla="*/ 0 w 21600"/>
                <a:gd name="T3" fmla="*/ 17509 h 21600"/>
                <a:gd name="T4" fmla="*/ 21600 w 21600"/>
                <a:gd name="T5" fmla="*/ 0 h 21600"/>
                <a:gd name="T6" fmla="*/ 0 w 21600"/>
                <a:gd name="T7" fmla="*/ 0 h 21600"/>
                <a:gd name="T8" fmla="*/ 10800 w 21600"/>
                <a:gd name="T9" fmla="*/ 0 h 21600"/>
                <a:gd name="T10" fmla="*/ 21600 w 21600"/>
                <a:gd name="T11" fmla="*/ 0 h 21600"/>
                <a:gd name="T12" fmla="*/ 21600 w 21600"/>
                <a:gd name="T13" fmla="*/ 10800 h 21600"/>
                <a:gd name="T14" fmla="*/ 21600 w 21600"/>
                <a:gd name="T15" fmla="*/ 21600 h 21600"/>
                <a:gd name="T16" fmla="*/ 10800 w 21600"/>
                <a:gd name="T17" fmla="*/ 21600 h 21600"/>
                <a:gd name="T18" fmla="*/ 0 w 21600"/>
                <a:gd name="T19" fmla="*/ 10800 h 21600"/>
                <a:gd name="T20" fmla="*/ 1955 w 21600"/>
                <a:gd name="T21" fmla="*/ 12829 h 21600"/>
                <a:gd name="T22" fmla="*/ 19814 w 21600"/>
                <a:gd name="T23" fmla="*/ 2074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9184" y="949"/>
                  </a:moveTo>
                  <a:lnTo>
                    <a:pt x="9758" y="1309"/>
                  </a:lnTo>
                  <a:lnTo>
                    <a:pt x="11544" y="1292"/>
                  </a:lnTo>
                  <a:lnTo>
                    <a:pt x="12437" y="1292"/>
                  </a:lnTo>
                  <a:lnTo>
                    <a:pt x="13414" y="1161"/>
                  </a:lnTo>
                  <a:lnTo>
                    <a:pt x="13648" y="1243"/>
                  </a:lnTo>
                  <a:lnTo>
                    <a:pt x="13542" y="1390"/>
                  </a:lnTo>
                  <a:lnTo>
                    <a:pt x="13967" y="1849"/>
                  </a:lnTo>
                  <a:lnTo>
                    <a:pt x="14562" y="2520"/>
                  </a:lnTo>
                  <a:lnTo>
                    <a:pt x="14669" y="3223"/>
                  </a:lnTo>
                  <a:lnTo>
                    <a:pt x="14796" y="3518"/>
                  </a:lnTo>
                  <a:lnTo>
                    <a:pt x="15264" y="3665"/>
                  </a:lnTo>
                  <a:lnTo>
                    <a:pt x="15753" y="3518"/>
                  </a:lnTo>
                  <a:lnTo>
                    <a:pt x="15902" y="2978"/>
                  </a:lnTo>
                  <a:lnTo>
                    <a:pt x="16008" y="2323"/>
                  </a:lnTo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5591" y="10620"/>
                  </a:moveTo>
                  <a:lnTo>
                    <a:pt x="6122" y="10996"/>
                  </a:lnTo>
                  <a:lnTo>
                    <a:pt x="6696" y="11340"/>
                  </a:lnTo>
                  <a:lnTo>
                    <a:pt x="7313" y="11618"/>
                  </a:lnTo>
                  <a:lnTo>
                    <a:pt x="7972" y="11863"/>
                  </a:lnTo>
                  <a:lnTo>
                    <a:pt x="8652" y="12060"/>
                  </a:lnTo>
                  <a:lnTo>
                    <a:pt x="9396" y="12190"/>
                  </a:lnTo>
                  <a:lnTo>
                    <a:pt x="10119" y="12272"/>
                  </a:lnTo>
                  <a:lnTo>
                    <a:pt x="10906" y="12305"/>
                  </a:lnTo>
                  <a:lnTo>
                    <a:pt x="11650" y="12272"/>
                  </a:lnTo>
                  <a:lnTo>
                    <a:pt x="12373" y="12190"/>
                  </a:lnTo>
                  <a:lnTo>
                    <a:pt x="13117" y="12060"/>
                  </a:lnTo>
                  <a:lnTo>
                    <a:pt x="13797" y="11863"/>
                  </a:lnTo>
                  <a:lnTo>
                    <a:pt x="14456" y="11618"/>
                  </a:lnTo>
                  <a:lnTo>
                    <a:pt x="15073" y="11340"/>
                  </a:lnTo>
                  <a:lnTo>
                    <a:pt x="15647" y="11029"/>
                  </a:lnTo>
                  <a:lnTo>
                    <a:pt x="16178" y="10652"/>
                  </a:lnTo>
                  <a:lnTo>
                    <a:pt x="16667" y="10243"/>
                  </a:lnTo>
                  <a:lnTo>
                    <a:pt x="17071" y="9801"/>
                  </a:lnTo>
                  <a:lnTo>
                    <a:pt x="17475" y="9327"/>
                  </a:lnTo>
                  <a:lnTo>
                    <a:pt x="17815" y="8820"/>
                  </a:lnTo>
                  <a:lnTo>
                    <a:pt x="18049" y="8296"/>
                  </a:lnTo>
                  <a:lnTo>
                    <a:pt x="18262" y="7723"/>
                  </a:lnTo>
                  <a:lnTo>
                    <a:pt x="18347" y="7134"/>
                  </a:lnTo>
                  <a:lnTo>
                    <a:pt x="18389" y="6561"/>
                  </a:lnTo>
                  <a:lnTo>
                    <a:pt x="18347" y="5956"/>
                  </a:lnTo>
                  <a:lnTo>
                    <a:pt x="18262" y="5400"/>
                  </a:lnTo>
                  <a:lnTo>
                    <a:pt x="18049" y="4827"/>
                  </a:lnTo>
                  <a:lnTo>
                    <a:pt x="17815" y="4303"/>
                  </a:lnTo>
                  <a:lnTo>
                    <a:pt x="17475" y="3796"/>
                  </a:lnTo>
                  <a:lnTo>
                    <a:pt x="17114" y="3321"/>
                  </a:lnTo>
                  <a:lnTo>
                    <a:pt x="16710" y="2880"/>
                  </a:lnTo>
                  <a:lnTo>
                    <a:pt x="16221" y="2470"/>
                  </a:lnTo>
                  <a:lnTo>
                    <a:pt x="15689" y="2094"/>
                  </a:lnTo>
                  <a:lnTo>
                    <a:pt x="15115" y="1750"/>
                  </a:lnTo>
                  <a:lnTo>
                    <a:pt x="14499" y="1472"/>
                  </a:lnTo>
                  <a:lnTo>
                    <a:pt x="13797" y="1227"/>
                  </a:lnTo>
                  <a:lnTo>
                    <a:pt x="13117" y="1030"/>
                  </a:lnTo>
                  <a:lnTo>
                    <a:pt x="12415" y="883"/>
                  </a:lnTo>
                  <a:lnTo>
                    <a:pt x="11650" y="818"/>
                  </a:lnTo>
                  <a:lnTo>
                    <a:pt x="10906" y="785"/>
                  </a:lnTo>
                  <a:lnTo>
                    <a:pt x="10119" y="818"/>
                  </a:lnTo>
                  <a:lnTo>
                    <a:pt x="9396" y="883"/>
                  </a:lnTo>
                  <a:lnTo>
                    <a:pt x="8652" y="1030"/>
                  </a:lnTo>
                  <a:lnTo>
                    <a:pt x="8014" y="1227"/>
                  </a:lnTo>
                  <a:lnTo>
                    <a:pt x="7355" y="1440"/>
                  </a:lnTo>
                  <a:lnTo>
                    <a:pt x="6739" y="1750"/>
                  </a:lnTo>
                  <a:lnTo>
                    <a:pt x="6122" y="2061"/>
                  </a:lnTo>
                  <a:lnTo>
                    <a:pt x="5591" y="2438"/>
                  </a:lnTo>
                  <a:lnTo>
                    <a:pt x="5102" y="2847"/>
                  </a:lnTo>
                  <a:lnTo>
                    <a:pt x="4698" y="3289"/>
                  </a:lnTo>
                  <a:lnTo>
                    <a:pt x="4294" y="3763"/>
                  </a:lnTo>
                  <a:lnTo>
                    <a:pt x="3996" y="4270"/>
                  </a:lnTo>
                  <a:lnTo>
                    <a:pt x="3720" y="4794"/>
                  </a:lnTo>
                  <a:lnTo>
                    <a:pt x="3550" y="5367"/>
                  </a:lnTo>
                  <a:lnTo>
                    <a:pt x="3422" y="5956"/>
                  </a:lnTo>
                  <a:lnTo>
                    <a:pt x="3380" y="6561"/>
                  </a:lnTo>
                  <a:lnTo>
                    <a:pt x="3422" y="7134"/>
                  </a:lnTo>
                  <a:lnTo>
                    <a:pt x="3550" y="7690"/>
                  </a:lnTo>
                  <a:lnTo>
                    <a:pt x="3720" y="8263"/>
                  </a:lnTo>
                  <a:lnTo>
                    <a:pt x="3954" y="8787"/>
                  </a:lnTo>
                  <a:lnTo>
                    <a:pt x="4294" y="9294"/>
                  </a:lnTo>
                  <a:lnTo>
                    <a:pt x="4655" y="9769"/>
                  </a:lnTo>
                  <a:lnTo>
                    <a:pt x="5102" y="10210"/>
                  </a:lnTo>
                  <a:lnTo>
                    <a:pt x="5591" y="10620"/>
                  </a:lnTo>
                  <a:close/>
                </a:path>
                <a:path w="21600" h="21600" extrusionOk="0">
                  <a:moveTo>
                    <a:pt x="3401" y="6021"/>
                  </a:moveTo>
                  <a:lnTo>
                    <a:pt x="4039" y="5530"/>
                  </a:lnTo>
                  <a:lnTo>
                    <a:pt x="4294" y="4892"/>
                  </a:lnTo>
                  <a:lnTo>
                    <a:pt x="4677" y="4156"/>
                  </a:lnTo>
                  <a:lnTo>
                    <a:pt x="5166" y="3763"/>
                  </a:lnTo>
                  <a:lnTo>
                    <a:pt x="5378" y="3354"/>
                  </a:lnTo>
                  <a:lnTo>
                    <a:pt x="5293" y="2732"/>
                  </a:lnTo>
                  <a:moveTo>
                    <a:pt x="3507" y="7380"/>
                  </a:moveTo>
                  <a:lnTo>
                    <a:pt x="3890" y="7200"/>
                  </a:lnTo>
                  <a:lnTo>
                    <a:pt x="4103" y="7249"/>
                  </a:lnTo>
                  <a:lnTo>
                    <a:pt x="4400" y="7527"/>
                  </a:lnTo>
                  <a:lnTo>
                    <a:pt x="4719" y="7674"/>
                  </a:lnTo>
                  <a:lnTo>
                    <a:pt x="5293" y="7641"/>
                  </a:lnTo>
                  <a:lnTo>
                    <a:pt x="5740" y="7543"/>
                  </a:lnTo>
                  <a:lnTo>
                    <a:pt x="6144" y="7543"/>
                  </a:lnTo>
                  <a:lnTo>
                    <a:pt x="6526" y="7821"/>
                  </a:lnTo>
                  <a:lnTo>
                    <a:pt x="6569" y="8312"/>
                  </a:lnTo>
                  <a:lnTo>
                    <a:pt x="6059" y="8852"/>
                  </a:lnTo>
                  <a:lnTo>
                    <a:pt x="5803" y="8967"/>
                  </a:lnTo>
                  <a:lnTo>
                    <a:pt x="5803" y="9147"/>
                  </a:lnTo>
                  <a:lnTo>
                    <a:pt x="5421" y="9294"/>
                  </a:lnTo>
                  <a:lnTo>
                    <a:pt x="4868" y="9163"/>
                  </a:lnTo>
                  <a:lnTo>
                    <a:pt x="4337" y="9049"/>
                  </a:lnTo>
                  <a:lnTo>
                    <a:pt x="4081" y="9000"/>
                  </a:lnTo>
                  <a:moveTo>
                    <a:pt x="14988" y="11372"/>
                  </a:moveTo>
                  <a:lnTo>
                    <a:pt x="15115" y="10865"/>
                  </a:lnTo>
                  <a:lnTo>
                    <a:pt x="16072" y="10096"/>
                  </a:lnTo>
                  <a:lnTo>
                    <a:pt x="16455" y="9605"/>
                  </a:lnTo>
                  <a:lnTo>
                    <a:pt x="16455" y="8329"/>
                  </a:lnTo>
                  <a:lnTo>
                    <a:pt x="17156" y="7969"/>
                  </a:lnTo>
                  <a:lnTo>
                    <a:pt x="17879" y="7870"/>
                  </a:lnTo>
                  <a:lnTo>
                    <a:pt x="18177" y="7821"/>
                  </a:lnTo>
                  <a:moveTo>
                    <a:pt x="18368" y="6840"/>
                  </a:moveTo>
                  <a:lnTo>
                    <a:pt x="18049" y="6610"/>
                  </a:lnTo>
                  <a:lnTo>
                    <a:pt x="17411" y="6512"/>
                  </a:lnTo>
                  <a:lnTo>
                    <a:pt x="16859" y="6545"/>
                  </a:lnTo>
                  <a:lnTo>
                    <a:pt x="16603" y="6201"/>
                  </a:lnTo>
                  <a:lnTo>
                    <a:pt x="16731" y="5874"/>
                  </a:lnTo>
                  <a:lnTo>
                    <a:pt x="17241" y="5465"/>
                  </a:lnTo>
                  <a:lnTo>
                    <a:pt x="17858" y="5236"/>
                  </a:lnTo>
                  <a:lnTo>
                    <a:pt x="18007" y="5089"/>
                  </a:lnTo>
                  <a:lnTo>
                    <a:pt x="18049" y="4892"/>
                  </a:lnTo>
                  <a:moveTo>
                    <a:pt x="8100" y="1260"/>
                  </a:moveTo>
                  <a:cubicBezTo>
                    <a:pt x="8333" y="1276"/>
                    <a:pt x="8206" y="1554"/>
                    <a:pt x="8695" y="1652"/>
                  </a:cubicBezTo>
                  <a:cubicBezTo>
                    <a:pt x="9184" y="1750"/>
                    <a:pt x="10481" y="1685"/>
                    <a:pt x="10991" y="1881"/>
                  </a:cubicBezTo>
                  <a:cubicBezTo>
                    <a:pt x="11501" y="2078"/>
                    <a:pt x="11629" y="2503"/>
                    <a:pt x="11799" y="2830"/>
                  </a:cubicBezTo>
                  <a:cubicBezTo>
                    <a:pt x="11969" y="3158"/>
                    <a:pt x="11905" y="3910"/>
                    <a:pt x="12054" y="3894"/>
                  </a:cubicBezTo>
                  <a:cubicBezTo>
                    <a:pt x="12203" y="3878"/>
                    <a:pt x="12351" y="2880"/>
                    <a:pt x="12649" y="2683"/>
                  </a:cubicBezTo>
                  <a:cubicBezTo>
                    <a:pt x="12947" y="2487"/>
                    <a:pt x="13670" y="2536"/>
                    <a:pt x="13840" y="2683"/>
                  </a:cubicBezTo>
                  <a:cubicBezTo>
                    <a:pt x="14010" y="2830"/>
                    <a:pt x="13733" y="3370"/>
                    <a:pt x="13648" y="3616"/>
                  </a:cubicBezTo>
                  <a:cubicBezTo>
                    <a:pt x="13563" y="3861"/>
                    <a:pt x="13457" y="4058"/>
                    <a:pt x="13351" y="4156"/>
                  </a:cubicBezTo>
                  <a:cubicBezTo>
                    <a:pt x="13244" y="4254"/>
                    <a:pt x="13096" y="4221"/>
                    <a:pt x="12947" y="4254"/>
                  </a:cubicBezTo>
                  <a:cubicBezTo>
                    <a:pt x="12777" y="4303"/>
                    <a:pt x="12585" y="4369"/>
                    <a:pt x="12394" y="4401"/>
                  </a:cubicBezTo>
                  <a:cubicBezTo>
                    <a:pt x="12139" y="4500"/>
                    <a:pt x="12054" y="4614"/>
                    <a:pt x="11862" y="4647"/>
                  </a:cubicBezTo>
                  <a:cubicBezTo>
                    <a:pt x="11650" y="4761"/>
                    <a:pt x="11671" y="4680"/>
                    <a:pt x="11437" y="4778"/>
                  </a:cubicBezTo>
                  <a:cubicBezTo>
                    <a:pt x="11352" y="4827"/>
                    <a:pt x="11225" y="4974"/>
                    <a:pt x="11246" y="5072"/>
                  </a:cubicBezTo>
                  <a:cubicBezTo>
                    <a:pt x="11225" y="5154"/>
                    <a:pt x="11267" y="5220"/>
                    <a:pt x="11310" y="5269"/>
                  </a:cubicBezTo>
                  <a:cubicBezTo>
                    <a:pt x="11352" y="5318"/>
                    <a:pt x="11480" y="5383"/>
                    <a:pt x="11565" y="5416"/>
                  </a:cubicBezTo>
                  <a:cubicBezTo>
                    <a:pt x="11629" y="5400"/>
                    <a:pt x="11820" y="5465"/>
                    <a:pt x="11862" y="5432"/>
                  </a:cubicBezTo>
                  <a:cubicBezTo>
                    <a:pt x="11905" y="5416"/>
                    <a:pt x="11926" y="5269"/>
                    <a:pt x="11884" y="5236"/>
                  </a:cubicBezTo>
                  <a:cubicBezTo>
                    <a:pt x="11841" y="5203"/>
                    <a:pt x="11629" y="5269"/>
                    <a:pt x="11565" y="5220"/>
                  </a:cubicBezTo>
                  <a:cubicBezTo>
                    <a:pt x="11480" y="5187"/>
                    <a:pt x="11459" y="5040"/>
                    <a:pt x="11480" y="4974"/>
                  </a:cubicBezTo>
                  <a:cubicBezTo>
                    <a:pt x="11501" y="4909"/>
                    <a:pt x="11607" y="4860"/>
                    <a:pt x="11692" y="4843"/>
                  </a:cubicBezTo>
                  <a:cubicBezTo>
                    <a:pt x="11905" y="4876"/>
                    <a:pt x="11820" y="4876"/>
                    <a:pt x="12054" y="4876"/>
                  </a:cubicBezTo>
                  <a:cubicBezTo>
                    <a:pt x="12075" y="5040"/>
                    <a:pt x="12096" y="5269"/>
                    <a:pt x="12139" y="5416"/>
                  </a:cubicBezTo>
                  <a:cubicBezTo>
                    <a:pt x="12160" y="5465"/>
                    <a:pt x="12330" y="5465"/>
                    <a:pt x="12373" y="5416"/>
                  </a:cubicBezTo>
                  <a:cubicBezTo>
                    <a:pt x="12415" y="5367"/>
                    <a:pt x="12330" y="4974"/>
                    <a:pt x="12394" y="4892"/>
                  </a:cubicBezTo>
                  <a:cubicBezTo>
                    <a:pt x="12458" y="4810"/>
                    <a:pt x="12692" y="4925"/>
                    <a:pt x="12755" y="4892"/>
                  </a:cubicBezTo>
                  <a:cubicBezTo>
                    <a:pt x="12798" y="4860"/>
                    <a:pt x="12840" y="4761"/>
                    <a:pt x="12755" y="4729"/>
                  </a:cubicBezTo>
                  <a:cubicBezTo>
                    <a:pt x="12670" y="4696"/>
                    <a:pt x="12118" y="4745"/>
                    <a:pt x="12203" y="4696"/>
                  </a:cubicBezTo>
                  <a:cubicBezTo>
                    <a:pt x="12543" y="4549"/>
                    <a:pt x="12819" y="4434"/>
                    <a:pt x="13266" y="4401"/>
                  </a:cubicBezTo>
                  <a:cubicBezTo>
                    <a:pt x="13436" y="4385"/>
                    <a:pt x="13585" y="4500"/>
                    <a:pt x="13776" y="4532"/>
                  </a:cubicBezTo>
                  <a:cubicBezTo>
                    <a:pt x="13967" y="4630"/>
                    <a:pt x="13861" y="4843"/>
                    <a:pt x="13712" y="4925"/>
                  </a:cubicBezTo>
                  <a:cubicBezTo>
                    <a:pt x="13648" y="5023"/>
                    <a:pt x="13521" y="5121"/>
                    <a:pt x="13414" y="5187"/>
                  </a:cubicBezTo>
                  <a:cubicBezTo>
                    <a:pt x="13351" y="5285"/>
                    <a:pt x="13287" y="5334"/>
                    <a:pt x="13159" y="5383"/>
                  </a:cubicBezTo>
                  <a:cubicBezTo>
                    <a:pt x="13117" y="5563"/>
                    <a:pt x="12862" y="5743"/>
                    <a:pt x="12649" y="5809"/>
                  </a:cubicBezTo>
                  <a:cubicBezTo>
                    <a:pt x="12543" y="5907"/>
                    <a:pt x="12437" y="5940"/>
                    <a:pt x="12309" y="6005"/>
                  </a:cubicBezTo>
                  <a:cubicBezTo>
                    <a:pt x="12245" y="6120"/>
                    <a:pt x="12139" y="6185"/>
                    <a:pt x="12075" y="6300"/>
                  </a:cubicBezTo>
                  <a:cubicBezTo>
                    <a:pt x="12118" y="6561"/>
                    <a:pt x="12075" y="6643"/>
                    <a:pt x="12373" y="6741"/>
                  </a:cubicBezTo>
                  <a:cubicBezTo>
                    <a:pt x="12500" y="6840"/>
                    <a:pt x="12522" y="6970"/>
                    <a:pt x="12330" y="7036"/>
                  </a:cubicBezTo>
                  <a:cubicBezTo>
                    <a:pt x="12011" y="6987"/>
                    <a:pt x="12033" y="6823"/>
                    <a:pt x="11799" y="6692"/>
                  </a:cubicBezTo>
                  <a:cubicBezTo>
                    <a:pt x="11714" y="6529"/>
                    <a:pt x="11459" y="6430"/>
                    <a:pt x="11246" y="6398"/>
                  </a:cubicBezTo>
                  <a:cubicBezTo>
                    <a:pt x="11076" y="6332"/>
                    <a:pt x="11182" y="6365"/>
                    <a:pt x="10906" y="6365"/>
                  </a:cubicBezTo>
                  <a:cubicBezTo>
                    <a:pt x="10608" y="6512"/>
                    <a:pt x="10544" y="7347"/>
                    <a:pt x="11246" y="7478"/>
                  </a:cubicBezTo>
                  <a:cubicBezTo>
                    <a:pt x="12394" y="7429"/>
                    <a:pt x="13329" y="7772"/>
                    <a:pt x="13733" y="7985"/>
                  </a:cubicBezTo>
                  <a:cubicBezTo>
                    <a:pt x="13840" y="8410"/>
                    <a:pt x="13329" y="8901"/>
                    <a:pt x="12500" y="9343"/>
                  </a:cubicBezTo>
                  <a:cubicBezTo>
                    <a:pt x="11629" y="9736"/>
                    <a:pt x="11480" y="10194"/>
                    <a:pt x="11246" y="10980"/>
                  </a:cubicBezTo>
                  <a:cubicBezTo>
                    <a:pt x="10991" y="11372"/>
                    <a:pt x="10481" y="10930"/>
                    <a:pt x="10289" y="10096"/>
                  </a:cubicBezTo>
                  <a:cubicBezTo>
                    <a:pt x="10140" y="9196"/>
                    <a:pt x="9907" y="8165"/>
                    <a:pt x="10459" y="7576"/>
                  </a:cubicBezTo>
                  <a:cubicBezTo>
                    <a:pt x="9375" y="6790"/>
                    <a:pt x="9269" y="6070"/>
                    <a:pt x="9056" y="6218"/>
                  </a:cubicBezTo>
                  <a:cubicBezTo>
                    <a:pt x="9205" y="6987"/>
                    <a:pt x="8929" y="6660"/>
                    <a:pt x="8737" y="6021"/>
                  </a:cubicBezTo>
                  <a:cubicBezTo>
                    <a:pt x="8822" y="5023"/>
                    <a:pt x="8610" y="4385"/>
                    <a:pt x="8440" y="3550"/>
                  </a:cubicBezTo>
                  <a:lnTo>
                    <a:pt x="7844" y="2290"/>
                  </a:lnTo>
                  <a:lnTo>
                    <a:pt x="6654" y="1849"/>
                  </a:ln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50" grpId="0" animBg="1" autoUpdateAnimBg="0"/>
      <p:bldP spid="60451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0"/>
            <a:ext cx="8689975" cy="806450"/>
          </a:xfrm>
        </p:spPr>
        <p:txBody>
          <a:bodyPr/>
          <a:lstStyle/>
          <a:p>
            <a:r>
              <a:rPr lang="en-US" sz="2300"/>
              <a:t>Relational, Object-Oriented, and Multidimensional Databases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/>
              <a:t>What is a </a:t>
            </a:r>
            <a:r>
              <a:rPr lang="en-US">
                <a:solidFill>
                  <a:srgbClr val="D94439"/>
                </a:solidFill>
              </a:rPr>
              <a:t>data model</a:t>
            </a:r>
            <a:r>
              <a:rPr lang="en-US"/>
              <a:t>?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65100" y="6450013"/>
            <a:ext cx="15494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000099"/>
                </a:solidFill>
                <a:latin typeface="Arial Narrow" pitchFamily="34" charset="0"/>
              </a:rPr>
              <a:t>p. 532 Fig. 10-18</a:t>
            </a:r>
          </a:p>
        </p:txBody>
      </p:sp>
      <p:grpSp>
        <p:nvGrpSpPr>
          <p:cNvPr id="62469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62470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1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304800" y="1547813"/>
            <a:ext cx="5110163" cy="44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66"/>
              </a:buClr>
              <a:buFont typeface="Wingdings" pitchFamily="2" charset="2"/>
              <a:buChar char="Ø"/>
            </a:pPr>
            <a:r>
              <a:rPr kumimoji="1" lang="en-US" sz="2600" b="1">
                <a:solidFill>
                  <a:srgbClr val="000000"/>
                </a:solidFill>
                <a:latin typeface="Times New Roman" pitchFamily="18" charset="0"/>
              </a:rPr>
              <a:t>Rules and standards that define how database </a:t>
            </a:r>
            <a:br>
              <a:rPr kumimoji="1" lang="en-US" sz="2600" b="1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en-US" sz="2600" b="1">
                <a:solidFill>
                  <a:srgbClr val="000000"/>
                </a:solidFill>
                <a:latin typeface="Times New Roman" pitchFamily="18" charset="0"/>
              </a:rPr>
              <a:t>organizes data</a:t>
            </a:r>
          </a:p>
          <a:p>
            <a:pPr marL="609600" lvl="1" indent="-495300">
              <a:spcBef>
                <a:spcPct val="5000"/>
              </a:spcBef>
              <a:buClr>
                <a:srgbClr val="000066"/>
              </a:buClr>
              <a:buFont typeface="Wingdings" pitchFamily="2" charset="2"/>
              <a:buChar char="Ø"/>
            </a:pPr>
            <a:r>
              <a:rPr kumimoji="1" lang="en-US" sz="2600" b="1">
                <a:solidFill>
                  <a:srgbClr val="000000"/>
                </a:solidFill>
                <a:latin typeface="Times New Roman" pitchFamily="18" charset="0"/>
              </a:rPr>
              <a:t>Defines how users view organization of data</a:t>
            </a:r>
          </a:p>
          <a:p>
            <a:pPr marL="609600" lvl="1" indent="-495300">
              <a:spcBef>
                <a:spcPct val="5000"/>
              </a:spcBef>
              <a:buClr>
                <a:srgbClr val="000066"/>
              </a:buClr>
              <a:buFont typeface="Wingdings" pitchFamily="2" charset="2"/>
              <a:buChar char="Ø"/>
            </a:pPr>
            <a:r>
              <a:rPr kumimoji="1" lang="en-US" sz="2600" b="1">
                <a:solidFill>
                  <a:srgbClr val="000000"/>
                </a:solidFill>
                <a:latin typeface="Times New Roman" pitchFamily="18" charset="0"/>
              </a:rPr>
              <a:t>Four popular data models</a:t>
            </a:r>
          </a:p>
          <a:p>
            <a:pPr marL="1028700" lvl="2" indent="-457200">
              <a:spcBef>
                <a:spcPct val="200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kumimoji="1" lang="en-US">
                <a:solidFill>
                  <a:srgbClr val="000000"/>
                </a:solidFill>
                <a:latin typeface="Times New Roman" pitchFamily="18" charset="0"/>
              </a:rPr>
              <a:t>Relational</a:t>
            </a:r>
          </a:p>
          <a:p>
            <a:pPr marL="1028700" lvl="2" indent="-457200">
              <a:spcBef>
                <a:spcPct val="200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kumimoji="1" lang="en-US">
                <a:solidFill>
                  <a:srgbClr val="000000"/>
                </a:solidFill>
                <a:latin typeface="Times New Roman" pitchFamily="18" charset="0"/>
              </a:rPr>
              <a:t>Object-oriented</a:t>
            </a:r>
          </a:p>
          <a:p>
            <a:pPr marL="1028700" lvl="2" indent="-457200">
              <a:spcBef>
                <a:spcPct val="200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kumimoji="1" lang="en-US">
                <a:solidFill>
                  <a:srgbClr val="000000"/>
                </a:solidFill>
                <a:latin typeface="Times New Roman" pitchFamily="18" charset="0"/>
              </a:rPr>
              <a:t>Object-relational</a:t>
            </a:r>
          </a:p>
          <a:p>
            <a:pPr marL="1028700" lvl="2" indent="-457200">
              <a:spcBef>
                <a:spcPct val="200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kumimoji="1" lang="en-US">
                <a:solidFill>
                  <a:srgbClr val="000000"/>
                </a:solidFill>
                <a:latin typeface="Times New Roman" pitchFamily="18" charset="0"/>
              </a:rPr>
              <a:t>Multidimensional</a:t>
            </a:r>
          </a:p>
        </p:txBody>
      </p:sp>
      <p:pic>
        <p:nvPicPr>
          <p:cNvPr id="10" name="Picture 9" descr="CFig10-18.gif"/>
          <p:cNvPicPr>
            <a:picLocks noChangeAspect="1"/>
          </p:cNvPicPr>
          <p:nvPr/>
        </p:nvPicPr>
        <p:blipFill>
          <a:blip r:embed="rId2"/>
          <a:srcRect l="1443" r="3292" b="2529"/>
          <a:stretch>
            <a:fillRect/>
          </a:stretch>
        </p:blipFill>
        <p:spPr>
          <a:xfrm>
            <a:off x="5056601" y="945930"/>
            <a:ext cx="3246571" cy="50116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24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4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4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3000"/>
                            </p:stCondLst>
                            <p:childTnLst>
                              <p:par>
                                <p:cTn id="37" presetID="8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bldLvl="5" autoUpdateAnimBg="0" advAuto="1000"/>
      <p:bldP spid="62472" grpId="0" build="p" bldLvl="3" autoUpdateAnimBg="0" advAuto="400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0"/>
            <a:ext cx="8842375" cy="806450"/>
          </a:xfrm>
        </p:spPr>
        <p:txBody>
          <a:bodyPr/>
          <a:lstStyle/>
          <a:p>
            <a:r>
              <a:rPr lang="en-US" sz="2300"/>
              <a:t>Relational, Object-Oriented, and Multidimensional Databases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/>
              <a:t>What is a </a:t>
            </a:r>
            <a:r>
              <a:rPr lang="en-US">
                <a:solidFill>
                  <a:srgbClr val="D94439"/>
                </a:solidFill>
              </a:rPr>
              <a:t>relational database</a:t>
            </a:r>
            <a:r>
              <a:rPr lang="en-US"/>
              <a:t>?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65100" y="6450013"/>
            <a:ext cx="15494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000099"/>
                </a:solidFill>
                <a:latin typeface="Arial Narrow" pitchFamily="34" charset="0"/>
              </a:rPr>
              <a:t>p. 533 Fig. 10-19</a:t>
            </a:r>
          </a:p>
        </p:txBody>
      </p:sp>
      <p:grpSp>
        <p:nvGrpSpPr>
          <p:cNvPr id="64517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64518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9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64536" name="Rectangle 24"/>
          <p:cNvSpPr>
            <a:spLocks noChangeArrowheads="1"/>
          </p:cNvSpPr>
          <p:nvPr/>
        </p:nvSpPr>
        <p:spPr bwMode="auto">
          <a:xfrm>
            <a:off x="304800" y="1524000"/>
            <a:ext cx="8585200" cy="279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66"/>
              </a:buClr>
              <a:buFont typeface="Wingdings" pitchFamily="2" charset="2"/>
              <a:buChar char="Ø"/>
            </a:pPr>
            <a:r>
              <a:rPr kumimoji="1" lang="en-US" sz="2600" b="1">
                <a:solidFill>
                  <a:srgbClr val="000000"/>
                </a:solidFill>
                <a:latin typeface="Times New Roman" pitchFamily="18" charset="0"/>
              </a:rPr>
              <a:t>Stores data in tables that consist of </a:t>
            </a:r>
            <a:r>
              <a:rPr kumimoji="1" lang="en-US" sz="2600" b="1">
                <a:solidFill>
                  <a:srgbClr val="D94439"/>
                </a:solidFill>
                <a:latin typeface="Times New Roman" pitchFamily="18" charset="0"/>
              </a:rPr>
              <a:t>rows</a:t>
            </a:r>
            <a:r>
              <a:rPr kumimoji="1" lang="en-US" sz="2600" b="1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kumimoji="1" lang="en-US" sz="2600" b="1">
                <a:solidFill>
                  <a:srgbClr val="D94439"/>
                </a:solidFill>
                <a:latin typeface="Times New Roman" pitchFamily="18" charset="0"/>
              </a:rPr>
              <a:t>columns</a:t>
            </a:r>
          </a:p>
          <a:p>
            <a:pPr marL="1028700" lvl="2" indent="-457200">
              <a:spcBef>
                <a:spcPct val="200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kumimoji="1" lang="en-US">
                <a:solidFill>
                  <a:srgbClr val="000000"/>
                </a:solidFill>
                <a:latin typeface="Times New Roman" pitchFamily="18" charset="0"/>
              </a:rPr>
              <a:t>Each row has primary key</a:t>
            </a:r>
          </a:p>
          <a:p>
            <a:pPr marL="1028700" lvl="2" indent="-457200">
              <a:spcBef>
                <a:spcPct val="200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kumimoji="1" lang="en-US">
                <a:solidFill>
                  <a:srgbClr val="000000"/>
                </a:solidFill>
                <a:latin typeface="Times New Roman" pitchFamily="18" charset="0"/>
              </a:rPr>
              <a:t>Each column has unique name</a:t>
            </a:r>
          </a:p>
          <a:p>
            <a:pPr marL="609600" lvl="1" indent="-495300">
              <a:spcBef>
                <a:spcPct val="5000"/>
              </a:spcBef>
              <a:buClr>
                <a:srgbClr val="000066"/>
              </a:buClr>
              <a:buFont typeface="Wingdings" pitchFamily="2" charset="2"/>
              <a:buChar char="Ø"/>
            </a:pPr>
            <a:r>
              <a:rPr kumimoji="1" lang="en-US" sz="2600" b="1">
                <a:solidFill>
                  <a:srgbClr val="000000"/>
                </a:solidFill>
                <a:latin typeface="Times New Roman" pitchFamily="18" charset="0"/>
              </a:rPr>
              <a:t>Stores data relationships</a:t>
            </a:r>
          </a:p>
          <a:p>
            <a:pPr marL="609600" lvl="1" indent="-495300">
              <a:spcBef>
                <a:spcPct val="5000"/>
              </a:spcBef>
              <a:buClr>
                <a:srgbClr val="000066"/>
              </a:buClr>
              <a:buFont typeface="Wingdings" pitchFamily="2" charset="2"/>
              <a:buChar char="Ø"/>
            </a:pPr>
            <a:r>
              <a:rPr kumimoji="1" lang="en-US" sz="2600" b="1">
                <a:solidFill>
                  <a:srgbClr val="000000"/>
                </a:solidFill>
                <a:latin typeface="Times New Roman" pitchFamily="18" charset="0"/>
              </a:rPr>
              <a:t>Uses specialized terminology</a:t>
            </a:r>
          </a:p>
        </p:txBody>
      </p:sp>
      <p:grpSp>
        <p:nvGrpSpPr>
          <p:cNvPr id="64539" name="Group 27"/>
          <p:cNvGrpSpPr>
            <a:grpSpLocks/>
          </p:cNvGrpSpPr>
          <p:nvPr/>
        </p:nvGrpSpPr>
        <p:grpSpPr bwMode="auto">
          <a:xfrm>
            <a:off x="0" y="4648200"/>
            <a:ext cx="1981200" cy="1295400"/>
            <a:chOff x="0" y="3024"/>
            <a:chExt cx="1248" cy="816"/>
          </a:xfrm>
        </p:grpSpPr>
        <p:sp>
          <p:nvSpPr>
            <p:cNvPr id="64540" name="Rectangle 28"/>
            <p:cNvSpPr>
              <a:spLocks noChangeArrowheads="1"/>
            </p:cNvSpPr>
            <p:nvPr/>
          </p:nvSpPr>
          <p:spPr bwMode="auto">
            <a:xfrm>
              <a:off x="0" y="3456"/>
              <a:ext cx="1248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0000"/>
                </a:lnSpc>
                <a:buClr>
                  <a:schemeClr val="accent1"/>
                </a:buClr>
                <a:buSzPct val="75000"/>
                <a:buFont typeface="Wingdings" pitchFamily="2" charset="2"/>
                <a:buNone/>
              </a:pPr>
              <a: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  <a:t>Click to view Web </a:t>
              </a:r>
              <a:b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  <a:t>Link, click Chapter 10, Click </a:t>
              </a:r>
              <a:b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  <a:t>Web Link from left </a:t>
              </a:r>
              <a:b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  <a:t>navigation, then click </a:t>
              </a:r>
              <a:b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  <a:t>Relational Databases below Chapter 10</a:t>
              </a:r>
            </a:p>
          </p:txBody>
        </p:sp>
        <p:sp>
          <p:nvSpPr>
            <p:cNvPr id="64541" name="Webpage">
              <a:hlinkClick r:id="rId2"/>
            </p:cNvPr>
            <p:cNvSpPr>
              <a:spLocks noEditPoints="1" noChangeArrowheads="1"/>
            </p:cNvSpPr>
            <p:nvPr/>
          </p:nvSpPr>
          <p:spPr bwMode="auto">
            <a:xfrm>
              <a:off x="96" y="3024"/>
              <a:ext cx="278" cy="372"/>
            </a:xfrm>
            <a:custGeom>
              <a:avLst/>
              <a:gdLst>
                <a:gd name="T0" fmla="*/ 5187 w 21600"/>
                <a:gd name="T1" fmla="*/ 21600 h 21600"/>
                <a:gd name="T2" fmla="*/ 0 w 21600"/>
                <a:gd name="T3" fmla="*/ 17509 h 21600"/>
                <a:gd name="T4" fmla="*/ 21600 w 21600"/>
                <a:gd name="T5" fmla="*/ 0 h 21600"/>
                <a:gd name="T6" fmla="*/ 0 w 21600"/>
                <a:gd name="T7" fmla="*/ 0 h 21600"/>
                <a:gd name="T8" fmla="*/ 10800 w 21600"/>
                <a:gd name="T9" fmla="*/ 0 h 21600"/>
                <a:gd name="T10" fmla="*/ 21600 w 21600"/>
                <a:gd name="T11" fmla="*/ 0 h 21600"/>
                <a:gd name="T12" fmla="*/ 21600 w 21600"/>
                <a:gd name="T13" fmla="*/ 10800 h 21600"/>
                <a:gd name="T14" fmla="*/ 21600 w 21600"/>
                <a:gd name="T15" fmla="*/ 21600 h 21600"/>
                <a:gd name="T16" fmla="*/ 10800 w 21600"/>
                <a:gd name="T17" fmla="*/ 21600 h 21600"/>
                <a:gd name="T18" fmla="*/ 0 w 21600"/>
                <a:gd name="T19" fmla="*/ 10800 h 21600"/>
                <a:gd name="T20" fmla="*/ 1955 w 21600"/>
                <a:gd name="T21" fmla="*/ 12829 h 21600"/>
                <a:gd name="T22" fmla="*/ 19814 w 21600"/>
                <a:gd name="T23" fmla="*/ 2074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9184" y="949"/>
                  </a:moveTo>
                  <a:lnTo>
                    <a:pt x="9758" y="1309"/>
                  </a:lnTo>
                  <a:lnTo>
                    <a:pt x="11544" y="1292"/>
                  </a:lnTo>
                  <a:lnTo>
                    <a:pt x="12437" y="1292"/>
                  </a:lnTo>
                  <a:lnTo>
                    <a:pt x="13414" y="1161"/>
                  </a:lnTo>
                  <a:lnTo>
                    <a:pt x="13648" y="1243"/>
                  </a:lnTo>
                  <a:lnTo>
                    <a:pt x="13542" y="1390"/>
                  </a:lnTo>
                  <a:lnTo>
                    <a:pt x="13967" y="1849"/>
                  </a:lnTo>
                  <a:lnTo>
                    <a:pt x="14562" y="2520"/>
                  </a:lnTo>
                  <a:lnTo>
                    <a:pt x="14669" y="3223"/>
                  </a:lnTo>
                  <a:lnTo>
                    <a:pt x="14796" y="3518"/>
                  </a:lnTo>
                  <a:lnTo>
                    <a:pt x="15264" y="3665"/>
                  </a:lnTo>
                  <a:lnTo>
                    <a:pt x="15753" y="3518"/>
                  </a:lnTo>
                  <a:lnTo>
                    <a:pt x="15902" y="2978"/>
                  </a:lnTo>
                  <a:lnTo>
                    <a:pt x="16008" y="2323"/>
                  </a:lnTo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5591" y="10620"/>
                  </a:moveTo>
                  <a:lnTo>
                    <a:pt x="6122" y="10996"/>
                  </a:lnTo>
                  <a:lnTo>
                    <a:pt x="6696" y="11340"/>
                  </a:lnTo>
                  <a:lnTo>
                    <a:pt x="7313" y="11618"/>
                  </a:lnTo>
                  <a:lnTo>
                    <a:pt x="7972" y="11863"/>
                  </a:lnTo>
                  <a:lnTo>
                    <a:pt x="8652" y="12060"/>
                  </a:lnTo>
                  <a:lnTo>
                    <a:pt x="9396" y="12190"/>
                  </a:lnTo>
                  <a:lnTo>
                    <a:pt x="10119" y="12272"/>
                  </a:lnTo>
                  <a:lnTo>
                    <a:pt x="10906" y="12305"/>
                  </a:lnTo>
                  <a:lnTo>
                    <a:pt x="11650" y="12272"/>
                  </a:lnTo>
                  <a:lnTo>
                    <a:pt x="12373" y="12190"/>
                  </a:lnTo>
                  <a:lnTo>
                    <a:pt x="13117" y="12060"/>
                  </a:lnTo>
                  <a:lnTo>
                    <a:pt x="13797" y="11863"/>
                  </a:lnTo>
                  <a:lnTo>
                    <a:pt x="14456" y="11618"/>
                  </a:lnTo>
                  <a:lnTo>
                    <a:pt x="15073" y="11340"/>
                  </a:lnTo>
                  <a:lnTo>
                    <a:pt x="15647" y="11029"/>
                  </a:lnTo>
                  <a:lnTo>
                    <a:pt x="16178" y="10652"/>
                  </a:lnTo>
                  <a:lnTo>
                    <a:pt x="16667" y="10243"/>
                  </a:lnTo>
                  <a:lnTo>
                    <a:pt x="17071" y="9801"/>
                  </a:lnTo>
                  <a:lnTo>
                    <a:pt x="17475" y="9327"/>
                  </a:lnTo>
                  <a:lnTo>
                    <a:pt x="17815" y="8820"/>
                  </a:lnTo>
                  <a:lnTo>
                    <a:pt x="18049" y="8296"/>
                  </a:lnTo>
                  <a:lnTo>
                    <a:pt x="18262" y="7723"/>
                  </a:lnTo>
                  <a:lnTo>
                    <a:pt x="18347" y="7134"/>
                  </a:lnTo>
                  <a:lnTo>
                    <a:pt x="18389" y="6561"/>
                  </a:lnTo>
                  <a:lnTo>
                    <a:pt x="18347" y="5956"/>
                  </a:lnTo>
                  <a:lnTo>
                    <a:pt x="18262" y="5400"/>
                  </a:lnTo>
                  <a:lnTo>
                    <a:pt x="18049" y="4827"/>
                  </a:lnTo>
                  <a:lnTo>
                    <a:pt x="17815" y="4303"/>
                  </a:lnTo>
                  <a:lnTo>
                    <a:pt x="17475" y="3796"/>
                  </a:lnTo>
                  <a:lnTo>
                    <a:pt x="17114" y="3321"/>
                  </a:lnTo>
                  <a:lnTo>
                    <a:pt x="16710" y="2880"/>
                  </a:lnTo>
                  <a:lnTo>
                    <a:pt x="16221" y="2470"/>
                  </a:lnTo>
                  <a:lnTo>
                    <a:pt x="15689" y="2094"/>
                  </a:lnTo>
                  <a:lnTo>
                    <a:pt x="15115" y="1750"/>
                  </a:lnTo>
                  <a:lnTo>
                    <a:pt x="14499" y="1472"/>
                  </a:lnTo>
                  <a:lnTo>
                    <a:pt x="13797" y="1227"/>
                  </a:lnTo>
                  <a:lnTo>
                    <a:pt x="13117" y="1030"/>
                  </a:lnTo>
                  <a:lnTo>
                    <a:pt x="12415" y="883"/>
                  </a:lnTo>
                  <a:lnTo>
                    <a:pt x="11650" y="818"/>
                  </a:lnTo>
                  <a:lnTo>
                    <a:pt x="10906" y="785"/>
                  </a:lnTo>
                  <a:lnTo>
                    <a:pt x="10119" y="818"/>
                  </a:lnTo>
                  <a:lnTo>
                    <a:pt x="9396" y="883"/>
                  </a:lnTo>
                  <a:lnTo>
                    <a:pt x="8652" y="1030"/>
                  </a:lnTo>
                  <a:lnTo>
                    <a:pt x="8014" y="1227"/>
                  </a:lnTo>
                  <a:lnTo>
                    <a:pt x="7355" y="1440"/>
                  </a:lnTo>
                  <a:lnTo>
                    <a:pt x="6739" y="1750"/>
                  </a:lnTo>
                  <a:lnTo>
                    <a:pt x="6122" y="2061"/>
                  </a:lnTo>
                  <a:lnTo>
                    <a:pt x="5591" y="2438"/>
                  </a:lnTo>
                  <a:lnTo>
                    <a:pt x="5102" y="2847"/>
                  </a:lnTo>
                  <a:lnTo>
                    <a:pt x="4698" y="3289"/>
                  </a:lnTo>
                  <a:lnTo>
                    <a:pt x="4294" y="3763"/>
                  </a:lnTo>
                  <a:lnTo>
                    <a:pt x="3996" y="4270"/>
                  </a:lnTo>
                  <a:lnTo>
                    <a:pt x="3720" y="4794"/>
                  </a:lnTo>
                  <a:lnTo>
                    <a:pt x="3550" y="5367"/>
                  </a:lnTo>
                  <a:lnTo>
                    <a:pt x="3422" y="5956"/>
                  </a:lnTo>
                  <a:lnTo>
                    <a:pt x="3380" y="6561"/>
                  </a:lnTo>
                  <a:lnTo>
                    <a:pt x="3422" y="7134"/>
                  </a:lnTo>
                  <a:lnTo>
                    <a:pt x="3550" y="7690"/>
                  </a:lnTo>
                  <a:lnTo>
                    <a:pt x="3720" y="8263"/>
                  </a:lnTo>
                  <a:lnTo>
                    <a:pt x="3954" y="8787"/>
                  </a:lnTo>
                  <a:lnTo>
                    <a:pt x="4294" y="9294"/>
                  </a:lnTo>
                  <a:lnTo>
                    <a:pt x="4655" y="9769"/>
                  </a:lnTo>
                  <a:lnTo>
                    <a:pt x="5102" y="10210"/>
                  </a:lnTo>
                  <a:lnTo>
                    <a:pt x="5591" y="10620"/>
                  </a:lnTo>
                  <a:close/>
                </a:path>
                <a:path w="21600" h="21600" extrusionOk="0">
                  <a:moveTo>
                    <a:pt x="3401" y="6021"/>
                  </a:moveTo>
                  <a:lnTo>
                    <a:pt x="4039" y="5530"/>
                  </a:lnTo>
                  <a:lnTo>
                    <a:pt x="4294" y="4892"/>
                  </a:lnTo>
                  <a:lnTo>
                    <a:pt x="4677" y="4156"/>
                  </a:lnTo>
                  <a:lnTo>
                    <a:pt x="5166" y="3763"/>
                  </a:lnTo>
                  <a:lnTo>
                    <a:pt x="5378" y="3354"/>
                  </a:lnTo>
                  <a:lnTo>
                    <a:pt x="5293" y="2732"/>
                  </a:lnTo>
                  <a:moveTo>
                    <a:pt x="3507" y="7380"/>
                  </a:moveTo>
                  <a:lnTo>
                    <a:pt x="3890" y="7200"/>
                  </a:lnTo>
                  <a:lnTo>
                    <a:pt x="4103" y="7249"/>
                  </a:lnTo>
                  <a:lnTo>
                    <a:pt x="4400" y="7527"/>
                  </a:lnTo>
                  <a:lnTo>
                    <a:pt x="4719" y="7674"/>
                  </a:lnTo>
                  <a:lnTo>
                    <a:pt x="5293" y="7641"/>
                  </a:lnTo>
                  <a:lnTo>
                    <a:pt x="5740" y="7543"/>
                  </a:lnTo>
                  <a:lnTo>
                    <a:pt x="6144" y="7543"/>
                  </a:lnTo>
                  <a:lnTo>
                    <a:pt x="6526" y="7821"/>
                  </a:lnTo>
                  <a:lnTo>
                    <a:pt x="6569" y="8312"/>
                  </a:lnTo>
                  <a:lnTo>
                    <a:pt x="6059" y="8852"/>
                  </a:lnTo>
                  <a:lnTo>
                    <a:pt x="5803" y="8967"/>
                  </a:lnTo>
                  <a:lnTo>
                    <a:pt x="5803" y="9147"/>
                  </a:lnTo>
                  <a:lnTo>
                    <a:pt x="5421" y="9294"/>
                  </a:lnTo>
                  <a:lnTo>
                    <a:pt x="4868" y="9163"/>
                  </a:lnTo>
                  <a:lnTo>
                    <a:pt x="4337" y="9049"/>
                  </a:lnTo>
                  <a:lnTo>
                    <a:pt x="4081" y="9000"/>
                  </a:lnTo>
                  <a:moveTo>
                    <a:pt x="14988" y="11372"/>
                  </a:moveTo>
                  <a:lnTo>
                    <a:pt x="15115" y="10865"/>
                  </a:lnTo>
                  <a:lnTo>
                    <a:pt x="16072" y="10096"/>
                  </a:lnTo>
                  <a:lnTo>
                    <a:pt x="16455" y="9605"/>
                  </a:lnTo>
                  <a:lnTo>
                    <a:pt x="16455" y="8329"/>
                  </a:lnTo>
                  <a:lnTo>
                    <a:pt x="17156" y="7969"/>
                  </a:lnTo>
                  <a:lnTo>
                    <a:pt x="17879" y="7870"/>
                  </a:lnTo>
                  <a:lnTo>
                    <a:pt x="18177" y="7821"/>
                  </a:lnTo>
                  <a:moveTo>
                    <a:pt x="18368" y="6840"/>
                  </a:moveTo>
                  <a:lnTo>
                    <a:pt x="18049" y="6610"/>
                  </a:lnTo>
                  <a:lnTo>
                    <a:pt x="17411" y="6512"/>
                  </a:lnTo>
                  <a:lnTo>
                    <a:pt x="16859" y="6545"/>
                  </a:lnTo>
                  <a:lnTo>
                    <a:pt x="16603" y="6201"/>
                  </a:lnTo>
                  <a:lnTo>
                    <a:pt x="16731" y="5874"/>
                  </a:lnTo>
                  <a:lnTo>
                    <a:pt x="17241" y="5465"/>
                  </a:lnTo>
                  <a:lnTo>
                    <a:pt x="17858" y="5236"/>
                  </a:lnTo>
                  <a:lnTo>
                    <a:pt x="18007" y="5089"/>
                  </a:lnTo>
                  <a:lnTo>
                    <a:pt x="18049" y="4892"/>
                  </a:lnTo>
                  <a:moveTo>
                    <a:pt x="8100" y="1260"/>
                  </a:moveTo>
                  <a:cubicBezTo>
                    <a:pt x="8333" y="1276"/>
                    <a:pt x="8206" y="1554"/>
                    <a:pt x="8695" y="1652"/>
                  </a:cubicBezTo>
                  <a:cubicBezTo>
                    <a:pt x="9184" y="1750"/>
                    <a:pt x="10481" y="1685"/>
                    <a:pt x="10991" y="1881"/>
                  </a:cubicBezTo>
                  <a:cubicBezTo>
                    <a:pt x="11501" y="2078"/>
                    <a:pt x="11629" y="2503"/>
                    <a:pt x="11799" y="2830"/>
                  </a:cubicBezTo>
                  <a:cubicBezTo>
                    <a:pt x="11969" y="3158"/>
                    <a:pt x="11905" y="3910"/>
                    <a:pt x="12054" y="3894"/>
                  </a:cubicBezTo>
                  <a:cubicBezTo>
                    <a:pt x="12203" y="3878"/>
                    <a:pt x="12351" y="2880"/>
                    <a:pt x="12649" y="2683"/>
                  </a:cubicBezTo>
                  <a:cubicBezTo>
                    <a:pt x="12947" y="2487"/>
                    <a:pt x="13670" y="2536"/>
                    <a:pt x="13840" y="2683"/>
                  </a:cubicBezTo>
                  <a:cubicBezTo>
                    <a:pt x="14010" y="2830"/>
                    <a:pt x="13733" y="3370"/>
                    <a:pt x="13648" y="3616"/>
                  </a:cubicBezTo>
                  <a:cubicBezTo>
                    <a:pt x="13563" y="3861"/>
                    <a:pt x="13457" y="4058"/>
                    <a:pt x="13351" y="4156"/>
                  </a:cubicBezTo>
                  <a:cubicBezTo>
                    <a:pt x="13244" y="4254"/>
                    <a:pt x="13096" y="4221"/>
                    <a:pt x="12947" y="4254"/>
                  </a:cubicBezTo>
                  <a:cubicBezTo>
                    <a:pt x="12777" y="4303"/>
                    <a:pt x="12585" y="4369"/>
                    <a:pt x="12394" y="4401"/>
                  </a:cubicBezTo>
                  <a:cubicBezTo>
                    <a:pt x="12139" y="4500"/>
                    <a:pt x="12054" y="4614"/>
                    <a:pt x="11862" y="4647"/>
                  </a:cubicBezTo>
                  <a:cubicBezTo>
                    <a:pt x="11650" y="4761"/>
                    <a:pt x="11671" y="4680"/>
                    <a:pt x="11437" y="4778"/>
                  </a:cubicBezTo>
                  <a:cubicBezTo>
                    <a:pt x="11352" y="4827"/>
                    <a:pt x="11225" y="4974"/>
                    <a:pt x="11246" y="5072"/>
                  </a:cubicBezTo>
                  <a:cubicBezTo>
                    <a:pt x="11225" y="5154"/>
                    <a:pt x="11267" y="5220"/>
                    <a:pt x="11310" y="5269"/>
                  </a:cubicBezTo>
                  <a:cubicBezTo>
                    <a:pt x="11352" y="5318"/>
                    <a:pt x="11480" y="5383"/>
                    <a:pt x="11565" y="5416"/>
                  </a:cubicBezTo>
                  <a:cubicBezTo>
                    <a:pt x="11629" y="5400"/>
                    <a:pt x="11820" y="5465"/>
                    <a:pt x="11862" y="5432"/>
                  </a:cubicBezTo>
                  <a:cubicBezTo>
                    <a:pt x="11905" y="5416"/>
                    <a:pt x="11926" y="5269"/>
                    <a:pt x="11884" y="5236"/>
                  </a:cubicBezTo>
                  <a:cubicBezTo>
                    <a:pt x="11841" y="5203"/>
                    <a:pt x="11629" y="5269"/>
                    <a:pt x="11565" y="5220"/>
                  </a:cubicBezTo>
                  <a:cubicBezTo>
                    <a:pt x="11480" y="5187"/>
                    <a:pt x="11459" y="5040"/>
                    <a:pt x="11480" y="4974"/>
                  </a:cubicBezTo>
                  <a:cubicBezTo>
                    <a:pt x="11501" y="4909"/>
                    <a:pt x="11607" y="4860"/>
                    <a:pt x="11692" y="4843"/>
                  </a:cubicBezTo>
                  <a:cubicBezTo>
                    <a:pt x="11905" y="4876"/>
                    <a:pt x="11820" y="4876"/>
                    <a:pt x="12054" y="4876"/>
                  </a:cubicBezTo>
                  <a:cubicBezTo>
                    <a:pt x="12075" y="5040"/>
                    <a:pt x="12096" y="5269"/>
                    <a:pt x="12139" y="5416"/>
                  </a:cubicBezTo>
                  <a:cubicBezTo>
                    <a:pt x="12160" y="5465"/>
                    <a:pt x="12330" y="5465"/>
                    <a:pt x="12373" y="5416"/>
                  </a:cubicBezTo>
                  <a:cubicBezTo>
                    <a:pt x="12415" y="5367"/>
                    <a:pt x="12330" y="4974"/>
                    <a:pt x="12394" y="4892"/>
                  </a:cubicBezTo>
                  <a:cubicBezTo>
                    <a:pt x="12458" y="4810"/>
                    <a:pt x="12692" y="4925"/>
                    <a:pt x="12755" y="4892"/>
                  </a:cubicBezTo>
                  <a:cubicBezTo>
                    <a:pt x="12798" y="4860"/>
                    <a:pt x="12840" y="4761"/>
                    <a:pt x="12755" y="4729"/>
                  </a:cubicBezTo>
                  <a:cubicBezTo>
                    <a:pt x="12670" y="4696"/>
                    <a:pt x="12118" y="4745"/>
                    <a:pt x="12203" y="4696"/>
                  </a:cubicBezTo>
                  <a:cubicBezTo>
                    <a:pt x="12543" y="4549"/>
                    <a:pt x="12819" y="4434"/>
                    <a:pt x="13266" y="4401"/>
                  </a:cubicBezTo>
                  <a:cubicBezTo>
                    <a:pt x="13436" y="4385"/>
                    <a:pt x="13585" y="4500"/>
                    <a:pt x="13776" y="4532"/>
                  </a:cubicBezTo>
                  <a:cubicBezTo>
                    <a:pt x="13967" y="4630"/>
                    <a:pt x="13861" y="4843"/>
                    <a:pt x="13712" y="4925"/>
                  </a:cubicBezTo>
                  <a:cubicBezTo>
                    <a:pt x="13648" y="5023"/>
                    <a:pt x="13521" y="5121"/>
                    <a:pt x="13414" y="5187"/>
                  </a:cubicBezTo>
                  <a:cubicBezTo>
                    <a:pt x="13351" y="5285"/>
                    <a:pt x="13287" y="5334"/>
                    <a:pt x="13159" y="5383"/>
                  </a:cubicBezTo>
                  <a:cubicBezTo>
                    <a:pt x="13117" y="5563"/>
                    <a:pt x="12862" y="5743"/>
                    <a:pt x="12649" y="5809"/>
                  </a:cubicBezTo>
                  <a:cubicBezTo>
                    <a:pt x="12543" y="5907"/>
                    <a:pt x="12437" y="5940"/>
                    <a:pt x="12309" y="6005"/>
                  </a:cubicBezTo>
                  <a:cubicBezTo>
                    <a:pt x="12245" y="6120"/>
                    <a:pt x="12139" y="6185"/>
                    <a:pt x="12075" y="6300"/>
                  </a:cubicBezTo>
                  <a:cubicBezTo>
                    <a:pt x="12118" y="6561"/>
                    <a:pt x="12075" y="6643"/>
                    <a:pt x="12373" y="6741"/>
                  </a:cubicBezTo>
                  <a:cubicBezTo>
                    <a:pt x="12500" y="6840"/>
                    <a:pt x="12522" y="6970"/>
                    <a:pt x="12330" y="7036"/>
                  </a:cubicBezTo>
                  <a:cubicBezTo>
                    <a:pt x="12011" y="6987"/>
                    <a:pt x="12033" y="6823"/>
                    <a:pt x="11799" y="6692"/>
                  </a:cubicBezTo>
                  <a:cubicBezTo>
                    <a:pt x="11714" y="6529"/>
                    <a:pt x="11459" y="6430"/>
                    <a:pt x="11246" y="6398"/>
                  </a:cubicBezTo>
                  <a:cubicBezTo>
                    <a:pt x="11076" y="6332"/>
                    <a:pt x="11182" y="6365"/>
                    <a:pt x="10906" y="6365"/>
                  </a:cubicBezTo>
                  <a:cubicBezTo>
                    <a:pt x="10608" y="6512"/>
                    <a:pt x="10544" y="7347"/>
                    <a:pt x="11246" y="7478"/>
                  </a:cubicBezTo>
                  <a:cubicBezTo>
                    <a:pt x="12394" y="7429"/>
                    <a:pt x="13329" y="7772"/>
                    <a:pt x="13733" y="7985"/>
                  </a:cubicBezTo>
                  <a:cubicBezTo>
                    <a:pt x="13840" y="8410"/>
                    <a:pt x="13329" y="8901"/>
                    <a:pt x="12500" y="9343"/>
                  </a:cubicBezTo>
                  <a:cubicBezTo>
                    <a:pt x="11629" y="9736"/>
                    <a:pt x="11480" y="10194"/>
                    <a:pt x="11246" y="10980"/>
                  </a:cubicBezTo>
                  <a:cubicBezTo>
                    <a:pt x="10991" y="11372"/>
                    <a:pt x="10481" y="10930"/>
                    <a:pt x="10289" y="10096"/>
                  </a:cubicBezTo>
                  <a:cubicBezTo>
                    <a:pt x="10140" y="9196"/>
                    <a:pt x="9907" y="8165"/>
                    <a:pt x="10459" y="7576"/>
                  </a:cubicBezTo>
                  <a:cubicBezTo>
                    <a:pt x="9375" y="6790"/>
                    <a:pt x="9269" y="6070"/>
                    <a:pt x="9056" y="6218"/>
                  </a:cubicBezTo>
                  <a:cubicBezTo>
                    <a:pt x="9205" y="6987"/>
                    <a:pt x="8929" y="6660"/>
                    <a:pt x="8737" y="6021"/>
                  </a:cubicBezTo>
                  <a:cubicBezTo>
                    <a:pt x="8822" y="5023"/>
                    <a:pt x="8610" y="4385"/>
                    <a:pt x="8440" y="3550"/>
                  </a:cubicBezTo>
                  <a:lnTo>
                    <a:pt x="7844" y="2290"/>
                  </a:lnTo>
                  <a:lnTo>
                    <a:pt x="6654" y="1849"/>
                  </a:ln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3" name="Picture 12" descr="CFig10-19.gif"/>
          <p:cNvPicPr>
            <a:picLocks noChangeAspect="1"/>
          </p:cNvPicPr>
          <p:nvPr/>
        </p:nvPicPr>
        <p:blipFill>
          <a:blip r:embed="rId3"/>
          <a:srcRect r="2565" b="6655"/>
          <a:stretch>
            <a:fillRect/>
          </a:stretch>
        </p:blipFill>
        <p:spPr>
          <a:xfrm>
            <a:off x="1965433" y="3752193"/>
            <a:ext cx="6230684" cy="2081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36" grpId="0" build="p" bldLvl="3" autoUpdateAnimBg="0" advAuto="400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0"/>
            <a:ext cx="8842375" cy="806450"/>
          </a:xfrm>
        </p:spPr>
        <p:txBody>
          <a:bodyPr/>
          <a:lstStyle/>
          <a:p>
            <a:r>
              <a:rPr lang="en-US" sz="2300"/>
              <a:t>Relational, Object-Oriented, and Multidimensional Databases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1119187"/>
          </a:xfrm>
        </p:spPr>
        <p:txBody>
          <a:bodyPr/>
          <a:lstStyle/>
          <a:p>
            <a:r>
              <a:rPr lang="en-US"/>
              <a:t>What is a </a:t>
            </a:r>
            <a:r>
              <a:rPr lang="en-US">
                <a:solidFill>
                  <a:srgbClr val="D94439"/>
                </a:solidFill>
              </a:rPr>
              <a:t>relationship</a:t>
            </a:r>
            <a:r>
              <a:rPr lang="en-US"/>
              <a:t>?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65100" y="6450013"/>
            <a:ext cx="15494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000099"/>
                </a:solidFill>
                <a:latin typeface="Arial Narrow" pitchFamily="34" charset="0"/>
              </a:rPr>
              <a:t>p. 533 Fig. 10-20</a:t>
            </a:r>
          </a:p>
        </p:txBody>
      </p:sp>
      <p:grpSp>
        <p:nvGrpSpPr>
          <p:cNvPr id="66565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66566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7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304800" y="1547813"/>
            <a:ext cx="3933825" cy="396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66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>
                <a:solidFill>
                  <a:srgbClr val="000000"/>
                </a:solidFill>
                <a:latin typeface="Times New Roman" pitchFamily="18" charset="0"/>
              </a:rPr>
              <a:t>Connection within data</a:t>
            </a:r>
          </a:p>
        </p:txBody>
      </p:sp>
      <p:pic>
        <p:nvPicPr>
          <p:cNvPr id="10" name="Picture 9" descr="CFig10-20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604" y="1061545"/>
            <a:ext cx="3290512" cy="4750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bldLvl="5" autoUpdateAnimBg="0" advAuto="1000"/>
      <p:bldP spid="66568" grpId="0" build="p" bldLvl="2" autoUpdateAnimBg="0" advAuto="300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0"/>
            <a:ext cx="8842375" cy="806450"/>
          </a:xfrm>
        </p:spPr>
        <p:txBody>
          <a:bodyPr/>
          <a:lstStyle/>
          <a:p>
            <a:r>
              <a:rPr lang="en-US" sz="2300"/>
              <a:t>Relational, Object-Oriented, and Multidimensional Databases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/>
              <a:t>What is </a:t>
            </a:r>
            <a:r>
              <a:rPr lang="en-US">
                <a:solidFill>
                  <a:srgbClr val="D94439"/>
                </a:solidFill>
              </a:rPr>
              <a:t>Structured Query Language (SQL)</a:t>
            </a:r>
            <a:r>
              <a:rPr lang="en-US"/>
              <a:t>?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65100" y="6450013"/>
            <a:ext cx="15494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000099"/>
                </a:solidFill>
                <a:latin typeface="Arial Narrow" pitchFamily="34" charset="0"/>
              </a:rPr>
              <a:t>p. 534 Fig. 10-21</a:t>
            </a:r>
          </a:p>
        </p:txBody>
      </p:sp>
      <p:grpSp>
        <p:nvGrpSpPr>
          <p:cNvPr id="68613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68614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5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68632" name="Rectangle 24"/>
          <p:cNvSpPr>
            <a:spLocks noChangeArrowheads="1"/>
          </p:cNvSpPr>
          <p:nvPr/>
        </p:nvSpPr>
        <p:spPr bwMode="auto">
          <a:xfrm>
            <a:off x="304800" y="1547813"/>
            <a:ext cx="8585200" cy="203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66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>
                <a:solidFill>
                  <a:srgbClr val="000000"/>
                </a:solidFill>
                <a:latin typeface="Times New Roman" pitchFamily="18" charset="0"/>
              </a:rPr>
              <a:t>Allows you to manage, update, and retrieve data</a:t>
            </a:r>
          </a:p>
          <a:p>
            <a:pPr marL="609600" lvl="1" indent="-495300">
              <a:spcBef>
                <a:spcPct val="5000"/>
              </a:spcBef>
              <a:buClr>
                <a:srgbClr val="000066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>
                <a:solidFill>
                  <a:srgbClr val="000000"/>
                </a:solidFill>
                <a:latin typeface="Times New Roman" pitchFamily="18" charset="0"/>
              </a:rPr>
              <a:t>Has special keywords and rules included in SQL statements</a:t>
            </a:r>
          </a:p>
        </p:txBody>
      </p:sp>
      <p:grpSp>
        <p:nvGrpSpPr>
          <p:cNvPr id="68638" name="Group 30"/>
          <p:cNvGrpSpPr>
            <a:grpSpLocks/>
          </p:cNvGrpSpPr>
          <p:nvPr/>
        </p:nvGrpSpPr>
        <p:grpSpPr bwMode="auto">
          <a:xfrm>
            <a:off x="0" y="4648200"/>
            <a:ext cx="1981200" cy="1295400"/>
            <a:chOff x="0" y="3024"/>
            <a:chExt cx="1248" cy="816"/>
          </a:xfrm>
        </p:grpSpPr>
        <p:sp>
          <p:nvSpPr>
            <p:cNvPr id="68639" name="Rectangle 31"/>
            <p:cNvSpPr>
              <a:spLocks noChangeArrowheads="1"/>
            </p:cNvSpPr>
            <p:nvPr/>
          </p:nvSpPr>
          <p:spPr bwMode="auto">
            <a:xfrm>
              <a:off x="0" y="3456"/>
              <a:ext cx="1248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0000"/>
                </a:lnSpc>
                <a:buClr>
                  <a:schemeClr val="accent1"/>
                </a:buClr>
                <a:buSzPct val="75000"/>
                <a:buFont typeface="Wingdings" pitchFamily="2" charset="2"/>
                <a:buNone/>
              </a:pPr>
              <a: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  <a:t>Click to view Web </a:t>
              </a:r>
              <a:b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  <a:t>Link, click Chapter 10, Click </a:t>
              </a:r>
              <a:b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  <a:t>Web Link from left </a:t>
              </a:r>
              <a:b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  <a:t>navigation, then click </a:t>
              </a:r>
              <a:b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  <a:t>SQL below Chapter 10</a:t>
              </a:r>
            </a:p>
          </p:txBody>
        </p:sp>
        <p:sp>
          <p:nvSpPr>
            <p:cNvPr id="68640" name="Webpage">
              <a:hlinkClick r:id="rId2"/>
            </p:cNvPr>
            <p:cNvSpPr>
              <a:spLocks noEditPoints="1" noChangeArrowheads="1"/>
            </p:cNvSpPr>
            <p:nvPr/>
          </p:nvSpPr>
          <p:spPr bwMode="auto">
            <a:xfrm>
              <a:off x="96" y="3024"/>
              <a:ext cx="278" cy="372"/>
            </a:xfrm>
            <a:custGeom>
              <a:avLst/>
              <a:gdLst>
                <a:gd name="T0" fmla="*/ 5187 w 21600"/>
                <a:gd name="T1" fmla="*/ 21600 h 21600"/>
                <a:gd name="T2" fmla="*/ 0 w 21600"/>
                <a:gd name="T3" fmla="*/ 17509 h 21600"/>
                <a:gd name="T4" fmla="*/ 21600 w 21600"/>
                <a:gd name="T5" fmla="*/ 0 h 21600"/>
                <a:gd name="T6" fmla="*/ 0 w 21600"/>
                <a:gd name="T7" fmla="*/ 0 h 21600"/>
                <a:gd name="T8" fmla="*/ 10800 w 21600"/>
                <a:gd name="T9" fmla="*/ 0 h 21600"/>
                <a:gd name="T10" fmla="*/ 21600 w 21600"/>
                <a:gd name="T11" fmla="*/ 0 h 21600"/>
                <a:gd name="T12" fmla="*/ 21600 w 21600"/>
                <a:gd name="T13" fmla="*/ 10800 h 21600"/>
                <a:gd name="T14" fmla="*/ 21600 w 21600"/>
                <a:gd name="T15" fmla="*/ 21600 h 21600"/>
                <a:gd name="T16" fmla="*/ 10800 w 21600"/>
                <a:gd name="T17" fmla="*/ 21600 h 21600"/>
                <a:gd name="T18" fmla="*/ 0 w 21600"/>
                <a:gd name="T19" fmla="*/ 10800 h 21600"/>
                <a:gd name="T20" fmla="*/ 1955 w 21600"/>
                <a:gd name="T21" fmla="*/ 12829 h 21600"/>
                <a:gd name="T22" fmla="*/ 19814 w 21600"/>
                <a:gd name="T23" fmla="*/ 2074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9184" y="949"/>
                  </a:moveTo>
                  <a:lnTo>
                    <a:pt x="9758" y="1309"/>
                  </a:lnTo>
                  <a:lnTo>
                    <a:pt x="11544" y="1292"/>
                  </a:lnTo>
                  <a:lnTo>
                    <a:pt x="12437" y="1292"/>
                  </a:lnTo>
                  <a:lnTo>
                    <a:pt x="13414" y="1161"/>
                  </a:lnTo>
                  <a:lnTo>
                    <a:pt x="13648" y="1243"/>
                  </a:lnTo>
                  <a:lnTo>
                    <a:pt x="13542" y="1390"/>
                  </a:lnTo>
                  <a:lnTo>
                    <a:pt x="13967" y="1849"/>
                  </a:lnTo>
                  <a:lnTo>
                    <a:pt x="14562" y="2520"/>
                  </a:lnTo>
                  <a:lnTo>
                    <a:pt x="14669" y="3223"/>
                  </a:lnTo>
                  <a:lnTo>
                    <a:pt x="14796" y="3518"/>
                  </a:lnTo>
                  <a:lnTo>
                    <a:pt x="15264" y="3665"/>
                  </a:lnTo>
                  <a:lnTo>
                    <a:pt x="15753" y="3518"/>
                  </a:lnTo>
                  <a:lnTo>
                    <a:pt x="15902" y="2978"/>
                  </a:lnTo>
                  <a:lnTo>
                    <a:pt x="16008" y="2323"/>
                  </a:lnTo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5591" y="10620"/>
                  </a:moveTo>
                  <a:lnTo>
                    <a:pt x="6122" y="10996"/>
                  </a:lnTo>
                  <a:lnTo>
                    <a:pt x="6696" y="11340"/>
                  </a:lnTo>
                  <a:lnTo>
                    <a:pt x="7313" y="11618"/>
                  </a:lnTo>
                  <a:lnTo>
                    <a:pt x="7972" y="11863"/>
                  </a:lnTo>
                  <a:lnTo>
                    <a:pt x="8652" y="12060"/>
                  </a:lnTo>
                  <a:lnTo>
                    <a:pt x="9396" y="12190"/>
                  </a:lnTo>
                  <a:lnTo>
                    <a:pt x="10119" y="12272"/>
                  </a:lnTo>
                  <a:lnTo>
                    <a:pt x="10906" y="12305"/>
                  </a:lnTo>
                  <a:lnTo>
                    <a:pt x="11650" y="12272"/>
                  </a:lnTo>
                  <a:lnTo>
                    <a:pt x="12373" y="12190"/>
                  </a:lnTo>
                  <a:lnTo>
                    <a:pt x="13117" y="12060"/>
                  </a:lnTo>
                  <a:lnTo>
                    <a:pt x="13797" y="11863"/>
                  </a:lnTo>
                  <a:lnTo>
                    <a:pt x="14456" y="11618"/>
                  </a:lnTo>
                  <a:lnTo>
                    <a:pt x="15073" y="11340"/>
                  </a:lnTo>
                  <a:lnTo>
                    <a:pt x="15647" y="11029"/>
                  </a:lnTo>
                  <a:lnTo>
                    <a:pt x="16178" y="10652"/>
                  </a:lnTo>
                  <a:lnTo>
                    <a:pt x="16667" y="10243"/>
                  </a:lnTo>
                  <a:lnTo>
                    <a:pt x="17071" y="9801"/>
                  </a:lnTo>
                  <a:lnTo>
                    <a:pt x="17475" y="9327"/>
                  </a:lnTo>
                  <a:lnTo>
                    <a:pt x="17815" y="8820"/>
                  </a:lnTo>
                  <a:lnTo>
                    <a:pt x="18049" y="8296"/>
                  </a:lnTo>
                  <a:lnTo>
                    <a:pt x="18262" y="7723"/>
                  </a:lnTo>
                  <a:lnTo>
                    <a:pt x="18347" y="7134"/>
                  </a:lnTo>
                  <a:lnTo>
                    <a:pt x="18389" y="6561"/>
                  </a:lnTo>
                  <a:lnTo>
                    <a:pt x="18347" y="5956"/>
                  </a:lnTo>
                  <a:lnTo>
                    <a:pt x="18262" y="5400"/>
                  </a:lnTo>
                  <a:lnTo>
                    <a:pt x="18049" y="4827"/>
                  </a:lnTo>
                  <a:lnTo>
                    <a:pt x="17815" y="4303"/>
                  </a:lnTo>
                  <a:lnTo>
                    <a:pt x="17475" y="3796"/>
                  </a:lnTo>
                  <a:lnTo>
                    <a:pt x="17114" y="3321"/>
                  </a:lnTo>
                  <a:lnTo>
                    <a:pt x="16710" y="2880"/>
                  </a:lnTo>
                  <a:lnTo>
                    <a:pt x="16221" y="2470"/>
                  </a:lnTo>
                  <a:lnTo>
                    <a:pt x="15689" y="2094"/>
                  </a:lnTo>
                  <a:lnTo>
                    <a:pt x="15115" y="1750"/>
                  </a:lnTo>
                  <a:lnTo>
                    <a:pt x="14499" y="1472"/>
                  </a:lnTo>
                  <a:lnTo>
                    <a:pt x="13797" y="1227"/>
                  </a:lnTo>
                  <a:lnTo>
                    <a:pt x="13117" y="1030"/>
                  </a:lnTo>
                  <a:lnTo>
                    <a:pt x="12415" y="883"/>
                  </a:lnTo>
                  <a:lnTo>
                    <a:pt x="11650" y="818"/>
                  </a:lnTo>
                  <a:lnTo>
                    <a:pt x="10906" y="785"/>
                  </a:lnTo>
                  <a:lnTo>
                    <a:pt x="10119" y="818"/>
                  </a:lnTo>
                  <a:lnTo>
                    <a:pt x="9396" y="883"/>
                  </a:lnTo>
                  <a:lnTo>
                    <a:pt x="8652" y="1030"/>
                  </a:lnTo>
                  <a:lnTo>
                    <a:pt x="8014" y="1227"/>
                  </a:lnTo>
                  <a:lnTo>
                    <a:pt x="7355" y="1440"/>
                  </a:lnTo>
                  <a:lnTo>
                    <a:pt x="6739" y="1750"/>
                  </a:lnTo>
                  <a:lnTo>
                    <a:pt x="6122" y="2061"/>
                  </a:lnTo>
                  <a:lnTo>
                    <a:pt x="5591" y="2438"/>
                  </a:lnTo>
                  <a:lnTo>
                    <a:pt x="5102" y="2847"/>
                  </a:lnTo>
                  <a:lnTo>
                    <a:pt x="4698" y="3289"/>
                  </a:lnTo>
                  <a:lnTo>
                    <a:pt x="4294" y="3763"/>
                  </a:lnTo>
                  <a:lnTo>
                    <a:pt x="3996" y="4270"/>
                  </a:lnTo>
                  <a:lnTo>
                    <a:pt x="3720" y="4794"/>
                  </a:lnTo>
                  <a:lnTo>
                    <a:pt x="3550" y="5367"/>
                  </a:lnTo>
                  <a:lnTo>
                    <a:pt x="3422" y="5956"/>
                  </a:lnTo>
                  <a:lnTo>
                    <a:pt x="3380" y="6561"/>
                  </a:lnTo>
                  <a:lnTo>
                    <a:pt x="3422" y="7134"/>
                  </a:lnTo>
                  <a:lnTo>
                    <a:pt x="3550" y="7690"/>
                  </a:lnTo>
                  <a:lnTo>
                    <a:pt x="3720" y="8263"/>
                  </a:lnTo>
                  <a:lnTo>
                    <a:pt x="3954" y="8787"/>
                  </a:lnTo>
                  <a:lnTo>
                    <a:pt x="4294" y="9294"/>
                  </a:lnTo>
                  <a:lnTo>
                    <a:pt x="4655" y="9769"/>
                  </a:lnTo>
                  <a:lnTo>
                    <a:pt x="5102" y="10210"/>
                  </a:lnTo>
                  <a:lnTo>
                    <a:pt x="5591" y="10620"/>
                  </a:lnTo>
                  <a:close/>
                </a:path>
                <a:path w="21600" h="21600" extrusionOk="0">
                  <a:moveTo>
                    <a:pt x="3401" y="6021"/>
                  </a:moveTo>
                  <a:lnTo>
                    <a:pt x="4039" y="5530"/>
                  </a:lnTo>
                  <a:lnTo>
                    <a:pt x="4294" y="4892"/>
                  </a:lnTo>
                  <a:lnTo>
                    <a:pt x="4677" y="4156"/>
                  </a:lnTo>
                  <a:lnTo>
                    <a:pt x="5166" y="3763"/>
                  </a:lnTo>
                  <a:lnTo>
                    <a:pt x="5378" y="3354"/>
                  </a:lnTo>
                  <a:lnTo>
                    <a:pt x="5293" y="2732"/>
                  </a:lnTo>
                  <a:moveTo>
                    <a:pt x="3507" y="7380"/>
                  </a:moveTo>
                  <a:lnTo>
                    <a:pt x="3890" y="7200"/>
                  </a:lnTo>
                  <a:lnTo>
                    <a:pt x="4103" y="7249"/>
                  </a:lnTo>
                  <a:lnTo>
                    <a:pt x="4400" y="7527"/>
                  </a:lnTo>
                  <a:lnTo>
                    <a:pt x="4719" y="7674"/>
                  </a:lnTo>
                  <a:lnTo>
                    <a:pt x="5293" y="7641"/>
                  </a:lnTo>
                  <a:lnTo>
                    <a:pt x="5740" y="7543"/>
                  </a:lnTo>
                  <a:lnTo>
                    <a:pt x="6144" y="7543"/>
                  </a:lnTo>
                  <a:lnTo>
                    <a:pt x="6526" y="7821"/>
                  </a:lnTo>
                  <a:lnTo>
                    <a:pt x="6569" y="8312"/>
                  </a:lnTo>
                  <a:lnTo>
                    <a:pt x="6059" y="8852"/>
                  </a:lnTo>
                  <a:lnTo>
                    <a:pt x="5803" y="8967"/>
                  </a:lnTo>
                  <a:lnTo>
                    <a:pt x="5803" y="9147"/>
                  </a:lnTo>
                  <a:lnTo>
                    <a:pt x="5421" y="9294"/>
                  </a:lnTo>
                  <a:lnTo>
                    <a:pt x="4868" y="9163"/>
                  </a:lnTo>
                  <a:lnTo>
                    <a:pt x="4337" y="9049"/>
                  </a:lnTo>
                  <a:lnTo>
                    <a:pt x="4081" y="9000"/>
                  </a:lnTo>
                  <a:moveTo>
                    <a:pt x="14988" y="11372"/>
                  </a:moveTo>
                  <a:lnTo>
                    <a:pt x="15115" y="10865"/>
                  </a:lnTo>
                  <a:lnTo>
                    <a:pt x="16072" y="10096"/>
                  </a:lnTo>
                  <a:lnTo>
                    <a:pt x="16455" y="9605"/>
                  </a:lnTo>
                  <a:lnTo>
                    <a:pt x="16455" y="8329"/>
                  </a:lnTo>
                  <a:lnTo>
                    <a:pt x="17156" y="7969"/>
                  </a:lnTo>
                  <a:lnTo>
                    <a:pt x="17879" y="7870"/>
                  </a:lnTo>
                  <a:lnTo>
                    <a:pt x="18177" y="7821"/>
                  </a:lnTo>
                  <a:moveTo>
                    <a:pt x="18368" y="6840"/>
                  </a:moveTo>
                  <a:lnTo>
                    <a:pt x="18049" y="6610"/>
                  </a:lnTo>
                  <a:lnTo>
                    <a:pt x="17411" y="6512"/>
                  </a:lnTo>
                  <a:lnTo>
                    <a:pt x="16859" y="6545"/>
                  </a:lnTo>
                  <a:lnTo>
                    <a:pt x="16603" y="6201"/>
                  </a:lnTo>
                  <a:lnTo>
                    <a:pt x="16731" y="5874"/>
                  </a:lnTo>
                  <a:lnTo>
                    <a:pt x="17241" y="5465"/>
                  </a:lnTo>
                  <a:lnTo>
                    <a:pt x="17858" y="5236"/>
                  </a:lnTo>
                  <a:lnTo>
                    <a:pt x="18007" y="5089"/>
                  </a:lnTo>
                  <a:lnTo>
                    <a:pt x="18049" y="4892"/>
                  </a:lnTo>
                  <a:moveTo>
                    <a:pt x="8100" y="1260"/>
                  </a:moveTo>
                  <a:cubicBezTo>
                    <a:pt x="8333" y="1276"/>
                    <a:pt x="8206" y="1554"/>
                    <a:pt x="8695" y="1652"/>
                  </a:cubicBezTo>
                  <a:cubicBezTo>
                    <a:pt x="9184" y="1750"/>
                    <a:pt x="10481" y="1685"/>
                    <a:pt x="10991" y="1881"/>
                  </a:cubicBezTo>
                  <a:cubicBezTo>
                    <a:pt x="11501" y="2078"/>
                    <a:pt x="11629" y="2503"/>
                    <a:pt x="11799" y="2830"/>
                  </a:cubicBezTo>
                  <a:cubicBezTo>
                    <a:pt x="11969" y="3158"/>
                    <a:pt x="11905" y="3910"/>
                    <a:pt x="12054" y="3894"/>
                  </a:cubicBezTo>
                  <a:cubicBezTo>
                    <a:pt x="12203" y="3878"/>
                    <a:pt x="12351" y="2880"/>
                    <a:pt x="12649" y="2683"/>
                  </a:cubicBezTo>
                  <a:cubicBezTo>
                    <a:pt x="12947" y="2487"/>
                    <a:pt x="13670" y="2536"/>
                    <a:pt x="13840" y="2683"/>
                  </a:cubicBezTo>
                  <a:cubicBezTo>
                    <a:pt x="14010" y="2830"/>
                    <a:pt x="13733" y="3370"/>
                    <a:pt x="13648" y="3616"/>
                  </a:cubicBezTo>
                  <a:cubicBezTo>
                    <a:pt x="13563" y="3861"/>
                    <a:pt x="13457" y="4058"/>
                    <a:pt x="13351" y="4156"/>
                  </a:cubicBezTo>
                  <a:cubicBezTo>
                    <a:pt x="13244" y="4254"/>
                    <a:pt x="13096" y="4221"/>
                    <a:pt x="12947" y="4254"/>
                  </a:cubicBezTo>
                  <a:cubicBezTo>
                    <a:pt x="12777" y="4303"/>
                    <a:pt x="12585" y="4369"/>
                    <a:pt x="12394" y="4401"/>
                  </a:cubicBezTo>
                  <a:cubicBezTo>
                    <a:pt x="12139" y="4500"/>
                    <a:pt x="12054" y="4614"/>
                    <a:pt x="11862" y="4647"/>
                  </a:cubicBezTo>
                  <a:cubicBezTo>
                    <a:pt x="11650" y="4761"/>
                    <a:pt x="11671" y="4680"/>
                    <a:pt x="11437" y="4778"/>
                  </a:cubicBezTo>
                  <a:cubicBezTo>
                    <a:pt x="11352" y="4827"/>
                    <a:pt x="11225" y="4974"/>
                    <a:pt x="11246" y="5072"/>
                  </a:cubicBezTo>
                  <a:cubicBezTo>
                    <a:pt x="11225" y="5154"/>
                    <a:pt x="11267" y="5220"/>
                    <a:pt x="11310" y="5269"/>
                  </a:cubicBezTo>
                  <a:cubicBezTo>
                    <a:pt x="11352" y="5318"/>
                    <a:pt x="11480" y="5383"/>
                    <a:pt x="11565" y="5416"/>
                  </a:cubicBezTo>
                  <a:cubicBezTo>
                    <a:pt x="11629" y="5400"/>
                    <a:pt x="11820" y="5465"/>
                    <a:pt x="11862" y="5432"/>
                  </a:cubicBezTo>
                  <a:cubicBezTo>
                    <a:pt x="11905" y="5416"/>
                    <a:pt x="11926" y="5269"/>
                    <a:pt x="11884" y="5236"/>
                  </a:cubicBezTo>
                  <a:cubicBezTo>
                    <a:pt x="11841" y="5203"/>
                    <a:pt x="11629" y="5269"/>
                    <a:pt x="11565" y="5220"/>
                  </a:cubicBezTo>
                  <a:cubicBezTo>
                    <a:pt x="11480" y="5187"/>
                    <a:pt x="11459" y="5040"/>
                    <a:pt x="11480" y="4974"/>
                  </a:cubicBezTo>
                  <a:cubicBezTo>
                    <a:pt x="11501" y="4909"/>
                    <a:pt x="11607" y="4860"/>
                    <a:pt x="11692" y="4843"/>
                  </a:cubicBezTo>
                  <a:cubicBezTo>
                    <a:pt x="11905" y="4876"/>
                    <a:pt x="11820" y="4876"/>
                    <a:pt x="12054" y="4876"/>
                  </a:cubicBezTo>
                  <a:cubicBezTo>
                    <a:pt x="12075" y="5040"/>
                    <a:pt x="12096" y="5269"/>
                    <a:pt x="12139" y="5416"/>
                  </a:cubicBezTo>
                  <a:cubicBezTo>
                    <a:pt x="12160" y="5465"/>
                    <a:pt x="12330" y="5465"/>
                    <a:pt x="12373" y="5416"/>
                  </a:cubicBezTo>
                  <a:cubicBezTo>
                    <a:pt x="12415" y="5367"/>
                    <a:pt x="12330" y="4974"/>
                    <a:pt x="12394" y="4892"/>
                  </a:cubicBezTo>
                  <a:cubicBezTo>
                    <a:pt x="12458" y="4810"/>
                    <a:pt x="12692" y="4925"/>
                    <a:pt x="12755" y="4892"/>
                  </a:cubicBezTo>
                  <a:cubicBezTo>
                    <a:pt x="12798" y="4860"/>
                    <a:pt x="12840" y="4761"/>
                    <a:pt x="12755" y="4729"/>
                  </a:cubicBezTo>
                  <a:cubicBezTo>
                    <a:pt x="12670" y="4696"/>
                    <a:pt x="12118" y="4745"/>
                    <a:pt x="12203" y="4696"/>
                  </a:cubicBezTo>
                  <a:cubicBezTo>
                    <a:pt x="12543" y="4549"/>
                    <a:pt x="12819" y="4434"/>
                    <a:pt x="13266" y="4401"/>
                  </a:cubicBezTo>
                  <a:cubicBezTo>
                    <a:pt x="13436" y="4385"/>
                    <a:pt x="13585" y="4500"/>
                    <a:pt x="13776" y="4532"/>
                  </a:cubicBezTo>
                  <a:cubicBezTo>
                    <a:pt x="13967" y="4630"/>
                    <a:pt x="13861" y="4843"/>
                    <a:pt x="13712" y="4925"/>
                  </a:cubicBezTo>
                  <a:cubicBezTo>
                    <a:pt x="13648" y="5023"/>
                    <a:pt x="13521" y="5121"/>
                    <a:pt x="13414" y="5187"/>
                  </a:cubicBezTo>
                  <a:cubicBezTo>
                    <a:pt x="13351" y="5285"/>
                    <a:pt x="13287" y="5334"/>
                    <a:pt x="13159" y="5383"/>
                  </a:cubicBezTo>
                  <a:cubicBezTo>
                    <a:pt x="13117" y="5563"/>
                    <a:pt x="12862" y="5743"/>
                    <a:pt x="12649" y="5809"/>
                  </a:cubicBezTo>
                  <a:cubicBezTo>
                    <a:pt x="12543" y="5907"/>
                    <a:pt x="12437" y="5940"/>
                    <a:pt x="12309" y="6005"/>
                  </a:cubicBezTo>
                  <a:cubicBezTo>
                    <a:pt x="12245" y="6120"/>
                    <a:pt x="12139" y="6185"/>
                    <a:pt x="12075" y="6300"/>
                  </a:cubicBezTo>
                  <a:cubicBezTo>
                    <a:pt x="12118" y="6561"/>
                    <a:pt x="12075" y="6643"/>
                    <a:pt x="12373" y="6741"/>
                  </a:cubicBezTo>
                  <a:cubicBezTo>
                    <a:pt x="12500" y="6840"/>
                    <a:pt x="12522" y="6970"/>
                    <a:pt x="12330" y="7036"/>
                  </a:cubicBezTo>
                  <a:cubicBezTo>
                    <a:pt x="12011" y="6987"/>
                    <a:pt x="12033" y="6823"/>
                    <a:pt x="11799" y="6692"/>
                  </a:cubicBezTo>
                  <a:cubicBezTo>
                    <a:pt x="11714" y="6529"/>
                    <a:pt x="11459" y="6430"/>
                    <a:pt x="11246" y="6398"/>
                  </a:cubicBezTo>
                  <a:cubicBezTo>
                    <a:pt x="11076" y="6332"/>
                    <a:pt x="11182" y="6365"/>
                    <a:pt x="10906" y="6365"/>
                  </a:cubicBezTo>
                  <a:cubicBezTo>
                    <a:pt x="10608" y="6512"/>
                    <a:pt x="10544" y="7347"/>
                    <a:pt x="11246" y="7478"/>
                  </a:cubicBezTo>
                  <a:cubicBezTo>
                    <a:pt x="12394" y="7429"/>
                    <a:pt x="13329" y="7772"/>
                    <a:pt x="13733" y="7985"/>
                  </a:cubicBezTo>
                  <a:cubicBezTo>
                    <a:pt x="13840" y="8410"/>
                    <a:pt x="13329" y="8901"/>
                    <a:pt x="12500" y="9343"/>
                  </a:cubicBezTo>
                  <a:cubicBezTo>
                    <a:pt x="11629" y="9736"/>
                    <a:pt x="11480" y="10194"/>
                    <a:pt x="11246" y="10980"/>
                  </a:cubicBezTo>
                  <a:cubicBezTo>
                    <a:pt x="10991" y="11372"/>
                    <a:pt x="10481" y="10930"/>
                    <a:pt x="10289" y="10096"/>
                  </a:cubicBezTo>
                  <a:cubicBezTo>
                    <a:pt x="10140" y="9196"/>
                    <a:pt x="9907" y="8165"/>
                    <a:pt x="10459" y="7576"/>
                  </a:cubicBezTo>
                  <a:cubicBezTo>
                    <a:pt x="9375" y="6790"/>
                    <a:pt x="9269" y="6070"/>
                    <a:pt x="9056" y="6218"/>
                  </a:cubicBezTo>
                  <a:cubicBezTo>
                    <a:pt x="9205" y="6987"/>
                    <a:pt x="8929" y="6660"/>
                    <a:pt x="8737" y="6021"/>
                  </a:cubicBezTo>
                  <a:cubicBezTo>
                    <a:pt x="8822" y="5023"/>
                    <a:pt x="8610" y="4385"/>
                    <a:pt x="8440" y="3550"/>
                  </a:cubicBezTo>
                  <a:lnTo>
                    <a:pt x="7844" y="2290"/>
                  </a:lnTo>
                  <a:lnTo>
                    <a:pt x="6654" y="1849"/>
                  </a:ln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3" name="Picture 12" descr="CFig10-2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489" y="2532993"/>
            <a:ext cx="5475889" cy="3363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bldLvl="5" autoUpdateAnimBg="0" advAuto="1000"/>
      <p:bldP spid="68632" grpId="0" build="p" bldLvl="2" autoUpdateAnimBg="0" advAuto="300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0"/>
            <a:ext cx="8842375" cy="806450"/>
          </a:xfrm>
        </p:spPr>
        <p:txBody>
          <a:bodyPr/>
          <a:lstStyle/>
          <a:p>
            <a:r>
              <a:rPr lang="en-US" sz="2300"/>
              <a:t>Relational, Object-Oriented, and Multidimensional Databases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22300"/>
          </a:xfrm>
        </p:spPr>
        <p:txBody>
          <a:bodyPr/>
          <a:lstStyle/>
          <a:p>
            <a:r>
              <a:rPr lang="en-US"/>
              <a:t>What is an </a:t>
            </a:r>
            <a:r>
              <a:rPr lang="en-US">
                <a:solidFill>
                  <a:srgbClr val="D94439"/>
                </a:solidFill>
              </a:rPr>
              <a:t>object-oriented database (OODB)</a:t>
            </a:r>
            <a:r>
              <a:rPr lang="en-US"/>
              <a:t>?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65100" y="6450013"/>
            <a:ext cx="15494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000099"/>
                </a:solidFill>
                <a:latin typeface="Arial Narrow" pitchFamily="34" charset="0"/>
              </a:rPr>
              <a:t>p. 534 - 535</a:t>
            </a:r>
          </a:p>
        </p:txBody>
      </p:sp>
      <p:grpSp>
        <p:nvGrpSpPr>
          <p:cNvPr id="70661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70662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3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70695" name="Group 39"/>
          <p:cNvGrpSpPr>
            <a:grpSpLocks/>
          </p:cNvGrpSpPr>
          <p:nvPr/>
        </p:nvGrpSpPr>
        <p:grpSpPr bwMode="auto">
          <a:xfrm>
            <a:off x="1255713" y="2982913"/>
            <a:ext cx="6934200" cy="1154112"/>
            <a:chOff x="791" y="1879"/>
            <a:chExt cx="4368" cy="727"/>
          </a:xfrm>
        </p:grpSpPr>
        <p:sp>
          <p:nvSpPr>
            <p:cNvPr id="70685" name="AutoShape 29"/>
            <p:cNvSpPr>
              <a:spLocks noChangeArrowheads="1"/>
            </p:cNvSpPr>
            <p:nvPr/>
          </p:nvSpPr>
          <p:spPr bwMode="auto">
            <a:xfrm>
              <a:off x="791" y="1879"/>
              <a:ext cx="4368" cy="727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6" name="AutoShape 30"/>
            <p:cNvSpPr>
              <a:spLocks noChangeArrowheads="1"/>
            </p:cNvSpPr>
            <p:nvPr/>
          </p:nvSpPr>
          <p:spPr bwMode="auto">
            <a:xfrm>
              <a:off x="922" y="2099"/>
              <a:ext cx="1024" cy="3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b="1" dirty="0">
                  <a:latin typeface="+mn-lt"/>
                </a:rPr>
                <a:t>Advantages</a:t>
              </a:r>
            </a:p>
          </p:txBody>
        </p:sp>
      </p:grpSp>
      <p:grpSp>
        <p:nvGrpSpPr>
          <p:cNvPr id="70696" name="Group 40"/>
          <p:cNvGrpSpPr>
            <a:grpSpLocks/>
          </p:cNvGrpSpPr>
          <p:nvPr/>
        </p:nvGrpSpPr>
        <p:grpSpPr bwMode="auto">
          <a:xfrm>
            <a:off x="1255713" y="4273550"/>
            <a:ext cx="6934200" cy="1154113"/>
            <a:chOff x="791" y="2692"/>
            <a:chExt cx="4368" cy="727"/>
          </a:xfrm>
        </p:grpSpPr>
        <p:sp>
          <p:nvSpPr>
            <p:cNvPr id="70688" name="AutoShape 32"/>
            <p:cNvSpPr>
              <a:spLocks noChangeArrowheads="1"/>
            </p:cNvSpPr>
            <p:nvPr/>
          </p:nvSpPr>
          <p:spPr bwMode="auto">
            <a:xfrm>
              <a:off x="791" y="2692"/>
              <a:ext cx="4368" cy="727"/>
            </a:xfrm>
            <a:prstGeom prst="roundRect">
              <a:avLst>
                <a:gd name="adj" fmla="val 16667"/>
              </a:avLst>
            </a:prstGeom>
            <a:solidFill>
              <a:srgbClr val="008080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9" name="AutoShape 33"/>
            <p:cNvSpPr>
              <a:spLocks noChangeArrowheads="1"/>
            </p:cNvSpPr>
            <p:nvPr/>
          </p:nvSpPr>
          <p:spPr bwMode="auto">
            <a:xfrm>
              <a:off x="928" y="2927"/>
              <a:ext cx="3193" cy="3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b="1" dirty="0">
                  <a:latin typeface="+mn-lt"/>
                </a:rPr>
                <a:t>Often uses </a:t>
              </a:r>
              <a:r>
                <a:rPr lang="en-US" sz="22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</a:rPr>
                <a:t>object query language (OQL)</a:t>
              </a:r>
            </a:p>
          </p:txBody>
        </p:sp>
      </p:grpSp>
      <p:grpSp>
        <p:nvGrpSpPr>
          <p:cNvPr id="70697" name="Group 41"/>
          <p:cNvGrpSpPr>
            <a:grpSpLocks/>
          </p:cNvGrpSpPr>
          <p:nvPr/>
        </p:nvGrpSpPr>
        <p:grpSpPr bwMode="auto">
          <a:xfrm>
            <a:off x="1255713" y="1692275"/>
            <a:ext cx="6911975" cy="1154113"/>
            <a:chOff x="791" y="1066"/>
            <a:chExt cx="4354" cy="727"/>
          </a:xfrm>
        </p:grpSpPr>
        <p:sp>
          <p:nvSpPr>
            <p:cNvPr id="70691" name="AutoShape 35"/>
            <p:cNvSpPr>
              <a:spLocks noChangeArrowheads="1"/>
            </p:cNvSpPr>
            <p:nvPr/>
          </p:nvSpPr>
          <p:spPr bwMode="auto">
            <a:xfrm>
              <a:off x="791" y="1066"/>
              <a:ext cx="4354" cy="727"/>
            </a:xfrm>
            <a:prstGeom prst="roundRect">
              <a:avLst>
                <a:gd name="adj" fmla="val 16667"/>
              </a:avLst>
            </a:prstGeom>
            <a:solidFill>
              <a:srgbClr val="008080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2" name="AutoShape 36"/>
            <p:cNvSpPr>
              <a:spLocks noChangeArrowheads="1"/>
            </p:cNvSpPr>
            <p:nvPr/>
          </p:nvSpPr>
          <p:spPr bwMode="auto">
            <a:xfrm>
              <a:off x="864" y="1262"/>
              <a:ext cx="1755" cy="3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b="1" dirty="0">
                  <a:latin typeface="+mn-lt"/>
                </a:rPr>
                <a:t>Stores data in objects</a:t>
              </a:r>
            </a:p>
          </p:txBody>
        </p:sp>
      </p:grpSp>
      <p:sp>
        <p:nvSpPr>
          <p:cNvPr id="70693" name="AutoShape 37"/>
          <p:cNvSpPr>
            <a:spLocks noChangeArrowheads="1"/>
          </p:cNvSpPr>
          <p:nvPr/>
        </p:nvSpPr>
        <p:spPr bwMode="auto">
          <a:xfrm>
            <a:off x="4268788" y="1746250"/>
            <a:ext cx="3868737" cy="1123712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Object</a:t>
            </a:r>
            <a:r>
              <a:rPr lang="en-US" sz="2000" dirty="0">
                <a:latin typeface="+mn-lt"/>
              </a:rPr>
              <a:t> is item that contains data, as </a:t>
            </a:r>
            <a:r>
              <a:rPr lang="en-US" sz="2000" dirty="0">
                <a:latin typeface="+mn-lt"/>
                <a:cs typeface="Times New Roman" pitchFamily="18" charset="0"/>
              </a:rPr>
              <a:t>well</a:t>
            </a:r>
            <a:r>
              <a:rPr lang="en-US" sz="2000" dirty="0">
                <a:latin typeface="+mn-lt"/>
              </a:rPr>
              <a:t> as actions that read or process data</a:t>
            </a:r>
          </a:p>
        </p:txBody>
      </p:sp>
      <p:sp>
        <p:nvSpPr>
          <p:cNvPr id="70694" name="AutoShape 38"/>
          <p:cNvSpPr>
            <a:spLocks noChangeArrowheads="1"/>
          </p:cNvSpPr>
          <p:nvPr/>
        </p:nvSpPr>
        <p:spPr bwMode="auto">
          <a:xfrm>
            <a:off x="4008438" y="3009900"/>
            <a:ext cx="4090987" cy="1123712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114300" lvl="1" indent="282575"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 store more types of data</a:t>
            </a:r>
          </a:p>
          <a:p>
            <a:pPr marL="114300" lvl="1" indent="282575"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 access data faster</a:t>
            </a:r>
          </a:p>
          <a:p>
            <a:pPr marL="114300" lvl="1" indent="282575"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Programmers can reuse objects</a:t>
            </a:r>
          </a:p>
        </p:txBody>
      </p:sp>
      <p:grpSp>
        <p:nvGrpSpPr>
          <p:cNvPr id="70698" name="Group 42"/>
          <p:cNvGrpSpPr>
            <a:grpSpLocks/>
          </p:cNvGrpSpPr>
          <p:nvPr/>
        </p:nvGrpSpPr>
        <p:grpSpPr bwMode="auto">
          <a:xfrm>
            <a:off x="0" y="4648200"/>
            <a:ext cx="1981200" cy="1295400"/>
            <a:chOff x="0" y="3024"/>
            <a:chExt cx="1248" cy="816"/>
          </a:xfrm>
        </p:grpSpPr>
        <p:sp>
          <p:nvSpPr>
            <p:cNvPr id="70699" name="Rectangle 43"/>
            <p:cNvSpPr>
              <a:spLocks noChangeArrowheads="1"/>
            </p:cNvSpPr>
            <p:nvPr/>
          </p:nvSpPr>
          <p:spPr bwMode="auto">
            <a:xfrm>
              <a:off x="0" y="3456"/>
              <a:ext cx="1248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0000"/>
                </a:lnSpc>
                <a:buClr>
                  <a:schemeClr val="accent1"/>
                </a:buClr>
                <a:buSzPct val="75000"/>
                <a:buFont typeface="Wingdings" pitchFamily="2" charset="2"/>
                <a:buNone/>
              </a:pPr>
              <a: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  <a:t>Click to view Web </a:t>
              </a:r>
              <a:b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  <a:t>Link, click Chapter 10, Click </a:t>
              </a:r>
              <a:b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  <a:t>Web Link from left </a:t>
              </a:r>
              <a:b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  <a:t>navigation, then click </a:t>
              </a:r>
              <a:b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  <a:t>Object-Oriented Databases below Chapter 10</a:t>
              </a:r>
            </a:p>
          </p:txBody>
        </p:sp>
        <p:sp>
          <p:nvSpPr>
            <p:cNvPr id="70700" name="Webpage">
              <a:hlinkClick r:id="rId2"/>
            </p:cNvPr>
            <p:cNvSpPr>
              <a:spLocks noEditPoints="1" noChangeArrowheads="1"/>
            </p:cNvSpPr>
            <p:nvPr/>
          </p:nvSpPr>
          <p:spPr bwMode="auto">
            <a:xfrm>
              <a:off x="96" y="3024"/>
              <a:ext cx="278" cy="372"/>
            </a:xfrm>
            <a:custGeom>
              <a:avLst/>
              <a:gdLst>
                <a:gd name="T0" fmla="*/ 5187 w 21600"/>
                <a:gd name="T1" fmla="*/ 21600 h 21600"/>
                <a:gd name="T2" fmla="*/ 0 w 21600"/>
                <a:gd name="T3" fmla="*/ 17509 h 21600"/>
                <a:gd name="T4" fmla="*/ 21600 w 21600"/>
                <a:gd name="T5" fmla="*/ 0 h 21600"/>
                <a:gd name="T6" fmla="*/ 0 w 21600"/>
                <a:gd name="T7" fmla="*/ 0 h 21600"/>
                <a:gd name="T8" fmla="*/ 10800 w 21600"/>
                <a:gd name="T9" fmla="*/ 0 h 21600"/>
                <a:gd name="T10" fmla="*/ 21600 w 21600"/>
                <a:gd name="T11" fmla="*/ 0 h 21600"/>
                <a:gd name="T12" fmla="*/ 21600 w 21600"/>
                <a:gd name="T13" fmla="*/ 10800 h 21600"/>
                <a:gd name="T14" fmla="*/ 21600 w 21600"/>
                <a:gd name="T15" fmla="*/ 21600 h 21600"/>
                <a:gd name="T16" fmla="*/ 10800 w 21600"/>
                <a:gd name="T17" fmla="*/ 21600 h 21600"/>
                <a:gd name="T18" fmla="*/ 0 w 21600"/>
                <a:gd name="T19" fmla="*/ 10800 h 21600"/>
                <a:gd name="T20" fmla="*/ 1955 w 21600"/>
                <a:gd name="T21" fmla="*/ 12829 h 21600"/>
                <a:gd name="T22" fmla="*/ 19814 w 21600"/>
                <a:gd name="T23" fmla="*/ 2074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9184" y="949"/>
                  </a:moveTo>
                  <a:lnTo>
                    <a:pt x="9758" y="1309"/>
                  </a:lnTo>
                  <a:lnTo>
                    <a:pt x="11544" y="1292"/>
                  </a:lnTo>
                  <a:lnTo>
                    <a:pt x="12437" y="1292"/>
                  </a:lnTo>
                  <a:lnTo>
                    <a:pt x="13414" y="1161"/>
                  </a:lnTo>
                  <a:lnTo>
                    <a:pt x="13648" y="1243"/>
                  </a:lnTo>
                  <a:lnTo>
                    <a:pt x="13542" y="1390"/>
                  </a:lnTo>
                  <a:lnTo>
                    <a:pt x="13967" y="1849"/>
                  </a:lnTo>
                  <a:lnTo>
                    <a:pt x="14562" y="2520"/>
                  </a:lnTo>
                  <a:lnTo>
                    <a:pt x="14669" y="3223"/>
                  </a:lnTo>
                  <a:lnTo>
                    <a:pt x="14796" y="3518"/>
                  </a:lnTo>
                  <a:lnTo>
                    <a:pt x="15264" y="3665"/>
                  </a:lnTo>
                  <a:lnTo>
                    <a:pt x="15753" y="3518"/>
                  </a:lnTo>
                  <a:lnTo>
                    <a:pt x="15902" y="2978"/>
                  </a:lnTo>
                  <a:lnTo>
                    <a:pt x="16008" y="2323"/>
                  </a:lnTo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5591" y="10620"/>
                  </a:moveTo>
                  <a:lnTo>
                    <a:pt x="6122" y="10996"/>
                  </a:lnTo>
                  <a:lnTo>
                    <a:pt x="6696" y="11340"/>
                  </a:lnTo>
                  <a:lnTo>
                    <a:pt x="7313" y="11618"/>
                  </a:lnTo>
                  <a:lnTo>
                    <a:pt x="7972" y="11863"/>
                  </a:lnTo>
                  <a:lnTo>
                    <a:pt x="8652" y="12060"/>
                  </a:lnTo>
                  <a:lnTo>
                    <a:pt x="9396" y="12190"/>
                  </a:lnTo>
                  <a:lnTo>
                    <a:pt x="10119" y="12272"/>
                  </a:lnTo>
                  <a:lnTo>
                    <a:pt x="10906" y="12305"/>
                  </a:lnTo>
                  <a:lnTo>
                    <a:pt x="11650" y="12272"/>
                  </a:lnTo>
                  <a:lnTo>
                    <a:pt x="12373" y="12190"/>
                  </a:lnTo>
                  <a:lnTo>
                    <a:pt x="13117" y="12060"/>
                  </a:lnTo>
                  <a:lnTo>
                    <a:pt x="13797" y="11863"/>
                  </a:lnTo>
                  <a:lnTo>
                    <a:pt x="14456" y="11618"/>
                  </a:lnTo>
                  <a:lnTo>
                    <a:pt x="15073" y="11340"/>
                  </a:lnTo>
                  <a:lnTo>
                    <a:pt x="15647" y="11029"/>
                  </a:lnTo>
                  <a:lnTo>
                    <a:pt x="16178" y="10652"/>
                  </a:lnTo>
                  <a:lnTo>
                    <a:pt x="16667" y="10243"/>
                  </a:lnTo>
                  <a:lnTo>
                    <a:pt x="17071" y="9801"/>
                  </a:lnTo>
                  <a:lnTo>
                    <a:pt x="17475" y="9327"/>
                  </a:lnTo>
                  <a:lnTo>
                    <a:pt x="17815" y="8820"/>
                  </a:lnTo>
                  <a:lnTo>
                    <a:pt x="18049" y="8296"/>
                  </a:lnTo>
                  <a:lnTo>
                    <a:pt x="18262" y="7723"/>
                  </a:lnTo>
                  <a:lnTo>
                    <a:pt x="18347" y="7134"/>
                  </a:lnTo>
                  <a:lnTo>
                    <a:pt x="18389" y="6561"/>
                  </a:lnTo>
                  <a:lnTo>
                    <a:pt x="18347" y="5956"/>
                  </a:lnTo>
                  <a:lnTo>
                    <a:pt x="18262" y="5400"/>
                  </a:lnTo>
                  <a:lnTo>
                    <a:pt x="18049" y="4827"/>
                  </a:lnTo>
                  <a:lnTo>
                    <a:pt x="17815" y="4303"/>
                  </a:lnTo>
                  <a:lnTo>
                    <a:pt x="17475" y="3796"/>
                  </a:lnTo>
                  <a:lnTo>
                    <a:pt x="17114" y="3321"/>
                  </a:lnTo>
                  <a:lnTo>
                    <a:pt x="16710" y="2880"/>
                  </a:lnTo>
                  <a:lnTo>
                    <a:pt x="16221" y="2470"/>
                  </a:lnTo>
                  <a:lnTo>
                    <a:pt x="15689" y="2094"/>
                  </a:lnTo>
                  <a:lnTo>
                    <a:pt x="15115" y="1750"/>
                  </a:lnTo>
                  <a:lnTo>
                    <a:pt x="14499" y="1472"/>
                  </a:lnTo>
                  <a:lnTo>
                    <a:pt x="13797" y="1227"/>
                  </a:lnTo>
                  <a:lnTo>
                    <a:pt x="13117" y="1030"/>
                  </a:lnTo>
                  <a:lnTo>
                    <a:pt x="12415" y="883"/>
                  </a:lnTo>
                  <a:lnTo>
                    <a:pt x="11650" y="818"/>
                  </a:lnTo>
                  <a:lnTo>
                    <a:pt x="10906" y="785"/>
                  </a:lnTo>
                  <a:lnTo>
                    <a:pt x="10119" y="818"/>
                  </a:lnTo>
                  <a:lnTo>
                    <a:pt x="9396" y="883"/>
                  </a:lnTo>
                  <a:lnTo>
                    <a:pt x="8652" y="1030"/>
                  </a:lnTo>
                  <a:lnTo>
                    <a:pt x="8014" y="1227"/>
                  </a:lnTo>
                  <a:lnTo>
                    <a:pt x="7355" y="1440"/>
                  </a:lnTo>
                  <a:lnTo>
                    <a:pt x="6739" y="1750"/>
                  </a:lnTo>
                  <a:lnTo>
                    <a:pt x="6122" y="2061"/>
                  </a:lnTo>
                  <a:lnTo>
                    <a:pt x="5591" y="2438"/>
                  </a:lnTo>
                  <a:lnTo>
                    <a:pt x="5102" y="2847"/>
                  </a:lnTo>
                  <a:lnTo>
                    <a:pt x="4698" y="3289"/>
                  </a:lnTo>
                  <a:lnTo>
                    <a:pt x="4294" y="3763"/>
                  </a:lnTo>
                  <a:lnTo>
                    <a:pt x="3996" y="4270"/>
                  </a:lnTo>
                  <a:lnTo>
                    <a:pt x="3720" y="4794"/>
                  </a:lnTo>
                  <a:lnTo>
                    <a:pt x="3550" y="5367"/>
                  </a:lnTo>
                  <a:lnTo>
                    <a:pt x="3422" y="5956"/>
                  </a:lnTo>
                  <a:lnTo>
                    <a:pt x="3380" y="6561"/>
                  </a:lnTo>
                  <a:lnTo>
                    <a:pt x="3422" y="7134"/>
                  </a:lnTo>
                  <a:lnTo>
                    <a:pt x="3550" y="7690"/>
                  </a:lnTo>
                  <a:lnTo>
                    <a:pt x="3720" y="8263"/>
                  </a:lnTo>
                  <a:lnTo>
                    <a:pt x="3954" y="8787"/>
                  </a:lnTo>
                  <a:lnTo>
                    <a:pt x="4294" y="9294"/>
                  </a:lnTo>
                  <a:lnTo>
                    <a:pt x="4655" y="9769"/>
                  </a:lnTo>
                  <a:lnTo>
                    <a:pt x="5102" y="10210"/>
                  </a:lnTo>
                  <a:lnTo>
                    <a:pt x="5591" y="10620"/>
                  </a:lnTo>
                  <a:close/>
                </a:path>
                <a:path w="21600" h="21600" extrusionOk="0">
                  <a:moveTo>
                    <a:pt x="3401" y="6021"/>
                  </a:moveTo>
                  <a:lnTo>
                    <a:pt x="4039" y="5530"/>
                  </a:lnTo>
                  <a:lnTo>
                    <a:pt x="4294" y="4892"/>
                  </a:lnTo>
                  <a:lnTo>
                    <a:pt x="4677" y="4156"/>
                  </a:lnTo>
                  <a:lnTo>
                    <a:pt x="5166" y="3763"/>
                  </a:lnTo>
                  <a:lnTo>
                    <a:pt x="5378" y="3354"/>
                  </a:lnTo>
                  <a:lnTo>
                    <a:pt x="5293" y="2732"/>
                  </a:lnTo>
                  <a:moveTo>
                    <a:pt x="3507" y="7380"/>
                  </a:moveTo>
                  <a:lnTo>
                    <a:pt x="3890" y="7200"/>
                  </a:lnTo>
                  <a:lnTo>
                    <a:pt x="4103" y="7249"/>
                  </a:lnTo>
                  <a:lnTo>
                    <a:pt x="4400" y="7527"/>
                  </a:lnTo>
                  <a:lnTo>
                    <a:pt x="4719" y="7674"/>
                  </a:lnTo>
                  <a:lnTo>
                    <a:pt x="5293" y="7641"/>
                  </a:lnTo>
                  <a:lnTo>
                    <a:pt x="5740" y="7543"/>
                  </a:lnTo>
                  <a:lnTo>
                    <a:pt x="6144" y="7543"/>
                  </a:lnTo>
                  <a:lnTo>
                    <a:pt x="6526" y="7821"/>
                  </a:lnTo>
                  <a:lnTo>
                    <a:pt x="6569" y="8312"/>
                  </a:lnTo>
                  <a:lnTo>
                    <a:pt x="6059" y="8852"/>
                  </a:lnTo>
                  <a:lnTo>
                    <a:pt x="5803" y="8967"/>
                  </a:lnTo>
                  <a:lnTo>
                    <a:pt x="5803" y="9147"/>
                  </a:lnTo>
                  <a:lnTo>
                    <a:pt x="5421" y="9294"/>
                  </a:lnTo>
                  <a:lnTo>
                    <a:pt x="4868" y="9163"/>
                  </a:lnTo>
                  <a:lnTo>
                    <a:pt x="4337" y="9049"/>
                  </a:lnTo>
                  <a:lnTo>
                    <a:pt x="4081" y="9000"/>
                  </a:lnTo>
                  <a:moveTo>
                    <a:pt x="14988" y="11372"/>
                  </a:moveTo>
                  <a:lnTo>
                    <a:pt x="15115" y="10865"/>
                  </a:lnTo>
                  <a:lnTo>
                    <a:pt x="16072" y="10096"/>
                  </a:lnTo>
                  <a:lnTo>
                    <a:pt x="16455" y="9605"/>
                  </a:lnTo>
                  <a:lnTo>
                    <a:pt x="16455" y="8329"/>
                  </a:lnTo>
                  <a:lnTo>
                    <a:pt x="17156" y="7969"/>
                  </a:lnTo>
                  <a:lnTo>
                    <a:pt x="17879" y="7870"/>
                  </a:lnTo>
                  <a:lnTo>
                    <a:pt x="18177" y="7821"/>
                  </a:lnTo>
                  <a:moveTo>
                    <a:pt x="18368" y="6840"/>
                  </a:moveTo>
                  <a:lnTo>
                    <a:pt x="18049" y="6610"/>
                  </a:lnTo>
                  <a:lnTo>
                    <a:pt x="17411" y="6512"/>
                  </a:lnTo>
                  <a:lnTo>
                    <a:pt x="16859" y="6545"/>
                  </a:lnTo>
                  <a:lnTo>
                    <a:pt x="16603" y="6201"/>
                  </a:lnTo>
                  <a:lnTo>
                    <a:pt x="16731" y="5874"/>
                  </a:lnTo>
                  <a:lnTo>
                    <a:pt x="17241" y="5465"/>
                  </a:lnTo>
                  <a:lnTo>
                    <a:pt x="17858" y="5236"/>
                  </a:lnTo>
                  <a:lnTo>
                    <a:pt x="18007" y="5089"/>
                  </a:lnTo>
                  <a:lnTo>
                    <a:pt x="18049" y="4892"/>
                  </a:lnTo>
                  <a:moveTo>
                    <a:pt x="8100" y="1260"/>
                  </a:moveTo>
                  <a:cubicBezTo>
                    <a:pt x="8333" y="1276"/>
                    <a:pt x="8206" y="1554"/>
                    <a:pt x="8695" y="1652"/>
                  </a:cubicBezTo>
                  <a:cubicBezTo>
                    <a:pt x="9184" y="1750"/>
                    <a:pt x="10481" y="1685"/>
                    <a:pt x="10991" y="1881"/>
                  </a:cubicBezTo>
                  <a:cubicBezTo>
                    <a:pt x="11501" y="2078"/>
                    <a:pt x="11629" y="2503"/>
                    <a:pt x="11799" y="2830"/>
                  </a:cubicBezTo>
                  <a:cubicBezTo>
                    <a:pt x="11969" y="3158"/>
                    <a:pt x="11905" y="3910"/>
                    <a:pt x="12054" y="3894"/>
                  </a:cubicBezTo>
                  <a:cubicBezTo>
                    <a:pt x="12203" y="3878"/>
                    <a:pt x="12351" y="2880"/>
                    <a:pt x="12649" y="2683"/>
                  </a:cubicBezTo>
                  <a:cubicBezTo>
                    <a:pt x="12947" y="2487"/>
                    <a:pt x="13670" y="2536"/>
                    <a:pt x="13840" y="2683"/>
                  </a:cubicBezTo>
                  <a:cubicBezTo>
                    <a:pt x="14010" y="2830"/>
                    <a:pt x="13733" y="3370"/>
                    <a:pt x="13648" y="3616"/>
                  </a:cubicBezTo>
                  <a:cubicBezTo>
                    <a:pt x="13563" y="3861"/>
                    <a:pt x="13457" y="4058"/>
                    <a:pt x="13351" y="4156"/>
                  </a:cubicBezTo>
                  <a:cubicBezTo>
                    <a:pt x="13244" y="4254"/>
                    <a:pt x="13096" y="4221"/>
                    <a:pt x="12947" y="4254"/>
                  </a:cubicBezTo>
                  <a:cubicBezTo>
                    <a:pt x="12777" y="4303"/>
                    <a:pt x="12585" y="4369"/>
                    <a:pt x="12394" y="4401"/>
                  </a:cubicBezTo>
                  <a:cubicBezTo>
                    <a:pt x="12139" y="4500"/>
                    <a:pt x="12054" y="4614"/>
                    <a:pt x="11862" y="4647"/>
                  </a:cubicBezTo>
                  <a:cubicBezTo>
                    <a:pt x="11650" y="4761"/>
                    <a:pt x="11671" y="4680"/>
                    <a:pt x="11437" y="4778"/>
                  </a:cubicBezTo>
                  <a:cubicBezTo>
                    <a:pt x="11352" y="4827"/>
                    <a:pt x="11225" y="4974"/>
                    <a:pt x="11246" y="5072"/>
                  </a:cubicBezTo>
                  <a:cubicBezTo>
                    <a:pt x="11225" y="5154"/>
                    <a:pt x="11267" y="5220"/>
                    <a:pt x="11310" y="5269"/>
                  </a:cubicBezTo>
                  <a:cubicBezTo>
                    <a:pt x="11352" y="5318"/>
                    <a:pt x="11480" y="5383"/>
                    <a:pt x="11565" y="5416"/>
                  </a:cubicBezTo>
                  <a:cubicBezTo>
                    <a:pt x="11629" y="5400"/>
                    <a:pt x="11820" y="5465"/>
                    <a:pt x="11862" y="5432"/>
                  </a:cubicBezTo>
                  <a:cubicBezTo>
                    <a:pt x="11905" y="5416"/>
                    <a:pt x="11926" y="5269"/>
                    <a:pt x="11884" y="5236"/>
                  </a:cubicBezTo>
                  <a:cubicBezTo>
                    <a:pt x="11841" y="5203"/>
                    <a:pt x="11629" y="5269"/>
                    <a:pt x="11565" y="5220"/>
                  </a:cubicBezTo>
                  <a:cubicBezTo>
                    <a:pt x="11480" y="5187"/>
                    <a:pt x="11459" y="5040"/>
                    <a:pt x="11480" y="4974"/>
                  </a:cubicBezTo>
                  <a:cubicBezTo>
                    <a:pt x="11501" y="4909"/>
                    <a:pt x="11607" y="4860"/>
                    <a:pt x="11692" y="4843"/>
                  </a:cubicBezTo>
                  <a:cubicBezTo>
                    <a:pt x="11905" y="4876"/>
                    <a:pt x="11820" y="4876"/>
                    <a:pt x="12054" y="4876"/>
                  </a:cubicBezTo>
                  <a:cubicBezTo>
                    <a:pt x="12075" y="5040"/>
                    <a:pt x="12096" y="5269"/>
                    <a:pt x="12139" y="5416"/>
                  </a:cubicBezTo>
                  <a:cubicBezTo>
                    <a:pt x="12160" y="5465"/>
                    <a:pt x="12330" y="5465"/>
                    <a:pt x="12373" y="5416"/>
                  </a:cubicBezTo>
                  <a:cubicBezTo>
                    <a:pt x="12415" y="5367"/>
                    <a:pt x="12330" y="4974"/>
                    <a:pt x="12394" y="4892"/>
                  </a:cubicBezTo>
                  <a:cubicBezTo>
                    <a:pt x="12458" y="4810"/>
                    <a:pt x="12692" y="4925"/>
                    <a:pt x="12755" y="4892"/>
                  </a:cubicBezTo>
                  <a:cubicBezTo>
                    <a:pt x="12798" y="4860"/>
                    <a:pt x="12840" y="4761"/>
                    <a:pt x="12755" y="4729"/>
                  </a:cubicBezTo>
                  <a:cubicBezTo>
                    <a:pt x="12670" y="4696"/>
                    <a:pt x="12118" y="4745"/>
                    <a:pt x="12203" y="4696"/>
                  </a:cubicBezTo>
                  <a:cubicBezTo>
                    <a:pt x="12543" y="4549"/>
                    <a:pt x="12819" y="4434"/>
                    <a:pt x="13266" y="4401"/>
                  </a:cubicBezTo>
                  <a:cubicBezTo>
                    <a:pt x="13436" y="4385"/>
                    <a:pt x="13585" y="4500"/>
                    <a:pt x="13776" y="4532"/>
                  </a:cubicBezTo>
                  <a:cubicBezTo>
                    <a:pt x="13967" y="4630"/>
                    <a:pt x="13861" y="4843"/>
                    <a:pt x="13712" y="4925"/>
                  </a:cubicBezTo>
                  <a:cubicBezTo>
                    <a:pt x="13648" y="5023"/>
                    <a:pt x="13521" y="5121"/>
                    <a:pt x="13414" y="5187"/>
                  </a:cubicBezTo>
                  <a:cubicBezTo>
                    <a:pt x="13351" y="5285"/>
                    <a:pt x="13287" y="5334"/>
                    <a:pt x="13159" y="5383"/>
                  </a:cubicBezTo>
                  <a:cubicBezTo>
                    <a:pt x="13117" y="5563"/>
                    <a:pt x="12862" y="5743"/>
                    <a:pt x="12649" y="5809"/>
                  </a:cubicBezTo>
                  <a:cubicBezTo>
                    <a:pt x="12543" y="5907"/>
                    <a:pt x="12437" y="5940"/>
                    <a:pt x="12309" y="6005"/>
                  </a:cubicBezTo>
                  <a:cubicBezTo>
                    <a:pt x="12245" y="6120"/>
                    <a:pt x="12139" y="6185"/>
                    <a:pt x="12075" y="6300"/>
                  </a:cubicBezTo>
                  <a:cubicBezTo>
                    <a:pt x="12118" y="6561"/>
                    <a:pt x="12075" y="6643"/>
                    <a:pt x="12373" y="6741"/>
                  </a:cubicBezTo>
                  <a:cubicBezTo>
                    <a:pt x="12500" y="6840"/>
                    <a:pt x="12522" y="6970"/>
                    <a:pt x="12330" y="7036"/>
                  </a:cubicBezTo>
                  <a:cubicBezTo>
                    <a:pt x="12011" y="6987"/>
                    <a:pt x="12033" y="6823"/>
                    <a:pt x="11799" y="6692"/>
                  </a:cubicBezTo>
                  <a:cubicBezTo>
                    <a:pt x="11714" y="6529"/>
                    <a:pt x="11459" y="6430"/>
                    <a:pt x="11246" y="6398"/>
                  </a:cubicBezTo>
                  <a:cubicBezTo>
                    <a:pt x="11076" y="6332"/>
                    <a:pt x="11182" y="6365"/>
                    <a:pt x="10906" y="6365"/>
                  </a:cubicBezTo>
                  <a:cubicBezTo>
                    <a:pt x="10608" y="6512"/>
                    <a:pt x="10544" y="7347"/>
                    <a:pt x="11246" y="7478"/>
                  </a:cubicBezTo>
                  <a:cubicBezTo>
                    <a:pt x="12394" y="7429"/>
                    <a:pt x="13329" y="7772"/>
                    <a:pt x="13733" y="7985"/>
                  </a:cubicBezTo>
                  <a:cubicBezTo>
                    <a:pt x="13840" y="8410"/>
                    <a:pt x="13329" y="8901"/>
                    <a:pt x="12500" y="9343"/>
                  </a:cubicBezTo>
                  <a:cubicBezTo>
                    <a:pt x="11629" y="9736"/>
                    <a:pt x="11480" y="10194"/>
                    <a:pt x="11246" y="10980"/>
                  </a:cubicBezTo>
                  <a:cubicBezTo>
                    <a:pt x="10991" y="11372"/>
                    <a:pt x="10481" y="10930"/>
                    <a:pt x="10289" y="10096"/>
                  </a:cubicBezTo>
                  <a:cubicBezTo>
                    <a:pt x="10140" y="9196"/>
                    <a:pt x="9907" y="8165"/>
                    <a:pt x="10459" y="7576"/>
                  </a:cubicBezTo>
                  <a:cubicBezTo>
                    <a:pt x="9375" y="6790"/>
                    <a:pt x="9269" y="6070"/>
                    <a:pt x="9056" y="6218"/>
                  </a:cubicBezTo>
                  <a:cubicBezTo>
                    <a:pt x="9205" y="6987"/>
                    <a:pt x="8929" y="6660"/>
                    <a:pt x="8737" y="6021"/>
                  </a:cubicBezTo>
                  <a:cubicBezTo>
                    <a:pt x="8822" y="5023"/>
                    <a:pt x="8610" y="4385"/>
                    <a:pt x="8440" y="3550"/>
                  </a:cubicBezTo>
                  <a:lnTo>
                    <a:pt x="7844" y="2290"/>
                  </a:lnTo>
                  <a:lnTo>
                    <a:pt x="6654" y="1849"/>
                  </a:ln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0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0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500"/>
                            </p:stCondLst>
                            <p:childTnLst>
                              <p:par>
                                <p:cTn id="33" presetID="16" presetClass="entr" presetSubtype="37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4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bldLvl="5" autoUpdateAnimBg="0" advAuto="1000"/>
      <p:bldP spid="70693" grpId="0" build="p" autoUpdateAnimBg="0" advAuto="2000"/>
      <p:bldP spid="70694" grpId="0" build="p" bldLvl="2" autoUpdateAnimBg="0" advAuto="200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0"/>
            <a:ext cx="8842375" cy="806450"/>
          </a:xfrm>
        </p:spPr>
        <p:txBody>
          <a:bodyPr/>
          <a:lstStyle/>
          <a:p>
            <a:r>
              <a:rPr lang="en-US" sz="2300"/>
              <a:t>Relational, Object-Oriented, and Multidimensional Databases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846137"/>
          </a:xfrm>
        </p:spPr>
        <p:txBody>
          <a:bodyPr/>
          <a:lstStyle/>
          <a:p>
            <a:pPr marL="0" indent="0"/>
            <a:r>
              <a:rPr lang="en-US" sz="2400"/>
              <a:t>What are examples of applications appropriate for an </a:t>
            </a:r>
            <a:br>
              <a:rPr lang="en-US" sz="2400"/>
            </a:br>
            <a:r>
              <a:rPr lang="en-US" sz="2400"/>
              <a:t>object-oriented database?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65100" y="6450013"/>
            <a:ext cx="15494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000099"/>
                </a:solidFill>
                <a:latin typeface="Arial Narrow" pitchFamily="34" charset="0"/>
              </a:rPr>
              <a:t>p. 534</a:t>
            </a:r>
          </a:p>
        </p:txBody>
      </p:sp>
      <p:grpSp>
        <p:nvGrpSpPr>
          <p:cNvPr id="72709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72710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1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72769" name="Group 65"/>
          <p:cNvGrpSpPr>
            <a:grpSpLocks/>
          </p:cNvGrpSpPr>
          <p:nvPr/>
        </p:nvGrpSpPr>
        <p:grpSpPr bwMode="auto">
          <a:xfrm>
            <a:off x="392113" y="2009775"/>
            <a:ext cx="3884612" cy="1190625"/>
            <a:chOff x="247" y="1290"/>
            <a:chExt cx="2447" cy="750"/>
          </a:xfrm>
        </p:grpSpPr>
        <p:sp>
          <p:nvSpPr>
            <p:cNvPr id="72767" name="AutoShape 63"/>
            <p:cNvSpPr>
              <a:spLocks noChangeArrowheads="1"/>
            </p:cNvSpPr>
            <p:nvPr/>
          </p:nvSpPr>
          <p:spPr bwMode="auto">
            <a:xfrm>
              <a:off x="247" y="1290"/>
              <a:ext cx="1598" cy="246"/>
            </a:xfrm>
            <a:prstGeom prst="roundRect">
              <a:avLst>
                <a:gd name="adj" fmla="val 16667"/>
              </a:avLst>
            </a:prstGeom>
            <a:solidFill>
              <a:srgbClr val="009999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/>
            <a:lstStyle/>
            <a:p>
              <a:pPr>
                <a:spcBef>
                  <a:spcPct val="50000"/>
                </a:spcBef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1600" dirty="0">
                  <a:latin typeface="+mn-lt"/>
                </a:rPr>
                <a:t>Multimedia databases</a:t>
              </a:r>
              <a:endParaRPr lang="en-US" sz="1600" dirty="0">
                <a:solidFill>
                  <a:srgbClr val="FAE8C4"/>
                </a:solidFill>
                <a:latin typeface="+mn-lt"/>
              </a:endParaRPr>
            </a:p>
          </p:txBody>
        </p:sp>
        <p:sp>
          <p:nvSpPr>
            <p:cNvPr id="72768" name="AutoShape 64"/>
            <p:cNvSpPr>
              <a:spLocks noChangeArrowheads="1"/>
            </p:cNvSpPr>
            <p:nvPr/>
          </p:nvSpPr>
          <p:spPr bwMode="auto">
            <a:xfrm>
              <a:off x="247" y="1536"/>
              <a:ext cx="2447" cy="504"/>
            </a:xfrm>
            <a:prstGeom prst="roundRect">
              <a:avLst>
                <a:gd name="adj" fmla="val 16667"/>
              </a:avLst>
            </a:prstGeom>
            <a:solidFill>
              <a:srgbClr val="008080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/>
            <a:p>
              <a:pPr algn="ctr"/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Store images, audio clips, </a:t>
              </a:r>
              <a:br>
                <a:rPr lang="en-US" sz="2200" dirty="0">
                  <a:latin typeface="Times New Roman" pitchFamily="18" charset="0"/>
                  <a:cs typeface="Times New Roman" pitchFamily="18" charset="0"/>
                </a:rPr>
              </a:br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and/or video clips</a:t>
              </a:r>
              <a:endParaRPr lang="en-US" sz="2200" b="1" dirty="0">
                <a:solidFill>
                  <a:srgbClr val="FAE8C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2773" name="Group 69"/>
          <p:cNvGrpSpPr>
            <a:grpSpLocks/>
          </p:cNvGrpSpPr>
          <p:nvPr/>
        </p:nvGrpSpPr>
        <p:grpSpPr bwMode="auto">
          <a:xfrm>
            <a:off x="4606925" y="2009775"/>
            <a:ext cx="3884613" cy="1425575"/>
            <a:chOff x="247" y="2250"/>
            <a:chExt cx="2447" cy="898"/>
          </a:xfrm>
        </p:grpSpPr>
        <p:sp>
          <p:nvSpPr>
            <p:cNvPr id="72771" name="AutoShape 67"/>
            <p:cNvSpPr>
              <a:spLocks noChangeArrowheads="1"/>
            </p:cNvSpPr>
            <p:nvPr/>
          </p:nvSpPr>
          <p:spPr bwMode="auto">
            <a:xfrm>
              <a:off x="247" y="2250"/>
              <a:ext cx="1598" cy="246"/>
            </a:xfrm>
            <a:prstGeom prst="roundRect">
              <a:avLst>
                <a:gd name="adj" fmla="val 16667"/>
              </a:avLst>
            </a:prstGeom>
            <a:solidFill>
              <a:srgbClr val="009999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/>
            <a:lstStyle/>
            <a:p>
              <a:pPr>
                <a:spcBef>
                  <a:spcPct val="50000"/>
                </a:spcBef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1600" dirty="0">
                  <a:latin typeface="+mn-lt"/>
                </a:rPr>
                <a:t>Groupware databases</a:t>
              </a:r>
            </a:p>
          </p:txBody>
        </p:sp>
        <p:sp>
          <p:nvSpPr>
            <p:cNvPr id="72772" name="AutoShape 68"/>
            <p:cNvSpPr>
              <a:spLocks noChangeArrowheads="1"/>
            </p:cNvSpPr>
            <p:nvPr/>
          </p:nvSpPr>
          <p:spPr bwMode="auto">
            <a:xfrm>
              <a:off x="247" y="2496"/>
              <a:ext cx="2447" cy="652"/>
            </a:xfrm>
            <a:prstGeom prst="roundRect">
              <a:avLst>
                <a:gd name="adj" fmla="val 16667"/>
              </a:avLst>
            </a:prstGeom>
            <a:solidFill>
              <a:srgbClr val="008080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/>
            <a:p>
              <a:pPr algn="ctr"/>
              <a:r>
                <a:rPr lang="en-US" sz="2200" dirty="0">
                  <a:latin typeface="+mn-lt"/>
                </a:rPr>
                <a:t>Store documents such as schedules, calendars, manuals, memos, and reports</a:t>
              </a:r>
            </a:p>
          </p:txBody>
        </p:sp>
      </p:grpSp>
      <p:grpSp>
        <p:nvGrpSpPr>
          <p:cNvPr id="72777" name="Group 73"/>
          <p:cNvGrpSpPr>
            <a:grpSpLocks/>
          </p:cNvGrpSpPr>
          <p:nvPr/>
        </p:nvGrpSpPr>
        <p:grpSpPr bwMode="auto">
          <a:xfrm>
            <a:off x="392113" y="3313113"/>
            <a:ext cx="3884612" cy="1673225"/>
            <a:chOff x="247" y="2894"/>
            <a:chExt cx="2447" cy="1054"/>
          </a:xfrm>
        </p:grpSpPr>
        <p:sp>
          <p:nvSpPr>
            <p:cNvPr id="72763" name="AutoShape 59"/>
            <p:cNvSpPr>
              <a:spLocks noChangeArrowheads="1"/>
            </p:cNvSpPr>
            <p:nvPr/>
          </p:nvSpPr>
          <p:spPr bwMode="auto">
            <a:xfrm>
              <a:off x="247" y="2894"/>
              <a:ext cx="1598" cy="402"/>
            </a:xfrm>
            <a:prstGeom prst="roundRect">
              <a:avLst>
                <a:gd name="adj" fmla="val 16667"/>
              </a:avLst>
            </a:prstGeom>
            <a:solidFill>
              <a:srgbClr val="009999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/>
            <a:lstStyle/>
            <a:p>
              <a:pPr>
                <a:spcBef>
                  <a:spcPct val="50000"/>
                </a:spcBef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1600" dirty="0">
                  <a:latin typeface="+mn-lt"/>
                </a:rPr>
                <a:t>Computer-aided design </a:t>
              </a:r>
              <a:br>
                <a:rPr kumimoji="1" lang="en-US" sz="1600" dirty="0">
                  <a:latin typeface="+mn-lt"/>
                </a:rPr>
              </a:br>
              <a:r>
                <a:rPr kumimoji="1" lang="en-US" sz="1600" dirty="0">
                  <a:latin typeface="+mn-lt"/>
                </a:rPr>
                <a:t>(CAD) databases</a:t>
              </a:r>
            </a:p>
          </p:txBody>
        </p:sp>
        <p:sp>
          <p:nvSpPr>
            <p:cNvPr id="72776" name="AutoShape 72"/>
            <p:cNvSpPr>
              <a:spLocks noChangeArrowheads="1"/>
            </p:cNvSpPr>
            <p:nvPr/>
          </p:nvSpPr>
          <p:spPr bwMode="auto">
            <a:xfrm>
              <a:off x="247" y="3296"/>
              <a:ext cx="2447" cy="652"/>
            </a:xfrm>
            <a:prstGeom prst="roundRect">
              <a:avLst>
                <a:gd name="adj" fmla="val 16667"/>
              </a:avLst>
            </a:prstGeom>
            <a:solidFill>
              <a:srgbClr val="008080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/>
            <a:p>
              <a:pPr algn="ctr"/>
              <a:r>
                <a:rPr lang="en-US" sz="2200" dirty="0">
                  <a:latin typeface="+mn-lt"/>
                  <a:ea typeface="SimSun" pitchFamily="2" charset="-122"/>
                </a:rPr>
                <a:t>Store data about </a:t>
              </a:r>
              <a:br>
                <a:rPr lang="en-US" sz="2200" dirty="0">
                  <a:latin typeface="+mn-lt"/>
                  <a:ea typeface="SimSun" pitchFamily="2" charset="-122"/>
                </a:rPr>
              </a:br>
              <a:r>
                <a:rPr lang="en-US" sz="2200" dirty="0">
                  <a:latin typeface="+mn-lt"/>
                  <a:ea typeface="SimSun" pitchFamily="2" charset="-122"/>
                </a:rPr>
                <a:t>engineering, architectural, </a:t>
              </a:r>
              <a:br>
                <a:rPr lang="en-US" sz="2200" dirty="0">
                  <a:latin typeface="+mn-lt"/>
                  <a:ea typeface="SimSun" pitchFamily="2" charset="-122"/>
                </a:rPr>
              </a:br>
              <a:r>
                <a:rPr lang="en-US" sz="2200" dirty="0">
                  <a:latin typeface="+mn-lt"/>
                  <a:ea typeface="SimSun" pitchFamily="2" charset="-122"/>
                </a:rPr>
                <a:t>and scientific designs</a:t>
              </a:r>
            </a:p>
          </p:txBody>
        </p:sp>
      </p:grpSp>
      <p:grpSp>
        <p:nvGrpSpPr>
          <p:cNvPr id="72781" name="Group 77"/>
          <p:cNvGrpSpPr>
            <a:grpSpLocks/>
          </p:cNvGrpSpPr>
          <p:nvPr/>
        </p:nvGrpSpPr>
        <p:grpSpPr bwMode="auto">
          <a:xfrm>
            <a:off x="4606925" y="3671888"/>
            <a:ext cx="3884613" cy="1190625"/>
            <a:chOff x="247" y="1290"/>
            <a:chExt cx="2447" cy="750"/>
          </a:xfrm>
        </p:grpSpPr>
        <p:sp>
          <p:nvSpPr>
            <p:cNvPr id="72782" name="AutoShape 78"/>
            <p:cNvSpPr>
              <a:spLocks noChangeArrowheads="1"/>
            </p:cNvSpPr>
            <p:nvPr/>
          </p:nvSpPr>
          <p:spPr bwMode="auto">
            <a:xfrm>
              <a:off x="247" y="1290"/>
              <a:ext cx="1598" cy="246"/>
            </a:xfrm>
            <a:prstGeom prst="roundRect">
              <a:avLst>
                <a:gd name="adj" fmla="val 16667"/>
              </a:avLst>
            </a:prstGeom>
            <a:solidFill>
              <a:srgbClr val="009999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/>
            <a:lstStyle/>
            <a:p>
              <a:pPr>
                <a:spcBef>
                  <a:spcPct val="50000"/>
                </a:spcBef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1600" dirty="0">
                  <a:latin typeface="+mn-lt"/>
                </a:rPr>
                <a:t>Hypertext databases</a:t>
              </a:r>
            </a:p>
          </p:txBody>
        </p:sp>
        <p:sp>
          <p:nvSpPr>
            <p:cNvPr id="72783" name="AutoShape 79"/>
            <p:cNvSpPr>
              <a:spLocks noChangeArrowheads="1"/>
            </p:cNvSpPr>
            <p:nvPr/>
          </p:nvSpPr>
          <p:spPr bwMode="auto">
            <a:xfrm>
              <a:off x="247" y="1536"/>
              <a:ext cx="2447" cy="504"/>
            </a:xfrm>
            <a:prstGeom prst="roundRect">
              <a:avLst>
                <a:gd name="adj" fmla="val 16667"/>
              </a:avLst>
            </a:prstGeom>
            <a:solidFill>
              <a:srgbClr val="008080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/>
            <a:p>
              <a:pPr algn="ctr"/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Contain text links </a:t>
              </a:r>
              <a:br>
                <a:rPr lang="en-US" sz="2200" dirty="0">
                  <a:latin typeface="Times New Roman" pitchFamily="18" charset="0"/>
                  <a:cs typeface="Times New Roman" pitchFamily="18" charset="0"/>
                </a:rPr>
              </a:br>
              <a:r>
                <a:rPr lang="en-US" sz="2200" dirty="0">
                  <a:latin typeface="Times New Roman" pitchFamily="18" charset="0"/>
                  <a:cs typeface="Times New Roman" pitchFamily="18" charset="0"/>
                </a:rPr>
                <a:t>to other documents</a:t>
              </a:r>
            </a:p>
          </p:txBody>
        </p:sp>
      </p:grpSp>
      <p:grpSp>
        <p:nvGrpSpPr>
          <p:cNvPr id="72787" name="Group 83"/>
          <p:cNvGrpSpPr>
            <a:grpSpLocks/>
          </p:cNvGrpSpPr>
          <p:nvPr/>
        </p:nvGrpSpPr>
        <p:grpSpPr bwMode="auto">
          <a:xfrm>
            <a:off x="2847573" y="5112213"/>
            <a:ext cx="3884613" cy="1190625"/>
            <a:chOff x="247" y="1290"/>
            <a:chExt cx="2447" cy="750"/>
          </a:xfrm>
        </p:grpSpPr>
        <p:sp>
          <p:nvSpPr>
            <p:cNvPr id="72788" name="AutoShape 84"/>
            <p:cNvSpPr>
              <a:spLocks noChangeArrowheads="1"/>
            </p:cNvSpPr>
            <p:nvPr/>
          </p:nvSpPr>
          <p:spPr bwMode="auto">
            <a:xfrm>
              <a:off x="247" y="1290"/>
              <a:ext cx="1598" cy="246"/>
            </a:xfrm>
            <a:prstGeom prst="roundRect">
              <a:avLst>
                <a:gd name="adj" fmla="val 16667"/>
              </a:avLst>
            </a:prstGeom>
            <a:solidFill>
              <a:srgbClr val="009999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/>
            <a:lstStyle/>
            <a:p>
              <a:pPr>
                <a:spcBef>
                  <a:spcPct val="50000"/>
                </a:spcBef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1600" dirty="0">
                  <a:latin typeface="+mn-lt"/>
                </a:rPr>
                <a:t>Web databases</a:t>
              </a:r>
            </a:p>
          </p:txBody>
        </p:sp>
        <p:sp>
          <p:nvSpPr>
            <p:cNvPr id="72789" name="AutoShape 85"/>
            <p:cNvSpPr>
              <a:spLocks noChangeArrowheads="1"/>
            </p:cNvSpPr>
            <p:nvPr/>
          </p:nvSpPr>
          <p:spPr bwMode="auto">
            <a:xfrm>
              <a:off x="247" y="1536"/>
              <a:ext cx="2447" cy="504"/>
            </a:xfrm>
            <a:prstGeom prst="roundRect">
              <a:avLst>
                <a:gd name="adj" fmla="val 16667"/>
              </a:avLst>
            </a:prstGeom>
            <a:solidFill>
              <a:srgbClr val="008080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/>
            <a:p>
              <a:pPr algn="ctr"/>
              <a:r>
                <a:rPr lang="en-US" sz="2200" dirty="0">
                  <a:latin typeface="+mn-lt"/>
                </a:rPr>
                <a:t>Link to e-form on Web page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7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17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500"/>
                            </p:stCondLst>
                            <p:childTnLst>
                              <p:par>
                                <p:cTn id="23" presetID="17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2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2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000"/>
                            </p:stCondLst>
                            <p:childTnLst>
                              <p:par>
                                <p:cTn id="30" presetID="17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2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2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2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500"/>
                            </p:stCondLst>
                            <p:childTnLst>
                              <p:par>
                                <p:cTn id="37" presetID="17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2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2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2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2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bldLvl="5" autoUpdateAnimBg="0" advAuto="100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03250"/>
          </a:xfrm>
        </p:spPr>
        <p:txBody>
          <a:bodyPr/>
          <a:lstStyle/>
          <a:p>
            <a:r>
              <a:rPr lang="en-US"/>
              <a:t>What is a </a:t>
            </a:r>
            <a:r>
              <a:rPr lang="en-US">
                <a:solidFill>
                  <a:srgbClr val="D94439"/>
                </a:solidFill>
              </a:rPr>
              <a:t>multidimensional database</a:t>
            </a:r>
            <a:r>
              <a:rPr lang="en-US"/>
              <a:t>?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0"/>
            <a:ext cx="8842375" cy="806450"/>
          </a:xfrm>
        </p:spPr>
        <p:txBody>
          <a:bodyPr/>
          <a:lstStyle/>
          <a:p>
            <a:r>
              <a:rPr lang="en-US" sz="2300"/>
              <a:t>Relational, Object-Oriented, and Multidimensional Databases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65100" y="6450013"/>
            <a:ext cx="15494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000099"/>
                </a:solidFill>
                <a:latin typeface="Arial Narrow" pitchFamily="34" charset="0"/>
              </a:rPr>
              <a:t>p. 535</a:t>
            </a:r>
          </a:p>
        </p:txBody>
      </p:sp>
      <p:grpSp>
        <p:nvGrpSpPr>
          <p:cNvPr id="74757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74758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59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74792" name="Group 40"/>
          <p:cNvGrpSpPr>
            <a:grpSpLocks/>
          </p:cNvGrpSpPr>
          <p:nvPr/>
        </p:nvGrpSpPr>
        <p:grpSpPr bwMode="auto">
          <a:xfrm>
            <a:off x="2652713" y="1843088"/>
            <a:ext cx="4494212" cy="1147762"/>
            <a:chOff x="1671" y="1161"/>
            <a:chExt cx="2831" cy="723"/>
          </a:xfrm>
        </p:grpSpPr>
        <p:sp>
          <p:nvSpPr>
            <p:cNvPr id="74777" name="AutoShape 25"/>
            <p:cNvSpPr>
              <a:spLocks noChangeArrowheads="1"/>
            </p:cNvSpPr>
            <p:nvPr/>
          </p:nvSpPr>
          <p:spPr bwMode="auto">
            <a:xfrm flipV="1">
              <a:off x="1671" y="1161"/>
              <a:ext cx="2831" cy="723"/>
            </a:xfrm>
            <a:custGeom>
              <a:avLst/>
              <a:gdLst>
                <a:gd name="G0" fmla="+- 1654 0 0"/>
                <a:gd name="G1" fmla="+- 21600 0 1654"/>
                <a:gd name="G2" fmla="*/ 1654 1 2"/>
                <a:gd name="G3" fmla="+- 21600 0 G2"/>
                <a:gd name="G4" fmla="+/ 1654 21600 2"/>
                <a:gd name="G5" fmla="+/ G1 0 2"/>
                <a:gd name="G6" fmla="*/ 21600 21600 1654"/>
                <a:gd name="G7" fmla="*/ G6 1 2"/>
                <a:gd name="G8" fmla="+- 21600 0 G7"/>
                <a:gd name="G9" fmla="*/ 21600 1 2"/>
                <a:gd name="G10" fmla="+- 1654 0 G9"/>
                <a:gd name="G11" fmla="?: G10 G8 0"/>
                <a:gd name="G12" fmla="?: G10 G7 21600"/>
                <a:gd name="T0" fmla="*/ 20773 w 21600"/>
                <a:gd name="T1" fmla="*/ 10800 h 21600"/>
                <a:gd name="T2" fmla="*/ 10800 w 21600"/>
                <a:gd name="T3" fmla="*/ 21600 h 21600"/>
                <a:gd name="T4" fmla="*/ 827 w 21600"/>
                <a:gd name="T5" fmla="*/ 10800 h 21600"/>
                <a:gd name="T6" fmla="*/ 10800 w 21600"/>
                <a:gd name="T7" fmla="*/ 0 h 21600"/>
                <a:gd name="T8" fmla="*/ 2627 w 21600"/>
                <a:gd name="T9" fmla="*/ 2627 h 21600"/>
                <a:gd name="T10" fmla="*/ 18973 w 21600"/>
                <a:gd name="T11" fmla="*/ 1897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654" y="21600"/>
                  </a:lnTo>
                  <a:lnTo>
                    <a:pt x="1994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94439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D94439"/>
              </a:extrusionClr>
            </a:sp3d>
          </p:spPr>
          <p:txBody>
            <a:bodyPr tIns="137160" anchor="ctr">
              <a:spAutoFit/>
              <a:flatTx/>
            </a:bodyPr>
            <a:lstStyle/>
            <a:p>
              <a:endParaRPr lang="en-US"/>
            </a:p>
          </p:txBody>
        </p:sp>
        <p:sp>
          <p:nvSpPr>
            <p:cNvPr id="74778" name="Text Box 26"/>
            <p:cNvSpPr txBox="1">
              <a:spLocks noChangeArrowheads="1"/>
            </p:cNvSpPr>
            <p:nvPr/>
          </p:nvSpPr>
          <p:spPr bwMode="auto">
            <a:xfrm>
              <a:off x="2035" y="1206"/>
              <a:ext cx="2102" cy="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13716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AE8C4"/>
                  </a:solidFill>
                  <a:latin typeface="Times New Roman" pitchFamily="18" charset="0"/>
                </a:rPr>
                <a:t>Stores data in dimensions</a:t>
              </a:r>
            </a:p>
          </p:txBody>
        </p:sp>
      </p:grpSp>
      <p:grpSp>
        <p:nvGrpSpPr>
          <p:cNvPr id="74793" name="Group 41"/>
          <p:cNvGrpSpPr>
            <a:grpSpLocks/>
          </p:cNvGrpSpPr>
          <p:nvPr/>
        </p:nvGrpSpPr>
        <p:grpSpPr bwMode="auto">
          <a:xfrm>
            <a:off x="2236788" y="3019426"/>
            <a:ext cx="5326062" cy="1292226"/>
            <a:chOff x="1409" y="1902"/>
            <a:chExt cx="3355" cy="814"/>
          </a:xfrm>
        </p:grpSpPr>
        <p:sp>
          <p:nvSpPr>
            <p:cNvPr id="74788" name="AutoShape 36"/>
            <p:cNvSpPr>
              <a:spLocks noChangeArrowheads="1"/>
            </p:cNvSpPr>
            <p:nvPr/>
          </p:nvSpPr>
          <p:spPr bwMode="auto">
            <a:xfrm flipV="1">
              <a:off x="1409" y="1984"/>
              <a:ext cx="3355" cy="723"/>
            </a:xfrm>
            <a:custGeom>
              <a:avLst/>
              <a:gdLst>
                <a:gd name="G0" fmla="+- 1364 0 0"/>
                <a:gd name="G1" fmla="+- 21600 0 1364"/>
                <a:gd name="G2" fmla="*/ 1364 1 2"/>
                <a:gd name="G3" fmla="+- 21600 0 G2"/>
                <a:gd name="G4" fmla="+/ 1364 21600 2"/>
                <a:gd name="G5" fmla="+/ G1 0 2"/>
                <a:gd name="G6" fmla="*/ 21600 21600 1364"/>
                <a:gd name="G7" fmla="*/ G6 1 2"/>
                <a:gd name="G8" fmla="+- 21600 0 G7"/>
                <a:gd name="G9" fmla="*/ 21600 1 2"/>
                <a:gd name="G10" fmla="+- 1364 0 G9"/>
                <a:gd name="G11" fmla="?: G10 G8 0"/>
                <a:gd name="G12" fmla="?: G10 G7 21600"/>
                <a:gd name="T0" fmla="*/ 20918 w 21600"/>
                <a:gd name="T1" fmla="*/ 10800 h 21600"/>
                <a:gd name="T2" fmla="*/ 10800 w 21600"/>
                <a:gd name="T3" fmla="*/ 21600 h 21600"/>
                <a:gd name="T4" fmla="*/ 682 w 21600"/>
                <a:gd name="T5" fmla="*/ 10800 h 21600"/>
                <a:gd name="T6" fmla="*/ 10800 w 21600"/>
                <a:gd name="T7" fmla="*/ 0 h 21600"/>
                <a:gd name="T8" fmla="*/ 2482 w 21600"/>
                <a:gd name="T9" fmla="*/ 2482 h 21600"/>
                <a:gd name="T10" fmla="*/ 19118 w 21600"/>
                <a:gd name="T11" fmla="*/ 1911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364" y="21600"/>
                  </a:lnTo>
                  <a:lnTo>
                    <a:pt x="2023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94439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D94439"/>
              </a:extrusionClr>
            </a:sp3d>
          </p:spPr>
          <p:txBody>
            <a:bodyPr tIns="137160" anchor="ctr">
              <a:spAutoFit/>
              <a:flatTx/>
            </a:bodyPr>
            <a:lstStyle/>
            <a:p>
              <a:endParaRPr lang="en-US"/>
            </a:p>
          </p:txBody>
        </p:sp>
        <p:sp>
          <p:nvSpPr>
            <p:cNvPr id="74789" name="Text Box 37"/>
            <p:cNvSpPr txBox="1">
              <a:spLocks noChangeArrowheads="1"/>
            </p:cNvSpPr>
            <p:nvPr/>
          </p:nvSpPr>
          <p:spPr bwMode="auto">
            <a:xfrm>
              <a:off x="1744" y="1902"/>
              <a:ext cx="2685" cy="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13716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solidFill>
                    <a:srgbClr val="FAE8C4"/>
                  </a:solidFill>
                  <a:latin typeface="Times New Roman" pitchFamily="18" charset="0"/>
                </a:rPr>
                <a:t>Multiple dimensions, also called hypercube, allow users to analyze any view of data</a:t>
              </a:r>
            </a:p>
          </p:txBody>
        </p:sp>
      </p:grpSp>
      <p:grpSp>
        <p:nvGrpSpPr>
          <p:cNvPr id="74794" name="Group 42"/>
          <p:cNvGrpSpPr>
            <a:grpSpLocks/>
          </p:cNvGrpSpPr>
          <p:nvPr/>
        </p:nvGrpSpPr>
        <p:grpSpPr bwMode="auto">
          <a:xfrm>
            <a:off x="1758950" y="4456113"/>
            <a:ext cx="6280150" cy="1147762"/>
            <a:chOff x="1108" y="2807"/>
            <a:chExt cx="3956" cy="723"/>
          </a:xfrm>
        </p:grpSpPr>
        <p:sp>
          <p:nvSpPr>
            <p:cNvPr id="74790" name="AutoShape 38"/>
            <p:cNvSpPr>
              <a:spLocks noChangeArrowheads="1"/>
            </p:cNvSpPr>
            <p:nvPr/>
          </p:nvSpPr>
          <p:spPr bwMode="auto">
            <a:xfrm flipV="1">
              <a:off x="1108" y="2807"/>
              <a:ext cx="3956" cy="723"/>
            </a:xfrm>
            <a:custGeom>
              <a:avLst/>
              <a:gdLst>
                <a:gd name="G0" fmla="+- 1206 0 0"/>
                <a:gd name="G1" fmla="+- 21600 0 1206"/>
                <a:gd name="G2" fmla="*/ 1206 1 2"/>
                <a:gd name="G3" fmla="+- 21600 0 G2"/>
                <a:gd name="G4" fmla="+/ 1206 21600 2"/>
                <a:gd name="G5" fmla="+/ G1 0 2"/>
                <a:gd name="G6" fmla="*/ 21600 21600 1206"/>
                <a:gd name="G7" fmla="*/ G6 1 2"/>
                <a:gd name="G8" fmla="+- 21600 0 G7"/>
                <a:gd name="G9" fmla="*/ 21600 1 2"/>
                <a:gd name="G10" fmla="+- 1206 0 G9"/>
                <a:gd name="G11" fmla="?: G10 G8 0"/>
                <a:gd name="G12" fmla="?: G10 G7 21600"/>
                <a:gd name="T0" fmla="*/ 20997 w 21600"/>
                <a:gd name="T1" fmla="*/ 10800 h 21600"/>
                <a:gd name="T2" fmla="*/ 10800 w 21600"/>
                <a:gd name="T3" fmla="*/ 21600 h 21600"/>
                <a:gd name="T4" fmla="*/ 603 w 21600"/>
                <a:gd name="T5" fmla="*/ 10800 h 21600"/>
                <a:gd name="T6" fmla="*/ 10800 w 21600"/>
                <a:gd name="T7" fmla="*/ 0 h 21600"/>
                <a:gd name="T8" fmla="*/ 2403 w 21600"/>
                <a:gd name="T9" fmla="*/ 2403 h 21600"/>
                <a:gd name="T10" fmla="*/ 19197 w 21600"/>
                <a:gd name="T11" fmla="*/ 1919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206" y="21600"/>
                  </a:lnTo>
                  <a:lnTo>
                    <a:pt x="20394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D94439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D94439"/>
              </a:extrusionClr>
            </a:sp3d>
          </p:spPr>
          <p:txBody>
            <a:bodyPr tIns="137160" anchor="ctr">
              <a:spAutoFit/>
              <a:flatTx/>
            </a:bodyPr>
            <a:lstStyle/>
            <a:p>
              <a:endParaRPr lang="en-US"/>
            </a:p>
          </p:txBody>
        </p:sp>
        <p:sp>
          <p:nvSpPr>
            <p:cNvPr id="74791" name="Text Box 39"/>
            <p:cNvSpPr txBox="1">
              <a:spLocks noChangeArrowheads="1"/>
            </p:cNvSpPr>
            <p:nvPr/>
          </p:nvSpPr>
          <p:spPr bwMode="auto">
            <a:xfrm>
              <a:off x="1744" y="2826"/>
              <a:ext cx="2685" cy="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13716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AE8C4"/>
                  </a:solidFill>
                  <a:latin typeface="Times New Roman" pitchFamily="18" charset="0"/>
                </a:rPr>
                <a:t>Can consolidate data much faster than relational database</a:t>
              </a:r>
            </a:p>
          </p:txBody>
        </p:sp>
      </p:grpSp>
      <p:grpSp>
        <p:nvGrpSpPr>
          <p:cNvPr id="74795" name="Group 43"/>
          <p:cNvGrpSpPr>
            <a:grpSpLocks/>
          </p:cNvGrpSpPr>
          <p:nvPr/>
        </p:nvGrpSpPr>
        <p:grpSpPr bwMode="auto">
          <a:xfrm>
            <a:off x="0" y="4648200"/>
            <a:ext cx="1981200" cy="1295400"/>
            <a:chOff x="0" y="3024"/>
            <a:chExt cx="1248" cy="816"/>
          </a:xfrm>
        </p:grpSpPr>
        <p:sp>
          <p:nvSpPr>
            <p:cNvPr id="74796" name="Rectangle 44"/>
            <p:cNvSpPr>
              <a:spLocks noChangeArrowheads="1"/>
            </p:cNvSpPr>
            <p:nvPr/>
          </p:nvSpPr>
          <p:spPr bwMode="auto">
            <a:xfrm>
              <a:off x="0" y="3456"/>
              <a:ext cx="1248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0000"/>
                </a:lnSpc>
                <a:buClr>
                  <a:schemeClr val="accent1"/>
                </a:buClr>
                <a:buSzPct val="75000"/>
                <a:buFont typeface="Wingdings" pitchFamily="2" charset="2"/>
                <a:buNone/>
              </a:pPr>
              <a: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  <a:t>Click to view Web </a:t>
              </a:r>
              <a:b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  <a:t>Link, click Chapter 10, Click </a:t>
              </a:r>
              <a:b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  <a:t>Web Link from left </a:t>
              </a:r>
              <a:b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  <a:t>navigation, then click </a:t>
              </a:r>
              <a:b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  <a:t>Multidimensional Databases below Chapter 10</a:t>
              </a:r>
            </a:p>
          </p:txBody>
        </p:sp>
        <p:sp>
          <p:nvSpPr>
            <p:cNvPr id="74797" name="Webpage">
              <a:hlinkClick r:id="rId2"/>
            </p:cNvPr>
            <p:cNvSpPr>
              <a:spLocks noEditPoints="1" noChangeArrowheads="1"/>
            </p:cNvSpPr>
            <p:nvPr/>
          </p:nvSpPr>
          <p:spPr bwMode="auto">
            <a:xfrm>
              <a:off x="96" y="3024"/>
              <a:ext cx="278" cy="372"/>
            </a:xfrm>
            <a:custGeom>
              <a:avLst/>
              <a:gdLst>
                <a:gd name="T0" fmla="*/ 5187 w 21600"/>
                <a:gd name="T1" fmla="*/ 21600 h 21600"/>
                <a:gd name="T2" fmla="*/ 0 w 21600"/>
                <a:gd name="T3" fmla="*/ 17509 h 21600"/>
                <a:gd name="T4" fmla="*/ 21600 w 21600"/>
                <a:gd name="T5" fmla="*/ 0 h 21600"/>
                <a:gd name="T6" fmla="*/ 0 w 21600"/>
                <a:gd name="T7" fmla="*/ 0 h 21600"/>
                <a:gd name="T8" fmla="*/ 10800 w 21600"/>
                <a:gd name="T9" fmla="*/ 0 h 21600"/>
                <a:gd name="T10" fmla="*/ 21600 w 21600"/>
                <a:gd name="T11" fmla="*/ 0 h 21600"/>
                <a:gd name="T12" fmla="*/ 21600 w 21600"/>
                <a:gd name="T13" fmla="*/ 10800 h 21600"/>
                <a:gd name="T14" fmla="*/ 21600 w 21600"/>
                <a:gd name="T15" fmla="*/ 21600 h 21600"/>
                <a:gd name="T16" fmla="*/ 10800 w 21600"/>
                <a:gd name="T17" fmla="*/ 21600 h 21600"/>
                <a:gd name="T18" fmla="*/ 0 w 21600"/>
                <a:gd name="T19" fmla="*/ 10800 h 21600"/>
                <a:gd name="T20" fmla="*/ 1955 w 21600"/>
                <a:gd name="T21" fmla="*/ 12829 h 21600"/>
                <a:gd name="T22" fmla="*/ 19814 w 21600"/>
                <a:gd name="T23" fmla="*/ 2074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9184" y="949"/>
                  </a:moveTo>
                  <a:lnTo>
                    <a:pt x="9758" y="1309"/>
                  </a:lnTo>
                  <a:lnTo>
                    <a:pt x="11544" y="1292"/>
                  </a:lnTo>
                  <a:lnTo>
                    <a:pt x="12437" y="1292"/>
                  </a:lnTo>
                  <a:lnTo>
                    <a:pt x="13414" y="1161"/>
                  </a:lnTo>
                  <a:lnTo>
                    <a:pt x="13648" y="1243"/>
                  </a:lnTo>
                  <a:lnTo>
                    <a:pt x="13542" y="1390"/>
                  </a:lnTo>
                  <a:lnTo>
                    <a:pt x="13967" y="1849"/>
                  </a:lnTo>
                  <a:lnTo>
                    <a:pt x="14562" y="2520"/>
                  </a:lnTo>
                  <a:lnTo>
                    <a:pt x="14669" y="3223"/>
                  </a:lnTo>
                  <a:lnTo>
                    <a:pt x="14796" y="3518"/>
                  </a:lnTo>
                  <a:lnTo>
                    <a:pt x="15264" y="3665"/>
                  </a:lnTo>
                  <a:lnTo>
                    <a:pt x="15753" y="3518"/>
                  </a:lnTo>
                  <a:lnTo>
                    <a:pt x="15902" y="2978"/>
                  </a:lnTo>
                  <a:lnTo>
                    <a:pt x="16008" y="2323"/>
                  </a:lnTo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5591" y="10620"/>
                  </a:moveTo>
                  <a:lnTo>
                    <a:pt x="6122" y="10996"/>
                  </a:lnTo>
                  <a:lnTo>
                    <a:pt x="6696" y="11340"/>
                  </a:lnTo>
                  <a:lnTo>
                    <a:pt x="7313" y="11618"/>
                  </a:lnTo>
                  <a:lnTo>
                    <a:pt x="7972" y="11863"/>
                  </a:lnTo>
                  <a:lnTo>
                    <a:pt x="8652" y="12060"/>
                  </a:lnTo>
                  <a:lnTo>
                    <a:pt x="9396" y="12190"/>
                  </a:lnTo>
                  <a:lnTo>
                    <a:pt x="10119" y="12272"/>
                  </a:lnTo>
                  <a:lnTo>
                    <a:pt x="10906" y="12305"/>
                  </a:lnTo>
                  <a:lnTo>
                    <a:pt x="11650" y="12272"/>
                  </a:lnTo>
                  <a:lnTo>
                    <a:pt x="12373" y="12190"/>
                  </a:lnTo>
                  <a:lnTo>
                    <a:pt x="13117" y="12060"/>
                  </a:lnTo>
                  <a:lnTo>
                    <a:pt x="13797" y="11863"/>
                  </a:lnTo>
                  <a:lnTo>
                    <a:pt x="14456" y="11618"/>
                  </a:lnTo>
                  <a:lnTo>
                    <a:pt x="15073" y="11340"/>
                  </a:lnTo>
                  <a:lnTo>
                    <a:pt x="15647" y="11029"/>
                  </a:lnTo>
                  <a:lnTo>
                    <a:pt x="16178" y="10652"/>
                  </a:lnTo>
                  <a:lnTo>
                    <a:pt x="16667" y="10243"/>
                  </a:lnTo>
                  <a:lnTo>
                    <a:pt x="17071" y="9801"/>
                  </a:lnTo>
                  <a:lnTo>
                    <a:pt x="17475" y="9327"/>
                  </a:lnTo>
                  <a:lnTo>
                    <a:pt x="17815" y="8820"/>
                  </a:lnTo>
                  <a:lnTo>
                    <a:pt x="18049" y="8296"/>
                  </a:lnTo>
                  <a:lnTo>
                    <a:pt x="18262" y="7723"/>
                  </a:lnTo>
                  <a:lnTo>
                    <a:pt x="18347" y="7134"/>
                  </a:lnTo>
                  <a:lnTo>
                    <a:pt x="18389" y="6561"/>
                  </a:lnTo>
                  <a:lnTo>
                    <a:pt x="18347" y="5956"/>
                  </a:lnTo>
                  <a:lnTo>
                    <a:pt x="18262" y="5400"/>
                  </a:lnTo>
                  <a:lnTo>
                    <a:pt x="18049" y="4827"/>
                  </a:lnTo>
                  <a:lnTo>
                    <a:pt x="17815" y="4303"/>
                  </a:lnTo>
                  <a:lnTo>
                    <a:pt x="17475" y="3796"/>
                  </a:lnTo>
                  <a:lnTo>
                    <a:pt x="17114" y="3321"/>
                  </a:lnTo>
                  <a:lnTo>
                    <a:pt x="16710" y="2880"/>
                  </a:lnTo>
                  <a:lnTo>
                    <a:pt x="16221" y="2470"/>
                  </a:lnTo>
                  <a:lnTo>
                    <a:pt x="15689" y="2094"/>
                  </a:lnTo>
                  <a:lnTo>
                    <a:pt x="15115" y="1750"/>
                  </a:lnTo>
                  <a:lnTo>
                    <a:pt x="14499" y="1472"/>
                  </a:lnTo>
                  <a:lnTo>
                    <a:pt x="13797" y="1227"/>
                  </a:lnTo>
                  <a:lnTo>
                    <a:pt x="13117" y="1030"/>
                  </a:lnTo>
                  <a:lnTo>
                    <a:pt x="12415" y="883"/>
                  </a:lnTo>
                  <a:lnTo>
                    <a:pt x="11650" y="818"/>
                  </a:lnTo>
                  <a:lnTo>
                    <a:pt x="10906" y="785"/>
                  </a:lnTo>
                  <a:lnTo>
                    <a:pt x="10119" y="818"/>
                  </a:lnTo>
                  <a:lnTo>
                    <a:pt x="9396" y="883"/>
                  </a:lnTo>
                  <a:lnTo>
                    <a:pt x="8652" y="1030"/>
                  </a:lnTo>
                  <a:lnTo>
                    <a:pt x="8014" y="1227"/>
                  </a:lnTo>
                  <a:lnTo>
                    <a:pt x="7355" y="1440"/>
                  </a:lnTo>
                  <a:lnTo>
                    <a:pt x="6739" y="1750"/>
                  </a:lnTo>
                  <a:lnTo>
                    <a:pt x="6122" y="2061"/>
                  </a:lnTo>
                  <a:lnTo>
                    <a:pt x="5591" y="2438"/>
                  </a:lnTo>
                  <a:lnTo>
                    <a:pt x="5102" y="2847"/>
                  </a:lnTo>
                  <a:lnTo>
                    <a:pt x="4698" y="3289"/>
                  </a:lnTo>
                  <a:lnTo>
                    <a:pt x="4294" y="3763"/>
                  </a:lnTo>
                  <a:lnTo>
                    <a:pt x="3996" y="4270"/>
                  </a:lnTo>
                  <a:lnTo>
                    <a:pt x="3720" y="4794"/>
                  </a:lnTo>
                  <a:lnTo>
                    <a:pt x="3550" y="5367"/>
                  </a:lnTo>
                  <a:lnTo>
                    <a:pt x="3422" y="5956"/>
                  </a:lnTo>
                  <a:lnTo>
                    <a:pt x="3380" y="6561"/>
                  </a:lnTo>
                  <a:lnTo>
                    <a:pt x="3422" y="7134"/>
                  </a:lnTo>
                  <a:lnTo>
                    <a:pt x="3550" y="7690"/>
                  </a:lnTo>
                  <a:lnTo>
                    <a:pt x="3720" y="8263"/>
                  </a:lnTo>
                  <a:lnTo>
                    <a:pt x="3954" y="8787"/>
                  </a:lnTo>
                  <a:lnTo>
                    <a:pt x="4294" y="9294"/>
                  </a:lnTo>
                  <a:lnTo>
                    <a:pt x="4655" y="9769"/>
                  </a:lnTo>
                  <a:lnTo>
                    <a:pt x="5102" y="10210"/>
                  </a:lnTo>
                  <a:lnTo>
                    <a:pt x="5591" y="10620"/>
                  </a:lnTo>
                  <a:close/>
                </a:path>
                <a:path w="21600" h="21600" extrusionOk="0">
                  <a:moveTo>
                    <a:pt x="3401" y="6021"/>
                  </a:moveTo>
                  <a:lnTo>
                    <a:pt x="4039" y="5530"/>
                  </a:lnTo>
                  <a:lnTo>
                    <a:pt x="4294" y="4892"/>
                  </a:lnTo>
                  <a:lnTo>
                    <a:pt x="4677" y="4156"/>
                  </a:lnTo>
                  <a:lnTo>
                    <a:pt x="5166" y="3763"/>
                  </a:lnTo>
                  <a:lnTo>
                    <a:pt x="5378" y="3354"/>
                  </a:lnTo>
                  <a:lnTo>
                    <a:pt x="5293" y="2732"/>
                  </a:lnTo>
                  <a:moveTo>
                    <a:pt x="3507" y="7380"/>
                  </a:moveTo>
                  <a:lnTo>
                    <a:pt x="3890" y="7200"/>
                  </a:lnTo>
                  <a:lnTo>
                    <a:pt x="4103" y="7249"/>
                  </a:lnTo>
                  <a:lnTo>
                    <a:pt x="4400" y="7527"/>
                  </a:lnTo>
                  <a:lnTo>
                    <a:pt x="4719" y="7674"/>
                  </a:lnTo>
                  <a:lnTo>
                    <a:pt x="5293" y="7641"/>
                  </a:lnTo>
                  <a:lnTo>
                    <a:pt x="5740" y="7543"/>
                  </a:lnTo>
                  <a:lnTo>
                    <a:pt x="6144" y="7543"/>
                  </a:lnTo>
                  <a:lnTo>
                    <a:pt x="6526" y="7821"/>
                  </a:lnTo>
                  <a:lnTo>
                    <a:pt x="6569" y="8312"/>
                  </a:lnTo>
                  <a:lnTo>
                    <a:pt x="6059" y="8852"/>
                  </a:lnTo>
                  <a:lnTo>
                    <a:pt x="5803" y="8967"/>
                  </a:lnTo>
                  <a:lnTo>
                    <a:pt x="5803" y="9147"/>
                  </a:lnTo>
                  <a:lnTo>
                    <a:pt x="5421" y="9294"/>
                  </a:lnTo>
                  <a:lnTo>
                    <a:pt x="4868" y="9163"/>
                  </a:lnTo>
                  <a:lnTo>
                    <a:pt x="4337" y="9049"/>
                  </a:lnTo>
                  <a:lnTo>
                    <a:pt x="4081" y="9000"/>
                  </a:lnTo>
                  <a:moveTo>
                    <a:pt x="14988" y="11372"/>
                  </a:moveTo>
                  <a:lnTo>
                    <a:pt x="15115" y="10865"/>
                  </a:lnTo>
                  <a:lnTo>
                    <a:pt x="16072" y="10096"/>
                  </a:lnTo>
                  <a:lnTo>
                    <a:pt x="16455" y="9605"/>
                  </a:lnTo>
                  <a:lnTo>
                    <a:pt x="16455" y="8329"/>
                  </a:lnTo>
                  <a:lnTo>
                    <a:pt x="17156" y="7969"/>
                  </a:lnTo>
                  <a:lnTo>
                    <a:pt x="17879" y="7870"/>
                  </a:lnTo>
                  <a:lnTo>
                    <a:pt x="18177" y="7821"/>
                  </a:lnTo>
                  <a:moveTo>
                    <a:pt x="18368" y="6840"/>
                  </a:moveTo>
                  <a:lnTo>
                    <a:pt x="18049" y="6610"/>
                  </a:lnTo>
                  <a:lnTo>
                    <a:pt x="17411" y="6512"/>
                  </a:lnTo>
                  <a:lnTo>
                    <a:pt x="16859" y="6545"/>
                  </a:lnTo>
                  <a:lnTo>
                    <a:pt x="16603" y="6201"/>
                  </a:lnTo>
                  <a:lnTo>
                    <a:pt x="16731" y="5874"/>
                  </a:lnTo>
                  <a:lnTo>
                    <a:pt x="17241" y="5465"/>
                  </a:lnTo>
                  <a:lnTo>
                    <a:pt x="17858" y="5236"/>
                  </a:lnTo>
                  <a:lnTo>
                    <a:pt x="18007" y="5089"/>
                  </a:lnTo>
                  <a:lnTo>
                    <a:pt x="18049" y="4892"/>
                  </a:lnTo>
                  <a:moveTo>
                    <a:pt x="8100" y="1260"/>
                  </a:moveTo>
                  <a:cubicBezTo>
                    <a:pt x="8333" y="1276"/>
                    <a:pt x="8206" y="1554"/>
                    <a:pt x="8695" y="1652"/>
                  </a:cubicBezTo>
                  <a:cubicBezTo>
                    <a:pt x="9184" y="1750"/>
                    <a:pt x="10481" y="1685"/>
                    <a:pt x="10991" y="1881"/>
                  </a:cubicBezTo>
                  <a:cubicBezTo>
                    <a:pt x="11501" y="2078"/>
                    <a:pt x="11629" y="2503"/>
                    <a:pt x="11799" y="2830"/>
                  </a:cubicBezTo>
                  <a:cubicBezTo>
                    <a:pt x="11969" y="3158"/>
                    <a:pt x="11905" y="3910"/>
                    <a:pt x="12054" y="3894"/>
                  </a:cubicBezTo>
                  <a:cubicBezTo>
                    <a:pt x="12203" y="3878"/>
                    <a:pt x="12351" y="2880"/>
                    <a:pt x="12649" y="2683"/>
                  </a:cubicBezTo>
                  <a:cubicBezTo>
                    <a:pt x="12947" y="2487"/>
                    <a:pt x="13670" y="2536"/>
                    <a:pt x="13840" y="2683"/>
                  </a:cubicBezTo>
                  <a:cubicBezTo>
                    <a:pt x="14010" y="2830"/>
                    <a:pt x="13733" y="3370"/>
                    <a:pt x="13648" y="3616"/>
                  </a:cubicBezTo>
                  <a:cubicBezTo>
                    <a:pt x="13563" y="3861"/>
                    <a:pt x="13457" y="4058"/>
                    <a:pt x="13351" y="4156"/>
                  </a:cubicBezTo>
                  <a:cubicBezTo>
                    <a:pt x="13244" y="4254"/>
                    <a:pt x="13096" y="4221"/>
                    <a:pt x="12947" y="4254"/>
                  </a:cubicBezTo>
                  <a:cubicBezTo>
                    <a:pt x="12777" y="4303"/>
                    <a:pt x="12585" y="4369"/>
                    <a:pt x="12394" y="4401"/>
                  </a:cubicBezTo>
                  <a:cubicBezTo>
                    <a:pt x="12139" y="4500"/>
                    <a:pt x="12054" y="4614"/>
                    <a:pt x="11862" y="4647"/>
                  </a:cubicBezTo>
                  <a:cubicBezTo>
                    <a:pt x="11650" y="4761"/>
                    <a:pt x="11671" y="4680"/>
                    <a:pt x="11437" y="4778"/>
                  </a:cubicBezTo>
                  <a:cubicBezTo>
                    <a:pt x="11352" y="4827"/>
                    <a:pt x="11225" y="4974"/>
                    <a:pt x="11246" y="5072"/>
                  </a:cubicBezTo>
                  <a:cubicBezTo>
                    <a:pt x="11225" y="5154"/>
                    <a:pt x="11267" y="5220"/>
                    <a:pt x="11310" y="5269"/>
                  </a:cubicBezTo>
                  <a:cubicBezTo>
                    <a:pt x="11352" y="5318"/>
                    <a:pt x="11480" y="5383"/>
                    <a:pt x="11565" y="5416"/>
                  </a:cubicBezTo>
                  <a:cubicBezTo>
                    <a:pt x="11629" y="5400"/>
                    <a:pt x="11820" y="5465"/>
                    <a:pt x="11862" y="5432"/>
                  </a:cubicBezTo>
                  <a:cubicBezTo>
                    <a:pt x="11905" y="5416"/>
                    <a:pt x="11926" y="5269"/>
                    <a:pt x="11884" y="5236"/>
                  </a:cubicBezTo>
                  <a:cubicBezTo>
                    <a:pt x="11841" y="5203"/>
                    <a:pt x="11629" y="5269"/>
                    <a:pt x="11565" y="5220"/>
                  </a:cubicBezTo>
                  <a:cubicBezTo>
                    <a:pt x="11480" y="5187"/>
                    <a:pt x="11459" y="5040"/>
                    <a:pt x="11480" y="4974"/>
                  </a:cubicBezTo>
                  <a:cubicBezTo>
                    <a:pt x="11501" y="4909"/>
                    <a:pt x="11607" y="4860"/>
                    <a:pt x="11692" y="4843"/>
                  </a:cubicBezTo>
                  <a:cubicBezTo>
                    <a:pt x="11905" y="4876"/>
                    <a:pt x="11820" y="4876"/>
                    <a:pt x="12054" y="4876"/>
                  </a:cubicBezTo>
                  <a:cubicBezTo>
                    <a:pt x="12075" y="5040"/>
                    <a:pt x="12096" y="5269"/>
                    <a:pt x="12139" y="5416"/>
                  </a:cubicBezTo>
                  <a:cubicBezTo>
                    <a:pt x="12160" y="5465"/>
                    <a:pt x="12330" y="5465"/>
                    <a:pt x="12373" y="5416"/>
                  </a:cubicBezTo>
                  <a:cubicBezTo>
                    <a:pt x="12415" y="5367"/>
                    <a:pt x="12330" y="4974"/>
                    <a:pt x="12394" y="4892"/>
                  </a:cubicBezTo>
                  <a:cubicBezTo>
                    <a:pt x="12458" y="4810"/>
                    <a:pt x="12692" y="4925"/>
                    <a:pt x="12755" y="4892"/>
                  </a:cubicBezTo>
                  <a:cubicBezTo>
                    <a:pt x="12798" y="4860"/>
                    <a:pt x="12840" y="4761"/>
                    <a:pt x="12755" y="4729"/>
                  </a:cubicBezTo>
                  <a:cubicBezTo>
                    <a:pt x="12670" y="4696"/>
                    <a:pt x="12118" y="4745"/>
                    <a:pt x="12203" y="4696"/>
                  </a:cubicBezTo>
                  <a:cubicBezTo>
                    <a:pt x="12543" y="4549"/>
                    <a:pt x="12819" y="4434"/>
                    <a:pt x="13266" y="4401"/>
                  </a:cubicBezTo>
                  <a:cubicBezTo>
                    <a:pt x="13436" y="4385"/>
                    <a:pt x="13585" y="4500"/>
                    <a:pt x="13776" y="4532"/>
                  </a:cubicBezTo>
                  <a:cubicBezTo>
                    <a:pt x="13967" y="4630"/>
                    <a:pt x="13861" y="4843"/>
                    <a:pt x="13712" y="4925"/>
                  </a:cubicBezTo>
                  <a:cubicBezTo>
                    <a:pt x="13648" y="5023"/>
                    <a:pt x="13521" y="5121"/>
                    <a:pt x="13414" y="5187"/>
                  </a:cubicBezTo>
                  <a:cubicBezTo>
                    <a:pt x="13351" y="5285"/>
                    <a:pt x="13287" y="5334"/>
                    <a:pt x="13159" y="5383"/>
                  </a:cubicBezTo>
                  <a:cubicBezTo>
                    <a:pt x="13117" y="5563"/>
                    <a:pt x="12862" y="5743"/>
                    <a:pt x="12649" y="5809"/>
                  </a:cubicBezTo>
                  <a:cubicBezTo>
                    <a:pt x="12543" y="5907"/>
                    <a:pt x="12437" y="5940"/>
                    <a:pt x="12309" y="6005"/>
                  </a:cubicBezTo>
                  <a:cubicBezTo>
                    <a:pt x="12245" y="6120"/>
                    <a:pt x="12139" y="6185"/>
                    <a:pt x="12075" y="6300"/>
                  </a:cubicBezTo>
                  <a:cubicBezTo>
                    <a:pt x="12118" y="6561"/>
                    <a:pt x="12075" y="6643"/>
                    <a:pt x="12373" y="6741"/>
                  </a:cubicBezTo>
                  <a:cubicBezTo>
                    <a:pt x="12500" y="6840"/>
                    <a:pt x="12522" y="6970"/>
                    <a:pt x="12330" y="7036"/>
                  </a:cubicBezTo>
                  <a:cubicBezTo>
                    <a:pt x="12011" y="6987"/>
                    <a:pt x="12033" y="6823"/>
                    <a:pt x="11799" y="6692"/>
                  </a:cubicBezTo>
                  <a:cubicBezTo>
                    <a:pt x="11714" y="6529"/>
                    <a:pt x="11459" y="6430"/>
                    <a:pt x="11246" y="6398"/>
                  </a:cubicBezTo>
                  <a:cubicBezTo>
                    <a:pt x="11076" y="6332"/>
                    <a:pt x="11182" y="6365"/>
                    <a:pt x="10906" y="6365"/>
                  </a:cubicBezTo>
                  <a:cubicBezTo>
                    <a:pt x="10608" y="6512"/>
                    <a:pt x="10544" y="7347"/>
                    <a:pt x="11246" y="7478"/>
                  </a:cubicBezTo>
                  <a:cubicBezTo>
                    <a:pt x="12394" y="7429"/>
                    <a:pt x="13329" y="7772"/>
                    <a:pt x="13733" y="7985"/>
                  </a:cubicBezTo>
                  <a:cubicBezTo>
                    <a:pt x="13840" y="8410"/>
                    <a:pt x="13329" y="8901"/>
                    <a:pt x="12500" y="9343"/>
                  </a:cubicBezTo>
                  <a:cubicBezTo>
                    <a:pt x="11629" y="9736"/>
                    <a:pt x="11480" y="10194"/>
                    <a:pt x="11246" y="10980"/>
                  </a:cubicBezTo>
                  <a:cubicBezTo>
                    <a:pt x="10991" y="11372"/>
                    <a:pt x="10481" y="10930"/>
                    <a:pt x="10289" y="10096"/>
                  </a:cubicBezTo>
                  <a:cubicBezTo>
                    <a:pt x="10140" y="9196"/>
                    <a:pt x="9907" y="8165"/>
                    <a:pt x="10459" y="7576"/>
                  </a:cubicBezTo>
                  <a:cubicBezTo>
                    <a:pt x="9375" y="6790"/>
                    <a:pt x="9269" y="6070"/>
                    <a:pt x="9056" y="6218"/>
                  </a:cubicBezTo>
                  <a:cubicBezTo>
                    <a:pt x="9205" y="6987"/>
                    <a:pt x="8929" y="6660"/>
                    <a:pt x="8737" y="6021"/>
                  </a:cubicBezTo>
                  <a:cubicBezTo>
                    <a:pt x="8822" y="5023"/>
                    <a:pt x="8610" y="4385"/>
                    <a:pt x="8440" y="3550"/>
                  </a:cubicBezTo>
                  <a:lnTo>
                    <a:pt x="7844" y="2290"/>
                  </a:lnTo>
                  <a:lnTo>
                    <a:pt x="6654" y="1849"/>
                  </a:ln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4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bldLvl="5" autoUpdateAnimBg="0" advAuto="100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0"/>
            <a:ext cx="8842375" cy="806450"/>
          </a:xfrm>
        </p:spPr>
        <p:txBody>
          <a:bodyPr/>
          <a:lstStyle/>
          <a:p>
            <a:r>
              <a:rPr lang="en-US" sz="2300"/>
              <a:t>Relational, Object-Oriented, and Multidimensional Databases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568325"/>
          </a:xfrm>
        </p:spPr>
        <p:txBody>
          <a:bodyPr/>
          <a:lstStyle/>
          <a:p>
            <a:r>
              <a:rPr lang="en-US"/>
              <a:t>What is a </a:t>
            </a:r>
            <a:r>
              <a:rPr lang="en-US">
                <a:solidFill>
                  <a:srgbClr val="D94439"/>
                </a:solidFill>
              </a:rPr>
              <a:t>data warehouse</a:t>
            </a:r>
            <a:r>
              <a:rPr lang="en-US"/>
              <a:t>?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165100" y="6450013"/>
            <a:ext cx="15494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000099"/>
                </a:solidFill>
                <a:latin typeface="Arial Narrow" pitchFamily="34" charset="0"/>
              </a:rPr>
              <a:t>p. 536</a:t>
            </a:r>
          </a:p>
        </p:txBody>
      </p:sp>
      <p:grpSp>
        <p:nvGrpSpPr>
          <p:cNvPr id="76805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76806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07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76844" name="Group 44"/>
          <p:cNvGrpSpPr>
            <a:grpSpLocks/>
          </p:cNvGrpSpPr>
          <p:nvPr/>
        </p:nvGrpSpPr>
        <p:grpSpPr bwMode="auto">
          <a:xfrm>
            <a:off x="4624388" y="4000500"/>
            <a:ext cx="3262312" cy="884238"/>
            <a:chOff x="2913" y="2520"/>
            <a:chExt cx="2055" cy="557"/>
          </a:xfrm>
        </p:grpSpPr>
        <p:sp>
          <p:nvSpPr>
            <p:cNvPr id="76825" name="Rectangle 25"/>
            <p:cNvSpPr>
              <a:spLocks noChangeArrowheads="1"/>
            </p:cNvSpPr>
            <p:nvPr/>
          </p:nvSpPr>
          <p:spPr bwMode="auto">
            <a:xfrm>
              <a:off x="2913" y="2520"/>
              <a:ext cx="2055" cy="557"/>
            </a:xfrm>
            <a:prstGeom prst="rect">
              <a:avLst/>
            </a:prstGeom>
            <a:solidFill>
              <a:srgbClr val="008080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91440" anchor="ctr">
              <a:spAutoFit/>
            </a:bodyPr>
            <a:lstStyle/>
            <a:p>
              <a:endParaRPr lang="en-US"/>
            </a:p>
          </p:txBody>
        </p:sp>
        <p:sp>
          <p:nvSpPr>
            <p:cNvPr id="76826" name="Rectangle 26"/>
            <p:cNvSpPr>
              <a:spLocks noChangeArrowheads="1"/>
            </p:cNvSpPr>
            <p:nvPr/>
          </p:nvSpPr>
          <p:spPr bwMode="auto">
            <a:xfrm>
              <a:off x="2925" y="2536"/>
              <a:ext cx="1992" cy="4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marL="228600" lvl="2" algn="ctr">
                <a:spcBef>
                  <a:spcPct val="50000"/>
                </a:spcBef>
                <a:buClr>
                  <a:srgbClr val="D94439"/>
                </a:buClr>
                <a:buFont typeface="Wingdings" pitchFamily="2" charset="2"/>
                <a:buNone/>
              </a:pPr>
              <a:r>
                <a:rPr kumimoji="1" lang="en-US" sz="21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Data mart is smaller version of data warehouse</a:t>
              </a:r>
            </a:p>
          </p:txBody>
        </p:sp>
      </p:grpSp>
      <p:grpSp>
        <p:nvGrpSpPr>
          <p:cNvPr id="76843" name="Group 43"/>
          <p:cNvGrpSpPr>
            <a:grpSpLocks/>
          </p:cNvGrpSpPr>
          <p:nvPr/>
        </p:nvGrpSpPr>
        <p:grpSpPr bwMode="auto">
          <a:xfrm>
            <a:off x="1592263" y="3978275"/>
            <a:ext cx="2932112" cy="919163"/>
            <a:chOff x="1003" y="2506"/>
            <a:chExt cx="1847" cy="579"/>
          </a:xfrm>
        </p:grpSpPr>
        <p:sp>
          <p:nvSpPr>
            <p:cNvPr id="76828" name="Rectangle 28"/>
            <p:cNvSpPr>
              <a:spLocks noChangeArrowheads="1"/>
            </p:cNvSpPr>
            <p:nvPr/>
          </p:nvSpPr>
          <p:spPr bwMode="auto">
            <a:xfrm>
              <a:off x="1003" y="2506"/>
              <a:ext cx="1847" cy="579"/>
            </a:xfrm>
            <a:prstGeom prst="rect">
              <a:avLst/>
            </a:prstGeom>
            <a:solidFill>
              <a:srgbClr val="008080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91440" anchor="ctr">
              <a:spAutoFit/>
            </a:bodyPr>
            <a:lstStyle/>
            <a:p>
              <a:endParaRPr lang="en-US"/>
            </a:p>
          </p:txBody>
        </p:sp>
        <p:sp>
          <p:nvSpPr>
            <p:cNvPr id="76829" name="Rectangle 29"/>
            <p:cNvSpPr>
              <a:spLocks noChangeArrowheads="1"/>
            </p:cNvSpPr>
            <p:nvPr/>
          </p:nvSpPr>
          <p:spPr bwMode="auto">
            <a:xfrm>
              <a:off x="1011" y="2541"/>
              <a:ext cx="1729" cy="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marL="228600" lvl="2" algn="ctr">
                <a:spcBef>
                  <a:spcPct val="50000"/>
                </a:spcBef>
                <a:buClr>
                  <a:srgbClr val="D94439"/>
                </a:buClr>
                <a:buFont typeface="Wingdings" pitchFamily="2" charset="2"/>
                <a:buNone/>
              </a:pPr>
              <a:r>
                <a:rPr kumimoji="1" lang="en-US" sz="21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Uses multidimensional databases</a:t>
              </a:r>
            </a:p>
          </p:txBody>
        </p:sp>
      </p:grpSp>
      <p:grpSp>
        <p:nvGrpSpPr>
          <p:cNvPr id="76842" name="Group 42"/>
          <p:cNvGrpSpPr>
            <a:grpSpLocks/>
          </p:cNvGrpSpPr>
          <p:nvPr/>
        </p:nvGrpSpPr>
        <p:grpSpPr bwMode="auto">
          <a:xfrm>
            <a:off x="4117975" y="2720975"/>
            <a:ext cx="3768725" cy="1163638"/>
            <a:chOff x="2594" y="1714"/>
            <a:chExt cx="2374" cy="733"/>
          </a:xfrm>
        </p:grpSpPr>
        <p:sp>
          <p:nvSpPr>
            <p:cNvPr id="76831" name="Rectangle 31"/>
            <p:cNvSpPr>
              <a:spLocks noChangeArrowheads="1"/>
            </p:cNvSpPr>
            <p:nvPr/>
          </p:nvSpPr>
          <p:spPr bwMode="auto">
            <a:xfrm>
              <a:off x="2594" y="1714"/>
              <a:ext cx="2374" cy="733"/>
            </a:xfrm>
            <a:prstGeom prst="rect">
              <a:avLst/>
            </a:prstGeom>
            <a:solidFill>
              <a:srgbClr val="008080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91440" anchor="ctr">
              <a:spAutoFit/>
            </a:bodyPr>
            <a:lstStyle/>
            <a:p>
              <a:endParaRPr lang="en-US"/>
            </a:p>
          </p:txBody>
        </p:sp>
        <p:sp>
          <p:nvSpPr>
            <p:cNvPr id="76832" name="Rectangle 32"/>
            <p:cNvSpPr>
              <a:spLocks noChangeArrowheads="1"/>
            </p:cNvSpPr>
            <p:nvPr/>
          </p:nvSpPr>
          <p:spPr bwMode="auto">
            <a:xfrm>
              <a:off x="2608" y="1750"/>
              <a:ext cx="2290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marL="228600" lvl="2" algn="ctr">
                <a:spcBef>
                  <a:spcPct val="50000"/>
                </a:spcBef>
                <a:buClr>
                  <a:srgbClr val="D94439"/>
                </a:buClr>
                <a:buFont typeface="Wingdings" pitchFamily="2" charset="2"/>
                <a:buNone/>
              </a:pPr>
              <a:r>
                <a:rPr kumimoji="1" lang="en-US" sz="21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Often uses a process called data mining to find patterns and relationships among data</a:t>
              </a:r>
            </a:p>
          </p:txBody>
        </p:sp>
      </p:grpSp>
      <p:grpSp>
        <p:nvGrpSpPr>
          <p:cNvPr id="76840" name="Group 40"/>
          <p:cNvGrpSpPr>
            <a:grpSpLocks/>
          </p:cNvGrpSpPr>
          <p:nvPr/>
        </p:nvGrpSpPr>
        <p:grpSpPr bwMode="auto">
          <a:xfrm>
            <a:off x="1581150" y="1797050"/>
            <a:ext cx="6305550" cy="846138"/>
            <a:chOff x="996" y="1132"/>
            <a:chExt cx="3972" cy="533"/>
          </a:xfrm>
        </p:grpSpPr>
        <p:sp>
          <p:nvSpPr>
            <p:cNvPr id="76834" name="Rectangle 34"/>
            <p:cNvSpPr>
              <a:spLocks noChangeArrowheads="1"/>
            </p:cNvSpPr>
            <p:nvPr/>
          </p:nvSpPr>
          <p:spPr bwMode="auto">
            <a:xfrm>
              <a:off x="1009" y="1132"/>
              <a:ext cx="3959" cy="533"/>
            </a:xfrm>
            <a:prstGeom prst="rect">
              <a:avLst/>
            </a:prstGeom>
            <a:solidFill>
              <a:srgbClr val="008080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91440" anchor="ctr">
              <a:spAutoFit/>
            </a:bodyPr>
            <a:lstStyle/>
            <a:p>
              <a:endParaRPr lang="en-US"/>
            </a:p>
          </p:txBody>
        </p:sp>
        <p:sp>
          <p:nvSpPr>
            <p:cNvPr id="76835" name="Rectangle 35"/>
            <p:cNvSpPr>
              <a:spLocks noChangeArrowheads="1"/>
            </p:cNvSpPr>
            <p:nvPr/>
          </p:nvSpPr>
          <p:spPr bwMode="auto">
            <a:xfrm>
              <a:off x="996" y="1144"/>
              <a:ext cx="3837" cy="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marL="228600" lvl="2" algn="ctr">
                <a:spcBef>
                  <a:spcPct val="50000"/>
                </a:spcBef>
                <a:buClr>
                  <a:srgbClr val="D94439"/>
                </a:buClr>
                <a:buFont typeface="Wingdings" pitchFamily="2" charset="2"/>
                <a:buNone/>
              </a:pPr>
              <a:r>
                <a:rPr kumimoji="1" lang="en-US" sz="21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Huge database system that stores and manages data required to analyze historical and current transactions</a:t>
              </a:r>
            </a:p>
          </p:txBody>
        </p:sp>
      </p:grpSp>
      <p:grpSp>
        <p:nvGrpSpPr>
          <p:cNvPr id="76841" name="Group 41"/>
          <p:cNvGrpSpPr>
            <a:grpSpLocks/>
          </p:cNvGrpSpPr>
          <p:nvPr/>
        </p:nvGrpSpPr>
        <p:grpSpPr bwMode="auto">
          <a:xfrm>
            <a:off x="1592263" y="2720975"/>
            <a:ext cx="2427287" cy="1163638"/>
            <a:chOff x="1003" y="1714"/>
            <a:chExt cx="1529" cy="733"/>
          </a:xfrm>
        </p:grpSpPr>
        <p:sp>
          <p:nvSpPr>
            <p:cNvPr id="76837" name="Rectangle 37"/>
            <p:cNvSpPr>
              <a:spLocks noChangeArrowheads="1"/>
            </p:cNvSpPr>
            <p:nvPr/>
          </p:nvSpPr>
          <p:spPr bwMode="auto">
            <a:xfrm>
              <a:off x="1003" y="1714"/>
              <a:ext cx="1529" cy="733"/>
            </a:xfrm>
            <a:prstGeom prst="rect">
              <a:avLst/>
            </a:prstGeom>
            <a:solidFill>
              <a:srgbClr val="008080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91440" anchor="ctr">
              <a:spAutoFit/>
            </a:bodyPr>
            <a:lstStyle/>
            <a:p>
              <a:endParaRPr lang="en-US"/>
            </a:p>
          </p:txBody>
        </p:sp>
        <p:sp>
          <p:nvSpPr>
            <p:cNvPr id="76838" name="Rectangle 38"/>
            <p:cNvSpPr>
              <a:spLocks noChangeArrowheads="1"/>
            </p:cNvSpPr>
            <p:nvPr/>
          </p:nvSpPr>
          <p:spPr bwMode="auto">
            <a:xfrm>
              <a:off x="1010" y="1746"/>
              <a:ext cx="1463" cy="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marL="228600" lvl="2" algn="ctr">
                <a:spcBef>
                  <a:spcPct val="50000"/>
                </a:spcBef>
                <a:buClr>
                  <a:srgbClr val="D94439"/>
                </a:buClr>
                <a:buFont typeface="Wingdings" pitchFamily="2" charset="2"/>
                <a:buNone/>
              </a:pPr>
              <a:r>
                <a:rPr kumimoji="1" lang="en-US" sz="21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Quick and efficient way to access large amounts of data</a:t>
              </a:r>
            </a:p>
          </p:txBody>
        </p:sp>
      </p:grpSp>
      <p:grpSp>
        <p:nvGrpSpPr>
          <p:cNvPr id="23" name="Group 18"/>
          <p:cNvGrpSpPr>
            <a:grpSpLocks/>
          </p:cNvGrpSpPr>
          <p:nvPr/>
        </p:nvGrpSpPr>
        <p:grpSpPr bwMode="auto">
          <a:xfrm>
            <a:off x="0" y="4648200"/>
            <a:ext cx="1981200" cy="1295400"/>
            <a:chOff x="0" y="3024"/>
            <a:chExt cx="1248" cy="816"/>
          </a:xfrm>
        </p:grpSpPr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0" y="3456"/>
              <a:ext cx="1248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0000"/>
                </a:lnSpc>
                <a:buClr>
                  <a:schemeClr val="accent1"/>
                </a:buClr>
                <a:buSzPct val="75000"/>
                <a:buFont typeface="Wingdings" pitchFamily="2" charset="2"/>
                <a:buNone/>
              </a:pP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Click to view Web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Link, click Chapter 10, Click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Web Link from left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navigation, then click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 smtClean="0">
                  <a:solidFill>
                    <a:schemeClr val="bg2"/>
                  </a:solidFill>
                  <a:latin typeface="Arial Narrow" pitchFamily="34" charset="0"/>
                </a:rPr>
                <a:t>Data Warehouses</a:t>
              </a: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/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below Chapter 10</a:t>
              </a:r>
            </a:p>
          </p:txBody>
        </p:sp>
        <p:sp>
          <p:nvSpPr>
            <p:cNvPr id="25" name="Webpage">
              <a:hlinkClick r:id="rId2"/>
            </p:cNvPr>
            <p:cNvSpPr>
              <a:spLocks noEditPoints="1" noChangeArrowheads="1"/>
            </p:cNvSpPr>
            <p:nvPr/>
          </p:nvSpPr>
          <p:spPr bwMode="auto">
            <a:xfrm>
              <a:off x="96" y="3024"/>
              <a:ext cx="278" cy="372"/>
            </a:xfrm>
            <a:custGeom>
              <a:avLst/>
              <a:gdLst>
                <a:gd name="T0" fmla="*/ 5187 w 21600"/>
                <a:gd name="T1" fmla="*/ 21600 h 21600"/>
                <a:gd name="T2" fmla="*/ 0 w 21600"/>
                <a:gd name="T3" fmla="*/ 17509 h 21600"/>
                <a:gd name="T4" fmla="*/ 21600 w 21600"/>
                <a:gd name="T5" fmla="*/ 0 h 21600"/>
                <a:gd name="T6" fmla="*/ 0 w 21600"/>
                <a:gd name="T7" fmla="*/ 0 h 21600"/>
                <a:gd name="T8" fmla="*/ 10800 w 21600"/>
                <a:gd name="T9" fmla="*/ 0 h 21600"/>
                <a:gd name="T10" fmla="*/ 21600 w 21600"/>
                <a:gd name="T11" fmla="*/ 0 h 21600"/>
                <a:gd name="T12" fmla="*/ 21600 w 21600"/>
                <a:gd name="T13" fmla="*/ 10800 h 21600"/>
                <a:gd name="T14" fmla="*/ 21600 w 21600"/>
                <a:gd name="T15" fmla="*/ 21600 h 21600"/>
                <a:gd name="T16" fmla="*/ 10800 w 21600"/>
                <a:gd name="T17" fmla="*/ 21600 h 21600"/>
                <a:gd name="T18" fmla="*/ 0 w 21600"/>
                <a:gd name="T19" fmla="*/ 10800 h 21600"/>
                <a:gd name="T20" fmla="*/ 1955 w 21600"/>
                <a:gd name="T21" fmla="*/ 12829 h 21600"/>
                <a:gd name="T22" fmla="*/ 19814 w 21600"/>
                <a:gd name="T23" fmla="*/ 2074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9184" y="949"/>
                  </a:moveTo>
                  <a:lnTo>
                    <a:pt x="9758" y="1309"/>
                  </a:lnTo>
                  <a:lnTo>
                    <a:pt x="11544" y="1292"/>
                  </a:lnTo>
                  <a:lnTo>
                    <a:pt x="12437" y="1292"/>
                  </a:lnTo>
                  <a:lnTo>
                    <a:pt x="13414" y="1161"/>
                  </a:lnTo>
                  <a:lnTo>
                    <a:pt x="13648" y="1243"/>
                  </a:lnTo>
                  <a:lnTo>
                    <a:pt x="13542" y="1390"/>
                  </a:lnTo>
                  <a:lnTo>
                    <a:pt x="13967" y="1849"/>
                  </a:lnTo>
                  <a:lnTo>
                    <a:pt x="14562" y="2520"/>
                  </a:lnTo>
                  <a:lnTo>
                    <a:pt x="14669" y="3223"/>
                  </a:lnTo>
                  <a:lnTo>
                    <a:pt x="14796" y="3518"/>
                  </a:lnTo>
                  <a:lnTo>
                    <a:pt x="15264" y="3665"/>
                  </a:lnTo>
                  <a:lnTo>
                    <a:pt x="15753" y="3518"/>
                  </a:lnTo>
                  <a:lnTo>
                    <a:pt x="15902" y="2978"/>
                  </a:lnTo>
                  <a:lnTo>
                    <a:pt x="16008" y="2323"/>
                  </a:lnTo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5591" y="10620"/>
                  </a:moveTo>
                  <a:lnTo>
                    <a:pt x="6122" y="10996"/>
                  </a:lnTo>
                  <a:lnTo>
                    <a:pt x="6696" y="11340"/>
                  </a:lnTo>
                  <a:lnTo>
                    <a:pt x="7313" y="11618"/>
                  </a:lnTo>
                  <a:lnTo>
                    <a:pt x="7972" y="11863"/>
                  </a:lnTo>
                  <a:lnTo>
                    <a:pt x="8652" y="12060"/>
                  </a:lnTo>
                  <a:lnTo>
                    <a:pt x="9396" y="12190"/>
                  </a:lnTo>
                  <a:lnTo>
                    <a:pt x="10119" y="12272"/>
                  </a:lnTo>
                  <a:lnTo>
                    <a:pt x="10906" y="12305"/>
                  </a:lnTo>
                  <a:lnTo>
                    <a:pt x="11650" y="12272"/>
                  </a:lnTo>
                  <a:lnTo>
                    <a:pt x="12373" y="12190"/>
                  </a:lnTo>
                  <a:lnTo>
                    <a:pt x="13117" y="12060"/>
                  </a:lnTo>
                  <a:lnTo>
                    <a:pt x="13797" y="11863"/>
                  </a:lnTo>
                  <a:lnTo>
                    <a:pt x="14456" y="11618"/>
                  </a:lnTo>
                  <a:lnTo>
                    <a:pt x="15073" y="11340"/>
                  </a:lnTo>
                  <a:lnTo>
                    <a:pt x="15647" y="11029"/>
                  </a:lnTo>
                  <a:lnTo>
                    <a:pt x="16178" y="10652"/>
                  </a:lnTo>
                  <a:lnTo>
                    <a:pt x="16667" y="10243"/>
                  </a:lnTo>
                  <a:lnTo>
                    <a:pt x="17071" y="9801"/>
                  </a:lnTo>
                  <a:lnTo>
                    <a:pt x="17475" y="9327"/>
                  </a:lnTo>
                  <a:lnTo>
                    <a:pt x="17815" y="8820"/>
                  </a:lnTo>
                  <a:lnTo>
                    <a:pt x="18049" y="8296"/>
                  </a:lnTo>
                  <a:lnTo>
                    <a:pt x="18262" y="7723"/>
                  </a:lnTo>
                  <a:lnTo>
                    <a:pt x="18347" y="7134"/>
                  </a:lnTo>
                  <a:lnTo>
                    <a:pt x="18389" y="6561"/>
                  </a:lnTo>
                  <a:lnTo>
                    <a:pt x="18347" y="5956"/>
                  </a:lnTo>
                  <a:lnTo>
                    <a:pt x="18262" y="5400"/>
                  </a:lnTo>
                  <a:lnTo>
                    <a:pt x="18049" y="4827"/>
                  </a:lnTo>
                  <a:lnTo>
                    <a:pt x="17815" y="4303"/>
                  </a:lnTo>
                  <a:lnTo>
                    <a:pt x="17475" y="3796"/>
                  </a:lnTo>
                  <a:lnTo>
                    <a:pt x="17114" y="3321"/>
                  </a:lnTo>
                  <a:lnTo>
                    <a:pt x="16710" y="2880"/>
                  </a:lnTo>
                  <a:lnTo>
                    <a:pt x="16221" y="2470"/>
                  </a:lnTo>
                  <a:lnTo>
                    <a:pt x="15689" y="2094"/>
                  </a:lnTo>
                  <a:lnTo>
                    <a:pt x="15115" y="1750"/>
                  </a:lnTo>
                  <a:lnTo>
                    <a:pt x="14499" y="1472"/>
                  </a:lnTo>
                  <a:lnTo>
                    <a:pt x="13797" y="1227"/>
                  </a:lnTo>
                  <a:lnTo>
                    <a:pt x="13117" y="1030"/>
                  </a:lnTo>
                  <a:lnTo>
                    <a:pt x="12415" y="883"/>
                  </a:lnTo>
                  <a:lnTo>
                    <a:pt x="11650" y="818"/>
                  </a:lnTo>
                  <a:lnTo>
                    <a:pt x="10906" y="785"/>
                  </a:lnTo>
                  <a:lnTo>
                    <a:pt x="10119" y="818"/>
                  </a:lnTo>
                  <a:lnTo>
                    <a:pt x="9396" y="883"/>
                  </a:lnTo>
                  <a:lnTo>
                    <a:pt x="8652" y="1030"/>
                  </a:lnTo>
                  <a:lnTo>
                    <a:pt x="8014" y="1227"/>
                  </a:lnTo>
                  <a:lnTo>
                    <a:pt x="7355" y="1440"/>
                  </a:lnTo>
                  <a:lnTo>
                    <a:pt x="6739" y="1750"/>
                  </a:lnTo>
                  <a:lnTo>
                    <a:pt x="6122" y="2061"/>
                  </a:lnTo>
                  <a:lnTo>
                    <a:pt x="5591" y="2438"/>
                  </a:lnTo>
                  <a:lnTo>
                    <a:pt x="5102" y="2847"/>
                  </a:lnTo>
                  <a:lnTo>
                    <a:pt x="4698" y="3289"/>
                  </a:lnTo>
                  <a:lnTo>
                    <a:pt x="4294" y="3763"/>
                  </a:lnTo>
                  <a:lnTo>
                    <a:pt x="3996" y="4270"/>
                  </a:lnTo>
                  <a:lnTo>
                    <a:pt x="3720" y="4794"/>
                  </a:lnTo>
                  <a:lnTo>
                    <a:pt x="3550" y="5367"/>
                  </a:lnTo>
                  <a:lnTo>
                    <a:pt x="3422" y="5956"/>
                  </a:lnTo>
                  <a:lnTo>
                    <a:pt x="3380" y="6561"/>
                  </a:lnTo>
                  <a:lnTo>
                    <a:pt x="3422" y="7134"/>
                  </a:lnTo>
                  <a:lnTo>
                    <a:pt x="3550" y="7690"/>
                  </a:lnTo>
                  <a:lnTo>
                    <a:pt x="3720" y="8263"/>
                  </a:lnTo>
                  <a:lnTo>
                    <a:pt x="3954" y="8787"/>
                  </a:lnTo>
                  <a:lnTo>
                    <a:pt x="4294" y="9294"/>
                  </a:lnTo>
                  <a:lnTo>
                    <a:pt x="4655" y="9769"/>
                  </a:lnTo>
                  <a:lnTo>
                    <a:pt x="5102" y="10210"/>
                  </a:lnTo>
                  <a:lnTo>
                    <a:pt x="5591" y="10620"/>
                  </a:lnTo>
                  <a:close/>
                </a:path>
                <a:path w="21600" h="21600" extrusionOk="0">
                  <a:moveTo>
                    <a:pt x="3401" y="6021"/>
                  </a:moveTo>
                  <a:lnTo>
                    <a:pt x="4039" y="5530"/>
                  </a:lnTo>
                  <a:lnTo>
                    <a:pt x="4294" y="4892"/>
                  </a:lnTo>
                  <a:lnTo>
                    <a:pt x="4677" y="4156"/>
                  </a:lnTo>
                  <a:lnTo>
                    <a:pt x="5166" y="3763"/>
                  </a:lnTo>
                  <a:lnTo>
                    <a:pt x="5378" y="3354"/>
                  </a:lnTo>
                  <a:lnTo>
                    <a:pt x="5293" y="2732"/>
                  </a:lnTo>
                  <a:moveTo>
                    <a:pt x="3507" y="7380"/>
                  </a:moveTo>
                  <a:lnTo>
                    <a:pt x="3890" y="7200"/>
                  </a:lnTo>
                  <a:lnTo>
                    <a:pt x="4103" y="7249"/>
                  </a:lnTo>
                  <a:lnTo>
                    <a:pt x="4400" y="7527"/>
                  </a:lnTo>
                  <a:lnTo>
                    <a:pt x="4719" y="7674"/>
                  </a:lnTo>
                  <a:lnTo>
                    <a:pt x="5293" y="7641"/>
                  </a:lnTo>
                  <a:lnTo>
                    <a:pt x="5740" y="7543"/>
                  </a:lnTo>
                  <a:lnTo>
                    <a:pt x="6144" y="7543"/>
                  </a:lnTo>
                  <a:lnTo>
                    <a:pt x="6526" y="7821"/>
                  </a:lnTo>
                  <a:lnTo>
                    <a:pt x="6569" y="8312"/>
                  </a:lnTo>
                  <a:lnTo>
                    <a:pt x="6059" y="8852"/>
                  </a:lnTo>
                  <a:lnTo>
                    <a:pt x="5803" y="8967"/>
                  </a:lnTo>
                  <a:lnTo>
                    <a:pt x="5803" y="9147"/>
                  </a:lnTo>
                  <a:lnTo>
                    <a:pt x="5421" y="9294"/>
                  </a:lnTo>
                  <a:lnTo>
                    <a:pt x="4868" y="9163"/>
                  </a:lnTo>
                  <a:lnTo>
                    <a:pt x="4337" y="9049"/>
                  </a:lnTo>
                  <a:lnTo>
                    <a:pt x="4081" y="9000"/>
                  </a:lnTo>
                  <a:moveTo>
                    <a:pt x="14988" y="11372"/>
                  </a:moveTo>
                  <a:lnTo>
                    <a:pt x="15115" y="10865"/>
                  </a:lnTo>
                  <a:lnTo>
                    <a:pt x="16072" y="10096"/>
                  </a:lnTo>
                  <a:lnTo>
                    <a:pt x="16455" y="9605"/>
                  </a:lnTo>
                  <a:lnTo>
                    <a:pt x="16455" y="8329"/>
                  </a:lnTo>
                  <a:lnTo>
                    <a:pt x="17156" y="7969"/>
                  </a:lnTo>
                  <a:lnTo>
                    <a:pt x="17879" y="7870"/>
                  </a:lnTo>
                  <a:lnTo>
                    <a:pt x="18177" y="7821"/>
                  </a:lnTo>
                  <a:moveTo>
                    <a:pt x="18368" y="6840"/>
                  </a:moveTo>
                  <a:lnTo>
                    <a:pt x="18049" y="6610"/>
                  </a:lnTo>
                  <a:lnTo>
                    <a:pt x="17411" y="6512"/>
                  </a:lnTo>
                  <a:lnTo>
                    <a:pt x="16859" y="6545"/>
                  </a:lnTo>
                  <a:lnTo>
                    <a:pt x="16603" y="6201"/>
                  </a:lnTo>
                  <a:lnTo>
                    <a:pt x="16731" y="5874"/>
                  </a:lnTo>
                  <a:lnTo>
                    <a:pt x="17241" y="5465"/>
                  </a:lnTo>
                  <a:lnTo>
                    <a:pt x="17858" y="5236"/>
                  </a:lnTo>
                  <a:lnTo>
                    <a:pt x="18007" y="5089"/>
                  </a:lnTo>
                  <a:lnTo>
                    <a:pt x="18049" y="4892"/>
                  </a:lnTo>
                  <a:moveTo>
                    <a:pt x="8100" y="1260"/>
                  </a:moveTo>
                  <a:cubicBezTo>
                    <a:pt x="8333" y="1276"/>
                    <a:pt x="8206" y="1554"/>
                    <a:pt x="8695" y="1652"/>
                  </a:cubicBezTo>
                  <a:cubicBezTo>
                    <a:pt x="9184" y="1750"/>
                    <a:pt x="10481" y="1685"/>
                    <a:pt x="10991" y="1881"/>
                  </a:cubicBezTo>
                  <a:cubicBezTo>
                    <a:pt x="11501" y="2078"/>
                    <a:pt x="11629" y="2503"/>
                    <a:pt x="11799" y="2830"/>
                  </a:cubicBezTo>
                  <a:cubicBezTo>
                    <a:pt x="11969" y="3158"/>
                    <a:pt x="11905" y="3910"/>
                    <a:pt x="12054" y="3894"/>
                  </a:cubicBezTo>
                  <a:cubicBezTo>
                    <a:pt x="12203" y="3878"/>
                    <a:pt x="12351" y="2880"/>
                    <a:pt x="12649" y="2683"/>
                  </a:cubicBezTo>
                  <a:cubicBezTo>
                    <a:pt x="12947" y="2487"/>
                    <a:pt x="13670" y="2536"/>
                    <a:pt x="13840" y="2683"/>
                  </a:cubicBezTo>
                  <a:cubicBezTo>
                    <a:pt x="14010" y="2830"/>
                    <a:pt x="13733" y="3370"/>
                    <a:pt x="13648" y="3616"/>
                  </a:cubicBezTo>
                  <a:cubicBezTo>
                    <a:pt x="13563" y="3861"/>
                    <a:pt x="13457" y="4058"/>
                    <a:pt x="13351" y="4156"/>
                  </a:cubicBezTo>
                  <a:cubicBezTo>
                    <a:pt x="13244" y="4254"/>
                    <a:pt x="13096" y="4221"/>
                    <a:pt x="12947" y="4254"/>
                  </a:cubicBezTo>
                  <a:cubicBezTo>
                    <a:pt x="12777" y="4303"/>
                    <a:pt x="12585" y="4369"/>
                    <a:pt x="12394" y="4401"/>
                  </a:cubicBezTo>
                  <a:cubicBezTo>
                    <a:pt x="12139" y="4500"/>
                    <a:pt x="12054" y="4614"/>
                    <a:pt x="11862" y="4647"/>
                  </a:cubicBezTo>
                  <a:cubicBezTo>
                    <a:pt x="11650" y="4761"/>
                    <a:pt x="11671" y="4680"/>
                    <a:pt x="11437" y="4778"/>
                  </a:cubicBezTo>
                  <a:cubicBezTo>
                    <a:pt x="11352" y="4827"/>
                    <a:pt x="11225" y="4974"/>
                    <a:pt x="11246" y="5072"/>
                  </a:cubicBezTo>
                  <a:cubicBezTo>
                    <a:pt x="11225" y="5154"/>
                    <a:pt x="11267" y="5220"/>
                    <a:pt x="11310" y="5269"/>
                  </a:cubicBezTo>
                  <a:cubicBezTo>
                    <a:pt x="11352" y="5318"/>
                    <a:pt x="11480" y="5383"/>
                    <a:pt x="11565" y="5416"/>
                  </a:cubicBezTo>
                  <a:cubicBezTo>
                    <a:pt x="11629" y="5400"/>
                    <a:pt x="11820" y="5465"/>
                    <a:pt x="11862" y="5432"/>
                  </a:cubicBezTo>
                  <a:cubicBezTo>
                    <a:pt x="11905" y="5416"/>
                    <a:pt x="11926" y="5269"/>
                    <a:pt x="11884" y="5236"/>
                  </a:cubicBezTo>
                  <a:cubicBezTo>
                    <a:pt x="11841" y="5203"/>
                    <a:pt x="11629" y="5269"/>
                    <a:pt x="11565" y="5220"/>
                  </a:cubicBezTo>
                  <a:cubicBezTo>
                    <a:pt x="11480" y="5187"/>
                    <a:pt x="11459" y="5040"/>
                    <a:pt x="11480" y="4974"/>
                  </a:cubicBezTo>
                  <a:cubicBezTo>
                    <a:pt x="11501" y="4909"/>
                    <a:pt x="11607" y="4860"/>
                    <a:pt x="11692" y="4843"/>
                  </a:cubicBezTo>
                  <a:cubicBezTo>
                    <a:pt x="11905" y="4876"/>
                    <a:pt x="11820" y="4876"/>
                    <a:pt x="12054" y="4876"/>
                  </a:cubicBezTo>
                  <a:cubicBezTo>
                    <a:pt x="12075" y="5040"/>
                    <a:pt x="12096" y="5269"/>
                    <a:pt x="12139" y="5416"/>
                  </a:cubicBezTo>
                  <a:cubicBezTo>
                    <a:pt x="12160" y="5465"/>
                    <a:pt x="12330" y="5465"/>
                    <a:pt x="12373" y="5416"/>
                  </a:cubicBezTo>
                  <a:cubicBezTo>
                    <a:pt x="12415" y="5367"/>
                    <a:pt x="12330" y="4974"/>
                    <a:pt x="12394" y="4892"/>
                  </a:cubicBezTo>
                  <a:cubicBezTo>
                    <a:pt x="12458" y="4810"/>
                    <a:pt x="12692" y="4925"/>
                    <a:pt x="12755" y="4892"/>
                  </a:cubicBezTo>
                  <a:cubicBezTo>
                    <a:pt x="12798" y="4860"/>
                    <a:pt x="12840" y="4761"/>
                    <a:pt x="12755" y="4729"/>
                  </a:cubicBezTo>
                  <a:cubicBezTo>
                    <a:pt x="12670" y="4696"/>
                    <a:pt x="12118" y="4745"/>
                    <a:pt x="12203" y="4696"/>
                  </a:cubicBezTo>
                  <a:cubicBezTo>
                    <a:pt x="12543" y="4549"/>
                    <a:pt x="12819" y="4434"/>
                    <a:pt x="13266" y="4401"/>
                  </a:cubicBezTo>
                  <a:cubicBezTo>
                    <a:pt x="13436" y="4385"/>
                    <a:pt x="13585" y="4500"/>
                    <a:pt x="13776" y="4532"/>
                  </a:cubicBezTo>
                  <a:cubicBezTo>
                    <a:pt x="13967" y="4630"/>
                    <a:pt x="13861" y="4843"/>
                    <a:pt x="13712" y="4925"/>
                  </a:cubicBezTo>
                  <a:cubicBezTo>
                    <a:pt x="13648" y="5023"/>
                    <a:pt x="13521" y="5121"/>
                    <a:pt x="13414" y="5187"/>
                  </a:cubicBezTo>
                  <a:cubicBezTo>
                    <a:pt x="13351" y="5285"/>
                    <a:pt x="13287" y="5334"/>
                    <a:pt x="13159" y="5383"/>
                  </a:cubicBezTo>
                  <a:cubicBezTo>
                    <a:pt x="13117" y="5563"/>
                    <a:pt x="12862" y="5743"/>
                    <a:pt x="12649" y="5809"/>
                  </a:cubicBezTo>
                  <a:cubicBezTo>
                    <a:pt x="12543" y="5907"/>
                    <a:pt x="12437" y="5940"/>
                    <a:pt x="12309" y="6005"/>
                  </a:cubicBezTo>
                  <a:cubicBezTo>
                    <a:pt x="12245" y="6120"/>
                    <a:pt x="12139" y="6185"/>
                    <a:pt x="12075" y="6300"/>
                  </a:cubicBezTo>
                  <a:cubicBezTo>
                    <a:pt x="12118" y="6561"/>
                    <a:pt x="12075" y="6643"/>
                    <a:pt x="12373" y="6741"/>
                  </a:cubicBezTo>
                  <a:cubicBezTo>
                    <a:pt x="12500" y="6840"/>
                    <a:pt x="12522" y="6970"/>
                    <a:pt x="12330" y="7036"/>
                  </a:cubicBezTo>
                  <a:cubicBezTo>
                    <a:pt x="12011" y="6987"/>
                    <a:pt x="12033" y="6823"/>
                    <a:pt x="11799" y="6692"/>
                  </a:cubicBezTo>
                  <a:cubicBezTo>
                    <a:pt x="11714" y="6529"/>
                    <a:pt x="11459" y="6430"/>
                    <a:pt x="11246" y="6398"/>
                  </a:cubicBezTo>
                  <a:cubicBezTo>
                    <a:pt x="11076" y="6332"/>
                    <a:pt x="11182" y="6365"/>
                    <a:pt x="10906" y="6365"/>
                  </a:cubicBezTo>
                  <a:cubicBezTo>
                    <a:pt x="10608" y="6512"/>
                    <a:pt x="10544" y="7347"/>
                    <a:pt x="11246" y="7478"/>
                  </a:cubicBezTo>
                  <a:cubicBezTo>
                    <a:pt x="12394" y="7429"/>
                    <a:pt x="13329" y="7772"/>
                    <a:pt x="13733" y="7985"/>
                  </a:cubicBezTo>
                  <a:cubicBezTo>
                    <a:pt x="13840" y="8410"/>
                    <a:pt x="13329" y="8901"/>
                    <a:pt x="12500" y="9343"/>
                  </a:cubicBezTo>
                  <a:cubicBezTo>
                    <a:pt x="11629" y="9736"/>
                    <a:pt x="11480" y="10194"/>
                    <a:pt x="11246" y="10980"/>
                  </a:cubicBezTo>
                  <a:cubicBezTo>
                    <a:pt x="10991" y="11372"/>
                    <a:pt x="10481" y="10930"/>
                    <a:pt x="10289" y="10096"/>
                  </a:cubicBezTo>
                  <a:cubicBezTo>
                    <a:pt x="10140" y="9196"/>
                    <a:pt x="9907" y="8165"/>
                    <a:pt x="10459" y="7576"/>
                  </a:cubicBezTo>
                  <a:cubicBezTo>
                    <a:pt x="9375" y="6790"/>
                    <a:pt x="9269" y="6070"/>
                    <a:pt x="9056" y="6218"/>
                  </a:cubicBezTo>
                  <a:cubicBezTo>
                    <a:pt x="9205" y="6987"/>
                    <a:pt x="8929" y="6660"/>
                    <a:pt x="8737" y="6021"/>
                  </a:cubicBezTo>
                  <a:cubicBezTo>
                    <a:pt x="8822" y="5023"/>
                    <a:pt x="8610" y="4385"/>
                    <a:pt x="8440" y="3550"/>
                  </a:cubicBezTo>
                  <a:lnTo>
                    <a:pt x="7844" y="2290"/>
                  </a:lnTo>
                  <a:lnTo>
                    <a:pt x="6654" y="1849"/>
                  </a:ln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3" presetClass="entr" presetSubtype="27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6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9" presetID="23" presetClass="entr" presetSubtype="27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6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0"/>
                            </p:stCondLst>
                            <p:childTnLst>
                              <p:par>
                                <p:cTn id="24" presetID="23" presetClass="entr" presetSubtype="27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6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6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500"/>
                            </p:stCondLst>
                            <p:childTnLst>
                              <p:par>
                                <p:cTn id="29" presetID="23" presetClass="entr" presetSubtype="27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6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6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bldLvl="5" autoUpdateAnimBg="0" advAuto="100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and Information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25475"/>
          </a:xfrm>
        </p:spPr>
        <p:txBody>
          <a:bodyPr/>
          <a:lstStyle/>
          <a:p>
            <a:r>
              <a:rPr lang="en-US"/>
              <a:t>How are </a:t>
            </a:r>
            <a:r>
              <a:rPr lang="en-US">
                <a:solidFill>
                  <a:srgbClr val="D94439"/>
                </a:solidFill>
              </a:rPr>
              <a:t>data</a:t>
            </a:r>
            <a:r>
              <a:rPr lang="en-US"/>
              <a:t> and </a:t>
            </a:r>
            <a:r>
              <a:rPr lang="en-US">
                <a:solidFill>
                  <a:srgbClr val="D94439"/>
                </a:solidFill>
              </a:rPr>
              <a:t>information</a:t>
            </a:r>
            <a:r>
              <a:rPr lang="en-US"/>
              <a:t> related?</a:t>
            </a:r>
            <a:endParaRPr lang="en-US" sz="2400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65100" y="6450013"/>
            <a:ext cx="15494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000099"/>
                </a:solidFill>
                <a:latin typeface="Arial Narrow" pitchFamily="34" charset="0"/>
              </a:rPr>
              <a:t>p. 514 - 515 Fig. 10-1</a:t>
            </a:r>
          </a:p>
        </p:txBody>
      </p:sp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5126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5144" name="Rectangle 24"/>
          <p:cNvSpPr>
            <a:spLocks noChangeArrowheads="1"/>
          </p:cNvSpPr>
          <p:nvPr/>
        </p:nvSpPr>
        <p:spPr bwMode="auto">
          <a:xfrm>
            <a:off x="304800" y="1600200"/>
            <a:ext cx="77724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rgbClr val="000066"/>
              </a:buClr>
              <a:buSzPct val="80000"/>
              <a:buFont typeface="Wingdings" pitchFamily="2" charset="2"/>
              <a:buChar char="Ø"/>
            </a:pPr>
            <a:r>
              <a:rPr kumimoji="1" lang="en-US" b="1">
                <a:solidFill>
                  <a:srgbClr val="000000"/>
                </a:solidFill>
                <a:latin typeface="Times New Roman" pitchFamily="18" charset="0"/>
              </a:rPr>
              <a:t>Data is a collection of unprocessed items</a:t>
            </a:r>
          </a:p>
          <a:p>
            <a:pPr marL="533400" indent="-533400">
              <a:spcBef>
                <a:spcPct val="20000"/>
              </a:spcBef>
              <a:buClr>
                <a:srgbClr val="000066"/>
              </a:buClr>
              <a:buSzPct val="80000"/>
              <a:buFont typeface="Wingdings" pitchFamily="2" charset="2"/>
              <a:buChar char="Ø"/>
            </a:pPr>
            <a:r>
              <a:rPr kumimoji="1" lang="en-US" b="1">
                <a:solidFill>
                  <a:srgbClr val="000000"/>
                </a:solidFill>
                <a:latin typeface="Times New Roman" pitchFamily="18" charset="0"/>
              </a:rPr>
              <a:t>Information is data that is organized and meaningful</a:t>
            </a:r>
          </a:p>
          <a:p>
            <a:pPr marL="533400" indent="-533400">
              <a:spcBef>
                <a:spcPct val="20000"/>
              </a:spcBef>
              <a:buClr>
                <a:srgbClr val="000066"/>
              </a:buClr>
              <a:buSzPct val="80000"/>
              <a:buFont typeface="Wingdings" pitchFamily="2" charset="2"/>
              <a:buNone/>
            </a:pPr>
            <a:endParaRPr kumimoji="1" lang="en-US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46" name="Rectangle 26"/>
          <p:cNvSpPr>
            <a:spLocks noChangeArrowheads="1"/>
          </p:cNvSpPr>
          <p:nvPr/>
        </p:nvSpPr>
        <p:spPr bwMode="auto">
          <a:xfrm>
            <a:off x="304800" y="2473325"/>
            <a:ext cx="74422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rgbClr val="000066"/>
              </a:buClr>
              <a:buSzPct val="80000"/>
              <a:buFont typeface="Wingdings" pitchFamily="2" charset="2"/>
              <a:buChar char="Ø"/>
            </a:pPr>
            <a:r>
              <a:rPr kumimoji="1" lang="en-US" b="1">
                <a:solidFill>
                  <a:srgbClr val="000000"/>
                </a:solidFill>
                <a:latin typeface="Times New Roman" pitchFamily="18" charset="0"/>
              </a:rPr>
              <a:t>Computers process data into information</a:t>
            </a:r>
          </a:p>
        </p:txBody>
      </p:sp>
      <p:pic>
        <p:nvPicPr>
          <p:cNvPr id="11" name="Picture 10" descr="CFig10-0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07" y="3034297"/>
            <a:ext cx="7104993" cy="2934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5" autoUpdateAnimBg="0" advAuto="1000"/>
      <p:bldP spid="5144" grpId="0" build="p" autoUpdateAnimBg="0" advAuto="3000"/>
      <p:bldP spid="5146" grpId="0" build="p" autoUpdateAnimBg="0" advAuto="300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Databases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/>
              <a:t>What is a Web database?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65100" y="6450013"/>
            <a:ext cx="15494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000099"/>
                </a:solidFill>
                <a:latin typeface="Arial Narrow" pitchFamily="34" charset="0"/>
              </a:rPr>
              <a:t>p. 536 - 537 Fig. 10-23</a:t>
            </a:r>
          </a:p>
        </p:txBody>
      </p:sp>
      <p:grpSp>
        <p:nvGrpSpPr>
          <p:cNvPr id="78853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78854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5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304800" y="1547813"/>
            <a:ext cx="8585200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66"/>
              </a:buClr>
              <a:buSzPct val="75000"/>
              <a:buFont typeface="Wingdings" pitchFamily="2" charset="2"/>
              <a:buChar char="Ø"/>
            </a:pPr>
            <a:r>
              <a:rPr kumimoji="1" lang="en-US" b="1">
                <a:solidFill>
                  <a:srgbClr val="000000"/>
                </a:solidFill>
                <a:latin typeface="Times New Roman" pitchFamily="18" charset="0"/>
              </a:rPr>
              <a:t>Database you access through the Web by filling in a form on a Web page</a:t>
            </a:r>
          </a:p>
        </p:txBody>
      </p:sp>
      <p:sp>
        <p:nvSpPr>
          <p:cNvPr id="78859" name="Rectangle 11"/>
          <p:cNvSpPr>
            <a:spLocks noChangeArrowheads="1"/>
          </p:cNvSpPr>
          <p:nvPr/>
        </p:nvSpPr>
        <p:spPr bwMode="auto">
          <a:xfrm>
            <a:off x="293688" y="2362200"/>
            <a:ext cx="3343275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66"/>
              </a:buClr>
              <a:buSzPct val="75000"/>
              <a:buFont typeface="Wingdings" pitchFamily="2" charset="2"/>
              <a:buChar char="Ø"/>
            </a:pPr>
            <a:r>
              <a:rPr kumimoji="1" lang="en-US" b="1">
                <a:solidFill>
                  <a:srgbClr val="000000"/>
                </a:solidFill>
                <a:latin typeface="Times New Roman" pitchFamily="18" charset="0"/>
              </a:rPr>
              <a:t>Usually resides on a </a:t>
            </a:r>
            <a:r>
              <a:rPr kumimoji="1" lang="en-US" b="1">
                <a:solidFill>
                  <a:schemeClr val="bg2"/>
                </a:solidFill>
                <a:latin typeface="Times New Roman" pitchFamily="18" charset="0"/>
              </a:rPr>
              <a:t>database server</a:t>
            </a:r>
            <a:r>
              <a:rPr kumimoji="1" lang="en-US" b="1">
                <a:solidFill>
                  <a:srgbClr val="000000"/>
                </a:solidFill>
                <a:latin typeface="Times New Roman" pitchFamily="18" charset="0"/>
              </a:rPr>
              <a:t>, a computer that stores and provides access to a database</a:t>
            </a:r>
          </a:p>
        </p:txBody>
      </p:sp>
      <p:pic>
        <p:nvPicPr>
          <p:cNvPr id="11" name="Picture 10" descr="CFig10-23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021" y="2039005"/>
            <a:ext cx="4950036" cy="38362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8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bldLvl="5" autoUpdateAnimBg="0" advAuto="1000"/>
      <p:bldP spid="78856" grpId="0" build="p" bldLvl="2" autoUpdateAnimBg="0" advAuto="3000"/>
      <p:bldP spid="78859" grpId="0" build="p" bldLvl="2" autoUpdateAnimBg="0" advAuto="400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68" name="Group 24"/>
          <p:cNvGrpSpPr>
            <a:grpSpLocks/>
          </p:cNvGrpSpPr>
          <p:nvPr/>
        </p:nvGrpSpPr>
        <p:grpSpPr bwMode="auto">
          <a:xfrm>
            <a:off x="4757737" y="2381250"/>
            <a:ext cx="4386263" cy="3579813"/>
            <a:chOff x="2598" y="1500"/>
            <a:chExt cx="2763" cy="2255"/>
          </a:xfrm>
        </p:grpSpPr>
        <p:sp>
          <p:nvSpPr>
            <p:cNvPr id="82955" name="AutoShape 11"/>
            <p:cNvSpPr>
              <a:spLocks noChangeArrowheads="1"/>
            </p:cNvSpPr>
            <p:nvPr/>
          </p:nvSpPr>
          <p:spPr bwMode="auto">
            <a:xfrm>
              <a:off x="2598" y="1500"/>
              <a:ext cx="2751" cy="2255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3" name="AutoShape 19"/>
            <p:cNvSpPr>
              <a:spLocks noChangeArrowheads="1"/>
            </p:cNvSpPr>
            <p:nvPr/>
          </p:nvSpPr>
          <p:spPr bwMode="auto">
            <a:xfrm>
              <a:off x="2676" y="1566"/>
              <a:ext cx="2685" cy="536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1" dirty="0">
                  <a:latin typeface="+mn-lt"/>
                </a:rPr>
                <a:t>3.</a:t>
              </a:r>
              <a:r>
                <a:rPr lang="en-US" sz="1800" b="1" dirty="0">
                  <a:solidFill>
                    <a:schemeClr val="accent2"/>
                  </a:solidFill>
                  <a:latin typeface="+mn-lt"/>
                </a:rPr>
                <a:t> </a:t>
              </a:r>
              <a:r>
                <a:rPr lang="en-US" sz="2200" b="1" dirty="0">
                  <a:solidFill>
                    <a:schemeClr val="accent2"/>
                  </a:solidFill>
                  <a:latin typeface="+mn-lt"/>
                </a:rPr>
                <a:t>Design the records and fields for each table</a:t>
              </a:r>
            </a:p>
          </p:txBody>
        </p:sp>
      </p:grpSp>
      <p:grpSp>
        <p:nvGrpSpPr>
          <p:cNvPr id="82967" name="Group 23"/>
          <p:cNvGrpSpPr>
            <a:grpSpLocks/>
          </p:cNvGrpSpPr>
          <p:nvPr/>
        </p:nvGrpSpPr>
        <p:grpSpPr bwMode="auto">
          <a:xfrm>
            <a:off x="1168400" y="2381250"/>
            <a:ext cx="3484562" cy="1824038"/>
            <a:chOff x="337" y="1500"/>
            <a:chExt cx="2195" cy="1149"/>
          </a:xfrm>
        </p:grpSpPr>
        <p:sp>
          <p:nvSpPr>
            <p:cNvPr id="82953" name="AutoShape 9"/>
            <p:cNvSpPr>
              <a:spLocks noChangeArrowheads="1"/>
            </p:cNvSpPr>
            <p:nvPr/>
          </p:nvSpPr>
          <p:spPr bwMode="auto">
            <a:xfrm>
              <a:off x="337" y="1500"/>
              <a:ext cx="2195" cy="1149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1" name="AutoShape 17"/>
            <p:cNvSpPr>
              <a:spLocks noChangeArrowheads="1"/>
            </p:cNvSpPr>
            <p:nvPr/>
          </p:nvSpPr>
          <p:spPr bwMode="auto">
            <a:xfrm>
              <a:off x="387" y="1529"/>
              <a:ext cx="1560" cy="300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+mn-lt"/>
                </a:rPr>
                <a:t>2. </a:t>
              </a:r>
              <a:r>
                <a:rPr lang="en-US" sz="2200" b="1" dirty="0">
                  <a:solidFill>
                    <a:schemeClr val="accent2"/>
                  </a:solidFill>
                  <a:latin typeface="+mn-lt"/>
                </a:rPr>
                <a:t>Design the tables</a:t>
              </a:r>
            </a:p>
          </p:txBody>
        </p:sp>
      </p:grpSp>
      <p:sp>
        <p:nvSpPr>
          <p:cNvPr id="82957" name="AutoShape 13"/>
          <p:cNvSpPr>
            <a:spLocks noChangeArrowheads="1"/>
          </p:cNvSpPr>
          <p:nvPr/>
        </p:nvSpPr>
        <p:spPr bwMode="auto">
          <a:xfrm>
            <a:off x="1168400" y="1719263"/>
            <a:ext cx="7956550" cy="574675"/>
          </a:xfrm>
          <a:prstGeom prst="roundRect">
            <a:avLst>
              <a:gd name="adj" fmla="val 16667"/>
            </a:avLst>
          </a:prstGeom>
          <a:solidFill>
            <a:srgbClr val="008080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sz="1800" b="1" dirty="0">
                <a:latin typeface="+mn-lt"/>
              </a:rPr>
              <a:t>1. </a:t>
            </a:r>
            <a:r>
              <a:rPr lang="en-US" sz="2200" b="1" dirty="0">
                <a:solidFill>
                  <a:schemeClr val="accent2"/>
                </a:solidFill>
                <a:latin typeface="+mn-lt"/>
              </a:rPr>
              <a:t>Determine the purpose of the database</a:t>
            </a:r>
            <a:endParaRPr lang="en-US" b="1" dirty="0">
              <a:solidFill>
                <a:srgbClr val="FAE8C4"/>
              </a:solidFill>
              <a:latin typeface="+mn-lt"/>
            </a:endParaRPr>
          </a:p>
        </p:txBody>
      </p:sp>
      <p:sp>
        <p:nvSpPr>
          <p:cNvPr id="82965" name="AutoShape 21"/>
          <p:cNvSpPr>
            <a:spLocks noChangeArrowheads="1"/>
          </p:cNvSpPr>
          <p:nvPr/>
        </p:nvSpPr>
        <p:spPr bwMode="auto">
          <a:xfrm>
            <a:off x="1168400" y="4306888"/>
            <a:ext cx="3381375" cy="1606550"/>
          </a:xfrm>
          <a:prstGeom prst="roundRect">
            <a:avLst>
              <a:gd name="adj" fmla="val 16667"/>
            </a:avLst>
          </a:prstGeom>
          <a:solidFill>
            <a:srgbClr val="008080"/>
          </a:solidFill>
          <a:ln w="9525">
            <a:noFill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 marL="234950" indent="-234950"/>
            <a:r>
              <a:rPr lang="en-US" sz="1800" b="1" dirty="0">
                <a:latin typeface="+mn-lt"/>
              </a:rPr>
              <a:t>4. </a:t>
            </a:r>
            <a:r>
              <a:rPr lang="en-US" sz="2200" b="1" dirty="0">
                <a:solidFill>
                  <a:schemeClr val="accent2"/>
                </a:solidFill>
                <a:latin typeface="+mn-lt"/>
              </a:rPr>
              <a:t>Determine the relationships among </a:t>
            </a:r>
            <a:br>
              <a:rPr lang="en-US" sz="2200" b="1" dirty="0">
                <a:solidFill>
                  <a:schemeClr val="accent2"/>
                </a:solidFill>
                <a:latin typeface="+mn-lt"/>
              </a:rPr>
            </a:br>
            <a:r>
              <a:rPr lang="en-US" sz="2200" b="1" dirty="0">
                <a:solidFill>
                  <a:schemeClr val="accent2"/>
                </a:solidFill>
                <a:latin typeface="+mn-lt"/>
              </a:rPr>
              <a:t>the tables or files</a:t>
            </a:r>
            <a:endParaRPr lang="en-US" b="1" dirty="0">
              <a:solidFill>
                <a:srgbClr val="FAE8C4"/>
              </a:solidFill>
              <a:latin typeface="+mn-lt"/>
            </a:endParaRPr>
          </a:p>
        </p:txBody>
      </p:sp>
      <p:sp>
        <p:nvSpPr>
          <p:cNvPr id="82960" name="AutoShape 16"/>
          <p:cNvSpPr>
            <a:spLocks noChangeArrowheads="1"/>
          </p:cNvSpPr>
          <p:nvPr/>
        </p:nvSpPr>
        <p:spPr bwMode="auto">
          <a:xfrm>
            <a:off x="1187450" y="2840038"/>
            <a:ext cx="3443287" cy="970478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>
            <a:spAutoFit/>
          </a:bodyPr>
          <a:lstStyle/>
          <a:p>
            <a:pPr marL="398463" lvl="1" indent="-280988">
              <a:buFont typeface="Wingdings" pitchFamily="2" charset="2"/>
              <a:buChar char="§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Design tables on paper first</a:t>
            </a:r>
          </a:p>
          <a:p>
            <a:pPr marL="398463" lvl="1" indent="-280988">
              <a:buFont typeface="Wingdings" pitchFamily="2" charset="2"/>
              <a:buChar char="§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Each table should contain 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data about one subject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Administration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7640638" cy="552450"/>
          </a:xfrm>
        </p:spPr>
        <p:txBody>
          <a:bodyPr/>
          <a:lstStyle/>
          <a:p>
            <a:r>
              <a:rPr lang="en-US"/>
              <a:t>What are guidelines for developing a database?</a:t>
            </a:r>
          </a:p>
          <a:p>
            <a:pPr lvl="4"/>
            <a:r>
              <a:rPr lang="en-US"/>
              <a:t> 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165100" y="6450013"/>
            <a:ext cx="15494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000099"/>
                </a:solidFill>
                <a:latin typeface="Arial Narrow" pitchFamily="34" charset="0"/>
              </a:rPr>
              <a:t>p. 537 Fig. 10-24</a:t>
            </a:r>
          </a:p>
        </p:txBody>
      </p:sp>
      <p:grpSp>
        <p:nvGrpSpPr>
          <p:cNvPr id="82949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82950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1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82962" name="AutoShape 18"/>
          <p:cNvSpPr>
            <a:spLocks noChangeArrowheads="1"/>
          </p:cNvSpPr>
          <p:nvPr/>
        </p:nvSpPr>
        <p:spPr bwMode="auto">
          <a:xfrm>
            <a:off x="4894263" y="3106738"/>
            <a:ext cx="4452937" cy="304482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98463" lvl="1" indent="-280988">
              <a:buFont typeface="Wingdings" pitchFamily="2" charset="2"/>
              <a:buChar char="§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Be sure every record has a unique 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primary key</a:t>
            </a:r>
          </a:p>
          <a:p>
            <a:pPr marL="398463" lvl="1" indent="-280988">
              <a:buFont typeface="Wingdings" pitchFamily="2" charset="2"/>
              <a:buChar char="§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Use separate fields for logically 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distinct items</a:t>
            </a:r>
          </a:p>
          <a:p>
            <a:pPr marL="398463" lvl="1" indent="-280988">
              <a:buFont typeface="Wingdings" pitchFamily="2" charset="2"/>
              <a:buChar char="§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Do not create fields for information 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that can be derived from entries in 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other fields</a:t>
            </a:r>
          </a:p>
          <a:p>
            <a:pPr marL="398463" lvl="1" indent="-280988">
              <a:buFont typeface="Wingdings" pitchFamily="2" charset="2"/>
              <a:buChar char="§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Allow enough space for each field</a:t>
            </a:r>
          </a:p>
          <a:p>
            <a:pPr marL="398463" lvl="1" indent="-280988">
              <a:buFont typeface="Wingdings" pitchFamily="2" charset="2"/>
              <a:buChar char="§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Set default values for frequently 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entered data</a:t>
            </a:r>
          </a:p>
        </p:txBody>
      </p:sp>
      <p:grpSp>
        <p:nvGrpSpPr>
          <p:cNvPr id="18" name="Group 49"/>
          <p:cNvGrpSpPr>
            <a:grpSpLocks/>
          </p:cNvGrpSpPr>
          <p:nvPr/>
        </p:nvGrpSpPr>
        <p:grpSpPr bwMode="auto">
          <a:xfrm>
            <a:off x="0" y="4637090"/>
            <a:ext cx="1981200" cy="1236663"/>
            <a:chOff x="0" y="3017"/>
            <a:chExt cx="1248" cy="779"/>
          </a:xfrm>
        </p:grpSpPr>
        <p:sp>
          <p:nvSpPr>
            <p:cNvPr id="19" name="Rectangle 50"/>
            <p:cNvSpPr>
              <a:spLocks noChangeArrowheads="1"/>
            </p:cNvSpPr>
            <p:nvPr/>
          </p:nvSpPr>
          <p:spPr bwMode="auto">
            <a:xfrm>
              <a:off x="0" y="3412"/>
              <a:ext cx="1248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0000"/>
                </a:lnSpc>
                <a:buClr>
                  <a:schemeClr val="accent1"/>
                </a:buClr>
                <a:buSzPct val="75000"/>
                <a:buFont typeface="Wingdings" pitchFamily="2" charset="2"/>
                <a:buNone/>
              </a:pP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Click to view Web </a:t>
              </a:r>
              <a:b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Link, click Chapter </a:t>
              </a:r>
              <a:r>
                <a:rPr kumimoji="1" lang="en-US" sz="1200" dirty="0" smtClean="0">
                  <a:solidFill>
                    <a:schemeClr val="bg2"/>
                  </a:solidFill>
                  <a:latin typeface="Arial Narrow" pitchFamily="34" charset="0"/>
                </a:rPr>
                <a:t/>
              </a:r>
              <a:br>
                <a:rPr kumimoji="1" lang="en-US" sz="1200" dirty="0" smtClean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 smtClean="0">
                  <a:solidFill>
                    <a:schemeClr val="bg2"/>
                  </a:solidFill>
                  <a:latin typeface="Arial Narrow" pitchFamily="34" charset="0"/>
                </a:rPr>
                <a:t>10</a:t>
              </a: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, Click </a:t>
              </a:r>
              <a:r>
                <a:rPr kumimoji="1" lang="en-US" sz="1200" dirty="0" smtClean="0">
                  <a:solidFill>
                    <a:schemeClr val="bg2"/>
                  </a:solidFill>
                  <a:latin typeface="Arial Narrow" pitchFamily="34" charset="0"/>
                </a:rPr>
                <a:t>Web </a:t>
              </a: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Link </a:t>
              </a:r>
              <a:r>
                <a:rPr kumimoji="1" lang="en-US" sz="1200" dirty="0" smtClean="0">
                  <a:solidFill>
                    <a:schemeClr val="bg2"/>
                  </a:solidFill>
                  <a:latin typeface="Arial Narrow" pitchFamily="34" charset="0"/>
                </a:rPr>
                <a:t/>
              </a:r>
              <a:br>
                <a:rPr kumimoji="1" lang="en-US" sz="1200" dirty="0" smtClean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 smtClean="0">
                  <a:solidFill>
                    <a:schemeClr val="bg2"/>
                  </a:solidFill>
                  <a:latin typeface="Arial Narrow" pitchFamily="34" charset="0"/>
                </a:rPr>
                <a:t>from </a:t>
              </a: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left </a:t>
              </a:r>
              <a:r>
                <a:rPr kumimoji="1" lang="en-US" sz="1200" dirty="0" smtClean="0">
                  <a:solidFill>
                    <a:schemeClr val="bg2"/>
                  </a:solidFill>
                  <a:latin typeface="Arial Narrow" pitchFamily="34" charset="0"/>
                </a:rPr>
                <a:t>navigation</a:t>
              </a: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, </a:t>
              </a:r>
              <a:r>
                <a:rPr kumimoji="1" lang="en-US" sz="1200" dirty="0" smtClean="0">
                  <a:solidFill>
                    <a:schemeClr val="bg2"/>
                  </a:solidFill>
                  <a:latin typeface="Arial Narrow" pitchFamily="34" charset="0"/>
                </a:rPr>
                <a:t/>
              </a:r>
              <a:br>
                <a:rPr kumimoji="1" lang="en-US" sz="1200" dirty="0" smtClean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 dirty="0" smtClean="0">
                  <a:solidFill>
                    <a:schemeClr val="bg2"/>
                  </a:solidFill>
                  <a:latin typeface="Arial Narrow" pitchFamily="34" charset="0"/>
                </a:rPr>
                <a:t>then </a:t>
              </a: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click </a:t>
              </a:r>
              <a:r>
                <a:rPr kumimoji="1" lang="en-US" sz="1200" dirty="0" smtClean="0">
                  <a:solidFill>
                    <a:schemeClr val="bg2"/>
                  </a:solidFill>
                  <a:latin typeface="Arial Narrow" pitchFamily="34" charset="0"/>
                </a:rPr>
                <a:t>Database Design Guidelines  </a:t>
              </a:r>
              <a:r>
                <a:rPr kumimoji="1" lang="en-US" sz="1200" dirty="0">
                  <a:solidFill>
                    <a:schemeClr val="bg2"/>
                  </a:solidFill>
                  <a:latin typeface="Arial Narrow" pitchFamily="34" charset="0"/>
                </a:rPr>
                <a:t>below Chapter 10</a:t>
              </a:r>
            </a:p>
          </p:txBody>
        </p:sp>
        <p:sp>
          <p:nvSpPr>
            <p:cNvPr id="20" name="Webpage">
              <a:hlinkClick r:id="rId2"/>
            </p:cNvPr>
            <p:cNvSpPr>
              <a:spLocks noEditPoints="1" noChangeArrowheads="1"/>
            </p:cNvSpPr>
            <p:nvPr/>
          </p:nvSpPr>
          <p:spPr bwMode="auto">
            <a:xfrm>
              <a:off x="96" y="3017"/>
              <a:ext cx="278" cy="372"/>
            </a:xfrm>
            <a:custGeom>
              <a:avLst/>
              <a:gdLst>
                <a:gd name="T0" fmla="*/ 5187 w 21600"/>
                <a:gd name="T1" fmla="*/ 21600 h 21600"/>
                <a:gd name="T2" fmla="*/ 0 w 21600"/>
                <a:gd name="T3" fmla="*/ 17509 h 21600"/>
                <a:gd name="T4" fmla="*/ 21600 w 21600"/>
                <a:gd name="T5" fmla="*/ 0 h 21600"/>
                <a:gd name="T6" fmla="*/ 0 w 21600"/>
                <a:gd name="T7" fmla="*/ 0 h 21600"/>
                <a:gd name="T8" fmla="*/ 10800 w 21600"/>
                <a:gd name="T9" fmla="*/ 0 h 21600"/>
                <a:gd name="T10" fmla="*/ 21600 w 21600"/>
                <a:gd name="T11" fmla="*/ 0 h 21600"/>
                <a:gd name="T12" fmla="*/ 21600 w 21600"/>
                <a:gd name="T13" fmla="*/ 10800 h 21600"/>
                <a:gd name="T14" fmla="*/ 21600 w 21600"/>
                <a:gd name="T15" fmla="*/ 21600 h 21600"/>
                <a:gd name="T16" fmla="*/ 10800 w 21600"/>
                <a:gd name="T17" fmla="*/ 21600 h 21600"/>
                <a:gd name="T18" fmla="*/ 0 w 21600"/>
                <a:gd name="T19" fmla="*/ 10800 h 21600"/>
                <a:gd name="T20" fmla="*/ 1955 w 21600"/>
                <a:gd name="T21" fmla="*/ 12829 h 21600"/>
                <a:gd name="T22" fmla="*/ 19814 w 21600"/>
                <a:gd name="T23" fmla="*/ 2074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9184" y="949"/>
                  </a:moveTo>
                  <a:lnTo>
                    <a:pt x="9758" y="1309"/>
                  </a:lnTo>
                  <a:lnTo>
                    <a:pt x="11544" y="1292"/>
                  </a:lnTo>
                  <a:lnTo>
                    <a:pt x="12437" y="1292"/>
                  </a:lnTo>
                  <a:lnTo>
                    <a:pt x="13414" y="1161"/>
                  </a:lnTo>
                  <a:lnTo>
                    <a:pt x="13648" y="1243"/>
                  </a:lnTo>
                  <a:lnTo>
                    <a:pt x="13542" y="1390"/>
                  </a:lnTo>
                  <a:lnTo>
                    <a:pt x="13967" y="1849"/>
                  </a:lnTo>
                  <a:lnTo>
                    <a:pt x="14562" y="2520"/>
                  </a:lnTo>
                  <a:lnTo>
                    <a:pt x="14669" y="3223"/>
                  </a:lnTo>
                  <a:lnTo>
                    <a:pt x="14796" y="3518"/>
                  </a:lnTo>
                  <a:lnTo>
                    <a:pt x="15264" y="3665"/>
                  </a:lnTo>
                  <a:lnTo>
                    <a:pt x="15753" y="3518"/>
                  </a:lnTo>
                  <a:lnTo>
                    <a:pt x="15902" y="2978"/>
                  </a:lnTo>
                  <a:lnTo>
                    <a:pt x="16008" y="2323"/>
                  </a:lnTo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5591" y="10620"/>
                  </a:moveTo>
                  <a:lnTo>
                    <a:pt x="6122" y="10996"/>
                  </a:lnTo>
                  <a:lnTo>
                    <a:pt x="6696" y="11340"/>
                  </a:lnTo>
                  <a:lnTo>
                    <a:pt x="7313" y="11618"/>
                  </a:lnTo>
                  <a:lnTo>
                    <a:pt x="7972" y="11863"/>
                  </a:lnTo>
                  <a:lnTo>
                    <a:pt x="8652" y="12060"/>
                  </a:lnTo>
                  <a:lnTo>
                    <a:pt x="9396" y="12190"/>
                  </a:lnTo>
                  <a:lnTo>
                    <a:pt x="10119" y="12272"/>
                  </a:lnTo>
                  <a:lnTo>
                    <a:pt x="10906" y="12305"/>
                  </a:lnTo>
                  <a:lnTo>
                    <a:pt x="11650" y="12272"/>
                  </a:lnTo>
                  <a:lnTo>
                    <a:pt x="12373" y="12190"/>
                  </a:lnTo>
                  <a:lnTo>
                    <a:pt x="13117" y="12060"/>
                  </a:lnTo>
                  <a:lnTo>
                    <a:pt x="13797" y="11863"/>
                  </a:lnTo>
                  <a:lnTo>
                    <a:pt x="14456" y="11618"/>
                  </a:lnTo>
                  <a:lnTo>
                    <a:pt x="15073" y="11340"/>
                  </a:lnTo>
                  <a:lnTo>
                    <a:pt x="15647" y="11029"/>
                  </a:lnTo>
                  <a:lnTo>
                    <a:pt x="16178" y="10652"/>
                  </a:lnTo>
                  <a:lnTo>
                    <a:pt x="16667" y="10243"/>
                  </a:lnTo>
                  <a:lnTo>
                    <a:pt x="17071" y="9801"/>
                  </a:lnTo>
                  <a:lnTo>
                    <a:pt x="17475" y="9327"/>
                  </a:lnTo>
                  <a:lnTo>
                    <a:pt x="17815" y="8820"/>
                  </a:lnTo>
                  <a:lnTo>
                    <a:pt x="18049" y="8296"/>
                  </a:lnTo>
                  <a:lnTo>
                    <a:pt x="18262" y="7723"/>
                  </a:lnTo>
                  <a:lnTo>
                    <a:pt x="18347" y="7134"/>
                  </a:lnTo>
                  <a:lnTo>
                    <a:pt x="18389" y="6561"/>
                  </a:lnTo>
                  <a:lnTo>
                    <a:pt x="18347" y="5956"/>
                  </a:lnTo>
                  <a:lnTo>
                    <a:pt x="18262" y="5400"/>
                  </a:lnTo>
                  <a:lnTo>
                    <a:pt x="18049" y="4827"/>
                  </a:lnTo>
                  <a:lnTo>
                    <a:pt x="17815" y="4303"/>
                  </a:lnTo>
                  <a:lnTo>
                    <a:pt x="17475" y="3796"/>
                  </a:lnTo>
                  <a:lnTo>
                    <a:pt x="17114" y="3321"/>
                  </a:lnTo>
                  <a:lnTo>
                    <a:pt x="16710" y="2880"/>
                  </a:lnTo>
                  <a:lnTo>
                    <a:pt x="16221" y="2470"/>
                  </a:lnTo>
                  <a:lnTo>
                    <a:pt x="15689" y="2094"/>
                  </a:lnTo>
                  <a:lnTo>
                    <a:pt x="15115" y="1750"/>
                  </a:lnTo>
                  <a:lnTo>
                    <a:pt x="14499" y="1472"/>
                  </a:lnTo>
                  <a:lnTo>
                    <a:pt x="13797" y="1227"/>
                  </a:lnTo>
                  <a:lnTo>
                    <a:pt x="13117" y="1030"/>
                  </a:lnTo>
                  <a:lnTo>
                    <a:pt x="12415" y="883"/>
                  </a:lnTo>
                  <a:lnTo>
                    <a:pt x="11650" y="818"/>
                  </a:lnTo>
                  <a:lnTo>
                    <a:pt x="10906" y="785"/>
                  </a:lnTo>
                  <a:lnTo>
                    <a:pt x="10119" y="818"/>
                  </a:lnTo>
                  <a:lnTo>
                    <a:pt x="9396" y="883"/>
                  </a:lnTo>
                  <a:lnTo>
                    <a:pt x="8652" y="1030"/>
                  </a:lnTo>
                  <a:lnTo>
                    <a:pt x="8014" y="1227"/>
                  </a:lnTo>
                  <a:lnTo>
                    <a:pt x="7355" y="1440"/>
                  </a:lnTo>
                  <a:lnTo>
                    <a:pt x="6739" y="1750"/>
                  </a:lnTo>
                  <a:lnTo>
                    <a:pt x="6122" y="2061"/>
                  </a:lnTo>
                  <a:lnTo>
                    <a:pt x="5591" y="2438"/>
                  </a:lnTo>
                  <a:lnTo>
                    <a:pt x="5102" y="2847"/>
                  </a:lnTo>
                  <a:lnTo>
                    <a:pt x="4698" y="3289"/>
                  </a:lnTo>
                  <a:lnTo>
                    <a:pt x="4294" y="3763"/>
                  </a:lnTo>
                  <a:lnTo>
                    <a:pt x="3996" y="4270"/>
                  </a:lnTo>
                  <a:lnTo>
                    <a:pt x="3720" y="4794"/>
                  </a:lnTo>
                  <a:lnTo>
                    <a:pt x="3550" y="5367"/>
                  </a:lnTo>
                  <a:lnTo>
                    <a:pt x="3422" y="5956"/>
                  </a:lnTo>
                  <a:lnTo>
                    <a:pt x="3380" y="6561"/>
                  </a:lnTo>
                  <a:lnTo>
                    <a:pt x="3422" y="7134"/>
                  </a:lnTo>
                  <a:lnTo>
                    <a:pt x="3550" y="7690"/>
                  </a:lnTo>
                  <a:lnTo>
                    <a:pt x="3720" y="8263"/>
                  </a:lnTo>
                  <a:lnTo>
                    <a:pt x="3954" y="8787"/>
                  </a:lnTo>
                  <a:lnTo>
                    <a:pt x="4294" y="9294"/>
                  </a:lnTo>
                  <a:lnTo>
                    <a:pt x="4655" y="9769"/>
                  </a:lnTo>
                  <a:lnTo>
                    <a:pt x="5102" y="10210"/>
                  </a:lnTo>
                  <a:lnTo>
                    <a:pt x="5591" y="10620"/>
                  </a:lnTo>
                  <a:close/>
                </a:path>
                <a:path w="21600" h="21600" extrusionOk="0">
                  <a:moveTo>
                    <a:pt x="3401" y="6021"/>
                  </a:moveTo>
                  <a:lnTo>
                    <a:pt x="4039" y="5530"/>
                  </a:lnTo>
                  <a:lnTo>
                    <a:pt x="4294" y="4892"/>
                  </a:lnTo>
                  <a:lnTo>
                    <a:pt x="4677" y="4156"/>
                  </a:lnTo>
                  <a:lnTo>
                    <a:pt x="5166" y="3763"/>
                  </a:lnTo>
                  <a:lnTo>
                    <a:pt x="5378" y="3354"/>
                  </a:lnTo>
                  <a:lnTo>
                    <a:pt x="5293" y="2732"/>
                  </a:lnTo>
                  <a:moveTo>
                    <a:pt x="3507" y="7380"/>
                  </a:moveTo>
                  <a:lnTo>
                    <a:pt x="3890" y="7200"/>
                  </a:lnTo>
                  <a:lnTo>
                    <a:pt x="4103" y="7249"/>
                  </a:lnTo>
                  <a:lnTo>
                    <a:pt x="4400" y="7527"/>
                  </a:lnTo>
                  <a:lnTo>
                    <a:pt x="4719" y="7674"/>
                  </a:lnTo>
                  <a:lnTo>
                    <a:pt x="5293" y="7641"/>
                  </a:lnTo>
                  <a:lnTo>
                    <a:pt x="5740" y="7543"/>
                  </a:lnTo>
                  <a:lnTo>
                    <a:pt x="6144" y="7543"/>
                  </a:lnTo>
                  <a:lnTo>
                    <a:pt x="6526" y="7821"/>
                  </a:lnTo>
                  <a:lnTo>
                    <a:pt x="6569" y="8312"/>
                  </a:lnTo>
                  <a:lnTo>
                    <a:pt x="6059" y="8852"/>
                  </a:lnTo>
                  <a:lnTo>
                    <a:pt x="5803" y="8967"/>
                  </a:lnTo>
                  <a:lnTo>
                    <a:pt x="5803" y="9147"/>
                  </a:lnTo>
                  <a:lnTo>
                    <a:pt x="5421" y="9294"/>
                  </a:lnTo>
                  <a:lnTo>
                    <a:pt x="4868" y="9163"/>
                  </a:lnTo>
                  <a:lnTo>
                    <a:pt x="4337" y="9049"/>
                  </a:lnTo>
                  <a:lnTo>
                    <a:pt x="4081" y="9000"/>
                  </a:lnTo>
                  <a:moveTo>
                    <a:pt x="14988" y="11372"/>
                  </a:moveTo>
                  <a:lnTo>
                    <a:pt x="15115" y="10865"/>
                  </a:lnTo>
                  <a:lnTo>
                    <a:pt x="16072" y="10096"/>
                  </a:lnTo>
                  <a:lnTo>
                    <a:pt x="16455" y="9605"/>
                  </a:lnTo>
                  <a:lnTo>
                    <a:pt x="16455" y="8329"/>
                  </a:lnTo>
                  <a:lnTo>
                    <a:pt x="17156" y="7969"/>
                  </a:lnTo>
                  <a:lnTo>
                    <a:pt x="17879" y="7870"/>
                  </a:lnTo>
                  <a:lnTo>
                    <a:pt x="18177" y="7821"/>
                  </a:lnTo>
                  <a:moveTo>
                    <a:pt x="18368" y="6840"/>
                  </a:moveTo>
                  <a:lnTo>
                    <a:pt x="18049" y="6610"/>
                  </a:lnTo>
                  <a:lnTo>
                    <a:pt x="17411" y="6512"/>
                  </a:lnTo>
                  <a:lnTo>
                    <a:pt x="16859" y="6545"/>
                  </a:lnTo>
                  <a:lnTo>
                    <a:pt x="16603" y="6201"/>
                  </a:lnTo>
                  <a:lnTo>
                    <a:pt x="16731" y="5874"/>
                  </a:lnTo>
                  <a:lnTo>
                    <a:pt x="17241" y="5465"/>
                  </a:lnTo>
                  <a:lnTo>
                    <a:pt x="17858" y="5236"/>
                  </a:lnTo>
                  <a:lnTo>
                    <a:pt x="18007" y="5089"/>
                  </a:lnTo>
                  <a:lnTo>
                    <a:pt x="18049" y="4892"/>
                  </a:lnTo>
                  <a:moveTo>
                    <a:pt x="8100" y="1260"/>
                  </a:moveTo>
                  <a:cubicBezTo>
                    <a:pt x="8333" y="1276"/>
                    <a:pt x="8206" y="1554"/>
                    <a:pt x="8695" y="1652"/>
                  </a:cubicBezTo>
                  <a:cubicBezTo>
                    <a:pt x="9184" y="1750"/>
                    <a:pt x="10481" y="1685"/>
                    <a:pt x="10991" y="1881"/>
                  </a:cubicBezTo>
                  <a:cubicBezTo>
                    <a:pt x="11501" y="2078"/>
                    <a:pt x="11629" y="2503"/>
                    <a:pt x="11799" y="2830"/>
                  </a:cubicBezTo>
                  <a:cubicBezTo>
                    <a:pt x="11969" y="3158"/>
                    <a:pt x="11905" y="3910"/>
                    <a:pt x="12054" y="3894"/>
                  </a:cubicBezTo>
                  <a:cubicBezTo>
                    <a:pt x="12203" y="3878"/>
                    <a:pt x="12351" y="2880"/>
                    <a:pt x="12649" y="2683"/>
                  </a:cubicBezTo>
                  <a:cubicBezTo>
                    <a:pt x="12947" y="2487"/>
                    <a:pt x="13670" y="2536"/>
                    <a:pt x="13840" y="2683"/>
                  </a:cubicBezTo>
                  <a:cubicBezTo>
                    <a:pt x="14010" y="2830"/>
                    <a:pt x="13733" y="3370"/>
                    <a:pt x="13648" y="3616"/>
                  </a:cubicBezTo>
                  <a:cubicBezTo>
                    <a:pt x="13563" y="3861"/>
                    <a:pt x="13457" y="4058"/>
                    <a:pt x="13351" y="4156"/>
                  </a:cubicBezTo>
                  <a:cubicBezTo>
                    <a:pt x="13244" y="4254"/>
                    <a:pt x="13096" y="4221"/>
                    <a:pt x="12947" y="4254"/>
                  </a:cubicBezTo>
                  <a:cubicBezTo>
                    <a:pt x="12777" y="4303"/>
                    <a:pt x="12585" y="4369"/>
                    <a:pt x="12394" y="4401"/>
                  </a:cubicBezTo>
                  <a:cubicBezTo>
                    <a:pt x="12139" y="4500"/>
                    <a:pt x="12054" y="4614"/>
                    <a:pt x="11862" y="4647"/>
                  </a:cubicBezTo>
                  <a:cubicBezTo>
                    <a:pt x="11650" y="4761"/>
                    <a:pt x="11671" y="4680"/>
                    <a:pt x="11437" y="4778"/>
                  </a:cubicBezTo>
                  <a:cubicBezTo>
                    <a:pt x="11352" y="4827"/>
                    <a:pt x="11225" y="4974"/>
                    <a:pt x="11246" y="5072"/>
                  </a:cubicBezTo>
                  <a:cubicBezTo>
                    <a:pt x="11225" y="5154"/>
                    <a:pt x="11267" y="5220"/>
                    <a:pt x="11310" y="5269"/>
                  </a:cubicBezTo>
                  <a:cubicBezTo>
                    <a:pt x="11352" y="5318"/>
                    <a:pt x="11480" y="5383"/>
                    <a:pt x="11565" y="5416"/>
                  </a:cubicBezTo>
                  <a:cubicBezTo>
                    <a:pt x="11629" y="5400"/>
                    <a:pt x="11820" y="5465"/>
                    <a:pt x="11862" y="5432"/>
                  </a:cubicBezTo>
                  <a:cubicBezTo>
                    <a:pt x="11905" y="5416"/>
                    <a:pt x="11926" y="5269"/>
                    <a:pt x="11884" y="5236"/>
                  </a:cubicBezTo>
                  <a:cubicBezTo>
                    <a:pt x="11841" y="5203"/>
                    <a:pt x="11629" y="5269"/>
                    <a:pt x="11565" y="5220"/>
                  </a:cubicBezTo>
                  <a:cubicBezTo>
                    <a:pt x="11480" y="5187"/>
                    <a:pt x="11459" y="5040"/>
                    <a:pt x="11480" y="4974"/>
                  </a:cubicBezTo>
                  <a:cubicBezTo>
                    <a:pt x="11501" y="4909"/>
                    <a:pt x="11607" y="4860"/>
                    <a:pt x="11692" y="4843"/>
                  </a:cubicBezTo>
                  <a:cubicBezTo>
                    <a:pt x="11905" y="4876"/>
                    <a:pt x="11820" y="4876"/>
                    <a:pt x="12054" y="4876"/>
                  </a:cubicBezTo>
                  <a:cubicBezTo>
                    <a:pt x="12075" y="5040"/>
                    <a:pt x="12096" y="5269"/>
                    <a:pt x="12139" y="5416"/>
                  </a:cubicBezTo>
                  <a:cubicBezTo>
                    <a:pt x="12160" y="5465"/>
                    <a:pt x="12330" y="5465"/>
                    <a:pt x="12373" y="5416"/>
                  </a:cubicBezTo>
                  <a:cubicBezTo>
                    <a:pt x="12415" y="5367"/>
                    <a:pt x="12330" y="4974"/>
                    <a:pt x="12394" y="4892"/>
                  </a:cubicBezTo>
                  <a:cubicBezTo>
                    <a:pt x="12458" y="4810"/>
                    <a:pt x="12692" y="4925"/>
                    <a:pt x="12755" y="4892"/>
                  </a:cubicBezTo>
                  <a:cubicBezTo>
                    <a:pt x="12798" y="4860"/>
                    <a:pt x="12840" y="4761"/>
                    <a:pt x="12755" y="4729"/>
                  </a:cubicBezTo>
                  <a:cubicBezTo>
                    <a:pt x="12670" y="4696"/>
                    <a:pt x="12118" y="4745"/>
                    <a:pt x="12203" y="4696"/>
                  </a:cubicBezTo>
                  <a:cubicBezTo>
                    <a:pt x="12543" y="4549"/>
                    <a:pt x="12819" y="4434"/>
                    <a:pt x="13266" y="4401"/>
                  </a:cubicBezTo>
                  <a:cubicBezTo>
                    <a:pt x="13436" y="4385"/>
                    <a:pt x="13585" y="4500"/>
                    <a:pt x="13776" y="4532"/>
                  </a:cubicBezTo>
                  <a:cubicBezTo>
                    <a:pt x="13967" y="4630"/>
                    <a:pt x="13861" y="4843"/>
                    <a:pt x="13712" y="4925"/>
                  </a:cubicBezTo>
                  <a:cubicBezTo>
                    <a:pt x="13648" y="5023"/>
                    <a:pt x="13521" y="5121"/>
                    <a:pt x="13414" y="5187"/>
                  </a:cubicBezTo>
                  <a:cubicBezTo>
                    <a:pt x="13351" y="5285"/>
                    <a:pt x="13287" y="5334"/>
                    <a:pt x="13159" y="5383"/>
                  </a:cubicBezTo>
                  <a:cubicBezTo>
                    <a:pt x="13117" y="5563"/>
                    <a:pt x="12862" y="5743"/>
                    <a:pt x="12649" y="5809"/>
                  </a:cubicBezTo>
                  <a:cubicBezTo>
                    <a:pt x="12543" y="5907"/>
                    <a:pt x="12437" y="5940"/>
                    <a:pt x="12309" y="6005"/>
                  </a:cubicBezTo>
                  <a:cubicBezTo>
                    <a:pt x="12245" y="6120"/>
                    <a:pt x="12139" y="6185"/>
                    <a:pt x="12075" y="6300"/>
                  </a:cubicBezTo>
                  <a:cubicBezTo>
                    <a:pt x="12118" y="6561"/>
                    <a:pt x="12075" y="6643"/>
                    <a:pt x="12373" y="6741"/>
                  </a:cubicBezTo>
                  <a:cubicBezTo>
                    <a:pt x="12500" y="6840"/>
                    <a:pt x="12522" y="6970"/>
                    <a:pt x="12330" y="7036"/>
                  </a:cubicBezTo>
                  <a:cubicBezTo>
                    <a:pt x="12011" y="6987"/>
                    <a:pt x="12033" y="6823"/>
                    <a:pt x="11799" y="6692"/>
                  </a:cubicBezTo>
                  <a:cubicBezTo>
                    <a:pt x="11714" y="6529"/>
                    <a:pt x="11459" y="6430"/>
                    <a:pt x="11246" y="6398"/>
                  </a:cubicBezTo>
                  <a:cubicBezTo>
                    <a:pt x="11076" y="6332"/>
                    <a:pt x="11182" y="6365"/>
                    <a:pt x="10906" y="6365"/>
                  </a:cubicBezTo>
                  <a:cubicBezTo>
                    <a:pt x="10608" y="6512"/>
                    <a:pt x="10544" y="7347"/>
                    <a:pt x="11246" y="7478"/>
                  </a:cubicBezTo>
                  <a:cubicBezTo>
                    <a:pt x="12394" y="7429"/>
                    <a:pt x="13329" y="7772"/>
                    <a:pt x="13733" y="7985"/>
                  </a:cubicBezTo>
                  <a:cubicBezTo>
                    <a:pt x="13840" y="8410"/>
                    <a:pt x="13329" y="8901"/>
                    <a:pt x="12500" y="9343"/>
                  </a:cubicBezTo>
                  <a:cubicBezTo>
                    <a:pt x="11629" y="9736"/>
                    <a:pt x="11480" y="10194"/>
                    <a:pt x="11246" y="10980"/>
                  </a:cubicBezTo>
                  <a:cubicBezTo>
                    <a:pt x="10991" y="11372"/>
                    <a:pt x="10481" y="10930"/>
                    <a:pt x="10289" y="10096"/>
                  </a:cubicBezTo>
                  <a:cubicBezTo>
                    <a:pt x="10140" y="9196"/>
                    <a:pt x="9907" y="8165"/>
                    <a:pt x="10459" y="7576"/>
                  </a:cubicBezTo>
                  <a:cubicBezTo>
                    <a:pt x="9375" y="6790"/>
                    <a:pt x="9269" y="6070"/>
                    <a:pt x="9056" y="6218"/>
                  </a:cubicBezTo>
                  <a:cubicBezTo>
                    <a:pt x="9205" y="6987"/>
                    <a:pt x="8929" y="6660"/>
                    <a:pt x="8737" y="6021"/>
                  </a:cubicBezTo>
                  <a:cubicBezTo>
                    <a:pt x="8822" y="5023"/>
                    <a:pt x="8610" y="4385"/>
                    <a:pt x="8440" y="3550"/>
                  </a:cubicBezTo>
                  <a:lnTo>
                    <a:pt x="7844" y="2290"/>
                  </a:lnTo>
                  <a:lnTo>
                    <a:pt x="6654" y="1849"/>
                  </a:ln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3" presetClass="entr" presetSubtype="27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2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500"/>
                            </p:stCondLst>
                            <p:childTnLst>
                              <p:par>
                                <p:cTn id="18" presetID="23" presetClass="entr" presetSubtype="27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00"/>
                            </p:stCondLst>
                            <p:childTnLst>
                              <p:par>
                                <p:cTn id="31" presetID="23" presetClass="entr" presetSubtype="27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2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2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9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3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6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2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0"/>
                            </p:stCondLst>
                            <p:childTnLst>
                              <p:par>
                                <p:cTn id="56" presetID="23" presetClass="entr" presetSubtype="27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2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2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4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6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7" grpId="0" animBg="1" autoUpdateAnimBg="0"/>
      <p:bldP spid="82965" grpId="0" animBg="1" autoUpdateAnimBg="0"/>
      <p:bldP spid="82960" grpId="0" build="p" bldLvl="2" autoUpdateAnimBg="0" advAuto="3000"/>
      <p:bldP spid="82947" grpId="0" build="p" bldLvl="5" autoUpdateAnimBg="0" advAuto="1000"/>
      <p:bldP spid="82962" grpId="0" build="p" bldLvl="2" autoUpdateAnimBg="0" advAuto="300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Administration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1150937"/>
          </a:xfrm>
        </p:spPr>
        <p:txBody>
          <a:bodyPr/>
          <a:lstStyle/>
          <a:p>
            <a:pPr marL="0" indent="0"/>
            <a:r>
              <a:rPr lang="en-US"/>
              <a:t>What is the role of the database analyst and administrator?</a:t>
            </a: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165100" y="6450013"/>
            <a:ext cx="15494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000099"/>
                </a:solidFill>
                <a:latin typeface="Arial Narrow" pitchFamily="34" charset="0"/>
              </a:rPr>
              <a:t>p. 538</a:t>
            </a:r>
          </a:p>
        </p:txBody>
      </p:sp>
      <p:grpSp>
        <p:nvGrpSpPr>
          <p:cNvPr id="85005" name="Group 13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85006" name="AutoShape 14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7" name="Text Box 15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85039" name="Group 47"/>
          <p:cNvGrpSpPr>
            <a:grpSpLocks/>
          </p:cNvGrpSpPr>
          <p:nvPr/>
        </p:nvGrpSpPr>
        <p:grpSpPr bwMode="auto">
          <a:xfrm>
            <a:off x="1346200" y="2116138"/>
            <a:ext cx="3724275" cy="3357562"/>
            <a:chOff x="848" y="1333"/>
            <a:chExt cx="2346" cy="2115"/>
          </a:xfrm>
        </p:grpSpPr>
        <p:sp>
          <p:nvSpPr>
            <p:cNvPr id="85028" name="AutoShape 36"/>
            <p:cNvSpPr>
              <a:spLocks noChangeArrowheads="1"/>
            </p:cNvSpPr>
            <p:nvPr/>
          </p:nvSpPr>
          <p:spPr bwMode="auto">
            <a:xfrm>
              <a:off x="848" y="1333"/>
              <a:ext cx="2346" cy="2115"/>
            </a:xfrm>
            <a:prstGeom prst="roundRect">
              <a:avLst>
                <a:gd name="adj" fmla="val 16667"/>
              </a:avLst>
            </a:prstGeom>
            <a:solidFill>
              <a:srgbClr val="008080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5029" name="AutoShape 37"/>
            <p:cNvSpPr>
              <a:spLocks noChangeArrowheads="1"/>
            </p:cNvSpPr>
            <p:nvPr/>
          </p:nvSpPr>
          <p:spPr bwMode="auto">
            <a:xfrm>
              <a:off x="1042" y="1452"/>
              <a:ext cx="1991" cy="235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0" tIns="0" rIns="0" bIns="0">
              <a:spAutoFit/>
            </a:bodyPr>
            <a:lstStyle/>
            <a:p>
              <a:r>
                <a:rPr lang="en-US" sz="2200" b="1" dirty="0">
                  <a:solidFill>
                    <a:schemeClr val="accent2"/>
                  </a:solidFill>
                  <a:latin typeface="+mn-lt"/>
                </a:rPr>
                <a:t>Database analyst (DA)</a:t>
              </a:r>
            </a:p>
          </p:txBody>
        </p:sp>
      </p:grpSp>
      <p:grpSp>
        <p:nvGrpSpPr>
          <p:cNvPr id="85040" name="Group 48"/>
          <p:cNvGrpSpPr>
            <a:grpSpLocks/>
          </p:cNvGrpSpPr>
          <p:nvPr/>
        </p:nvGrpSpPr>
        <p:grpSpPr bwMode="auto">
          <a:xfrm>
            <a:off x="5165725" y="2116138"/>
            <a:ext cx="3754438" cy="3379787"/>
            <a:chOff x="3254" y="1333"/>
            <a:chExt cx="2365" cy="2129"/>
          </a:xfrm>
        </p:grpSpPr>
        <p:sp>
          <p:nvSpPr>
            <p:cNvPr id="85031" name="AutoShape 39"/>
            <p:cNvSpPr>
              <a:spLocks noChangeArrowheads="1"/>
            </p:cNvSpPr>
            <p:nvPr/>
          </p:nvSpPr>
          <p:spPr bwMode="auto">
            <a:xfrm>
              <a:off x="3254" y="1333"/>
              <a:ext cx="2365" cy="2129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33" name="AutoShape 41"/>
            <p:cNvSpPr>
              <a:spLocks noChangeArrowheads="1"/>
            </p:cNvSpPr>
            <p:nvPr/>
          </p:nvSpPr>
          <p:spPr bwMode="auto">
            <a:xfrm>
              <a:off x="3433" y="1438"/>
              <a:ext cx="2157" cy="472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lIns="0" tIns="0" rIns="0" bIns="0">
              <a:spAutoFit/>
            </a:bodyPr>
            <a:lstStyle/>
            <a:p>
              <a:r>
                <a:rPr lang="en-US" sz="2200" b="1" dirty="0">
                  <a:solidFill>
                    <a:schemeClr val="accent2"/>
                  </a:solidFill>
                  <a:latin typeface="+mn-lt"/>
                </a:rPr>
                <a:t>Database administrator (DBA)</a:t>
              </a:r>
            </a:p>
          </p:txBody>
        </p:sp>
      </p:grpSp>
      <p:sp>
        <p:nvSpPr>
          <p:cNvPr id="85037" name="Rectangle 45"/>
          <p:cNvSpPr>
            <a:spLocks noChangeArrowheads="1"/>
          </p:cNvSpPr>
          <p:nvPr/>
        </p:nvSpPr>
        <p:spPr bwMode="auto">
          <a:xfrm>
            <a:off x="1570038" y="2613025"/>
            <a:ext cx="3409950" cy="250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91440">
            <a:spAutoFit/>
          </a:bodyPr>
          <a:lstStyle/>
          <a:p>
            <a:pPr marL="287338" indent="-2873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Focuses on meaning and usage of data</a:t>
            </a:r>
          </a:p>
          <a:p>
            <a:pPr marL="287338" indent="-287338"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Decides proper placement of fields, defines relationships, and identifies users’ access privileges</a:t>
            </a:r>
          </a:p>
        </p:txBody>
      </p:sp>
      <p:sp>
        <p:nvSpPr>
          <p:cNvPr id="85038" name="Rectangle 46"/>
          <p:cNvSpPr>
            <a:spLocks noChangeArrowheads="1"/>
          </p:cNvSpPr>
          <p:nvPr/>
        </p:nvSpPr>
        <p:spPr bwMode="auto">
          <a:xfrm>
            <a:off x="5360988" y="2887663"/>
            <a:ext cx="3808412" cy="250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91440">
            <a:spAutoFit/>
          </a:bodyPr>
          <a:lstStyle/>
          <a:p>
            <a:pPr marL="287338" indent="-287338"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Creates and maintains data dictionary, manages 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database security, 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monitors database performance, and checks backup and recovery procedures</a:t>
            </a:r>
          </a:p>
        </p:txBody>
      </p:sp>
      <p:sp>
        <p:nvSpPr>
          <p:cNvPr id="17" name="Webpage">
            <a:hlinkClick r:id="rId2"/>
          </p:cNvPr>
          <p:cNvSpPr>
            <a:spLocks noEditPoints="1" noChangeArrowheads="1"/>
          </p:cNvSpPr>
          <p:nvPr/>
        </p:nvSpPr>
        <p:spPr bwMode="auto">
          <a:xfrm>
            <a:off x="101600" y="4751390"/>
            <a:ext cx="441325" cy="590550"/>
          </a:xfrm>
          <a:custGeom>
            <a:avLst/>
            <a:gdLst>
              <a:gd name="T0" fmla="*/ 5187 w 21600"/>
              <a:gd name="T1" fmla="*/ 21600 h 21600"/>
              <a:gd name="T2" fmla="*/ 0 w 21600"/>
              <a:gd name="T3" fmla="*/ 17509 h 21600"/>
              <a:gd name="T4" fmla="*/ 21600 w 21600"/>
              <a:gd name="T5" fmla="*/ 0 h 21600"/>
              <a:gd name="T6" fmla="*/ 0 w 21600"/>
              <a:gd name="T7" fmla="*/ 0 h 21600"/>
              <a:gd name="T8" fmla="*/ 10800 w 21600"/>
              <a:gd name="T9" fmla="*/ 0 h 21600"/>
              <a:gd name="T10" fmla="*/ 21600 w 21600"/>
              <a:gd name="T11" fmla="*/ 0 h 21600"/>
              <a:gd name="T12" fmla="*/ 21600 w 21600"/>
              <a:gd name="T13" fmla="*/ 10800 h 21600"/>
              <a:gd name="T14" fmla="*/ 21600 w 21600"/>
              <a:gd name="T15" fmla="*/ 21600 h 21600"/>
              <a:gd name="T16" fmla="*/ 10800 w 21600"/>
              <a:gd name="T17" fmla="*/ 21600 h 21600"/>
              <a:gd name="T18" fmla="*/ 0 w 21600"/>
              <a:gd name="T19" fmla="*/ 10800 h 21600"/>
              <a:gd name="T20" fmla="*/ 1955 w 21600"/>
              <a:gd name="T21" fmla="*/ 12829 h 21600"/>
              <a:gd name="T22" fmla="*/ 19814 w 21600"/>
              <a:gd name="T23" fmla="*/ 2074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9184" y="949"/>
                </a:moveTo>
                <a:lnTo>
                  <a:pt x="9758" y="1309"/>
                </a:lnTo>
                <a:lnTo>
                  <a:pt x="11544" y="1292"/>
                </a:lnTo>
                <a:lnTo>
                  <a:pt x="12437" y="1292"/>
                </a:lnTo>
                <a:lnTo>
                  <a:pt x="13414" y="1161"/>
                </a:lnTo>
                <a:lnTo>
                  <a:pt x="13648" y="1243"/>
                </a:lnTo>
                <a:lnTo>
                  <a:pt x="13542" y="1390"/>
                </a:lnTo>
                <a:lnTo>
                  <a:pt x="13967" y="1849"/>
                </a:lnTo>
                <a:lnTo>
                  <a:pt x="14562" y="2520"/>
                </a:lnTo>
                <a:lnTo>
                  <a:pt x="14669" y="3223"/>
                </a:lnTo>
                <a:lnTo>
                  <a:pt x="14796" y="3518"/>
                </a:lnTo>
                <a:lnTo>
                  <a:pt x="15264" y="3665"/>
                </a:lnTo>
                <a:lnTo>
                  <a:pt x="15753" y="3518"/>
                </a:lnTo>
                <a:lnTo>
                  <a:pt x="15902" y="2978"/>
                </a:lnTo>
                <a:lnTo>
                  <a:pt x="16008" y="2323"/>
                </a:lnTo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5591" y="10620"/>
                </a:moveTo>
                <a:lnTo>
                  <a:pt x="6122" y="10996"/>
                </a:lnTo>
                <a:lnTo>
                  <a:pt x="6696" y="11340"/>
                </a:lnTo>
                <a:lnTo>
                  <a:pt x="7313" y="11618"/>
                </a:lnTo>
                <a:lnTo>
                  <a:pt x="7972" y="11863"/>
                </a:lnTo>
                <a:lnTo>
                  <a:pt x="8652" y="12060"/>
                </a:lnTo>
                <a:lnTo>
                  <a:pt x="9396" y="12190"/>
                </a:lnTo>
                <a:lnTo>
                  <a:pt x="10119" y="12272"/>
                </a:lnTo>
                <a:lnTo>
                  <a:pt x="10906" y="12305"/>
                </a:lnTo>
                <a:lnTo>
                  <a:pt x="11650" y="12272"/>
                </a:lnTo>
                <a:lnTo>
                  <a:pt x="12373" y="12190"/>
                </a:lnTo>
                <a:lnTo>
                  <a:pt x="13117" y="12060"/>
                </a:lnTo>
                <a:lnTo>
                  <a:pt x="13797" y="11863"/>
                </a:lnTo>
                <a:lnTo>
                  <a:pt x="14456" y="11618"/>
                </a:lnTo>
                <a:lnTo>
                  <a:pt x="15073" y="11340"/>
                </a:lnTo>
                <a:lnTo>
                  <a:pt x="15647" y="11029"/>
                </a:lnTo>
                <a:lnTo>
                  <a:pt x="16178" y="10652"/>
                </a:lnTo>
                <a:lnTo>
                  <a:pt x="16667" y="10243"/>
                </a:lnTo>
                <a:lnTo>
                  <a:pt x="17071" y="9801"/>
                </a:lnTo>
                <a:lnTo>
                  <a:pt x="17475" y="9327"/>
                </a:lnTo>
                <a:lnTo>
                  <a:pt x="17815" y="8820"/>
                </a:lnTo>
                <a:lnTo>
                  <a:pt x="18049" y="8296"/>
                </a:lnTo>
                <a:lnTo>
                  <a:pt x="18262" y="7723"/>
                </a:lnTo>
                <a:lnTo>
                  <a:pt x="18347" y="7134"/>
                </a:lnTo>
                <a:lnTo>
                  <a:pt x="18389" y="6561"/>
                </a:lnTo>
                <a:lnTo>
                  <a:pt x="18347" y="5956"/>
                </a:lnTo>
                <a:lnTo>
                  <a:pt x="18262" y="5400"/>
                </a:lnTo>
                <a:lnTo>
                  <a:pt x="18049" y="4827"/>
                </a:lnTo>
                <a:lnTo>
                  <a:pt x="17815" y="4303"/>
                </a:lnTo>
                <a:lnTo>
                  <a:pt x="17475" y="3796"/>
                </a:lnTo>
                <a:lnTo>
                  <a:pt x="17114" y="3321"/>
                </a:lnTo>
                <a:lnTo>
                  <a:pt x="16710" y="2880"/>
                </a:lnTo>
                <a:lnTo>
                  <a:pt x="16221" y="2470"/>
                </a:lnTo>
                <a:lnTo>
                  <a:pt x="15689" y="2094"/>
                </a:lnTo>
                <a:lnTo>
                  <a:pt x="15115" y="1750"/>
                </a:lnTo>
                <a:lnTo>
                  <a:pt x="14499" y="1472"/>
                </a:lnTo>
                <a:lnTo>
                  <a:pt x="13797" y="1227"/>
                </a:lnTo>
                <a:lnTo>
                  <a:pt x="13117" y="1030"/>
                </a:lnTo>
                <a:lnTo>
                  <a:pt x="12415" y="883"/>
                </a:lnTo>
                <a:lnTo>
                  <a:pt x="11650" y="818"/>
                </a:lnTo>
                <a:lnTo>
                  <a:pt x="10906" y="785"/>
                </a:lnTo>
                <a:lnTo>
                  <a:pt x="10119" y="818"/>
                </a:lnTo>
                <a:lnTo>
                  <a:pt x="9396" y="883"/>
                </a:lnTo>
                <a:lnTo>
                  <a:pt x="8652" y="1030"/>
                </a:lnTo>
                <a:lnTo>
                  <a:pt x="8014" y="1227"/>
                </a:lnTo>
                <a:lnTo>
                  <a:pt x="7355" y="1440"/>
                </a:lnTo>
                <a:lnTo>
                  <a:pt x="6739" y="1750"/>
                </a:lnTo>
                <a:lnTo>
                  <a:pt x="6122" y="2061"/>
                </a:lnTo>
                <a:lnTo>
                  <a:pt x="5591" y="2438"/>
                </a:lnTo>
                <a:lnTo>
                  <a:pt x="5102" y="2847"/>
                </a:lnTo>
                <a:lnTo>
                  <a:pt x="4698" y="3289"/>
                </a:lnTo>
                <a:lnTo>
                  <a:pt x="4294" y="3763"/>
                </a:lnTo>
                <a:lnTo>
                  <a:pt x="3996" y="4270"/>
                </a:lnTo>
                <a:lnTo>
                  <a:pt x="3720" y="4794"/>
                </a:lnTo>
                <a:lnTo>
                  <a:pt x="3550" y="5367"/>
                </a:lnTo>
                <a:lnTo>
                  <a:pt x="3422" y="5956"/>
                </a:lnTo>
                <a:lnTo>
                  <a:pt x="3380" y="6561"/>
                </a:lnTo>
                <a:lnTo>
                  <a:pt x="3422" y="7134"/>
                </a:lnTo>
                <a:lnTo>
                  <a:pt x="3550" y="7690"/>
                </a:lnTo>
                <a:lnTo>
                  <a:pt x="3720" y="8263"/>
                </a:lnTo>
                <a:lnTo>
                  <a:pt x="3954" y="8787"/>
                </a:lnTo>
                <a:lnTo>
                  <a:pt x="4294" y="9294"/>
                </a:lnTo>
                <a:lnTo>
                  <a:pt x="4655" y="9769"/>
                </a:lnTo>
                <a:lnTo>
                  <a:pt x="5102" y="10210"/>
                </a:lnTo>
                <a:lnTo>
                  <a:pt x="5591" y="10620"/>
                </a:lnTo>
                <a:close/>
              </a:path>
              <a:path w="21600" h="21600" extrusionOk="0">
                <a:moveTo>
                  <a:pt x="3401" y="6021"/>
                </a:moveTo>
                <a:lnTo>
                  <a:pt x="4039" y="5530"/>
                </a:lnTo>
                <a:lnTo>
                  <a:pt x="4294" y="4892"/>
                </a:lnTo>
                <a:lnTo>
                  <a:pt x="4677" y="4156"/>
                </a:lnTo>
                <a:lnTo>
                  <a:pt x="5166" y="3763"/>
                </a:lnTo>
                <a:lnTo>
                  <a:pt x="5378" y="3354"/>
                </a:lnTo>
                <a:lnTo>
                  <a:pt x="5293" y="2732"/>
                </a:lnTo>
                <a:moveTo>
                  <a:pt x="3507" y="7380"/>
                </a:moveTo>
                <a:lnTo>
                  <a:pt x="3890" y="7200"/>
                </a:lnTo>
                <a:lnTo>
                  <a:pt x="4103" y="7249"/>
                </a:lnTo>
                <a:lnTo>
                  <a:pt x="4400" y="7527"/>
                </a:lnTo>
                <a:lnTo>
                  <a:pt x="4719" y="7674"/>
                </a:lnTo>
                <a:lnTo>
                  <a:pt x="5293" y="7641"/>
                </a:lnTo>
                <a:lnTo>
                  <a:pt x="5740" y="7543"/>
                </a:lnTo>
                <a:lnTo>
                  <a:pt x="6144" y="7543"/>
                </a:lnTo>
                <a:lnTo>
                  <a:pt x="6526" y="7821"/>
                </a:lnTo>
                <a:lnTo>
                  <a:pt x="6569" y="8312"/>
                </a:lnTo>
                <a:lnTo>
                  <a:pt x="6059" y="8852"/>
                </a:lnTo>
                <a:lnTo>
                  <a:pt x="5803" y="8967"/>
                </a:lnTo>
                <a:lnTo>
                  <a:pt x="5803" y="9147"/>
                </a:lnTo>
                <a:lnTo>
                  <a:pt x="5421" y="9294"/>
                </a:lnTo>
                <a:lnTo>
                  <a:pt x="4868" y="9163"/>
                </a:lnTo>
                <a:lnTo>
                  <a:pt x="4337" y="9049"/>
                </a:lnTo>
                <a:lnTo>
                  <a:pt x="4081" y="9000"/>
                </a:lnTo>
                <a:moveTo>
                  <a:pt x="14988" y="11372"/>
                </a:moveTo>
                <a:lnTo>
                  <a:pt x="15115" y="10865"/>
                </a:lnTo>
                <a:lnTo>
                  <a:pt x="16072" y="10096"/>
                </a:lnTo>
                <a:lnTo>
                  <a:pt x="16455" y="9605"/>
                </a:lnTo>
                <a:lnTo>
                  <a:pt x="16455" y="8329"/>
                </a:lnTo>
                <a:lnTo>
                  <a:pt x="17156" y="7969"/>
                </a:lnTo>
                <a:lnTo>
                  <a:pt x="17879" y="7870"/>
                </a:lnTo>
                <a:lnTo>
                  <a:pt x="18177" y="7821"/>
                </a:lnTo>
                <a:moveTo>
                  <a:pt x="18368" y="6840"/>
                </a:moveTo>
                <a:lnTo>
                  <a:pt x="18049" y="6610"/>
                </a:lnTo>
                <a:lnTo>
                  <a:pt x="17411" y="6512"/>
                </a:lnTo>
                <a:lnTo>
                  <a:pt x="16859" y="6545"/>
                </a:lnTo>
                <a:lnTo>
                  <a:pt x="16603" y="6201"/>
                </a:lnTo>
                <a:lnTo>
                  <a:pt x="16731" y="5874"/>
                </a:lnTo>
                <a:lnTo>
                  <a:pt x="17241" y="5465"/>
                </a:lnTo>
                <a:lnTo>
                  <a:pt x="17858" y="5236"/>
                </a:lnTo>
                <a:lnTo>
                  <a:pt x="18007" y="5089"/>
                </a:lnTo>
                <a:lnTo>
                  <a:pt x="18049" y="4892"/>
                </a:lnTo>
                <a:moveTo>
                  <a:pt x="8100" y="1260"/>
                </a:moveTo>
                <a:cubicBezTo>
                  <a:pt x="8333" y="1276"/>
                  <a:pt x="8206" y="1554"/>
                  <a:pt x="8695" y="1652"/>
                </a:cubicBezTo>
                <a:cubicBezTo>
                  <a:pt x="9184" y="1750"/>
                  <a:pt x="10481" y="1685"/>
                  <a:pt x="10991" y="1881"/>
                </a:cubicBezTo>
                <a:cubicBezTo>
                  <a:pt x="11501" y="2078"/>
                  <a:pt x="11629" y="2503"/>
                  <a:pt x="11799" y="2830"/>
                </a:cubicBezTo>
                <a:cubicBezTo>
                  <a:pt x="11969" y="3158"/>
                  <a:pt x="11905" y="3910"/>
                  <a:pt x="12054" y="3894"/>
                </a:cubicBezTo>
                <a:cubicBezTo>
                  <a:pt x="12203" y="3878"/>
                  <a:pt x="12351" y="2880"/>
                  <a:pt x="12649" y="2683"/>
                </a:cubicBezTo>
                <a:cubicBezTo>
                  <a:pt x="12947" y="2487"/>
                  <a:pt x="13670" y="2536"/>
                  <a:pt x="13840" y="2683"/>
                </a:cubicBezTo>
                <a:cubicBezTo>
                  <a:pt x="14010" y="2830"/>
                  <a:pt x="13733" y="3370"/>
                  <a:pt x="13648" y="3616"/>
                </a:cubicBezTo>
                <a:cubicBezTo>
                  <a:pt x="13563" y="3861"/>
                  <a:pt x="13457" y="4058"/>
                  <a:pt x="13351" y="4156"/>
                </a:cubicBezTo>
                <a:cubicBezTo>
                  <a:pt x="13244" y="4254"/>
                  <a:pt x="13096" y="4221"/>
                  <a:pt x="12947" y="4254"/>
                </a:cubicBezTo>
                <a:cubicBezTo>
                  <a:pt x="12777" y="4303"/>
                  <a:pt x="12585" y="4369"/>
                  <a:pt x="12394" y="4401"/>
                </a:cubicBezTo>
                <a:cubicBezTo>
                  <a:pt x="12139" y="4500"/>
                  <a:pt x="12054" y="4614"/>
                  <a:pt x="11862" y="4647"/>
                </a:cubicBezTo>
                <a:cubicBezTo>
                  <a:pt x="11650" y="4761"/>
                  <a:pt x="11671" y="4680"/>
                  <a:pt x="11437" y="4778"/>
                </a:cubicBezTo>
                <a:cubicBezTo>
                  <a:pt x="11352" y="4827"/>
                  <a:pt x="11225" y="4974"/>
                  <a:pt x="11246" y="5072"/>
                </a:cubicBezTo>
                <a:cubicBezTo>
                  <a:pt x="11225" y="5154"/>
                  <a:pt x="11267" y="5220"/>
                  <a:pt x="11310" y="5269"/>
                </a:cubicBezTo>
                <a:cubicBezTo>
                  <a:pt x="11352" y="5318"/>
                  <a:pt x="11480" y="5383"/>
                  <a:pt x="11565" y="5416"/>
                </a:cubicBezTo>
                <a:cubicBezTo>
                  <a:pt x="11629" y="5400"/>
                  <a:pt x="11820" y="5465"/>
                  <a:pt x="11862" y="5432"/>
                </a:cubicBezTo>
                <a:cubicBezTo>
                  <a:pt x="11905" y="5416"/>
                  <a:pt x="11926" y="5269"/>
                  <a:pt x="11884" y="5236"/>
                </a:cubicBezTo>
                <a:cubicBezTo>
                  <a:pt x="11841" y="5203"/>
                  <a:pt x="11629" y="5269"/>
                  <a:pt x="11565" y="5220"/>
                </a:cubicBezTo>
                <a:cubicBezTo>
                  <a:pt x="11480" y="5187"/>
                  <a:pt x="11459" y="5040"/>
                  <a:pt x="11480" y="4974"/>
                </a:cubicBezTo>
                <a:cubicBezTo>
                  <a:pt x="11501" y="4909"/>
                  <a:pt x="11607" y="4860"/>
                  <a:pt x="11692" y="4843"/>
                </a:cubicBezTo>
                <a:cubicBezTo>
                  <a:pt x="11905" y="4876"/>
                  <a:pt x="11820" y="4876"/>
                  <a:pt x="12054" y="4876"/>
                </a:cubicBezTo>
                <a:cubicBezTo>
                  <a:pt x="12075" y="5040"/>
                  <a:pt x="12096" y="5269"/>
                  <a:pt x="12139" y="5416"/>
                </a:cubicBezTo>
                <a:cubicBezTo>
                  <a:pt x="12160" y="5465"/>
                  <a:pt x="12330" y="5465"/>
                  <a:pt x="12373" y="5416"/>
                </a:cubicBezTo>
                <a:cubicBezTo>
                  <a:pt x="12415" y="5367"/>
                  <a:pt x="12330" y="4974"/>
                  <a:pt x="12394" y="4892"/>
                </a:cubicBezTo>
                <a:cubicBezTo>
                  <a:pt x="12458" y="4810"/>
                  <a:pt x="12692" y="4925"/>
                  <a:pt x="12755" y="4892"/>
                </a:cubicBezTo>
                <a:cubicBezTo>
                  <a:pt x="12798" y="4860"/>
                  <a:pt x="12840" y="4761"/>
                  <a:pt x="12755" y="4729"/>
                </a:cubicBezTo>
                <a:cubicBezTo>
                  <a:pt x="12670" y="4696"/>
                  <a:pt x="12118" y="4745"/>
                  <a:pt x="12203" y="4696"/>
                </a:cubicBezTo>
                <a:cubicBezTo>
                  <a:pt x="12543" y="4549"/>
                  <a:pt x="12819" y="4434"/>
                  <a:pt x="13266" y="4401"/>
                </a:cubicBezTo>
                <a:cubicBezTo>
                  <a:pt x="13436" y="4385"/>
                  <a:pt x="13585" y="4500"/>
                  <a:pt x="13776" y="4532"/>
                </a:cubicBezTo>
                <a:cubicBezTo>
                  <a:pt x="13967" y="4630"/>
                  <a:pt x="13861" y="4843"/>
                  <a:pt x="13712" y="4925"/>
                </a:cubicBezTo>
                <a:cubicBezTo>
                  <a:pt x="13648" y="5023"/>
                  <a:pt x="13521" y="5121"/>
                  <a:pt x="13414" y="5187"/>
                </a:cubicBezTo>
                <a:cubicBezTo>
                  <a:pt x="13351" y="5285"/>
                  <a:pt x="13287" y="5334"/>
                  <a:pt x="13159" y="5383"/>
                </a:cubicBezTo>
                <a:cubicBezTo>
                  <a:pt x="13117" y="5563"/>
                  <a:pt x="12862" y="5743"/>
                  <a:pt x="12649" y="5809"/>
                </a:cubicBezTo>
                <a:cubicBezTo>
                  <a:pt x="12543" y="5907"/>
                  <a:pt x="12437" y="5940"/>
                  <a:pt x="12309" y="6005"/>
                </a:cubicBezTo>
                <a:cubicBezTo>
                  <a:pt x="12245" y="6120"/>
                  <a:pt x="12139" y="6185"/>
                  <a:pt x="12075" y="6300"/>
                </a:cubicBezTo>
                <a:cubicBezTo>
                  <a:pt x="12118" y="6561"/>
                  <a:pt x="12075" y="6643"/>
                  <a:pt x="12373" y="6741"/>
                </a:cubicBezTo>
                <a:cubicBezTo>
                  <a:pt x="12500" y="6840"/>
                  <a:pt x="12522" y="6970"/>
                  <a:pt x="12330" y="7036"/>
                </a:cubicBezTo>
                <a:cubicBezTo>
                  <a:pt x="12011" y="6987"/>
                  <a:pt x="12033" y="6823"/>
                  <a:pt x="11799" y="6692"/>
                </a:cubicBezTo>
                <a:cubicBezTo>
                  <a:pt x="11714" y="6529"/>
                  <a:pt x="11459" y="6430"/>
                  <a:pt x="11246" y="6398"/>
                </a:cubicBezTo>
                <a:cubicBezTo>
                  <a:pt x="11076" y="6332"/>
                  <a:pt x="11182" y="6365"/>
                  <a:pt x="10906" y="6365"/>
                </a:cubicBezTo>
                <a:cubicBezTo>
                  <a:pt x="10608" y="6512"/>
                  <a:pt x="10544" y="7347"/>
                  <a:pt x="11246" y="7478"/>
                </a:cubicBezTo>
                <a:cubicBezTo>
                  <a:pt x="12394" y="7429"/>
                  <a:pt x="13329" y="7772"/>
                  <a:pt x="13733" y="7985"/>
                </a:cubicBezTo>
                <a:cubicBezTo>
                  <a:pt x="13840" y="8410"/>
                  <a:pt x="13329" y="8901"/>
                  <a:pt x="12500" y="9343"/>
                </a:cubicBezTo>
                <a:cubicBezTo>
                  <a:pt x="11629" y="9736"/>
                  <a:pt x="11480" y="10194"/>
                  <a:pt x="11246" y="10980"/>
                </a:cubicBezTo>
                <a:cubicBezTo>
                  <a:pt x="10991" y="11372"/>
                  <a:pt x="10481" y="10930"/>
                  <a:pt x="10289" y="10096"/>
                </a:cubicBezTo>
                <a:cubicBezTo>
                  <a:pt x="10140" y="9196"/>
                  <a:pt x="9907" y="8165"/>
                  <a:pt x="10459" y="7576"/>
                </a:cubicBezTo>
                <a:cubicBezTo>
                  <a:pt x="9375" y="6790"/>
                  <a:pt x="9269" y="6070"/>
                  <a:pt x="9056" y="6218"/>
                </a:cubicBezTo>
                <a:cubicBezTo>
                  <a:pt x="9205" y="6987"/>
                  <a:pt x="8929" y="6660"/>
                  <a:pt x="8737" y="6021"/>
                </a:cubicBezTo>
                <a:cubicBezTo>
                  <a:pt x="8822" y="5023"/>
                  <a:pt x="8610" y="4385"/>
                  <a:pt x="8440" y="3550"/>
                </a:cubicBezTo>
                <a:lnTo>
                  <a:pt x="7844" y="2290"/>
                </a:lnTo>
                <a:lnTo>
                  <a:pt x="6654" y="1849"/>
                </a:lnTo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-25400" y="5326440"/>
            <a:ext cx="1917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200" dirty="0" smtClean="0">
                <a:solidFill>
                  <a:schemeClr val="bg2"/>
                </a:solidFill>
                <a:latin typeface="Arial Narrow" pitchFamily="34" charset="0"/>
              </a:rPr>
              <a:t>Click to view Web Link, click Chapter 10, </a:t>
            </a:r>
          </a:p>
          <a:p>
            <a:r>
              <a:rPr kumimoji="1" lang="en-US" sz="1200" dirty="0" smtClean="0">
                <a:solidFill>
                  <a:schemeClr val="bg2"/>
                </a:solidFill>
                <a:latin typeface="Arial Narrow" pitchFamily="34" charset="0"/>
              </a:rPr>
              <a:t>Click Web Link from left navigation, then click Database Administrators below </a:t>
            </a:r>
          </a:p>
          <a:p>
            <a:r>
              <a:rPr kumimoji="1" lang="en-US" sz="1200" dirty="0" smtClean="0">
                <a:solidFill>
                  <a:schemeClr val="bg2"/>
                </a:solidFill>
                <a:latin typeface="Arial Narrow" pitchFamily="34" charset="0"/>
              </a:rPr>
              <a:t>Chapter 10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5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5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5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5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bldLvl="5" autoUpdateAnimBg="0" advAuto="1000"/>
      <p:bldP spid="85037" grpId="0" build="p" autoUpdateAnimBg="0" advAuto="3000"/>
      <p:bldP spid="85038" grpId="0" build="p" autoUpdateAnimBg="0" advAuto="300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Database Management</a:t>
            </a: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304800" y="5876925"/>
            <a:ext cx="2430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2000" b="1">
                <a:solidFill>
                  <a:srgbClr val="000099"/>
                </a:solidFill>
                <a:latin typeface="Garamond" pitchFamily="18" charset="0"/>
              </a:rPr>
              <a:t>Chapter 10 Complete</a:t>
            </a:r>
          </a:p>
        </p:txBody>
      </p:sp>
      <p:sp>
        <p:nvSpPr>
          <p:cNvPr id="87050" name="AutoShape 10"/>
          <p:cNvSpPr>
            <a:spLocks noChangeArrowheads="1"/>
          </p:cNvSpPr>
          <p:nvPr/>
        </p:nvSpPr>
        <p:spPr bwMode="auto">
          <a:xfrm>
            <a:off x="192088" y="2047875"/>
            <a:ext cx="4341812" cy="661988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 w="12700">
            <a:noFill/>
            <a:round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800" b="1">
                <a:latin typeface="Times New Roman" pitchFamily="18" charset="0"/>
              </a:rPr>
              <a:t>How data and information are </a:t>
            </a:r>
            <a:br>
              <a:rPr kumimoji="1" lang="en-US" sz="1800" b="1">
                <a:latin typeface="Times New Roman" pitchFamily="18" charset="0"/>
              </a:rPr>
            </a:br>
            <a:r>
              <a:rPr kumimoji="1" lang="en-US" sz="1800" b="1">
                <a:latin typeface="Times New Roman" pitchFamily="18" charset="0"/>
              </a:rPr>
              <a:t>valuable assets to an organization</a:t>
            </a:r>
          </a:p>
        </p:txBody>
      </p:sp>
      <p:sp>
        <p:nvSpPr>
          <p:cNvPr id="87051" name="AutoShape 11"/>
          <p:cNvSpPr>
            <a:spLocks noChangeArrowheads="1"/>
          </p:cNvSpPr>
          <p:nvPr/>
        </p:nvSpPr>
        <p:spPr bwMode="auto">
          <a:xfrm>
            <a:off x="192088" y="2900363"/>
            <a:ext cx="4341812" cy="661987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 w="12700">
            <a:noFill/>
            <a:round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800" b="1">
                <a:latin typeface="Times New Roman" pitchFamily="18" charset="0"/>
              </a:rPr>
              <a:t>Methods for maintaining </a:t>
            </a:r>
            <a:br>
              <a:rPr kumimoji="1" lang="en-US" sz="1800" b="1">
                <a:latin typeface="Times New Roman" pitchFamily="18" charset="0"/>
              </a:rPr>
            </a:br>
            <a:r>
              <a:rPr kumimoji="1" lang="en-US" sz="1800" b="1">
                <a:latin typeface="Times New Roman" pitchFamily="18" charset="0"/>
              </a:rPr>
              <a:t>high-quality data</a:t>
            </a:r>
          </a:p>
        </p:txBody>
      </p:sp>
      <p:sp>
        <p:nvSpPr>
          <p:cNvPr id="87052" name="AutoShape 12"/>
          <p:cNvSpPr>
            <a:spLocks noChangeArrowheads="1"/>
          </p:cNvSpPr>
          <p:nvPr/>
        </p:nvSpPr>
        <p:spPr bwMode="auto">
          <a:xfrm>
            <a:off x="192088" y="3752850"/>
            <a:ext cx="4341812" cy="661988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 w="12700">
            <a:noFill/>
            <a:round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800" b="1">
                <a:latin typeface="Times New Roman" pitchFamily="18" charset="0"/>
              </a:rPr>
              <a:t>Assessing the quality of </a:t>
            </a:r>
            <a:br>
              <a:rPr kumimoji="1" lang="en-US" sz="1800" b="1">
                <a:latin typeface="Times New Roman" pitchFamily="18" charset="0"/>
              </a:rPr>
            </a:br>
            <a:r>
              <a:rPr kumimoji="1" lang="en-US" sz="1800" b="1">
                <a:latin typeface="Times New Roman" pitchFamily="18" charset="0"/>
              </a:rPr>
              <a:t>valuable information</a:t>
            </a:r>
          </a:p>
        </p:txBody>
      </p:sp>
      <p:sp>
        <p:nvSpPr>
          <p:cNvPr id="87053" name="AutoShape 13"/>
          <p:cNvSpPr>
            <a:spLocks noChangeArrowheads="1"/>
          </p:cNvSpPr>
          <p:nvPr/>
        </p:nvSpPr>
        <p:spPr bwMode="auto">
          <a:xfrm>
            <a:off x="4606925" y="2503488"/>
            <a:ext cx="4341813" cy="661987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 w="12700">
            <a:noFill/>
            <a:round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800" b="1">
                <a:latin typeface="Times New Roman" pitchFamily="18" charset="0"/>
              </a:rPr>
              <a:t>Advantages of organizing </a:t>
            </a:r>
            <a:br>
              <a:rPr kumimoji="1" lang="en-US" sz="1800" b="1">
                <a:latin typeface="Times New Roman" pitchFamily="18" charset="0"/>
              </a:rPr>
            </a:br>
            <a:r>
              <a:rPr kumimoji="1" lang="en-US" sz="1800" b="1">
                <a:latin typeface="Times New Roman" pitchFamily="18" charset="0"/>
              </a:rPr>
              <a:t>data in a database</a:t>
            </a:r>
          </a:p>
        </p:txBody>
      </p:sp>
      <p:sp>
        <p:nvSpPr>
          <p:cNvPr id="87054" name="AutoShape 14"/>
          <p:cNvSpPr>
            <a:spLocks noChangeArrowheads="1"/>
          </p:cNvSpPr>
          <p:nvPr/>
        </p:nvSpPr>
        <p:spPr bwMode="auto">
          <a:xfrm>
            <a:off x="4606925" y="3354388"/>
            <a:ext cx="4341813" cy="661987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 w="12700">
            <a:noFill/>
            <a:round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800" b="1">
                <a:latin typeface="Times New Roman" pitchFamily="18" charset="0"/>
              </a:rPr>
              <a:t>Various types of databases</a:t>
            </a:r>
          </a:p>
        </p:txBody>
      </p:sp>
      <p:sp>
        <p:nvSpPr>
          <p:cNvPr id="87055" name="AutoShape 15"/>
          <p:cNvSpPr>
            <a:spLocks noChangeArrowheads="1"/>
          </p:cNvSpPr>
          <p:nvPr/>
        </p:nvSpPr>
        <p:spPr bwMode="auto">
          <a:xfrm>
            <a:off x="4606925" y="4206875"/>
            <a:ext cx="4341813" cy="661988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 w="12700">
            <a:noFill/>
            <a:round/>
            <a:headEnd/>
            <a:tailEnd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0000"/>
              <a:buFont typeface="Monotype Sorts" pitchFamily="2" charset="2"/>
              <a:buNone/>
            </a:pPr>
            <a:r>
              <a:rPr kumimoji="1" lang="en-US" sz="1800" b="1">
                <a:latin typeface="Times New Roman" pitchFamily="18" charset="0"/>
              </a:rPr>
              <a:t>Role of the database </a:t>
            </a:r>
            <a:br>
              <a:rPr kumimoji="1" lang="en-US" sz="1800" b="1">
                <a:latin typeface="Times New Roman" pitchFamily="18" charset="0"/>
              </a:rPr>
            </a:br>
            <a:r>
              <a:rPr kumimoji="1" lang="en-US" sz="1800" b="1">
                <a:latin typeface="Times New Roman" pitchFamily="18" charset="0"/>
              </a:rPr>
              <a:t>analysts and administrators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000"/>
                            </p:stCondLst>
                            <p:childTnLst>
                              <p:par>
                                <p:cTn id="29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8" grpId="0" autoUpdateAnimBg="0"/>
      <p:bldP spid="87050" grpId="0" animBg="1" autoUpdateAnimBg="0"/>
      <p:bldP spid="87051" grpId="0" animBg="1" autoUpdateAnimBg="0"/>
      <p:bldP spid="87052" grpId="0" animBg="1" autoUpdateAnimBg="0"/>
      <p:bldP spid="87053" grpId="0" animBg="1" autoUpdateAnimBg="0"/>
      <p:bldP spid="87054" grpId="0" animBg="1" autoUpdateAnimBg="0"/>
      <p:bldP spid="8705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and Information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661987"/>
          </a:xfrm>
        </p:spPr>
        <p:txBody>
          <a:bodyPr/>
          <a:lstStyle/>
          <a:p>
            <a:r>
              <a:rPr lang="en-US"/>
              <a:t>What is data integrity?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65100" y="6450013"/>
            <a:ext cx="15494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000099"/>
                </a:solidFill>
                <a:latin typeface="Arial Narrow" pitchFamily="34" charset="0"/>
              </a:rPr>
              <a:t>p. 516</a:t>
            </a:r>
          </a:p>
        </p:txBody>
      </p:sp>
      <p:grpSp>
        <p:nvGrpSpPr>
          <p:cNvPr id="9221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9222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3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304800" y="1547813"/>
            <a:ext cx="4267200" cy="340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66"/>
              </a:buClr>
              <a:buFont typeface="Wingdings" pitchFamily="2" charset="2"/>
              <a:buChar char="Ø"/>
            </a:pPr>
            <a:r>
              <a:rPr kumimoji="1" lang="en-US" sz="2600" b="1">
                <a:solidFill>
                  <a:srgbClr val="000000"/>
                </a:solidFill>
                <a:latin typeface="Times New Roman" pitchFamily="18" charset="0"/>
              </a:rPr>
              <a:t>Degree to which data is correct</a:t>
            </a:r>
          </a:p>
          <a:p>
            <a:pPr marL="1028700" lvl="2" indent="-457200">
              <a:spcBef>
                <a:spcPct val="200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kumimoji="1" lang="en-US" b="1">
                <a:solidFill>
                  <a:srgbClr val="000000"/>
                </a:solidFill>
                <a:latin typeface="Times New Roman" pitchFamily="18" charset="0"/>
              </a:rPr>
              <a:t>Garbage in, garbage out (GIGO)</a:t>
            </a:r>
            <a:r>
              <a:rPr kumimoji="1" lang="en-US">
                <a:solidFill>
                  <a:srgbClr val="000000"/>
                </a:solidFill>
                <a:latin typeface="Times New Roman" pitchFamily="18" charset="0"/>
              </a:rPr>
              <a:t>—computer phrase that means you cannot create correct information from incorrect data</a:t>
            </a: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6324600" y="3048000"/>
            <a:ext cx="1644650" cy="12192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sz="1800" b="1">
                <a:solidFill>
                  <a:srgbClr val="FFFFCC"/>
                </a:solidFill>
                <a:latin typeface="Times New Roman" pitchFamily="18" charset="0"/>
              </a:rPr>
              <a:t>Garbage out</a:t>
            </a:r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6324600" y="1295400"/>
            <a:ext cx="1644650" cy="1143000"/>
          </a:xfrm>
          <a:prstGeom prst="rect">
            <a:avLst/>
          </a:prstGeom>
          <a:solidFill>
            <a:srgbClr val="0099CC"/>
          </a:soli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99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sz="1800" b="1">
                <a:solidFill>
                  <a:srgbClr val="FFFFCC"/>
                </a:solidFill>
                <a:latin typeface="Times New Roman" pitchFamily="18" charset="0"/>
              </a:rPr>
              <a:t>Garbage in</a:t>
            </a:r>
          </a:p>
        </p:txBody>
      </p:sp>
      <p:sp>
        <p:nvSpPr>
          <p:cNvPr id="9239" name="AutoShape 23"/>
          <p:cNvSpPr>
            <a:spLocks noChangeArrowheads="1"/>
          </p:cNvSpPr>
          <p:nvPr/>
        </p:nvSpPr>
        <p:spPr bwMode="auto">
          <a:xfrm>
            <a:off x="5427663" y="3657600"/>
            <a:ext cx="744537" cy="1981200"/>
          </a:xfrm>
          <a:prstGeom prst="curvedRightArrow">
            <a:avLst>
              <a:gd name="adj1" fmla="val 53220"/>
              <a:gd name="adj2" fmla="val 106439"/>
              <a:gd name="adj3" fmla="val 33333"/>
            </a:avLst>
          </a:prstGeom>
          <a:solidFill>
            <a:srgbClr val="99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6313488" y="4800600"/>
            <a:ext cx="2144712" cy="914400"/>
          </a:xfrm>
          <a:prstGeom prst="rect">
            <a:avLst/>
          </a:prstGeom>
          <a:solidFill>
            <a:srgbClr val="993366"/>
          </a:solidFill>
          <a:ln w="9525">
            <a:noFill/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33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1" lang="en-US" sz="1800" b="1">
                <a:solidFill>
                  <a:srgbClr val="FFFFCC"/>
                </a:solidFill>
                <a:latin typeface="Times New Roman" pitchFamily="18" charset="0"/>
              </a:rPr>
              <a:t>Data integrity </a:t>
            </a:r>
            <a:br>
              <a:rPr kumimoji="1" lang="en-US" sz="1800" b="1">
                <a:solidFill>
                  <a:srgbClr val="FFFFCC"/>
                </a:solidFill>
                <a:latin typeface="Times New Roman" pitchFamily="18" charset="0"/>
              </a:rPr>
            </a:br>
            <a:r>
              <a:rPr kumimoji="1" lang="en-US" sz="1800" b="1">
                <a:solidFill>
                  <a:srgbClr val="FFFFCC"/>
                </a:solidFill>
                <a:latin typeface="Times New Roman" pitchFamily="18" charset="0"/>
              </a:rPr>
              <a:t>is lost</a:t>
            </a:r>
          </a:p>
        </p:txBody>
      </p:sp>
      <p:sp>
        <p:nvSpPr>
          <p:cNvPr id="9243" name="AutoShape 27"/>
          <p:cNvSpPr>
            <a:spLocks noChangeArrowheads="1"/>
          </p:cNvSpPr>
          <p:nvPr/>
        </p:nvSpPr>
        <p:spPr bwMode="auto">
          <a:xfrm>
            <a:off x="5427663" y="1600200"/>
            <a:ext cx="744537" cy="1981200"/>
          </a:xfrm>
          <a:prstGeom prst="curvedRightArrow">
            <a:avLst>
              <a:gd name="adj1" fmla="val 53220"/>
              <a:gd name="adj2" fmla="val 106439"/>
              <a:gd name="adj3" fmla="val 33333"/>
            </a:avLst>
          </a:prstGeom>
          <a:solidFill>
            <a:srgbClr val="99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44" name="Group 28"/>
          <p:cNvGrpSpPr>
            <a:grpSpLocks/>
          </p:cNvGrpSpPr>
          <p:nvPr/>
        </p:nvGrpSpPr>
        <p:grpSpPr bwMode="auto">
          <a:xfrm>
            <a:off x="0" y="4768850"/>
            <a:ext cx="1981200" cy="1295400"/>
            <a:chOff x="0" y="3024"/>
            <a:chExt cx="1248" cy="816"/>
          </a:xfrm>
        </p:grpSpPr>
        <p:sp>
          <p:nvSpPr>
            <p:cNvPr id="9245" name="Rectangle 29"/>
            <p:cNvSpPr>
              <a:spLocks noChangeArrowheads="1"/>
            </p:cNvSpPr>
            <p:nvPr/>
          </p:nvSpPr>
          <p:spPr bwMode="auto">
            <a:xfrm>
              <a:off x="0" y="3456"/>
              <a:ext cx="1248" cy="3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0000"/>
                </a:lnSpc>
                <a:buClr>
                  <a:schemeClr val="accent1"/>
                </a:buClr>
                <a:buSzPct val="75000"/>
                <a:buFont typeface="Wingdings" pitchFamily="2" charset="2"/>
                <a:buNone/>
              </a:pPr>
              <a: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  <a:t>Click to view Web </a:t>
              </a:r>
              <a:b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  <a:t>Link, click Chapter 10, Click </a:t>
              </a:r>
              <a:b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  <a:t>Web Link from left </a:t>
              </a:r>
              <a:b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  <a:t>navigation, then click </a:t>
              </a:r>
              <a:b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kumimoji="1" lang="en-US" sz="1200">
                  <a:solidFill>
                    <a:schemeClr val="bg2"/>
                  </a:solidFill>
                  <a:latin typeface="Arial Narrow" pitchFamily="34" charset="0"/>
                </a:rPr>
                <a:t>Data Security below Chapter 10</a:t>
              </a:r>
            </a:p>
          </p:txBody>
        </p:sp>
        <p:sp>
          <p:nvSpPr>
            <p:cNvPr id="9246" name="Webpage">
              <a:hlinkClick r:id="rId2"/>
            </p:cNvPr>
            <p:cNvSpPr>
              <a:spLocks noEditPoints="1" noChangeArrowheads="1"/>
            </p:cNvSpPr>
            <p:nvPr/>
          </p:nvSpPr>
          <p:spPr bwMode="auto">
            <a:xfrm>
              <a:off x="96" y="3024"/>
              <a:ext cx="278" cy="372"/>
            </a:xfrm>
            <a:custGeom>
              <a:avLst/>
              <a:gdLst>
                <a:gd name="T0" fmla="*/ 5187 w 21600"/>
                <a:gd name="T1" fmla="*/ 21600 h 21600"/>
                <a:gd name="T2" fmla="*/ 0 w 21600"/>
                <a:gd name="T3" fmla="*/ 17509 h 21600"/>
                <a:gd name="T4" fmla="*/ 21600 w 21600"/>
                <a:gd name="T5" fmla="*/ 0 h 21600"/>
                <a:gd name="T6" fmla="*/ 0 w 21600"/>
                <a:gd name="T7" fmla="*/ 0 h 21600"/>
                <a:gd name="T8" fmla="*/ 10800 w 21600"/>
                <a:gd name="T9" fmla="*/ 0 h 21600"/>
                <a:gd name="T10" fmla="*/ 21600 w 21600"/>
                <a:gd name="T11" fmla="*/ 0 h 21600"/>
                <a:gd name="T12" fmla="*/ 21600 w 21600"/>
                <a:gd name="T13" fmla="*/ 10800 h 21600"/>
                <a:gd name="T14" fmla="*/ 21600 w 21600"/>
                <a:gd name="T15" fmla="*/ 21600 h 21600"/>
                <a:gd name="T16" fmla="*/ 10800 w 21600"/>
                <a:gd name="T17" fmla="*/ 21600 h 21600"/>
                <a:gd name="T18" fmla="*/ 0 w 21600"/>
                <a:gd name="T19" fmla="*/ 10800 h 21600"/>
                <a:gd name="T20" fmla="*/ 1955 w 21600"/>
                <a:gd name="T21" fmla="*/ 12829 h 21600"/>
                <a:gd name="T22" fmla="*/ 19814 w 21600"/>
                <a:gd name="T23" fmla="*/ 2074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9184" y="949"/>
                  </a:moveTo>
                  <a:lnTo>
                    <a:pt x="9758" y="1309"/>
                  </a:lnTo>
                  <a:lnTo>
                    <a:pt x="11544" y="1292"/>
                  </a:lnTo>
                  <a:lnTo>
                    <a:pt x="12437" y="1292"/>
                  </a:lnTo>
                  <a:lnTo>
                    <a:pt x="13414" y="1161"/>
                  </a:lnTo>
                  <a:lnTo>
                    <a:pt x="13648" y="1243"/>
                  </a:lnTo>
                  <a:lnTo>
                    <a:pt x="13542" y="1390"/>
                  </a:lnTo>
                  <a:lnTo>
                    <a:pt x="13967" y="1849"/>
                  </a:lnTo>
                  <a:lnTo>
                    <a:pt x="14562" y="2520"/>
                  </a:lnTo>
                  <a:lnTo>
                    <a:pt x="14669" y="3223"/>
                  </a:lnTo>
                  <a:lnTo>
                    <a:pt x="14796" y="3518"/>
                  </a:lnTo>
                  <a:lnTo>
                    <a:pt x="15264" y="3665"/>
                  </a:lnTo>
                  <a:lnTo>
                    <a:pt x="15753" y="3518"/>
                  </a:lnTo>
                  <a:lnTo>
                    <a:pt x="15902" y="2978"/>
                  </a:lnTo>
                  <a:lnTo>
                    <a:pt x="16008" y="2323"/>
                  </a:lnTo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5591" y="10620"/>
                  </a:moveTo>
                  <a:lnTo>
                    <a:pt x="6122" y="10996"/>
                  </a:lnTo>
                  <a:lnTo>
                    <a:pt x="6696" y="11340"/>
                  </a:lnTo>
                  <a:lnTo>
                    <a:pt x="7313" y="11618"/>
                  </a:lnTo>
                  <a:lnTo>
                    <a:pt x="7972" y="11863"/>
                  </a:lnTo>
                  <a:lnTo>
                    <a:pt x="8652" y="12060"/>
                  </a:lnTo>
                  <a:lnTo>
                    <a:pt x="9396" y="12190"/>
                  </a:lnTo>
                  <a:lnTo>
                    <a:pt x="10119" y="12272"/>
                  </a:lnTo>
                  <a:lnTo>
                    <a:pt x="10906" y="12305"/>
                  </a:lnTo>
                  <a:lnTo>
                    <a:pt x="11650" y="12272"/>
                  </a:lnTo>
                  <a:lnTo>
                    <a:pt x="12373" y="12190"/>
                  </a:lnTo>
                  <a:lnTo>
                    <a:pt x="13117" y="12060"/>
                  </a:lnTo>
                  <a:lnTo>
                    <a:pt x="13797" y="11863"/>
                  </a:lnTo>
                  <a:lnTo>
                    <a:pt x="14456" y="11618"/>
                  </a:lnTo>
                  <a:lnTo>
                    <a:pt x="15073" y="11340"/>
                  </a:lnTo>
                  <a:lnTo>
                    <a:pt x="15647" y="11029"/>
                  </a:lnTo>
                  <a:lnTo>
                    <a:pt x="16178" y="10652"/>
                  </a:lnTo>
                  <a:lnTo>
                    <a:pt x="16667" y="10243"/>
                  </a:lnTo>
                  <a:lnTo>
                    <a:pt x="17071" y="9801"/>
                  </a:lnTo>
                  <a:lnTo>
                    <a:pt x="17475" y="9327"/>
                  </a:lnTo>
                  <a:lnTo>
                    <a:pt x="17815" y="8820"/>
                  </a:lnTo>
                  <a:lnTo>
                    <a:pt x="18049" y="8296"/>
                  </a:lnTo>
                  <a:lnTo>
                    <a:pt x="18262" y="7723"/>
                  </a:lnTo>
                  <a:lnTo>
                    <a:pt x="18347" y="7134"/>
                  </a:lnTo>
                  <a:lnTo>
                    <a:pt x="18389" y="6561"/>
                  </a:lnTo>
                  <a:lnTo>
                    <a:pt x="18347" y="5956"/>
                  </a:lnTo>
                  <a:lnTo>
                    <a:pt x="18262" y="5400"/>
                  </a:lnTo>
                  <a:lnTo>
                    <a:pt x="18049" y="4827"/>
                  </a:lnTo>
                  <a:lnTo>
                    <a:pt x="17815" y="4303"/>
                  </a:lnTo>
                  <a:lnTo>
                    <a:pt x="17475" y="3796"/>
                  </a:lnTo>
                  <a:lnTo>
                    <a:pt x="17114" y="3321"/>
                  </a:lnTo>
                  <a:lnTo>
                    <a:pt x="16710" y="2880"/>
                  </a:lnTo>
                  <a:lnTo>
                    <a:pt x="16221" y="2470"/>
                  </a:lnTo>
                  <a:lnTo>
                    <a:pt x="15689" y="2094"/>
                  </a:lnTo>
                  <a:lnTo>
                    <a:pt x="15115" y="1750"/>
                  </a:lnTo>
                  <a:lnTo>
                    <a:pt x="14499" y="1472"/>
                  </a:lnTo>
                  <a:lnTo>
                    <a:pt x="13797" y="1227"/>
                  </a:lnTo>
                  <a:lnTo>
                    <a:pt x="13117" y="1030"/>
                  </a:lnTo>
                  <a:lnTo>
                    <a:pt x="12415" y="883"/>
                  </a:lnTo>
                  <a:lnTo>
                    <a:pt x="11650" y="818"/>
                  </a:lnTo>
                  <a:lnTo>
                    <a:pt x="10906" y="785"/>
                  </a:lnTo>
                  <a:lnTo>
                    <a:pt x="10119" y="818"/>
                  </a:lnTo>
                  <a:lnTo>
                    <a:pt x="9396" y="883"/>
                  </a:lnTo>
                  <a:lnTo>
                    <a:pt x="8652" y="1030"/>
                  </a:lnTo>
                  <a:lnTo>
                    <a:pt x="8014" y="1227"/>
                  </a:lnTo>
                  <a:lnTo>
                    <a:pt x="7355" y="1440"/>
                  </a:lnTo>
                  <a:lnTo>
                    <a:pt x="6739" y="1750"/>
                  </a:lnTo>
                  <a:lnTo>
                    <a:pt x="6122" y="2061"/>
                  </a:lnTo>
                  <a:lnTo>
                    <a:pt x="5591" y="2438"/>
                  </a:lnTo>
                  <a:lnTo>
                    <a:pt x="5102" y="2847"/>
                  </a:lnTo>
                  <a:lnTo>
                    <a:pt x="4698" y="3289"/>
                  </a:lnTo>
                  <a:lnTo>
                    <a:pt x="4294" y="3763"/>
                  </a:lnTo>
                  <a:lnTo>
                    <a:pt x="3996" y="4270"/>
                  </a:lnTo>
                  <a:lnTo>
                    <a:pt x="3720" y="4794"/>
                  </a:lnTo>
                  <a:lnTo>
                    <a:pt x="3550" y="5367"/>
                  </a:lnTo>
                  <a:lnTo>
                    <a:pt x="3422" y="5956"/>
                  </a:lnTo>
                  <a:lnTo>
                    <a:pt x="3380" y="6561"/>
                  </a:lnTo>
                  <a:lnTo>
                    <a:pt x="3422" y="7134"/>
                  </a:lnTo>
                  <a:lnTo>
                    <a:pt x="3550" y="7690"/>
                  </a:lnTo>
                  <a:lnTo>
                    <a:pt x="3720" y="8263"/>
                  </a:lnTo>
                  <a:lnTo>
                    <a:pt x="3954" y="8787"/>
                  </a:lnTo>
                  <a:lnTo>
                    <a:pt x="4294" y="9294"/>
                  </a:lnTo>
                  <a:lnTo>
                    <a:pt x="4655" y="9769"/>
                  </a:lnTo>
                  <a:lnTo>
                    <a:pt x="5102" y="10210"/>
                  </a:lnTo>
                  <a:lnTo>
                    <a:pt x="5591" y="10620"/>
                  </a:lnTo>
                  <a:close/>
                </a:path>
                <a:path w="21600" h="21600" extrusionOk="0">
                  <a:moveTo>
                    <a:pt x="3401" y="6021"/>
                  </a:moveTo>
                  <a:lnTo>
                    <a:pt x="4039" y="5530"/>
                  </a:lnTo>
                  <a:lnTo>
                    <a:pt x="4294" y="4892"/>
                  </a:lnTo>
                  <a:lnTo>
                    <a:pt x="4677" y="4156"/>
                  </a:lnTo>
                  <a:lnTo>
                    <a:pt x="5166" y="3763"/>
                  </a:lnTo>
                  <a:lnTo>
                    <a:pt x="5378" y="3354"/>
                  </a:lnTo>
                  <a:lnTo>
                    <a:pt x="5293" y="2732"/>
                  </a:lnTo>
                  <a:moveTo>
                    <a:pt x="3507" y="7380"/>
                  </a:moveTo>
                  <a:lnTo>
                    <a:pt x="3890" y="7200"/>
                  </a:lnTo>
                  <a:lnTo>
                    <a:pt x="4103" y="7249"/>
                  </a:lnTo>
                  <a:lnTo>
                    <a:pt x="4400" y="7527"/>
                  </a:lnTo>
                  <a:lnTo>
                    <a:pt x="4719" y="7674"/>
                  </a:lnTo>
                  <a:lnTo>
                    <a:pt x="5293" y="7641"/>
                  </a:lnTo>
                  <a:lnTo>
                    <a:pt x="5740" y="7543"/>
                  </a:lnTo>
                  <a:lnTo>
                    <a:pt x="6144" y="7543"/>
                  </a:lnTo>
                  <a:lnTo>
                    <a:pt x="6526" y="7821"/>
                  </a:lnTo>
                  <a:lnTo>
                    <a:pt x="6569" y="8312"/>
                  </a:lnTo>
                  <a:lnTo>
                    <a:pt x="6059" y="8852"/>
                  </a:lnTo>
                  <a:lnTo>
                    <a:pt x="5803" y="8967"/>
                  </a:lnTo>
                  <a:lnTo>
                    <a:pt x="5803" y="9147"/>
                  </a:lnTo>
                  <a:lnTo>
                    <a:pt x="5421" y="9294"/>
                  </a:lnTo>
                  <a:lnTo>
                    <a:pt x="4868" y="9163"/>
                  </a:lnTo>
                  <a:lnTo>
                    <a:pt x="4337" y="9049"/>
                  </a:lnTo>
                  <a:lnTo>
                    <a:pt x="4081" y="9000"/>
                  </a:lnTo>
                  <a:moveTo>
                    <a:pt x="14988" y="11372"/>
                  </a:moveTo>
                  <a:lnTo>
                    <a:pt x="15115" y="10865"/>
                  </a:lnTo>
                  <a:lnTo>
                    <a:pt x="16072" y="10096"/>
                  </a:lnTo>
                  <a:lnTo>
                    <a:pt x="16455" y="9605"/>
                  </a:lnTo>
                  <a:lnTo>
                    <a:pt x="16455" y="8329"/>
                  </a:lnTo>
                  <a:lnTo>
                    <a:pt x="17156" y="7969"/>
                  </a:lnTo>
                  <a:lnTo>
                    <a:pt x="17879" y="7870"/>
                  </a:lnTo>
                  <a:lnTo>
                    <a:pt x="18177" y="7821"/>
                  </a:lnTo>
                  <a:moveTo>
                    <a:pt x="18368" y="6840"/>
                  </a:moveTo>
                  <a:lnTo>
                    <a:pt x="18049" y="6610"/>
                  </a:lnTo>
                  <a:lnTo>
                    <a:pt x="17411" y="6512"/>
                  </a:lnTo>
                  <a:lnTo>
                    <a:pt x="16859" y="6545"/>
                  </a:lnTo>
                  <a:lnTo>
                    <a:pt x="16603" y="6201"/>
                  </a:lnTo>
                  <a:lnTo>
                    <a:pt x="16731" y="5874"/>
                  </a:lnTo>
                  <a:lnTo>
                    <a:pt x="17241" y="5465"/>
                  </a:lnTo>
                  <a:lnTo>
                    <a:pt x="17858" y="5236"/>
                  </a:lnTo>
                  <a:lnTo>
                    <a:pt x="18007" y="5089"/>
                  </a:lnTo>
                  <a:lnTo>
                    <a:pt x="18049" y="4892"/>
                  </a:lnTo>
                  <a:moveTo>
                    <a:pt x="8100" y="1260"/>
                  </a:moveTo>
                  <a:cubicBezTo>
                    <a:pt x="8333" y="1276"/>
                    <a:pt x="8206" y="1554"/>
                    <a:pt x="8695" y="1652"/>
                  </a:cubicBezTo>
                  <a:cubicBezTo>
                    <a:pt x="9184" y="1750"/>
                    <a:pt x="10481" y="1685"/>
                    <a:pt x="10991" y="1881"/>
                  </a:cubicBezTo>
                  <a:cubicBezTo>
                    <a:pt x="11501" y="2078"/>
                    <a:pt x="11629" y="2503"/>
                    <a:pt x="11799" y="2830"/>
                  </a:cubicBezTo>
                  <a:cubicBezTo>
                    <a:pt x="11969" y="3158"/>
                    <a:pt x="11905" y="3910"/>
                    <a:pt x="12054" y="3894"/>
                  </a:cubicBezTo>
                  <a:cubicBezTo>
                    <a:pt x="12203" y="3878"/>
                    <a:pt x="12351" y="2880"/>
                    <a:pt x="12649" y="2683"/>
                  </a:cubicBezTo>
                  <a:cubicBezTo>
                    <a:pt x="12947" y="2487"/>
                    <a:pt x="13670" y="2536"/>
                    <a:pt x="13840" y="2683"/>
                  </a:cubicBezTo>
                  <a:cubicBezTo>
                    <a:pt x="14010" y="2830"/>
                    <a:pt x="13733" y="3370"/>
                    <a:pt x="13648" y="3616"/>
                  </a:cubicBezTo>
                  <a:cubicBezTo>
                    <a:pt x="13563" y="3861"/>
                    <a:pt x="13457" y="4058"/>
                    <a:pt x="13351" y="4156"/>
                  </a:cubicBezTo>
                  <a:cubicBezTo>
                    <a:pt x="13244" y="4254"/>
                    <a:pt x="13096" y="4221"/>
                    <a:pt x="12947" y="4254"/>
                  </a:cubicBezTo>
                  <a:cubicBezTo>
                    <a:pt x="12777" y="4303"/>
                    <a:pt x="12585" y="4369"/>
                    <a:pt x="12394" y="4401"/>
                  </a:cubicBezTo>
                  <a:cubicBezTo>
                    <a:pt x="12139" y="4500"/>
                    <a:pt x="12054" y="4614"/>
                    <a:pt x="11862" y="4647"/>
                  </a:cubicBezTo>
                  <a:cubicBezTo>
                    <a:pt x="11650" y="4761"/>
                    <a:pt x="11671" y="4680"/>
                    <a:pt x="11437" y="4778"/>
                  </a:cubicBezTo>
                  <a:cubicBezTo>
                    <a:pt x="11352" y="4827"/>
                    <a:pt x="11225" y="4974"/>
                    <a:pt x="11246" y="5072"/>
                  </a:cubicBezTo>
                  <a:cubicBezTo>
                    <a:pt x="11225" y="5154"/>
                    <a:pt x="11267" y="5220"/>
                    <a:pt x="11310" y="5269"/>
                  </a:cubicBezTo>
                  <a:cubicBezTo>
                    <a:pt x="11352" y="5318"/>
                    <a:pt x="11480" y="5383"/>
                    <a:pt x="11565" y="5416"/>
                  </a:cubicBezTo>
                  <a:cubicBezTo>
                    <a:pt x="11629" y="5400"/>
                    <a:pt x="11820" y="5465"/>
                    <a:pt x="11862" y="5432"/>
                  </a:cubicBezTo>
                  <a:cubicBezTo>
                    <a:pt x="11905" y="5416"/>
                    <a:pt x="11926" y="5269"/>
                    <a:pt x="11884" y="5236"/>
                  </a:cubicBezTo>
                  <a:cubicBezTo>
                    <a:pt x="11841" y="5203"/>
                    <a:pt x="11629" y="5269"/>
                    <a:pt x="11565" y="5220"/>
                  </a:cubicBezTo>
                  <a:cubicBezTo>
                    <a:pt x="11480" y="5187"/>
                    <a:pt x="11459" y="5040"/>
                    <a:pt x="11480" y="4974"/>
                  </a:cubicBezTo>
                  <a:cubicBezTo>
                    <a:pt x="11501" y="4909"/>
                    <a:pt x="11607" y="4860"/>
                    <a:pt x="11692" y="4843"/>
                  </a:cubicBezTo>
                  <a:cubicBezTo>
                    <a:pt x="11905" y="4876"/>
                    <a:pt x="11820" y="4876"/>
                    <a:pt x="12054" y="4876"/>
                  </a:cubicBezTo>
                  <a:cubicBezTo>
                    <a:pt x="12075" y="5040"/>
                    <a:pt x="12096" y="5269"/>
                    <a:pt x="12139" y="5416"/>
                  </a:cubicBezTo>
                  <a:cubicBezTo>
                    <a:pt x="12160" y="5465"/>
                    <a:pt x="12330" y="5465"/>
                    <a:pt x="12373" y="5416"/>
                  </a:cubicBezTo>
                  <a:cubicBezTo>
                    <a:pt x="12415" y="5367"/>
                    <a:pt x="12330" y="4974"/>
                    <a:pt x="12394" y="4892"/>
                  </a:cubicBezTo>
                  <a:cubicBezTo>
                    <a:pt x="12458" y="4810"/>
                    <a:pt x="12692" y="4925"/>
                    <a:pt x="12755" y="4892"/>
                  </a:cubicBezTo>
                  <a:cubicBezTo>
                    <a:pt x="12798" y="4860"/>
                    <a:pt x="12840" y="4761"/>
                    <a:pt x="12755" y="4729"/>
                  </a:cubicBezTo>
                  <a:cubicBezTo>
                    <a:pt x="12670" y="4696"/>
                    <a:pt x="12118" y="4745"/>
                    <a:pt x="12203" y="4696"/>
                  </a:cubicBezTo>
                  <a:cubicBezTo>
                    <a:pt x="12543" y="4549"/>
                    <a:pt x="12819" y="4434"/>
                    <a:pt x="13266" y="4401"/>
                  </a:cubicBezTo>
                  <a:cubicBezTo>
                    <a:pt x="13436" y="4385"/>
                    <a:pt x="13585" y="4500"/>
                    <a:pt x="13776" y="4532"/>
                  </a:cubicBezTo>
                  <a:cubicBezTo>
                    <a:pt x="13967" y="4630"/>
                    <a:pt x="13861" y="4843"/>
                    <a:pt x="13712" y="4925"/>
                  </a:cubicBezTo>
                  <a:cubicBezTo>
                    <a:pt x="13648" y="5023"/>
                    <a:pt x="13521" y="5121"/>
                    <a:pt x="13414" y="5187"/>
                  </a:cubicBezTo>
                  <a:cubicBezTo>
                    <a:pt x="13351" y="5285"/>
                    <a:pt x="13287" y="5334"/>
                    <a:pt x="13159" y="5383"/>
                  </a:cubicBezTo>
                  <a:cubicBezTo>
                    <a:pt x="13117" y="5563"/>
                    <a:pt x="12862" y="5743"/>
                    <a:pt x="12649" y="5809"/>
                  </a:cubicBezTo>
                  <a:cubicBezTo>
                    <a:pt x="12543" y="5907"/>
                    <a:pt x="12437" y="5940"/>
                    <a:pt x="12309" y="6005"/>
                  </a:cubicBezTo>
                  <a:cubicBezTo>
                    <a:pt x="12245" y="6120"/>
                    <a:pt x="12139" y="6185"/>
                    <a:pt x="12075" y="6300"/>
                  </a:cubicBezTo>
                  <a:cubicBezTo>
                    <a:pt x="12118" y="6561"/>
                    <a:pt x="12075" y="6643"/>
                    <a:pt x="12373" y="6741"/>
                  </a:cubicBezTo>
                  <a:cubicBezTo>
                    <a:pt x="12500" y="6840"/>
                    <a:pt x="12522" y="6970"/>
                    <a:pt x="12330" y="7036"/>
                  </a:cubicBezTo>
                  <a:cubicBezTo>
                    <a:pt x="12011" y="6987"/>
                    <a:pt x="12033" y="6823"/>
                    <a:pt x="11799" y="6692"/>
                  </a:cubicBezTo>
                  <a:cubicBezTo>
                    <a:pt x="11714" y="6529"/>
                    <a:pt x="11459" y="6430"/>
                    <a:pt x="11246" y="6398"/>
                  </a:cubicBezTo>
                  <a:cubicBezTo>
                    <a:pt x="11076" y="6332"/>
                    <a:pt x="11182" y="6365"/>
                    <a:pt x="10906" y="6365"/>
                  </a:cubicBezTo>
                  <a:cubicBezTo>
                    <a:pt x="10608" y="6512"/>
                    <a:pt x="10544" y="7347"/>
                    <a:pt x="11246" y="7478"/>
                  </a:cubicBezTo>
                  <a:cubicBezTo>
                    <a:pt x="12394" y="7429"/>
                    <a:pt x="13329" y="7772"/>
                    <a:pt x="13733" y="7985"/>
                  </a:cubicBezTo>
                  <a:cubicBezTo>
                    <a:pt x="13840" y="8410"/>
                    <a:pt x="13329" y="8901"/>
                    <a:pt x="12500" y="9343"/>
                  </a:cubicBezTo>
                  <a:cubicBezTo>
                    <a:pt x="11629" y="9736"/>
                    <a:pt x="11480" y="10194"/>
                    <a:pt x="11246" y="10980"/>
                  </a:cubicBezTo>
                  <a:cubicBezTo>
                    <a:pt x="10991" y="11372"/>
                    <a:pt x="10481" y="10930"/>
                    <a:pt x="10289" y="10096"/>
                  </a:cubicBezTo>
                  <a:cubicBezTo>
                    <a:pt x="10140" y="9196"/>
                    <a:pt x="9907" y="8165"/>
                    <a:pt x="10459" y="7576"/>
                  </a:cubicBezTo>
                  <a:cubicBezTo>
                    <a:pt x="9375" y="6790"/>
                    <a:pt x="9269" y="6070"/>
                    <a:pt x="9056" y="6218"/>
                  </a:cubicBezTo>
                  <a:cubicBezTo>
                    <a:pt x="9205" y="6987"/>
                    <a:pt x="8929" y="6660"/>
                    <a:pt x="8737" y="6021"/>
                  </a:cubicBezTo>
                  <a:cubicBezTo>
                    <a:pt x="8822" y="5023"/>
                    <a:pt x="8610" y="4385"/>
                    <a:pt x="8440" y="3550"/>
                  </a:cubicBezTo>
                  <a:lnTo>
                    <a:pt x="7844" y="2290"/>
                  </a:lnTo>
                  <a:lnTo>
                    <a:pt x="6654" y="1849"/>
                  </a:lnTo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5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500"/>
                            </p:stCondLst>
                            <p:childTnLst>
                              <p:par>
                                <p:cTn id="33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5" autoUpdateAnimBg="0" advAuto="1000"/>
      <p:bldP spid="9224" grpId="0" build="p" bldLvl="3" autoUpdateAnimBg="0" advAuto="3000"/>
      <p:bldP spid="9235" grpId="0" animBg="1" autoUpdateAnimBg="0"/>
      <p:bldP spid="9236" grpId="0" animBg="1" autoUpdateAnimBg="0"/>
      <p:bldP spid="9239" grpId="0" animBg="1"/>
      <p:bldP spid="9242" grpId="0" animBg="1" autoUpdateAnimBg="0"/>
      <p:bldP spid="92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and Information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382000" cy="817562"/>
          </a:xfrm>
        </p:spPr>
        <p:txBody>
          <a:bodyPr/>
          <a:lstStyle/>
          <a:p>
            <a:r>
              <a:rPr lang="en-US"/>
              <a:t>What are the qualities of valuable information?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65100" y="6450013"/>
            <a:ext cx="15494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000099"/>
                </a:solidFill>
                <a:latin typeface="Arial Narrow" pitchFamily="34" charset="0"/>
              </a:rPr>
              <a:t>p. 516 - 517</a:t>
            </a:r>
          </a:p>
        </p:txBody>
      </p:sp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11270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graphicFrame>
        <p:nvGraphicFramePr>
          <p:cNvPr id="15" name="Diagram 14"/>
          <p:cNvGraphicFramePr/>
          <p:nvPr/>
        </p:nvGraphicFramePr>
        <p:xfrm>
          <a:off x="1323975" y="174942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4E6DB371-A56E-49B6-B382-6A25227E0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>
                                            <p:graphicEl>
                                              <a:dgm id="{4E6DB371-A56E-49B6-B382-6A25227E0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F2F4850-14A6-42AC-82C3-52481905A8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>
                                            <p:graphicEl>
                                              <a:dgm id="{DF2F4850-14A6-42AC-82C3-52481905A8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CC97768-C952-4D98-A53B-619A0E5913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>
                                            <p:graphicEl>
                                              <a:dgm id="{DCC97768-C952-4D98-A53B-619A0E5913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F92EB0F-D44D-4693-A6D4-AE1DFDA0C8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>
                                            <p:graphicEl>
                                              <a:dgm id="{8F92EB0F-D44D-4693-A6D4-AE1DFDA0C8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91622E1-E29D-4475-B9D6-2AEF31A157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graphicEl>
                                              <a:dgm id="{F91622E1-E29D-4475-B9D6-2AEF31A157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441F306-325F-4F29-BD49-53392AA27A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>
                                            <p:graphicEl>
                                              <a:dgm id="{1441F306-325F-4F29-BD49-53392AA27A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D1B7700-5190-4751-BEB2-365BAD561A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>
                                            <p:graphicEl>
                                              <a:dgm id="{3D1B7700-5190-4751-BEB2-365BAD561A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bldLvl="5" autoUpdateAnimBg="0" advAuto="1000"/>
      <p:bldGraphic spid="1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Hierarchy of Data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585787"/>
          </a:xfrm>
        </p:spPr>
        <p:txBody>
          <a:bodyPr/>
          <a:lstStyle/>
          <a:p>
            <a:r>
              <a:rPr lang="en-US"/>
              <a:t>What is a hierarchy?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65100" y="6450013"/>
            <a:ext cx="15494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000099"/>
                </a:solidFill>
                <a:latin typeface="Arial Narrow" pitchFamily="34" charset="0"/>
              </a:rPr>
              <a:t>p. 517 Fig. 10-2</a:t>
            </a:r>
          </a:p>
        </p:txBody>
      </p:sp>
      <p:grpSp>
        <p:nvGrpSpPr>
          <p:cNvPr id="13317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13318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9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13367" name="Rectangle 55"/>
          <p:cNvSpPr>
            <a:spLocks noChangeArrowheads="1"/>
          </p:cNvSpPr>
          <p:nvPr/>
        </p:nvSpPr>
        <p:spPr bwMode="auto">
          <a:xfrm>
            <a:off x="304800" y="1547813"/>
            <a:ext cx="8229600" cy="11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66"/>
              </a:buClr>
              <a:buSzPct val="75000"/>
              <a:buFont typeface="Wingdings" pitchFamily="2" charset="2"/>
              <a:buChar char="Ø"/>
            </a:pPr>
            <a:r>
              <a:rPr kumimoji="1" lang="en-US" sz="2600" b="1">
                <a:solidFill>
                  <a:srgbClr val="000000"/>
                </a:solidFill>
                <a:latin typeface="Times New Roman" pitchFamily="18" charset="0"/>
              </a:rPr>
              <a:t>Database contains files, file contains records, record contains fields, field contains characters</a:t>
            </a:r>
          </a:p>
        </p:txBody>
      </p:sp>
      <p:pic>
        <p:nvPicPr>
          <p:cNvPr id="10" name="Picture 9" descr="CFig10-0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695" y="2564523"/>
            <a:ext cx="5681689" cy="3478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 advAuto="1000"/>
      <p:bldP spid="13367" grpId="0" build="p" bldLvl="3" autoUpdateAnimBg="0" advAuto="300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Hierarchy of Data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8585200" cy="738187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dirty="0">
                <a:solidFill>
                  <a:srgbClr val="D94439"/>
                </a:solidFill>
              </a:rPr>
              <a:t>field</a:t>
            </a:r>
            <a:r>
              <a:rPr lang="en-US" dirty="0"/>
              <a:t>?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65100" y="6450013"/>
            <a:ext cx="15494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000099"/>
                </a:solidFill>
                <a:latin typeface="Arial Narrow" pitchFamily="34" charset="0"/>
              </a:rPr>
              <a:t>p. 518 Fig. 10-3</a:t>
            </a:r>
          </a:p>
        </p:txBody>
      </p:sp>
      <p:grpSp>
        <p:nvGrpSpPr>
          <p:cNvPr id="15365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15366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7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04800" y="1524000"/>
            <a:ext cx="5943600" cy="325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lvl="1" indent="-495300">
              <a:spcBef>
                <a:spcPct val="5000"/>
              </a:spcBef>
              <a:buClr>
                <a:srgbClr val="000066"/>
              </a:buClr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Combination of one or more characters</a:t>
            </a:r>
          </a:p>
          <a:p>
            <a:pPr marL="609600" lvl="1" indent="-495300">
              <a:spcBef>
                <a:spcPct val="5000"/>
              </a:spcBef>
              <a:buClr>
                <a:srgbClr val="000066"/>
              </a:buClr>
              <a:buFont typeface="Wingdings" pitchFamily="2" charset="2"/>
              <a:buChar char="Ø"/>
            </a:pPr>
            <a:r>
              <a:rPr kumimoji="1" lang="en-US" sz="2600" b="1" dirty="0">
                <a:solidFill>
                  <a:srgbClr val="000000"/>
                </a:solidFill>
                <a:latin typeface="Times New Roman" pitchFamily="18" charset="0"/>
              </a:rPr>
              <a:t>Smallest unit of data user accesses</a:t>
            </a:r>
          </a:p>
          <a:p>
            <a:pPr marL="1028700" lvl="2" indent="-457200">
              <a:spcBef>
                <a:spcPct val="200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kumimoji="1" lang="en-US" b="1" dirty="0">
                <a:solidFill>
                  <a:srgbClr val="D94439"/>
                </a:solidFill>
                <a:latin typeface="+mn-lt"/>
              </a:rPr>
              <a:t>Field name</a:t>
            </a:r>
            <a:r>
              <a:rPr kumimoji="1" lang="en-US" dirty="0">
                <a:solidFill>
                  <a:srgbClr val="000000"/>
                </a:solidFill>
                <a:latin typeface="+mn-lt"/>
              </a:rPr>
              <a:t> uniquely identifies each field</a:t>
            </a:r>
            <a:endParaRPr kumimoji="1" lang="en-US" b="1" dirty="0">
              <a:solidFill>
                <a:srgbClr val="D94439"/>
              </a:solidFill>
              <a:latin typeface="+mn-lt"/>
            </a:endParaRPr>
          </a:p>
          <a:p>
            <a:pPr marL="1028700" lvl="2" indent="-457200">
              <a:spcBef>
                <a:spcPct val="200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kumimoji="1" lang="en-US" b="1" dirty="0">
                <a:solidFill>
                  <a:srgbClr val="D94439"/>
                </a:solidFill>
                <a:latin typeface="Times New Roman" pitchFamily="18" charset="0"/>
              </a:rPr>
              <a:t>Field size</a:t>
            </a:r>
            <a:r>
              <a:rPr kumimoji="1" lang="en-US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dirty="0">
                <a:solidFill>
                  <a:srgbClr val="000000"/>
                </a:solidFill>
                <a:latin typeface="Times New Roman" pitchFamily="18" charset="0"/>
              </a:rPr>
              <a:t>defines the maximum number of characters a field can contain</a:t>
            </a:r>
          </a:p>
          <a:p>
            <a:pPr marL="1028700" lvl="2" indent="-457200">
              <a:spcBef>
                <a:spcPct val="200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kumimoji="1" lang="en-US" b="1" dirty="0">
                <a:solidFill>
                  <a:srgbClr val="D94439"/>
                </a:solidFill>
                <a:latin typeface="Times New Roman" pitchFamily="18" charset="0"/>
              </a:rPr>
              <a:t>Data type</a:t>
            </a:r>
            <a:r>
              <a:rPr kumimoji="1" lang="en-US" dirty="0">
                <a:solidFill>
                  <a:srgbClr val="000000"/>
                </a:solidFill>
                <a:latin typeface="Times New Roman" pitchFamily="18" charset="0"/>
              </a:rPr>
              <a:t> specifies kind of data field contains</a:t>
            </a:r>
          </a:p>
        </p:txBody>
      </p:sp>
      <p:pic>
        <p:nvPicPr>
          <p:cNvPr id="10" name="Picture 9" descr="CFig10-03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890" y="1618594"/>
            <a:ext cx="2865398" cy="3258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6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bldLvl="5" autoUpdateAnimBg="0" advAuto="1000"/>
      <p:bldP spid="15368" grpId="0" build="p" bldLvl="3" autoUpdateAnimBg="0" advAuto="400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75" name="Group 67"/>
          <p:cNvGrpSpPr>
            <a:grpSpLocks/>
          </p:cNvGrpSpPr>
          <p:nvPr/>
        </p:nvGrpSpPr>
        <p:grpSpPr bwMode="auto">
          <a:xfrm>
            <a:off x="206375" y="4567238"/>
            <a:ext cx="3017838" cy="1585912"/>
            <a:chOff x="74" y="2877"/>
            <a:chExt cx="1901" cy="999"/>
          </a:xfrm>
        </p:grpSpPr>
        <p:sp>
          <p:nvSpPr>
            <p:cNvPr id="17417" name="AutoShape 9"/>
            <p:cNvSpPr>
              <a:spLocks noChangeArrowheads="1"/>
            </p:cNvSpPr>
            <p:nvPr/>
          </p:nvSpPr>
          <p:spPr bwMode="auto">
            <a:xfrm>
              <a:off x="74" y="2877"/>
              <a:ext cx="1901" cy="999"/>
            </a:xfrm>
            <a:prstGeom prst="octagon">
              <a:avLst>
                <a:gd name="adj" fmla="val 29287"/>
              </a:avLst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99CC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418" name="AutoShape 10"/>
            <p:cNvSpPr>
              <a:spLocks noChangeArrowheads="1"/>
            </p:cNvSpPr>
            <p:nvPr/>
          </p:nvSpPr>
          <p:spPr bwMode="auto">
            <a:xfrm>
              <a:off x="165" y="2918"/>
              <a:ext cx="1466" cy="900"/>
            </a:xfrm>
            <a:prstGeom prst="octagon">
              <a:avLst>
                <a:gd name="adj" fmla="val 29287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Yes/No</a:t>
              </a:r>
            </a:p>
            <a:p>
              <a:pPr algn="ctr">
                <a:buClr>
                  <a:schemeClr val="hlink"/>
                </a:buClr>
              </a:pPr>
              <a:r>
                <a:rPr kumimoji="1" lang="en-US" sz="1400" b="1">
                  <a:latin typeface="Times New Roman" pitchFamily="18" charset="0"/>
                </a:rPr>
                <a:t>(also called </a:t>
              </a:r>
              <a:r>
                <a:rPr kumimoji="1" lang="en-US" sz="1400" b="1">
                  <a:solidFill>
                    <a:schemeClr val="accent2"/>
                  </a:solidFill>
                  <a:latin typeface="Times New Roman" pitchFamily="18" charset="0"/>
                </a:rPr>
                <a:t>Boolean</a:t>
              </a:r>
              <a:r>
                <a:rPr kumimoji="1" lang="en-US" sz="1400" b="1">
                  <a:latin typeface="Times New Roman" pitchFamily="18" charset="0"/>
                </a:rPr>
                <a:t>)—only the values Yes or No (or True or False)</a:t>
              </a:r>
              <a:endParaRPr kumimoji="1" lang="en-US" sz="14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17476" name="Group 68"/>
          <p:cNvGrpSpPr>
            <a:grpSpLocks/>
          </p:cNvGrpSpPr>
          <p:nvPr/>
        </p:nvGrpSpPr>
        <p:grpSpPr bwMode="auto">
          <a:xfrm>
            <a:off x="2952750" y="4579938"/>
            <a:ext cx="3017838" cy="1585912"/>
            <a:chOff x="1804" y="2885"/>
            <a:chExt cx="1901" cy="999"/>
          </a:xfrm>
        </p:grpSpPr>
        <p:sp>
          <p:nvSpPr>
            <p:cNvPr id="17441" name="AutoShape 33"/>
            <p:cNvSpPr>
              <a:spLocks noChangeArrowheads="1"/>
            </p:cNvSpPr>
            <p:nvPr/>
          </p:nvSpPr>
          <p:spPr bwMode="auto">
            <a:xfrm>
              <a:off x="1804" y="2885"/>
              <a:ext cx="1901" cy="999"/>
            </a:xfrm>
            <a:prstGeom prst="octagon">
              <a:avLst>
                <a:gd name="adj" fmla="val 29287"/>
              </a:avLst>
            </a:prstGeom>
            <a:solidFill>
              <a:srgbClr val="339966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9966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442" name="AutoShape 34"/>
            <p:cNvSpPr>
              <a:spLocks noChangeArrowheads="1"/>
            </p:cNvSpPr>
            <p:nvPr/>
          </p:nvSpPr>
          <p:spPr bwMode="auto">
            <a:xfrm>
              <a:off x="1864" y="2982"/>
              <a:ext cx="1795" cy="710"/>
            </a:xfrm>
            <a:prstGeom prst="octagon">
              <a:avLst>
                <a:gd name="adj" fmla="val 29287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Hyperlink</a:t>
              </a:r>
            </a:p>
            <a:p>
              <a:pPr algn="ctr">
                <a:buClr>
                  <a:schemeClr val="hlink"/>
                </a:buClr>
              </a:pPr>
              <a:r>
                <a:rPr kumimoji="1" lang="en-US" sz="1400" b="1">
                  <a:latin typeface="Times New Roman" pitchFamily="18" charset="0"/>
                </a:rPr>
                <a:t>Web address that links to document or Web page</a:t>
              </a:r>
              <a:endParaRPr kumimoji="1" lang="en-US" sz="14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17477" name="Group 69"/>
          <p:cNvGrpSpPr>
            <a:grpSpLocks/>
          </p:cNvGrpSpPr>
          <p:nvPr/>
        </p:nvGrpSpPr>
        <p:grpSpPr bwMode="auto">
          <a:xfrm>
            <a:off x="5451475" y="4405313"/>
            <a:ext cx="3460750" cy="2028825"/>
            <a:chOff x="3378" y="2775"/>
            <a:chExt cx="2180" cy="1278"/>
          </a:xfrm>
        </p:grpSpPr>
        <p:sp>
          <p:nvSpPr>
            <p:cNvPr id="17445" name="AutoShape 37"/>
            <p:cNvSpPr>
              <a:spLocks noChangeArrowheads="1"/>
            </p:cNvSpPr>
            <p:nvPr/>
          </p:nvSpPr>
          <p:spPr bwMode="auto">
            <a:xfrm>
              <a:off x="3524" y="2885"/>
              <a:ext cx="1901" cy="999"/>
            </a:xfrm>
            <a:prstGeom prst="octagon">
              <a:avLst>
                <a:gd name="adj" fmla="val 29287"/>
              </a:avLst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660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446" name="AutoShape 38"/>
            <p:cNvSpPr>
              <a:spLocks noChangeArrowheads="1"/>
            </p:cNvSpPr>
            <p:nvPr/>
          </p:nvSpPr>
          <p:spPr bwMode="auto">
            <a:xfrm>
              <a:off x="3378" y="2775"/>
              <a:ext cx="2180" cy="1278"/>
            </a:xfrm>
            <a:prstGeom prst="octagon">
              <a:avLst>
                <a:gd name="adj" fmla="val 29287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Object</a:t>
              </a:r>
            </a:p>
            <a:p>
              <a:pPr algn="ctr">
                <a:buClr>
                  <a:schemeClr val="hlink"/>
                </a:buClr>
              </a:pPr>
              <a:r>
                <a:rPr kumimoji="1" lang="en-US" sz="1400" b="1">
                  <a:latin typeface="Times New Roman" pitchFamily="18" charset="0"/>
                </a:rPr>
                <a:t>(also called </a:t>
              </a:r>
              <a:r>
                <a:rPr kumimoji="1" lang="en-US" sz="1400" b="1">
                  <a:solidFill>
                    <a:schemeClr val="accent2"/>
                  </a:solidFill>
                  <a:latin typeface="Times New Roman" pitchFamily="18" charset="0"/>
                </a:rPr>
                <a:t>BLOB</a:t>
              </a:r>
              <a:r>
                <a:rPr kumimoji="1" lang="en-US" sz="1400" b="1">
                  <a:latin typeface="Times New Roman" pitchFamily="18" charset="0"/>
                </a:rPr>
                <a:t> for binary large object)—photograph, audio, video, or document created in other application such as word processing or spreadsheet</a:t>
              </a:r>
              <a:endParaRPr kumimoji="1" lang="en-US" sz="14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Hierarchy of Data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090613"/>
            <a:ext cx="5181600" cy="433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What are common data types?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65100" y="6450013"/>
            <a:ext cx="15494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rgbClr val="000099"/>
                </a:solidFill>
                <a:latin typeface="Arial Narrow" pitchFamily="34" charset="0"/>
              </a:rPr>
              <a:t>p. 518</a:t>
            </a:r>
          </a:p>
        </p:txBody>
      </p:sp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7847013" y="6402388"/>
            <a:ext cx="860425" cy="271462"/>
            <a:chOff x="4943" y="4033"/>
            <a:chExt cx="542" cy="171"/>
          </a:xfrm>
        </p:grpSpPr>
        <p:sp>
          <p:nvSpPr>
            <p:cNvPr id="17414" name="AutoShape 6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4960" y="4033"/>
              <a:ext cx="525" cy="171"/>
            </a:xfrm>
            <a:prstGeom prst="actionButtonForwardNext">
              <a:avLst/>
            </a:prstGeom>
            <a:solidFill>
              <a:srgbClr val="FFBA02"/>
            </a:solidFill>
            <a:ln w="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4943" y="4036"/>
              <a:ext cx="2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40000"/>
                <a:buFont typeface="Wingdings" pitchFamily="2" charset="2"/>
                <a:buNone/>
              </a:pPr>
              <a:r>
                <a:rPr lang="en-US" sz="1000" b="1">
                  <a:solidFill>
                    <a:schemeClr val="bg2"/>
                  </a:solidFill>
                  <a:latin typeface="Times New Roman" pitchFamily="18" charset="0"/>
                </a:rPr>
                <a:t>Next</a:t>
              </a:r>
              <a:endParaRPr lang="en-US" sz="1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17478" name="Group 70"/>
          <p:cNvGrpSpPr>
            <a:grpSpLocks/>
          </p:cNvGrpSpPr>
          <p:nvPr/>
        </p:nvGrpSpPr>
        <p:grpSpPr bwMode="auto">
          <a:xfrm>
            <a:off x="82550" y="3127375"/>
            <a:ext cx="3144838" cy="1585913"/>
            <a:chOff x="-4" y="1970"/>
            <a:chExt cx="1981" cy="999"/>
          </a:xfrm>
        </p:grpSpPr>
        <p:sp>
          <p:nvSpPr>
            <p:cNvPr id="17426" name="AutoShape 18"/>
            <p:cNvSpPr>
              <a:spLocks noChangeArrowheads="1"/>
            </p:cNvSpPr>
            <p:nvPr/>
          </p:nvSpPr>
          <p:spPr bwMode="auto">
            <a:xfrm>
              <a:off x="76" y="1970"/>
              <a:ext cx="1901" cy="999"/>
            </a:xfrm>
            <a:prstGeom prst="octagon">
              <a:avLst>
                <a:gd name="adj" fmla="val 29287"/>
              </a:avLst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427" name="AutoShape 19"/>
            <p:cNvSpPr>
              <a:spLocks noChangeArrowheads="1"/>
            </p:cNvSpPr>
            <p:nvPr/>
          </p:nvSpPr>
          <p:spPr bwMode="auto">
            <a:xfrm>
              <a:off x="-4" y="2026"/>
              <a:ext cx="1956" cy="900"/>
            </a:xfrm>
            <a:prstGeom prst="octagon">
              <a:avLst>
                <a:gd name="adj" fmla="val 29287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Currency</a:t>
              </a:r>
            </a:p>
            <a:p>
              <a:pPr algn="ctr"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1400" b="1">
                  <a:latin typeface="Times New Roman" pitchFamily="18" charset="0"/>
                </a:rPr>
                <a:t>dollar and cent amounts or numbers containing decimal values</a:t>
              </a:r>
            </a:p>
          </p:txBody>
        </p:sp>
      </p:grpSp>
      <p:grpSp>
        <p:nvGrpSpPr>
          <p:cNvPr id="17479" name="Group 71"/>
          <p:cNvGrpSpPr>
            <a:grpSpLocks/>
          </p:cNvGrpSpPr>
          <p:nvPr/>
        </p:nvGrpSpPr>
        <p:grpSpPr bwMode="auto">
          <a:xfrm>
            <a:off x="2949575" y="3144838"/>
            <a:ext cx="3017838" cy="1585912"/>
            <a:chOff x="1802" y="1981"/>
            <a:chExt cx="1901" cy="999"/>
          </a:xfrm>
        </p:grpSpPr>
        <p:sp>
          <p:nvSpPr>
            <p:cNvPr id="17420" name="AutoShape 12"/>
            <p:cNvSpPr>
              <a:spLocks noChangeArrowheads="1"/>
            </p:cNvSpPr>
            <p:nvPr/>
          </p:nvSpPr>
          <p:spPr bwMode="auto">
            <a:xfrm>
              <a:off x="1802" y="1981"/>
              <a:ext cx="1901" cy="999"/>
            </a:xfrm>
            <a:prstGeom prst="octagon">
              <a:avLst>
                <a:gd name="adj" fmla="val 29287"/>
              </a:avLst>
            </a:prstGeom>
            <a:solidFill>
              <a:srgbClr val="D94439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D94439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421" name="AutoShape 13"/>
            <p:cNvSpPr>
              <a:spLocks noChangeArrowheads="1"/>
            </p:cNvSpPr>
            <p:nvPr/>
          </p:nvSpPr>
          <p:spPr bwMode="auto">
            <a:xfrm>
              <a:off x="1942" y="2093"/>
              <a:ext cx="1481" cy="710"/>
            </a:xfrm>
            <a:prstGeom prst="octagon">
              <a:avLst>
                <a:gd name="adj" fmla="val 29287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Date</a:t>
              </a:r>
            </a:p>
            <a:p>
              <a:pPr algn="ctr"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1400" b="1">
                  <a:latin typeface="Times New Roman" pitchFamily="18" charset="0"/>
                </a:rPr>
                <a:t>month, day, year, and sometimes time</a:t>
              </a:r>
            </a:p>
          </p:txBody>
        </p:sp>
      </p:grpSp>
      <p:grpSp>
        <p:nvGrpSpPr>
          <p:cNvPr id="17474" name="Group 66"/>
          <p:cNvGrpSpPr>
            <a:grpSpLocks/>
          </p:cNvGrpSpPr>
          <p:nvPr/>
        </p:nvGrpSpPr>
        <p:grpSpPr bwMode="auto">
          <a:xfrm>
            <a:off x="5680075" y="3144838"/>
            <a:ext cx="3017838" cy="1585912"/>
            <a:chOff x="3522" y="1981"/>
            <a:chExt cx="1901" cy="999"/>
          </a:xfrm>
        </p:grpSpPr>
        <p:sp>
          <p:nvSpPr>
            <p:cNvPr id="17423" name="AutoShape 15"/>
            <p:cNvSpPr>
              <a:spLocks noChangeArrowheads="1"/>
            </p:cNvSpPr>
            <p:nvPr/>
          </p:nvSpPr>
          <p:spPr bwMode="auto">
            <a:xfrm>
              <a:off x="3522" y="1981"/>
              <a:ext cx="1901" cy="999"/>
            </a:xfrm>
            <a:prstGeom prst="octagon">
              <a:avLst>
                <a:gd name="adj" fmla="val 29287"/>
              </a:avLst>
            </a:prstGeom>
            <a:solidFill>
              <a:srgbClr val="993366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3366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424" name="AutoShape 16"/>
            <p:cNvSpPr>
              <a:spLocks noChangeArrowheads="1"/>
            </p:cNvSpPr>
            <p:nvPr/>
          </p:nvSpPr>
          <p:spPr bwMode="auto">
            <a:xfrm>
              <a:off x="3801" y="2119"/>
              <a:ext cx="1346" cy="520"/>
            </a:xfrm>
            <a:prstGeom prst="octagon">
              <a:avLst>
                <a:gd name="adj" fmla="val 29287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Memo</a:t>
              </a:r>
            </a:p>
            <a:p>
              <a:pPr algn="ctr"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1400" b="1">
                  <a:latin typeface="Times New Roman" pitchFamily="18" charset="0"/>
                </a:rPr>
                <a:t>lengthy text entries</a:t>
              </a:r>
            </a:p>
          </p:txBody>
        </p:sp>
      </p:grpSp>
      <p:grpSp>
        <p:nvGrpSpPr>
          <p:cNvPr id="17471" name="Group 63"/>
          <p:cNvGrpSpPr>
            <a:grpSpLocks/>
          </p:cNvGrpSpPr>
          <p:nvPr/>
        </p:nvGrpSpPr>
        <p:grpSpPr bwMode="auto">
          <a:xfrm>
            <a:off x="209550" y="1536700"/>
            <a:ext cx="3014663" cy="1731963"/>
            <a:chOff x="76" y="968"/>
            <a:chExt cx="1899" cy="1091"/>
          </a:xfrm>
        </p:grpSpPr>
        <p:sp>
          <p:nvSpPr>
            <p:cNvPr id="17435" name="AutoShape 27"/>
            <p:cNvSpPr>
              <a:spLocks noChangeArrowheads="1"/>
            </p:cNvSpPr>
            <p:nvPr/>
          </p:nvSpPr>
          <p:spPr bwMode="auto">
            <a:xfrm>
              <a:off x="76" y="1056"/>
              <a:ext cx="1899" cy="1003"/>
            </a:xfrm>
            <a:prstGeom prst="octagon">
              <a:avLst>
                <a:gd name="adj" fmla="val 29287"/>
              </a:avLst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Normal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99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436" name="AutoShape 28"/>
            <p:cNvSpPr>
              <a:spLocks noChangeArrowheads="1"/>
            </p:cNvSpPr>
            <p:nvPr/>
          </p:nvSpPr>
          <p:spPr bwMode="auto">
            <a:xfrm>
              <a:off x="155" y="968"/>
              <a:ext cx="1665" cy="1088"/>
            </a:xfrm>
            <a:prstGeom prst="octagon">
              <a:avLst>
                <a:gd name="adj" fmla="val 29287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Text</a:t>
              </a:r>
            </a:p>
            <a:p>
              <a:pPr algn="ctr"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1400" b="1">
                  <a:latin typeface="Times New Roman" pitchFamily="18" charset="0"/>
                </a:rPr>
                <a:t>(also called </a:t>
              </a:r>
              <a:r>
                <a:rPr kumimoji="1" lang="en-US" sz="1400" b="1">
                  <a:solidFill>
                    <a:schemeClr val="accent2"/>
                  </a:solidFill>
                  <a:latin typeface="Times New Roman" pitchFamily="18" charset="0"/>
                </a:rPr>
                <a:t>alphanumeric</a:t>
              </a:r>
              <a:r>
                <a:rPr kumimoji="1" lang="en-US" sz="1400" b="1">
                  <a:latin typeface="Times New Roman" pitchFamily="18" charset="0"/>
                </a:rPr>
                <a:t>)—letters, numbers, or special characters</a:t>
              </a:r>
            </a:p>
          </p:txBody>
        </p:sp>
      </p:grpSp>
      <p:grpSp>
        <p:nvGrpSpPr>
          <p:cNvPr id="17472" name="Group 64"/>
          <p:cNvGrpSpPr>
            <a:grpSpLocks/>
          </p:cNvGrpSpPr>
          <p:nvPr/>
        </p:nvGrpSpPr>
        <p:grpSpPr bwMode="auto">
          <a:xfrm>
            <a:off x="2952750" y="1676400"/>
            <a:ext cx="3017838" cy="1592263"/>
            <a:chOff x="1804" y="1056"/>
            <a:chExt cx="1901" cy="1003"/>
          </a:xfrm>
        </p:grpSpPr>
        <p:sp>
          <p:nvSpPr>
            <p:cNvPr id="17432" name="AutoShape 24"/>
            <p:cNvSpPr>
              <a:spLocks noChangeArrowheads="1"/>
            </p:cNvSpPr>
            <p:nvPr/>
          </p:nvSpPr>
          <p:spPr bwMode="auto">
            <a:xfrm>
              <a:off x="1804" y="1056"/>
              <a:ext cx="1901" cy="1003"/>
            </a:xfrm>
            <a:prstGeom prst="octagon">
              <a:avLst>
                <a:gd name="adj" fmla="val 29287"/>
              </a:avLst>
            </a:prstGeom>
            <a:solidFill>
              <a:srgbClr val="80800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80800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433" name="AutoShape 25"/>
            <p:cNvSpPr>
              <a:spLocks noChangeArrowheads="1"/>
            </p:cNvSpPr>
            <p:nvPr/>
          </p:nvSpPr>
          <p:spPr bwMode="auto">
            <a:xfrm>
              <a:off x="2106" y="1056"/>
              <a:ext cx="1344" cy="710"/>
            </a:xfrm>
            <a:prstGeom prst="octagon">
              <a:avLst>
                <a:gd name="adj" fmla="val 29287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Numeric</a:t>
              </a:r>
            </a:p>
            <a:p>
              <a:pPr algn="ctr"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1400" b="1">
                  <a:latin typeface="Times New Roman" pitchFamily="18" charset="0"/>
                </a:rPr>
                <a:t>numbers </a:t>
              </a:r>
              <a:br>
                <a:rPr kumimoji="1" lang="en-US" sz="1400" b="1">
                  <a:latin typeface="Times New Roman" pitchFamily="18" charset="0"/>
                </a:rPr>
              </a:br>
              <a:r>
                <a:rPr kumimoji="1" lang="en-US" sz="1400" b="1">
                  <a:latin typeface="Times New Roman" pitchFamily="18" charset="0"/>
                </a:rPr>
                <a:t>only</a:t>
              </a:r>
            </a:p>
          </p:txBody>
        </p:sp>
      </p:grpSp>
      <p:grpSp>
        <p:nvGrpSpPr>
          <p:cNvPr id="17473" name="Group 65"/>
          <p:cNvGrpSpPr>
            <a:grpSpLocks/>
          </p:cNvGrpSpPr>
          <p:nvPr/>
        </p:nvGrpSpPr>
        <p:grpSpPr bwMode="auto">
          <a:xfrm>
            <a:off x="5683250" y="1676400"/>
            <a:ext cx="3095625" cy="1592263"/>
            <a:chOff x="3524" y="1056"/>
            <a:chExt cx="1950" cy="1003"/>
          </a:xfrm>
        </p:grpSpPr>
        <p:sp>
          <p:nvSpPr>
            <p:cNvPr id="17429" name="AutoShape 21"/>
            <p:cNvSpPr>
              <a:spLocks noChangeArrowheads="1"/>
            </p:cNvSpPr>
            <p:nvPr/>
          </p:nvSpPr>
          <p:spPr bwMode="auto">
            <a:xfrm>
              <a:off x="3524" y="1056"/>
              <a:ext cx="1901" cy="1003"/>
            </a:xfrm>
            <a:prstGeom prst="octagon">
              <a:avLst>
                <a:gd name="adj" fmla="val 29287"/>
              </a:avLst>
            </a:prstGeom>
            <a:solidFill>
              <a:srgbClr val="008080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8080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430" name="AutoShape 22"/>
            <p:cNvSpPr>
              <a:spLocks noChangeArrowheads="1"/>
            </p:cNvSpPr>
            <p:nvPr/>
          </p:nvSpPr>
          <p:spPr bwMode="auto">
            <a:xfrm>
              <a:off x="3601" y="1090"/>
              <a:ext cx="1873" cy="710"/>
            </a:xfrm>
            <a:prstGeom prst="octagon">
              <a:avLst>
                <a:gd name="adj" fmla="val 29287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AutoNumber</a:t>
              </a:r>
            </a:p>
            <a:p>
              <a:pPr algn="ctr"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1400" b="1">
                  <a:latin typeface="Times New Roman" pitchFamily="18" charset="0"/>
                </a:rPr>
                <a:t>unique number automatically assigned to each new record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5" autoUpdateAnimBg="0" advAuto="1000"/>
    </p:bldLst>
  </p:timing>
</p:sld>
</file>

<file path=ppt/theme/theme1.xml><?xml version="1.0" encoding="utf-8"?>
<a:theme xmlns:a="http://schemas.openxmlformats.org/drawingml/2006/main" name="1_dt2">
  <a:themeElements>
    <a:clrScheme name="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1_dt2">
      <a:majorFont>
        <a:latin typeface="Franklin Gothic Demi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9144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9144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dt2 1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DC2008</Template>
  <TotalTime>2151</TotalTime>
  <Words>1811</Words>
  <Application>Microsoft PowerPoint</Application>
  <PresentationFormat>On-screen Show (4:3)</PresentationFormat>
  <Paragraphs>354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1_dt2</vt:lpstr>
      <vt:lpstr>Chapter 10 Database Management</vt:lpstr>
      <vt:lpstr>Chapter 10 Objectives</vt:lpstr>
      <vt:lpstr>Data and Information</vt:lpstr>
      <vt:lpstr>Data and Information</vt:lpstr>
      <vt:lpstr>Data and Information</vt:lpstr>
      <vt:lpstr>Data and Information</vt:lpstr>
      <vt:lpstr>The Hierarchy of Data</vt:lpstr>
      <vt:lpstr>The Hierarchy of Data</vt:lpstr>
      <vt:lpstr>The Hierarchy of Data</vt:lpstr>
      <vt:lpstr>The Hierarchy of Data</vt:lpstr>
      <vt:lpstr>The Hierarchy of Data</vt:lpstr>
      <vt:lpstr>Maintaining Data</vt:lpstr>
      <vt:lpstr>Maintaining Data</vt:lpstr>
      <vt:lpstr>Maintaining Data</vt:lpstr>
      <vt:lpstr>Maintaining Data</vt:lpstr>
      <vt:lpstr>Maintaining Data</vt:lpstr>
      <vt:lpstr>Maintaining Data</vt:lpstr>
      <vt:lpstr>File Processing Versus Databases</vt:lpstr>
      <vt:lpstr>File Processing Versus Databases</vt:lpstr>
      <vt:lpstr>File Processing Versus Databases</vt:lpstr>
      <vt:lpstr>File Processing Versus Databases</vt:lpstr>
      <vt:lpstr>Database Management Systems</vt:lpstr>
      <vt:lpstr>Database Management Systems</vt:lpstr>
      <vt:lpstr>Database Management Systems</vt:lpstr>
      <vt:lpstr>Database Management Systems</vt:lpstr>
      <vt:lpstr>Database Management Systems</vt:lpstr>
      <vt:lpstr>Database Management Systems</vt:lpstr>
      <vt:lpstr>Database Management Systems</vt:lpstr>
      <vt:lpstr>Database Management Systems</vt:lpstr>
      <vt:lpstr>Database Management Systems</vt:lpstr>
      <vt:lpstr>Database Management Systems</vt:lpstr>
      <vt:lpstr>Relational, Object-Oriented, and Multidimensional Databases</vt:lpstr>
      <vt:lpstr>Relational, Object-Oriented, and Multidimensional Databases</vt:lpstr>
      <vt:lpstr>Relational, Object-Oriented, and Multidimensional Databases</vt:lpstr>
      <vt:lpstr>Relational, Object-Oriented, and Multidimensional Databases</vt:lpstr>
      <vt:lpstr>Relational, Object-Oriented, and Multidimensional Databases</vt:lpstr>
      <vt:lpstr>Relational, Object-Oriented, and Multidimensional Databases</vt:lpstr>
      <vt:lpstr>Relational, Object-Oriented, and Multidimensional Databases</vt:lpstr>
      <vt:lpstr>Relational, Object-Oriented, and Multidimensional Databases</vt:lpstr>
      <vt:lpstr>Web Databases</vt:lpstr>
      <vt:lpstr>Database Administration</vt:lpstr>
      <vt:lpstr>Database Administration</vt:lpstr>
      <vt:lpstr>Summary of Database Management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Computers 2009</dc:title>
  <dc:creator>Steven Freund</dc:creator>
  <cp:lastModifiedBy>Steven Freund</cp:lastModifiedBy>
  <cp:revision>196</cp:revision>
  <dcterms:created xsi:type="dcterms:W3CDTF">2002-12-19T19:04:05Z</dcterms:created>
  <dcterms:modified xsi:type="dcterms:W3CDTF">2008-01-11T19:20:49Z</dcterms:modified>
</cp:coreProperties>
</file>