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57"/>
  </p:handoutMasterIdLst>
  <p:sldIdLst>
    <p:sldId id="256" r:id="rId2"/>
    <p:sldId id="257" r:id="rId3"/>
    <p:sldId id="258" r:id="rId4"/>
    <p:sldId id="31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1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9" r:id="rId55"/>
    <p:sldId id="308" r:id="rId56"/>
  </p:sldIdLst>
  <p:sldSz cx="9144000" cy="6858000" type="screen4x3"/>
  <p:notesSz cx="7086600" cy="94297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BA2F24"/>
    <a:srgbClr val="2181B7"/>
    <a:srgbClr val="DC544A"/>
    <a:srgbClr val="336699"/>
    <a:srgbClr val="000000"/>
    <a:srgbClr val="FFFFCC"/>
    <a:srgbClr val="D944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45" autoAdjust="0"/>
    <p:restoredTop sz="94660"/>
  </p:normalViewPr>
  <p:slideViewPr>
    <p:cSldViewPr>
      <p:cViewPr>
        <p:scale>
          <a:sx n="70" d="100"/>
          <a:sy n="70" d="100"/>
        </p:scale>
        <p:origin x="-78" y="-150"/>
      </p:cViewPr>
      <p:guideLst>
        <p:guide orient="horz" pos="2160"/>
        <p:guide orient="horz" pos="1200"/>
        <p:guide orient="horz" pos="1632"/>
        <p:guide pos="2880"/>
        <p:guide pos="240"/>
        <p:guide pos="3826"/>
        <p:guide pos="6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7.xml"/><Relationship Id="rId18" Type="http://schemas.openxmlformats.org/officeDocument/2006/relationships/slide" Target="slides/slide39.xml"/><Relationship Id="rId26" Type="http://schemas.openxmlformats.org/officeDocument/2006/relationships/slide" Target="slides/slide52.xml"/><Relationship Id="rId3" Type="http://schemas.openxmlformats.org/officeDocument/2006/relationships/slide" Target="slides/slide9.xml"/><Relationship Id="rId21" Type="http://schemas.openxmlformats.org/officeDocument/2006/relationships/slide" Target="slides/slide43.xml"/><Relationship Id="rId7" Type="http://schemas.openxmlformats.org/officeDocument/2006/relationships/slide" Target="slides/slide16.xml"/><Relationship Id="rId12" Type="http://schemas.openxmlformats.org/officeDocument/2006/relationships/slide" Target="slides/slide26.xml"/><Relationship Id="rId17" Type="http://schemas.openxmlformats.org/officeDocument/2006/relationships/slide" Target="slides/slide34.xml"/><Relationship Id="rId25" Type="http://schemas.openxmlformats.org/officeDocument/2006/relationships/slide" Target="slides/slide51.xml"/><Relationship Id="rId2" Type="http://schemas.openxmlformats.org/officeDocument/2006/relationships/slide" Target="slides/slide2.xml"/><Relationship Id="rId16" Type="http://schemas.openxmlformats.org/officeDocument/2006/relationships/slide" Target="slides/slide31.xml"/><Relationship Id="rId20" Type="http://schemas.openxmlformats.org/officeDocument/2006/relationships/slide" Target="slides/slide42.xml"/><Relationship Id="rId29" Type="http://schemas.openxmlformats.org/officeDocument/2006/relationships/slide" Target="slides/slide55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11" Type="http://schemas.openxmlformats.org/officeDocument/2006/relationships/slide" Target="slides/slide25.xml"/><Relationship Id="rId24" Type="http://schemas.openxmlformats.org/officeDocument/2006/relationships/slide" Target="slides/slide48.xml"/><Relationship Id="rId5" Type="http://schemas.openxmlformats.org/officeDocument/2006/relationships/slide" Target="slides/slide11.xml"/><Relationship Id="rId15" Type="http://schemas.openxmlformats.org/officeDocument/2006/relationships/slide" Target="slides/slide30.xml"/><Relationship Id="rId23" Type="http://schemas.openxmlformats.org/officeDocument/2006/relationships/slide" Target="slides/slide46.xml"/><Relationship Id="rId28" Type="http://schemas.openxmlformats.org/officeDocument/2006/relationships/slide" Target="slides/slide54.xml"/><Relationship Id="rId10" Type="http://schemas.openxmlformats.org/officeDocument/2006/relationships/slide" Target="slides/slide23.xml"/><Relationship Id="rId19" Type="http://schemas.openxmlformats.org/officeDocument/2006/relationships/slide" Target="slides/slide40.xml"/><Relationship Id="rId4" Type="http://schemas.openxmlformats.org/officeDocument/2006/relationships/slide" Target="slides/slide10.xml"/><Relationship Id="rId9" Type="http://schemas.openxmlformats.org/officeDocument/2006/relationships/slide" Target="slides/slide22.xml"/><Relationship Id="rId14" Type="http://schemas.openxmlformats.org/officeDocument/2006/relationships/slide" Target="slides/slide28.xml"/><Relationship Id="rId22" Type="http://schemas.openxmlformats.org/officeDocument/2006/relationships/slide" Target="slides/slide45.xml"/><Relationship Id="rId2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2" tIns="47186" rIns="94372" bIns="47186" numCol="1" anchor="t" anchorCtr="0" compatLnSpc="1">
            <a:prstTxWarp prst="textNoShape">
              <a:avLst/>
            </a:prstTxWarp>
          </a:bodyPr>
          <a:lstStyle>
            <a:lvl1pPr defTabSz="944563">
              <a:defRPr sz="1300"/>
            </a:lvl1pPr>
          </a:lstStyle>
          <a:p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2" tIns="47186" rIns="94372" bIns="47186" numCol="1" anchor="t" anchorCtr="0" compatLnSpc="1">
            <a:prstTxWarp prst="textNoShape">
              <a:avLst/>
            </a:prstTxWarp>
          </a:bodyPr>
          <a:lstStyle>
            <a:lvl1pPr algn="r" defTabSz="944563">
              <a:defRPr sz="1300"/>
            </a:lvl1pPr>
          </a:lstStyle>
          <a:p>
            <a:endParaRPr lang="en-US" dirty="0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8263"/>
            <a:ext cx="30702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2" tIns="47186" rIns="94372" bIns="47186" numCol="1" anchor="b" anchorCtr="0" compatLnSpc="1">
            <a:prstTxWarp prst="textNoShape">
              <a:avLst/>
            </a:prstTxWarp>
          </a:bodyPr>
          <a:lstStyle>
            <a:lvl1pPr defTabSz="944563">
              <a:defRPr sz="1300"/>
            </a:lvl1pPr>
          </a:lstStyle>
          <a:p>
            <a:endParaRPr lang="en-US" dirty="0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8958263"/>
            <a:ext cx="30702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2" tIns="47186" rIns="94372" bIns="47186" numCol="1" anchor="b" anchorCtr="0" compatLnSpc="1">
            <a:prstTxWarp prst="textNoShape">
              <a:avLst/>
            </a:prstTxWarp>
          </a:bodyPr>
          <a:lstStyle>
            <a:lvl1pPr algn="r" defTabSz="944563">
              <a:defRPr sz="1300"/>
            </a:lvl1pPr>
          </a:lstStyle>
          <a:p>
            <a:fld id="{1B32B38D-D740-4B7A-B0F9-B22B5B90191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60F703-000C-417D-B503-AF61E4F6ADB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67200" y="3429000"/>
            <a:ext cx="4495800" cy="2286000"/>
          </a:xfrm>
        </p:spPr>
        <p:txBody>
          <a:bodyPr anchor="t"/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371600" y="609600"/>
            <a:ext cx="6400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4000" dirty="0">
                <a:solidFill>
                  <a:srgbClr val="261349"/>
                </a:solidFill>
                <a:latin typeface="Arial Black" pitchFamily="34" charset="0"/>
              </a:rPr>
              <a:t>Discovering </a:t>
            </a:r>
            <a:r>
              <a:rPr lang="en-US" sz="4000" dirty="0" smtClean="0">
                <a:solidFill>
                  <a:srgbClr val="261349"/>
                </a:solidFill>
                <a:latin typeface="Arial Black" pitchFamily="34" charset="0"/>
              </a:rPr>
              <a:t/>
            </a:r>
            <a:br>
              <a:rPr lang="en-US" sz="4000" dirty="0" smtClean="0">
                <a:solidFill>
                  <a:srgbClr val="261349"/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rgbClr val="261349"/>
                </a:solidFill>
                <a:latin typeface="Arial Black" pitchFamily="34" charset="0"/>
              </a:rPr>
              <a:t>        Computers </a:t>
            </a:r>
            <a:r>
              <a:rPr lang="en-US" sz="4000" dirty="0">
                <a:solidFill>
                  <a:srgbClr val="261349"/>
                </a:solidFill>
                <a:latin typeface="Arial Black" pitchFamily="34" charset="0"/>
              </a:rPr>
              <a:t>2009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200400"/>
            <a:ext cx="415100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E7CB28-599B-4799-B782-948C0C72B40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0"/>
            <a:ext cx="2149475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0" y="0"/>
            <a:ext cx="6296025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8981F-07DD-47C6-9E6F-21ECFD305F6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BC91B-ECE8-4EAF-A532-69D77C4ED9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387DD4-9822-4B84-864E-CE42F707C4C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90613"/>
            <a:ext cx="42164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90613"/>
            <a:ext cx="42164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750106-3E09-4A4D-824A-0E546AF92EA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5ED2E2-6223-4B39-975C-CD2CF084CEC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73657C-F28B-47E5-87AA-EA492DA327F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E58D8C-D17E-4728-841F-A20FAB1FCA5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88822F-D184-438F-A647-9679BCDE4D8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FC6BC8-2BFC-4BCA-8383-8BD2B769A7D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BE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6019800" y="914400"/>
            <a:ext cx="3124200" cy="5943600"/>
          </a:xfrm>
          <a:prstGeom prst="rect">
            <a:avLst/>
          </a:prstGeom>
          <a:solidFill>
            <a:srgbClr val="E9D793"/>
          </a:solidFill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4940300" y="6061075"/>
            <a:ext cx="4203700" cy="796925"/>
          </a:xfrm>
          <a:prstGeom prst="rect">
            <a:avLst/>
          </a:prstGeom>
          <a:solidFill>
            <a:srgbClr val="000066"/>
          </a:solidFill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0250" y="6248400"/>
            <a:ext cx="167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FC6B279D-44E6-44FD-88E6-0941EBED007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>
            <a:off x="0" y="838200"/>
            <a:ext cx="6070600" cy="0"/>
          </a:xfrm>
          <a:prstGeom prst="line">
            <a:avLst/>
          </a:prstGeom>
          <a:noFill/>
          <a:ln w="63500" cmpd="thinThick">
            <a:solidFill>
              <a:srgbClr val="00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90613"/>
            <a:ext cx="8585200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852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609600" indent="-495300" algn="l" rtl="0" eaLnBrk="0" fontAlgn="base" hangingPunct="0">
        <a:spcBef>
          <a:spcPct val="5000"/>
        </a:spcBef>
        <a:spcAft>
          <a:spcPct val="0"/>
        </a:spcAft>
        <a:buClr>
          <a:srgbClr val="000066"/>
        </a:buClr>
        <a:buFont typeface="Wingdings" pitchFamily="2" charset="2"/>
        <a:buChar char="Ø"/>
        <a:defRPr kumimoji="1" sz="2600" b="1">
          <a:solidFill>
            <a:srgbClr val="000000"/>
          </a:solidFill>
          <a:latin typeface="+mn-lt"/>
        </a:defRPr>
      </a:lvl2pPr>
      <a:lvl3pPr marL="10287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kumimoji="1" sz="2400">
          <a:solidFill>
            <a:srgbClr val="000000"/>
          </a:solidFill>
          <a:latin typeface="+mn-lt"/>
        </a:defRPr>
      </a:lvl3pPr>
      <a:lvl4pPr marL="13589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4pPr>
      <a:lvl5pPr marL="17526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5pPr>
      <a:lvl6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6pPr>
      <a:lvl7pPr marL="26670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7pPr>
      <a:lvl8pPr marL="31242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8pPr>
      <a:lvl9pPr marL="35814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scsite.com/dc2009cp/ch12/weblin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2/weblin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2/weblin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://www.scsite.com/dc2009cp/ch12/weblink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12_7n0126ilm_data_archive.wmv" TargetMode="External"/><Relationship Id="rId4" Type="http://schemas.openxmlformats.org/officeDocument/2006/relationships/hyperlink" Target="12_facebook.wmv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www.scsite.com/dc2009cp/ch12/weblin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www.scsite.com/dc2009cp/ch12/weblink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2/weblink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2/weblink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0" y="3429000"/>
            <a:ext cx="4800600" cy="2438400"/>
          </a:xfrm>
        </p:spPr>
        <p:txBody>
          <a:bodyPr/>
          <a:lstStyle/>
          <a:p>
            <a:r>
              <a:rPr lang="en-US" sz="4000" dirty="0"/>
              <a:t>Chapter 12 Information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Gantt chart?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623 - 624 Fig. 12-3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946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04800" y="1524000"/>
            <a:ext cx="858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Popular tool used to plan and schedule large, complex projects</a:t>
            </a:r>
          </a:p>
        </p:txBody>
      </p: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12,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PERT Charts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12</a:t>
              </a:r>
            </a:p>
          </p:txBody>
        </p:sp>
        <p:sp>
          <p:nvSpPr>
            <p:cNvPr id="19469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" name="Picture 12" descr="CFig12-0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7000"/>
            <a:ext cx="7696200" cy="2172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5" autoUpdateAnimBg="0" advAuto="1000"/>
      <p:bldP spid="194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94439"/>
                </a:solidFill>
              </a:rPr>
              <a:t>project management software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624 Fig. 12-4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151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Program used by project leaders to plan, schedule, and control development projects</a:t>
            </a:r>
          </a:p>
        </p:txBody>
      </p:sp>
      <p:pic>
        <p:nvPicPr>
          <p:cNvPr id="10" name="Picture 9" descr="CFig12-0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90800"/>
            <a:ext cx="4800600" cy="325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5" autoUpdateAnimBg="0" advAuto="1000"/>
      <p:bldP spid="215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94439"/>
                </a:solidFill>
              </a:rPr>
              <a:t>feasibility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625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355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295400" y="1828800"/>
            <a:ext cx="2438400" cy="2438400"/>
          </a:xfrm>
          <a:prstGeom prst="ellipse">
            <a:avLst/>
          </a:prstGeom>
          <a:solidFill>
            <a:srgbClr val="993366"/>
          </a:solidFill>
          <a:ln w="9525">
            <a:noFill/>
            <a:round/>
            <a:headEnd/>
            <a:tailEnd/>
          </a:ln>
          <a:effectLst/>
          <a:scene3d>
            <a:camera prst="legacyObliqueBottomLeft"/>
            <a:lightRig rig="legacyFlat3" dir="r"/>
          </a:scene3d>
          <a:sp3d extrusionH="1254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lIns="0" tIns="0" rIns="0" bIns="0"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latin typeface="Times New Roman" pitchFamily="18" charset="0"/>
              </a:rPr>
              <a:t>Measure of how suitable system development will be to the company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6553200" y="1143000"/>
            <a:ext cx="1600200" cy="1600200"/>
          </a:xfrm>
          <a:prstGeom prst="ellipse">
            <a:avLst/>
          </a:prstGeom>
          <a:solidFill>
            <a:srgbClr val="808000"/>
          </a:solidFill>
          <a:ln w="9525">
            <a:noFill/>
            <a:round/>
            <a:headEnd/>
            <a:tailEnd/>
          </a:ln>
          <a:effectLst/>
          <a:scene3d>
            <a:camera prst="legacyObliqueBottomLeft"/>
            <a:lightRig rig="legacyFlat3" dir="r"/>
          </a:scene3d>
          <a:sp3d extrusionH="1254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lIns="0" tIns="0" rIns="0" bIns="0" anchor="ctr" anchorCtr="1">
            <a:flatTx/>
          </a:bodyPr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Operational feasibility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872288" y="2825750"/>
            <a:ext cx="1600200" cy="1600200"/>
          </a:xfrm>
          <a:prstGeom prst="ellipse">
            <a:avLst/>
          </a:prstGeom>
          <a:solidFill>
            <a:srgbClr val="808000"/>
          </a:solidFill>
          <a:ln w="9525">
            <a:noFill/>
            <a:round/>
            <a:headEnd/>
            <a:tailEnd/>
          </a:ln>
          <a:effectLst/>
          <a:scene3d>
            <a:camera prst="legacyObliqueBottomLeft"/>
            <a:lightRig rig="legacyFlat3" dir="r"/>
          </a:scene3d>
          <a:sp3d extrusionH="1254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lIns="0" tIns="0" rIns="0" bIns="0" anchor="ctr" anchorCtr="1">
            <a:flatTx/>
          </a:bodyPr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Schedule feasibility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4495800" y="1828800"/>
            <a:ext cx="2438400" cy="24384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  <a:effectLst/>
          <a:scene3d>
            <a:camera prst="legacyObliqueBottomLeft"/>
            <a:lightRig rig="legacyFlat3" dir="r"/>
          </a:scene3d>
          <a:sp3d extrusionH="1254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lIns="0" tIns="0" rIns="0" bIns="0" anchor="ctr">
            <a:flatTx/>
          </a:bodyPr>
          <a:lstStyle/>
          <a:p>
            <a:pPr algn="ctr"/>
            <a:r>
              <a:rPr kumimoji="1" lang="en-US" sz="2000" b="1" dirty="0">
                <a:latin typeface="Times New Roman" pitchFamily="18" charset="0"/>
              </a:rPr>
              <a:t>Four feasibility tests:</a:t>
            </a: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5695950" y="4086225"/>
            <a:ext cx="1600200" cy="1600200"/>
          </a:xfrm>
          <a:prstGeom prst="ellipse">
            <a:avLst/>
          </a:prstGeom>
          <a:solidFill>
            <a:srgbClr val="808000"/>
          </a:solidFill>
          <a:ln w="9525">
            <a:noFill/>
            <a:round/>
            <a:headEnd/>
            <a:tailEnd/>
          </a:ln>
          <a:effectLst/>
          <a:scene3d>
            <a:camera prst="legacyObliqueBottomLeft"/>
            <a:lightRig rig="legacyFlat3" dir="r"/>
          </a:scene3d>
          <a:sp3d extrusionH="1254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lIns="0" tIns="0" rIns="0" bIns="0" anchor="ctr" anchorCtr="1">
            <a:flatTx/>
          </a:bodyPr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Technical feasibility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3968750" y="3998913"/>
            <a:ext cx="1600200" cy="1600200"/>
          </a:xfrm>
          <a:prstGeom prst="ellipse">
            <a:avLst/>
          </a:prstGeom>
          <a:solidFill>
            <a:srgbClr val="808000"/>
          </a:solidFill>
          <a:ln w="9525">
            <a:noFill/>
            <a:round/>
            <a:headEnd/>
            <a:tailEnd/>
          </a:ln>
          <a:effectLst/>
          <a:scene3d>
            <a:camera prst="legacyObliqueBottomLeft"/>
            <a:lightRig rig="legacyFlat3" dir="r"/>
          </a:scene3d>
          <a:sp3d extrusionH="1254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lIns="0" tIns="0" rIns="0" bIns="0" anchor="ctr" anchorCtr="1">
            <a:flatTx/>
          </a:bodyPr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Economic feasibility (also called cost/benefit feasibility)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0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5" autoUpdateAnimBg="0" advAuto="1000"/>
      <p:bldP spid="23560" grpId="0" animBg="1" autoUpdateAnimBg="0"/>
      <p:bldP spid="23562" grpId="0" animBg="1" autoUpdateAnimBg="0"/>
      <p:bldP spid="23564" grpId="0" animBg="1" autoUpdateAnimBg="0"/>
      <p:bldP spid="23561" grpId="0" animBg="1" autoUpdateAnimBg="0"/>
      <p:bldP spid="23563" grpId="0" animBg="1" autoUpdateAnimBg="0"/>
      <p:bldP spid="2356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  <a:endParaRPr lang="en-US" sz="3500" dirty="0">
              <a:latin typeface="Arial Unicode MS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143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94439"/>
                </a:solidFill>
              </a:rPr>
              <a:t>documentation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  <a:p>
            <a:pPr algn="ctr"/>
            <a:endParaRPr lang="en-US" sz="1800" dirty="0"/>
          </a:p>
          <a:p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625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560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133600" y="3352800"/>
            <a:ext cx="4876800" cy="11049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Includes reports, diagrams, </a:t>
            </a:r>
            <a:b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programs, and other deliverables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133600" y="2057400"/>
            <a:ext cx="4876800" cy="8763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tIns="91440"/>
          <a:lstStyle/>
          <a:p>
            <a:pPr algn="ctr"/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Collection and summarization </a:t>
            </a:r>
            <a:b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of data and information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209800" y="4191000"/>
            <a:ext cx="4648200" cy="9906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/>
            <a:r>
              <a:rPr kumimoji="1" lang="en-US" sz="1800" dirty="0">
                <a:latin typeface="Times New Roman" pitchFamily="18" charset="0"/>
              </a:rPr>
              <a:t>Project notebook contains all documentation for single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5" autoUpdateAnimBg="0" advAuto="1000"/>
      <p:bldP spid="25608" grpId="0" animBg="1" autoUpdateAnimBg="0"/>
      <p:bldP spid="25609" grpId="0" animBg="1" autoUpdateAnimBg="0"/>
      <p:bldP spid="256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500" dirty="0"/>
              <a:t>What is the System Development Cycle?</a:t>
            </a:r>
            <a:endParaRPr lang="en-US" sz="3500" dirty="0">
              <a:latin typeface="Arial Unicode MS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90613"/>
            <a:ext cx="8839200" cy="661987"/>
          </a:xfrm>
        </p:spPr>
        <p:txBody>
          <a:bodyPr/>
          <a:lstStyle/>
          <a:p>
            <a:r>
              <a:rPr lang="en-US" sz="2600" dirty="0"/>
              <a:t>What are six data and information gathering techniques?</a:t>
            </a:r>
            <a:endParaRPr lang="en-US" sz="2600" dirty="0">
              <a:latin typeface="Arial Unicode MS" pitchFamily="34" charset="-128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625 - 626 Fig. 12-5</a:t>
            </a:r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765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04800" y="1524000"/>
            <a:ext cx="85852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Review documentation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Observe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 smtClean="0">
                <a:solidFill>
                  <a:srgbClr val="000000"/>
                </a:solidFill>
                <a:latin typeface="Times New Roman" pitchFamily="18" charset="0"/>
              </a:rPr>
              <a:t>Survey</a:t>
            </a:r>
            <a:endParaRPr kumimoji="1" lang="en-US" sz="2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Interview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 smtClean="0">
                <a:solidFill>
                  <a:srgbClr val="000000"/>
                </a:solidFill>
                <a:latin typeface="Times New Roman" pitchFamily="18" charset="0"/>
              </a:rPr>
              <a:t>JAD sessions</a:t>
            </a:r>
            <a:endParaRPr kumimoji="1" lang="en-US" sz="2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Research</a:t>
            </a:r>
          </a:p>
        </p:txBody>
      </p:sp>
      <p:pic>
        <p:nvPicPr>
          <p:cNvPr id="10" name="Picture 9" descr="CFig12-0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752600"/>
            <a:ext cx="4267200" cy="4023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5" autoUpdateAnimBg="0" advAuto="1000"/>
      <p:bldP spid="27656" grpId="0" build="p" bldLvl="2" autoUpdateAnimBg="0" advAuto="3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What Initiates the System Development Cycle?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1119187"/>
          </a:xfrm>
        </p:spPr>
        <p:txBody>
          <a:bodyPr/>
          <a:lstStyle/>
          <a:p>
            <a:pPr marL="0" indent="0"/>
            <a:r>
              <a:rPr lang="en-US" dirty="0"/>
              <a:t>What are some reasons to create or modify an information system?</a:t>
            </a:r>
            <a:endParaRPr lang="en-US" sz="1800" dirty="0">
              <a:solidFill>
                <a:srgbClr val="FFFFCC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</a:t>
            </a:r>
            <a:r>
              <a:rPr lang="en-US" sz="1200" dirty="0" smtClean="0">
                <a:solidFill>
                  <a:srgbClr val="000099"/>
                </a:solidFill>
                <a:latin typeface="Arial Narrow" pitchFamily="34" charset="0"/>
              </a:rPr>
              <a:t>626 - 627</a:t>
            </a:r>
            <a:endParaRPr lang="en-US" sz="1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970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686300" y="4076700"/>
            <a:ext cx="3390900" cy="1714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Competition can </a:t>
            </a:r>
            <a:b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lead to change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686300" y="2362200"/>
            <a:ext cx="3390900" cy="17145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To improve </a:t>
            </a:r>
            <a:b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existing system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95400" y="4076700"/>
            <a:ext cx="3390900" cy="17145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Outside group may </a:t>
            </a:r>
            <a:b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mandate change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295400" y="2362200"/>
            <a:ext cx="3390900" cy="171450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To correct problem </a:t>
            </a:r>
            <a:b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in existing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5" autoUpdateAnimBg="0" advAuto="1000"/>
      <p:bldP spid="29704" grpId="0" animBg="1" autoUpdateAnimBg="0"/>
      <p:bldP spid="29705" grpId="0" animBg="1" autoUpdateAnimBg="0"/>
      <p:bldP spid="29706" grpId="0" animBg="1" autoUpdateAnimBg="0"/>
      <p:bldP spid="2970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What Initiates the System Development Cycle?</a:t>
            </a:r>
            <a:endParaRPr lang="en-US" sz="3000" dirty="0">
              <a:latin typeface="Arial Unicode MS" pitchFamily="34" charset="-128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request for system services?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627 Fig. 12-6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175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Formal request for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new or modified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information system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Also called </a:t>
            </a:r>
            <a:b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project request</a:t>
            </a:r>
          </a:p>
        </p:txBody>
      </p:sp>
      <p:pic>
        <p:nvPicPr>
          <p:cNvPr id="14" name="Picture 13" descr="CFig12-0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4572000" cy="3709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5" autoUpdateAnimBg="0" advAuto="1000"/>
      <p:bldP spid="31752" grpId="0" build="p" bldLvl="3" autoUpdateAnimBg="0" advAuto="300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D94439"/>
                </a:solidFill>
              </a:rPr>
              <a:t>planning phase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629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379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763588" y="1828800"/>
            <a:ext cx="7313612" cy="838200"/>
          </a:xfrm>
          <a:prstGeom prst="bevel">
            <a:avLst>
              <a:gd name="adj" fmla="val 5722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tIns="0" anchorCtr="1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Begins when steering committee receives project request</a:t>
            </a: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3529013" y="2438400"/>
            <a:ext cx="1782762" cy="137160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1600" b="1" dirty="0">
                <a:solidFill>
                  <a:srgbClr val="D9443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Steering committee</a:t>
            </a:r>
            <a:r>
              <a:rPr kumimoji="1"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—decision-making body for the company</a:t>
            </a: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914400" y="4038600"/>
            <a:ext cx="7313613" cy="838200"/>
          </a:xfrm>
          <a:prstGeom prst="bevel">
            <a:avLst>
              <a:gd name="adj" fmla="val 5722"/>
            </a:avLst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tIns="0" anchorCtr="1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Function of committee:</a:t>
            </a:r>
          </a:p>
        </p:txBody>
      </p:sp>
      <p:sp>
        <p:nvSpPr>
          <p:cNvPr id="33813" name="AutoShape 21"/>
          <p:cNvSpPr>
            <a:spLocks noChangeArrowheads="1"/>
          </p:cNvSpPr>
          <p:nvPr/>
        </p:nvSpPr>
        <p:spPr bwMode="auto">
          <a:xfrm>
            <a:off x="960438" y="4572000"/>
            <a:ext cx="1782762" cy="1371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Review and approve project requests</a:t>
            </a:r>
          </a:p>
        </p:txBody>
      </p:sp>
      <p:sp>
        <p:nvSpPr>
          <p:cNvPr id="33814" name="AutoShape 22"/>
          <p:cNvSpPr>
            <a:spLocks noChangeArrowheads="1"/>
          </p:cNvSpPr>
          <p:nvPr/>
        </p:nvSpPr>
        <p:spPr bwMode="auto">
          <a:xfrm>
            <a:off x="4618038" y="4572000"/>
            <a:ext cx="1782762" cy="137160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Allocate resources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6446838" y="4572000"/>
            <a:ext cx="1782762" cy="1371600"/>
          </a:xfrm>
          <a:prstGeom prst="roundRect">
            <a:avLst>
              <a:gd name="adj" fmla="val 16667"/>
            </a:avLst>
          </a:prstGeom>
          <a:solidFill>
            <a:srgbClr val="D94439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Form project development team for each approved project</a:t>
            </a:r>
          </a:p>
        </p:txBody>
      </p:sp>
      <p:sp>
        <p:nvSpPr>
          <p:cNvPr id="33817" name="AutoShape 25"/>
          <p:cNvSpPr>
            <a:spLocks noChangeArrowheads="1"/>
          </p:cNvSpPr>
          <p:nvPr/>
        </p:nvSpPr>
        <p:spPr bwMode="auto">
          <a:xfrm>
            <a:off x="2789238" y="4572000"/>
            <a:ext cx="1782762" cy="13716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Prioritize project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5" autoUpdateAnimBg="0" advAuto="1000"/>
      <p:bldP spid="33800" grpId="0" animBg="1" autoUpdateAnimBg="0"/>
      <p:bldP spid="33801" grpId="0" animBg="1" autoUpdateAnimBg="0"/>
      <p:bldP spid="33804" grpId="0" animBg="1" autoUpdateAnimBg="0"/>
      <p:bldP spid="33813" grpId="0" animBg="1" autoUpdateAnimBg="0"/>
      <p:bldP spid="33814" grpId="0" animBg="1" autoUpdateAnimBg="0"/>
      <p:bldP spid="33815" grpId="0" animBg="1" autoUpdateAnimBg="0"/>
      <p:bldP spid="3381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D94439"/>
                </a:solidFill>
              </a:rPr>
              <a:t>analysis phase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630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584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457200" y="2209800"/>
            <a:ext cx="4114800" cy="2286000"/>
            <a:chOff x="288" y="1392"/>
            <a:chExt cx="2592" cy="1440"/>
          </a:xfrm>
        </p:grpSpPr>
        <p:sp>
          <p:nvSpPr>
            <p:cNvPr id="35848" name="AutoShape 8"/>
            <p:cNvSpPr>
              <a:spLocks noChangeArrowheads="1"/>
            </p:cNvSpPr>
            <p:nvPr/>
          </p:nvSpPr>
          <p:spPr bwMode="auto">
            <a:xfrm flipH="1" flipV="1">
              <a:off x="288" y="1392"/>
              <a:ext cx="2592" cy="1440"/>
            </a:xfrm>
            <a:prstGeom prst="rtTriangle">
              <a:avLst/>
            </a:prstGeom>
            <a:solidFill>
              <a:srgbClr val="993366"/>
            </a:solidFill>
            <a:ln w="9525">
              <a:noFill/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rot="10800000" wrap="none" anchor="ctr"/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endParaRPr kumimoji="1" lang="en-US" sz="1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768" y="1440"/>
              <a:ext cx="196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Conduct preliminary investigation, also </a:t>
              </a:r>
              <a:br>
                <a:rPr kumimoji="1" lang="en-US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called feasibility </a:t>
              </a:r>
              <a:br>
                <a:rPr kumimoji="1" lang="en-US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study</a:t>
              </a:r>
            </a:p>
          </p:txBody>
        </p:sp>
      </p:grpSp>
      <p:grpSp>
        <p:nvGrpSpPr>
          <p:cNvPr id="35854" name="Group 14"/>
          <p:cNvGrpSpPr>
            <a:grpSpLocks/>
          </p:cNvGrpSpPr>
          <p:nvPr/>
        </p:nvGrpSpPr>
        <p:grpSpPr bwMode="auto">
          <a:xfrm>
            <a:off x="4572000" y="2209800"/>
            <a:ext cx="4114800" cy="2286000"/>
            <a:chOff x="2880" y="1392"/>
            <a:chExt cx="2592" cy="1440"/>
          </a:xfrm>
        </p:grpSpPr>
        <p:sp>
          <p:nvSpPr>
            <p:cNvPr id="35850" name="AutoShape 10"/>
            <p:cNvSpPr>
              <a:spLocks noChangeArrowheads="1"/>
            </p:cNvSpPr>
            <p:nvPr/>
          </p:nvSpPr>
          <p:spPr bwMode="auto">
            <a:xfrm flipV="1">
              <a:off x="2880" y="1392"/>
              <a:ext cx="2592" cy="1440"/>
            </a:xfrm>
            <a:prstGeom prst="rtTriangle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rot="10800000" wrap="none" anchor="ctr"/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endParaRPr kumimoji="1" lang="en-US" sz="1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3024" y="1440"/>
              <a:ext cx="1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Perform detailed analysis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5" autoUpdateAnimBg="0" advAuto="100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D94439"/>
                </a:solidFill>
              </a:rPr>
              <a:t>preliminary investigation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630 Fig. 12-8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789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4675" indent="-574675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Determine exact nature of problem or improvement and whether it is worth pursuing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87375" y="2378075"/>
            <a:ext cx="8556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7063" lvl="1" indent="-339725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  <a:t>Findings are presented in feasibility report, also known as a feasibility study</a:t>
            </a:r>
            <a:endParaRPr kumimoji="1" lang="en-US" sz="180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11" name="Picture 10" descr="CFig12-0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95600"/>
            <a:ext cx="4267200" cy="35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5" autoUpdateAnimBg="0" advAuto="1000"/>
      <p:bldP spid="37896" grpId="0" build="p" bldLvl="3" autoUpdateAnimBg="0" advAuto="3000"/>
      <p:bldP spid="37899" grpId="0" build="p" bldLvl="3" autoUpdateAnimBg="0" advAuto="3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 Objectives</a:t>
            </a:r>
            <a:endParaRPr lang="en-US" dirty="0">
              <a:latin typeface="Arial Unicode MS" pitchFamily="34" charset="-128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07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192088" y="1039813"/>
            <a:ext cx="4341812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List the phases in the system development cycle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192088" y="1900238"/>
            <a:ext cx="4341812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Identify the guidelines for system development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192088" y="2760663"/>
            <a:ext cx="4341812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Discuss the importance of project management, feasibility assessment, documentation, and data and information gathering techniques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192088" y="3621088"/>
            <a:ext cx="4341812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Explain the activities performed </a:t>
            </a:r>
            <a:br>
              <a:rPr kumimoji="1" lang="en-US" sz="1400" b="1" dirty="0">
                <a:latin typeface="Times New Roman" pitchFamily="18" charset="0"/>
              </a:rPr>
            </a:br>
            <a:r>
              <a:rPr kumimoji="1" lang="en-US" sz="1400" b="1" dirty="0">
                <a:latin typeface="Times New Roman" pitchFamily="18" charset="0"/>
              </a:rPr>
              <a:t>in the planning phase</a:t>
            </a: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190500" y="4481513"/>
            <a:ext cx="4341813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Discuss the purpose of the activities </a:t>
            </a:r>
            <a:br>
              <a:rPr kumimoji="1" lang="en-US" sz="1400" b="1" dirty="0">
                <a:latin typeface="Times New Roman" pitchFamily="18" charset="0"/>
              </a:rPr>
            </a:br>
            <a:r>
              <a:rPr kumimoji="1" lang="en-US" sz="1400" b="1" dirty="0">
                <a:latin typeface="Times New Roman" pitchFamily="18" charset="0"/>
              </a:rPr>
              <a:t>performed in the analysis phase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90500" y="5343525"/>
            <a:ext cx="4341813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Describe the various tools used in process modeling</a:t>
            </a: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4606925" y="1524000"/>
            <a:ext cx="4341813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Describe the various tools used in object modeling</a:t>
            </a: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4606925" y="2362200"/>
            <a:ext cx="4341813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Explain the activities performed in the design phase</a:t>
            </a: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4606925" y="3200400"/>
            <a:ext cx="4341813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Recognize the develop programs activity is part of the system development cycle</a:t>
            </a: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4606925" y="4038600"/>
            <a:ext cx="4341813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Discuss the activities performed in the implementation phase</a:t>
            </a: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606925" y="4876800"/>
            <a:ext cx="4341813" cy="7524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400" b="1" dirty="0">
                <a:latin typeface="Times New Roman" pitchFamily="18" charset="0"/>
              </a:rPr>
              <a:t>Discuss the purpose of the activities performed</a:t>
            </a:r>
            <a:br>
              <a:rPr kumimoji="1" lang="en-US" sz="1400" b="1" dirty="0">
                <a:latin typeface="Times New Roman" pitchFamily="18" charset="0"/>
              </a:rPr>
            </a:br>
            <a:r>
              <a:rPr kumimoji="1" lang="en-US" sz="1400" b="1" dirty="0">
                <a:latin typeface="Times New Roman" pitchFamily="18" charset="0"/>
              </a:rPr>
              <a:t>in the operation, support, and security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 autoUpdateAnimBg="0"/>
      <p:bldP spid="3081" grpId="0" animBg="1" autoUpdateAnimBg="0"/>
      <p:bldP spid="3082" grpId="0" animBg="1" autoUpdateAnimBg="0"/>
      <p:bldP spid="3083" grpId="0" animBg="1" autoUpdateAnimBg="0"/>
      <p:bldP spid="3084" grpId="0" animBg="1" autoUpdateAnimBg="0"/>
      <p:bldP spid="3085" grpId="0" animBg="1" autoUpdateAnimBg="0"/>
      <p:bldP spid="3086" grpId="0" animBg="1" autoUpdateAnimBg="0"/>
      <p:bldP spid="3087" grpId="0" animBg="1" autoUpdateAnimBg="0"/>
      <p:bldP spid="3088" grpId="0" animBg="1" autoUpdateAnimBg="0"/>
      <p:bldP spid="3089" grpId="0" animBg="1" autoUpdateAnimBg="0"/>
      <p:bldP spid="309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detailed analysis?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631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994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048000" y="5181600"/>
            <a:ext cx="3200400" cy="8382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Sometimes called logical design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1447800" y="2971800"/>
            <a:ext cx="6419850" cy="1143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18288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  <a:t>2. Determine user’s wants, needs, and requirements</a:t>
            </a:r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1447800" y="4114800"/>
            <a:ext cx="6419850" cy="1143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4439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91440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  <a:t/>
            </a:r>
            <a:b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  <a:t/>
            </a:r>
            <a:b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  <a:t>3. Recommend solution</a:t>
            </a:r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1447800" y="1828800"/>
            <a:ext cx="6419850" cy="1143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91440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  <a:t/>
            </a:r>
            <a:b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  <a:t/>
            </a:r>
            <a:b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2000" dirty="0">
                <a:solidFill>
                  <a:srgbClr val="FFFFCC"/>
                </a:solidFill>
                <a:latin typeface="Times New Roman" pitchFamily="18" charset="0"/>
              </a:rPr>
              <a:t>1. Study how current system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5" autoUpdateAnimBg="0" advAuto="1000"/>
      <p:bldP spid="39944" grpId="0" animBg="1" autoUpdateAnimBg="0"/>
      <p:bldP spid="39945" grpId="0" animBg="1" autoUpdateAnimBg="0"/>
      <p:bldP spid="39946" grpId="0" animBg="1" autoUpdateAnimBg="0"/>
      <p:bldP spid="3994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94439"/>
                </a:solidFill>
              </a:rPr>
              <a:t>process modeling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632 - 633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199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2008" name="AutoShape 24"/>
          <p:cNvSpPr>
            <a:spLocks noChangeArrowheads="1"/>
          </p:cNvSpPr>
          <p:nvPr/>
        </p:nvSpPr>
        <p:spPr bwMode="auto">
          <a:xfrm>
            <a:off x="762000" y="1962150"/>
            <a:ext cx="4953000" cy="1295400"/>
          </a:xfrm>
          <a:prstGeom prst="octagon">
            <a:avLst>
              <a:gd name="adj" fmla="val 29287"/>
            </a:avLst>
          </a:prstGeom>
          <a:solidFill>
            <a:srgbClr val="D9443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 anchorCtr="1"/>
          <a:lstStyle/>
          <a:p>
            <a:pPr algn="ctr"/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Technique that describes processes that transform inputs into outputs</a:t>
            </a:r>
          </a:p>
          <a:p>
            <a:pPr algn="ctr"/>
            <a:r>
              <a:rPr kumimoji="1" lang="en-US" sz="1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Also called structured analysis and design</a:t>
            </a:r>
          </a:p>
        </p:txBody>
      </p:sp>
      <p:sp>
        <p:nvSpPr>
          <p:cNvPr id="42009" name="AutoShape 25"/>
          <p:cNvSpPr>
            <a:spLocks noChangeArrowheads="1"/>
          </p:cNvSpPr>
          <p:nvPr/>
        </p:nvSpPr>
        <p:spPr bwMode="auto">
          <a:xfrm>
            <a:off x="762000" y="3429000"/>
            <a:ext cx="4953000" cy="1295400"/>
          </a:xfrm>
          <a:prstGeom prst="octagon">
            <a:avLst>
              <a:gd name="adj" fmla="val 29287"/>
            </a:avLst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 anchorCtr="1"/>
          <a:lstStyle/>
          <a:p>
            <a:pPr algn="ctr"/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Three tools used for process modeling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6096000" y="3429000"/>
            <a:ext cx="2819400" cy="3810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Entity-relationship diagrams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6096000" y="3886200"/>
            <a:ext cx="2819400" cy="3810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Data flow diagrams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6096000" y="4343400"/>
            <a:ext cx="2819400" cy="3810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Project dictionary</a:t>
            </a:r>
          </a:p>
        </p:txBody>
      </p:sp>
      <p:sp>
        <p:nvSpPr>
          <p:cNvPr id="42016" name="AutoShape 32"/>
          <p:cNvSpPr>
            <a:spLocks noChangeArrowheads="1"/>
          </p:cNvSpPr>
          <p:nvPr/>
        </p:nvSpPr>
        <p:spPr bwMode="auto">
          <a:xfrm rot="-1031157">
            <a:off x="5403850" y="3640138"/>
            <a:ext cx="663575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17" name="AutoShape 33"/>
          <p:cNvSpPr>
            <a:spLocks noChangeArrowheads="1"/>
          </p:cNvSpPr>
          <p:nvPr/>
        </p:nvSpPr>
        <p:spPr bwMode="auto">
          <a:xfrm>
            <a:off x="5410200" y="3962400"/>
            <a:ext cx="663575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18" name="AutoShape 34"/>
          <p:cNvSpPr>
            <a:spLocks noChangeArrowheads="1"/>
          </p:cNvSpPr>
          <p:nvPr/>
        </p:nvSpPr>
        <p:spPr bwMode="auto">
          <a:xfrm rot="900000">
            <a:off x="5410200" y="4343400"/>
            <a:ext cx="663575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2019" name="Group 35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42020" name="Rectangle 36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12,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Process Modeling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12</a:t>
              </a:r>
            </a:p>
          </p:txBody>
        </p:sp>
        <p:sp>
          <p:nvSpPr>
            <p:cNvPr id="42021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 advAuto="1000"/>
      <p:bldP spid="42008" grpId="0" animBg="1" autoUpdateAnimBg="0"/>
      <p:bldP spid="42009" grpId="0" animBg="1" autoUpdateAnimBg="0"/>
      <p:bldP spid="42010" grpId="0" animBg="1" autoUpdateAnimBg="0"/>
      <p:bldP spid="42014" grpId="0" animBg="1" autoUpdateAnimBg="0"/>
      <p:bldP spid="42015" grpId="0" animBg="1" autoUpdateAnimBg="0"/>
      <p:bldP spid="42016" grpId="0" animBg="1"/>
      <p:bldP spid="42017" grpId="0" animBg="1"/>
      <p:bldP spid="420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an </a:t>
            </a:r>
            <a:r>
              <a:rPr lang="en-US" dirty="0">
                <a:solidFill>
                  <a:srgbClr val="D94439"/>
                </a:solidFill>
              </a:rPr>
              <a:t>entity-relationship diagram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(ERD)?</a:t>
            </a:r>
            <a:endParaRPr lang="en-US" dirty="0">
              <a:solidFill>
                <a:schemeClr val="bg2"/>
              </a:solidFill>
              <a:latin typeface="Arial Unicode MS" pitchFamily="34" charset="-128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632 Fig. 12-9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403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04800" y="1600200"/>
            <a:ext cx="858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Tool that graphically shows connections among entities in system</a:t>
            </a:r>
          </a:p>
        </p:txBody>
      </p:sp>
      <p:pic>
        <p:nvPicPr>
          <p:cNvPr id="10" name="Picture 9" descr="CFig12-0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4600"/>
            <a:ext cx="5577191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5" autoUpdateAnimBg="0" advAuto="1000"/>
      <p:bldP spid="44040" grpId="0" build="p" bldLvl="2" autoUpdateAnimBg="0" advAuto="300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data flow diagram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(DFD)?</a:t>
            </a:r>
            <a:endParaRPr lang="en-US" dirty="0">
              <a:solidFill>
                <a:schemeClr val="bg2"/>
              </a:solidFill>
              <a:latin typeface="Arial Unicode MS" pitchFamily="34" charset="-128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632 - 633 Fig. 12-10</a:t>
            </a: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608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Tool that graphically shows flow of data in system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10" name="Picture 9" descr="CFig12-1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7162800" cy="372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5" autoUpdateAnimBg="0" advAuto="1000"/>
      <p:bldP spid="46088" grpId="0" build="p" bldLvl="2" autoUpdateAnimBg="0" advAuto="300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5943600" y="5410200"/>
            <a:ext cx="2741613" cy="457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sz="1600" b="1" dirty="0">
                <a:latin typeface="Times New Roman" pitchFamily="18" charset="0"/>
              </a:rPr>
              <a:t>Data dictionary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5943600" y="4953000"/>
            <a:ext cx="2741613" cy="457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Decision trees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5943600" y="4495800"/>
            <a:ext cx="2741613" cy="457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Decision tables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5943600" y="4038600"/>
            <a:ext cx="2741613" cy="457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Structured English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project dictionary</a:t>
            </a:r>
            <a:r>
              <a:rPr lang="en-US" dirty="0"/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633 - 635</a:t>
            </a:r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813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943600" y="2057400"/>
            <a:ext cx="2741613" cy="198120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latin typeface="Times New Roman" pitchFamily="18" charset="0"/>
              </a:rPr>
              <a:t>Variety of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techniques to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enter items in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project dictionary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200400" y="2057400"/>
            <a:ext cx="2741613" cy="19812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latin typeface="Times New Roman" pitchFamily="18" charset="0"/>
              </a:rPr>
              <a:t>Helps keep track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of huge amount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of details in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system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457200" y="2057400"/>
            <a:ext cx="2741613" cy="1981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latin typeface="Times New Roman" pitchFamily="18" charset="0"/>
              </a:rPr>
              <a:t>Contains all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the documentation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and deliverables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of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1" grpId="0" animBg="1" autoUpdateAnimBg="0"/>
      <p:bldP spid="48138" grpId="0" animBg="1" autoUpdateAnimBg="0"/>
      <p:bldP spid="48139" grpId="0" animBg="1" autoUpdateAnimBg="0"/>
      <p:bldP spid="48140" grpId="0" animBg="1" autoUpdateAnimBg="0"/>
      <p:bldP spid="48131" grpId="0" build="p" bldLvl="5" autoUpdateAnimBg="0" advAuto="1000"/>
      <p:bldP spid="48136" grpId="0" animBg="1" autoUpdateAnimBg="0"/>
      <p:bldP spid="48137" grpId="0" animBg="1" autoUpdateAnimBg="0"/>
      <p:bldP spid="48143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Structured English?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633 Fig. 12-11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018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04800" y="1524000"/>
            <a:ext cx="8585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Used to explain details of process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6047509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5" autoUpdateAnimBg="0" advAuto="1000"/>
      <p:bldP spid="50184" grpId="0" build="p" bldLvl="2" autoUpdateAnimBg="0" advAuto="300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decision table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634 Fig. 12-12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223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Lists variety of conditions and actions that correspond to each condition</a:t>
            </a:r>
          </a:p>
        </p:txBody>
      </p:sp>
      <p:pic>
        <p:nvPicPr>
          <p:cNvPr id="11" name="Picture 10" descr="CFig12-1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7134062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5" autoUpdateAnimBg="0" advAuto="1000"/>
      <p:bldP spid="52232" grpId="0" build="p" bldLvl="2" autoUpdateAnimBg="0" advAuto="3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decision tree?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634 Fig. 12-13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427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Shows conditions and actions graphically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54285" name="Picture 13" descr="fig12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6781800" cy="367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5" autoUpdateAnimBg="0" advAuto="1000"/>
      <p:bldP spid="54280" grpId="0" build="p" bldLvl="2" autoUpdateAnimBg="0" advAuto="3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data dictionary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635 Fig. 12-14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632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Stores name,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description, and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other details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about each data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item</a:t>
            </a:r>
          </a:p>
        </p:txBody>
      </p:sp>
      <p:pic>
        <p:nvPicPr>
          <p:cNvPr id="10" name="Picture 9" descr="CFig12-1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5000"/>
            <a:ext cx="5181600" cy="3435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5" autoUpdateAnimBg="0" advAuto="1000"/>
      <p:bldP spid="56328" grpId="0" build="p" bldLvl="2" autoUpdateAnimBg="0" advAuto="3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94439"/>
                </a:solidFill>
              </a:rPr>
              <a:t>object modeling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635</a:t>
            </a: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837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1754188" y="1728788"/>
            <a:ext cx="5027612" cy="1471612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91440" rIns="1828800" bIns="0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Combines data with </a:t>
            </a:r>
            <a:b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the processes that act </a:t>
            </a:r>
            <a:b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on data into single </a:t>
            </a:r>
            <a:b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unit called an </a:t>
            </a:r>
            <a:r>
              <a:rPr kumimoji="1" lang="en-US" sz="2000" b="1" dirty="0">
                <a:solidFill>
                  <a:srgbClr val="D9443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object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1754188" y="3346450"/>
            <a:ext cx="5027612" cy="11557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tIns="91440" rIns="1828800"/>
          <a:lstStyle/>
          <a:p>
            <a:pPr algn="ctr"/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Sometimes called </a:t>
            </a:r>
            <a:b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object-oriented (OO) </a:t>
            </a:r>
            <a:b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analysis and design</a:t>
            </a: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1754188" y="4648200"/>
            <a:ext cx="5027612" cy="14478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tIns="91440" rIns="1828800"/>
          <a:lstStyle/>
          <a:p>
            <a:pPr algn="ctr"/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Uses Unified </a:t>
            </a:r>
            <a:b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Modeling Language </a:t>
            </a:r>
            <a:b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sz="2000" b="1" dirty="0">
                <a:solidFill>
                  <a:srgbClr val="D9443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UML</a:t>
            </a: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)—graphical tool </a:t>
            </a:r>
            <a:b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for documenting system</a:t>
            </a:r>
          </a:p>
        </p:txBody>
      </p:sp>
      <p:sp>
        <p:nvSpPr>
          <p:cNvPr id="58398" name="Oval 30"/>
          <p:cNvSpPr>
            <a:spLocks noChangeArrowheads="1"/>
          </p:cNvSpPr>
          <p:nvPr/>
        </p:nvSpPr>
        <p:spPr bwMode="auto">
          <a:xfrm>
            <a:off x="4800600" y="1752600"/>
            <a:ext cx="3429000" cy="13716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solidFill>
                  <a:srgbClr val="D94439"/>
                </a:solidFill>
                <a:latin typeface="Times New Roman" pitchFamily="18" charset="0"/>
              </a:rPr>
              <a:t>Object</a:t>
            </a:r>
            <a:r>
              <a:rPr kumimoji="1" lang="en-US" sz="1600" b="1" dirty="0">
                <a:latin typeface="Times New Roman" pitchFamily="18" charset="0"/>
              </a:rPr>
              <a:t>—an item that can contain both data and procedures that read or manipulate the data</a:t>
            </a:r>
          </a:p>
        </p:txBody>
      </p:sp>
      <p:grpSp>
        <p:nvGrpSpPr>
          <p:cNvPr id="58399" name="Group 31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58400" name="Rectangle 32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12,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UML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12</a:t>
              </a:r>
            </a:p>
          </p:txBody>
        </p:sp>
        <p:sp>
          <p:nvSpPr>
            <p:cNvPr id="58401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5" autoUpdateAnimBg="0" advAuto="1000"/>
      <p:bldP spid="58395" grpId="0" animBg="1" autoUpdateAnimBg="0"/>
      <p:bldP spid="58396" grpId="0" animBg="1" autoUpdateAnimBg="0"/>
      <p:bldP spid="58397" grpId="0" animBg="1" autoUpdateAnimBg="0"/>
      <p:bldP spid="5839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an </a:t>
            </a:r>
            <a:r>
              <a:rPr lang="en-US" dirty="0">
                <a:solidFill>
                  <a:srgbClr val="D94439"/>
                </a:solidFill>
              </a:rPr>
              <a:t>information system (IS)</a:t>
            </a:r>
            <a:r>
              <a:rPr lang="en-US" dirty="0"/>
              <a:t>?</a:t>
            </a:r>
            <a:endParaRPr lang="en-US" sz="1800" b="0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620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12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457200" y="2286000"/>
            <a:ext cx="3656013" cy="1752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91440" anchorCtr="1"/>
          <a:lstStyle/>
          <a:p>
            <a:pPr algn="ctr"/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Hardware, software, data, people, and procedures that work together to produce quality information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4648200" y="2286000"/>
            <a:ext cx="3748088" cy="1752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82880" anchorCtr="1"/>
          <a:lstStyle/>
          <a:p>
            <a:pPr algn="ctr">
              <a:spcBef>
                <a:spcPct val="20000"/>
              </a:spcBef>
              <a:buClr>
                <a:srgbClr val="D94439"/>
              </a:buClr>
              <a:buFont typeface="Times" pitchFamily="18" charset="0"/>
              <a:buNone/>
            </a:pPr>
            <a:r>
              <a:rPr kumimoji="1" lang="en-US" sz="2000" b="1" dirty="0">
                <a:solidFill>
                  <a:srgbClr val="BA2F24"/>
                </a:solidFill>
                <a:latin typeface="Times New Roman" pitchFamily="18" charset="0"/>
              </a:rPr>
              <a:t>System</a:t>
            </a: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—Set of components that interact to achieve common goal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029200" y="3733800"/>
            <a:ext cx="3124200" cy="990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anchor="ctr" anchorCtr="1"/>
          <a:lstStyle/>
          <a:p>
            <a:pPr algn="ctr"/>
            <a:r>
              <a:rPr kumimoji="1" lang="en-US" sz="1800" b="1" dirty="0">
                <a:latin typeface="Times New Roman" pitchFamily="18" charset="0"/>
              </a:rPr>
              <a:t>Businesses use many types of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5" autoUpdateAnimBg="0" advAuto="1000"/>
      <p:bldP spid="5128" grpId="0" animBg="1" autoUpdateAnimBg="0"/>
      <p:bldP spid="5129" grpId="0" animBg="1" autoUpdateAnimBg="0"/>
      <p:bldP spid="5130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use case diagram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636 Fig. 12-15</a:t>
            </a:r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042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Graphically shows how actors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interact with information system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304800" y="2438400"/>
            <a:ext cx="365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Actor</a:t>
            </a: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—user or other entity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Use case</a:t>
            </a: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—</a:t>
            </a:r>
            <a:b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function that </a:t>
            </a:r>
            <a:b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actor can </a:t>
            </a:r>
            <a:b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perform</a:t>
            </a:r>
          </a:p>
        </p:txBody>
      </p:sp>
      <p:pic>
        <p:nvPicPr>
          <p:cNvPr id="60431" name="Picture 15" descr="fig12_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667000"/>
            <a:ext cx="4800600" cy="310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5" autoUpdateAnimBg="0" advAuto="1000"/>
      <p:bldP spid="60424" grpId="0" build="p" bldLvl="3" autoUpdateAnimBg="0" advAuto="3000"/>
      <p:bldP spid="60426" grpId="0" build="p" bldLvl="3" autoUpdateAnimBg="0" advAuto="300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class diagram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636 Fig. 12-16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247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Graphically shows classes and subclasses in system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330200" y="2046288"/>
            <a:ext cx="4699000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Class is group of objects—</a:t>
            </a:r>
            <a:b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Can have lower levels </a:t>
            </a:r>
            <a:b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called </a:t>
            </a:r>
            <a:r>
              <a:rPr kumimoji="1" lang="en-US" dirty="0">
                <a:solidFill>
                  <a:schemeClr val="bg2"/>
                </a:solidFill>
                <a:latin typeface="Times New Roman" pitchFamily="18" charset="0"/>
              </a:rPr>
              <a:t>subclasses</a:t>
            </a:r>
          </a:p>
        </p:txBody>
      </p:sp>
      <p:pic>
        <p:nvPicPr>
          <p:cNvPr id="62476" name="Picture 12" descr="fig12_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2057400"/>
            <a:ext cx="3136900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5" autoUpdateAnimBg="0" advAuto="1000"/>
      <p:bldP spid="62472" grpId="0" build="p" bldLvl="3" autoUpdateAnimBg="0" advAuto="3000"/>
      <p:bldP spid="62474" grpId="0" build="p" bldLvl="3" autoUpdateAnimBg="0" advAuto="300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52" name="Group 40"/>
          <p:cNvGrpSpPr>
            <a:grpSpLocks/>
          </p:cNvGrpSpPr>
          <p:nvPr/>
        </p:nvGrpSpPr>
        <p:grpSpPr bwMode="auto">
          <a:xfrm>
            <a:off x="4813300" y="3406775"/>
            <a:ext cx="2755900" cy="2384425"/>
            <a:chOff x="2976" y="2304"/>
            <a:chExt cx="1736" cy="1502"/>
          </a:xfrm>
        </p:grpSpPr>
        <p:sp>
          <p:nvSpPr>
            <p:cNvPr id="64549" name="AutoShape 37"/>
            <p:cNvSpPr>
              <a:spLocks noChangeArrowheads="1"/>
            </p:cNvSpPr>
            <p:nvPr/>
          </p:nvSpPr>
          <p:spPr bwMode="auto">
            <a:xfrm rot="1800000">
              <a:off x="2976" y="2304"/>
              <a:ext cx="1736" cy="1502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80008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0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64537" name="Rectangle 25"/>
            <p:cNvSpPr>
              <a:spLocks noChangeArrowheads="1"/>
            </p:cNvSpPr>
            <p:nvPr/>
          </p:nvSpPr>
          <p:spPr bwMode="auto">
            <a:xfrm>
              <a:off x="3259" y="2438"/>
              <a:ext cx="1207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Presented to steering committee, which decides how system will be developed</a:t>
              </a:r>
            </a:p>
          </p:txBody>
        </p:sp>
      </p:grp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5715000" cy="1347787"/>
          </a:xfrm>
        </p:spPr>
        <p:txBody>
          <a:bodyPr/>
          <a:lstStyle/>
          <a:p>
            <a:pPr marL="0" indent="0"/>
            <a:r>
              <a:rPr lang="en-US" dirty="0"/>
              <a:t>What is the </a:t>
            </a:r>
            <a:br>
              <a:rPr lang="en-US" dirty="0"/>
            </a:br>
            <a:r>
              <a:rPr lang="en-US" dirty="0"/>
              <a:t>system proposal?</a:t>
            </a:r>
            <a:endParaRPr lang="en-US" dirty="0">
              <a:latin typeface="Arial Unicode MS" pitchFamily="34" charset="-128"/>
            </a:endParaRPr>
          </a:p>
          <a:p>
            <a:pPr marL="0" indent="0"/>
            <a:endParaRPr kumimoji="0"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" pitchFamily="18" charset="0"/>
            </a:endParaRPr>
          </a:p>
          <a:p>
            <a:pPr marL="0" indent="0"/>
            <a:endParaRPr kumimoji="0"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" pitchFamily="18" charset="0"/>
            </a:endParaRPr>
          </a:p>
          <a:p>
            <a:pPr marL="0" indent="0"/>
            <a:endParaRPr kumimoji="0"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" pitchFamily="18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636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451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64553" name="Group 41"/>
          <p:cNvGrpSpPr>
            <a:grpSpLocks/>
          </p:cNvGrpSpPr>
          <p:nvPr/>
        </p:nvGrpSpPr>
        <p:grpSpPr bwMode="auto">
          <a:xfrm>
            <a:off x="3657600" y="1349375"/>
            <a:ext cx="2755900" cy="2384425"/>
            <a:chOff x="2248" y="1042"/>
            <a:chExt cx="1736" cy="1502"/>
          </a:xfrm>
        </p:grpSpPr>
        <p:sp>
          <p:nvSpPr>
            <p:cNvPr id="64546" name="AutoShape 34"/>
            <p:cNvSpPr>
              <a:spLocks noChangeArrowheads="1"/>
            </p:cNvSpPr>
            <p:nvPr/>
          </p:nvSpPr>
          <p:spPr bwMode="auto">
            <a:xfrm rot="1800000">
              <a:off x="2248" y="1042"/>
              <a:ext cx="1736" cy="1502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8080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64531" name="Rectangle 19"/>
            <p:cNvSpPr>
              <a:spLocks noChangeArrowheads="1"/>
            </p:cNvSpPr>
            <p:nvPr/>
          </p:nvSpPr>
          <p:spPr bwMode="auto">
            <a:xfrm>
              <a:off x="2541" y="1248"/>
              <a:ext cx="1079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Assesses feasibility </a:t>
              </a:r>
              <a:b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</a:b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of each alternative solution</a:t>
              </a:r>
            </a:p>
          </p:txBody>
        </p:sp>
      </p:grpSp>
      <p:grpSp>
        <p:nvGrpSpPr>
          <p:cNvPr id="64555" name="Group 43"/>
          <p:cNvGrpSpPr>
            <a:grpSpLocks/>
          </p:cNvGrpSpPr>
          <p:nvPr/>
        </p:nvGrpSpPr>
        <p:grpSpPr bwMode="auto">
          <a:xfrm>
            <a:off x="2438400" y="3406775"/>
            <a:ext cx="2755900" cy="2384425"/>
            <a:chOff x="1536" y="2146"/>
            <a:chExt cx="1736" cy="1502"/>
          </a:xfrm>
        </p:grpSpPr>
        <p:sp>
          <p:nvSpPr>
            <p:cNvPr id="64543" name="AutoShape 31"/>
            <p:cNvSpPr>
              <a:spLocks noChangeArrowheads="1"/>
            </p:cNvSpPr>
            <p:nvPr/>
          </p:nvSpPr>
          <p:spPr bwMode="auto">
            <a:xfrm rot="1800000">
              <a:off x="1536" y="2146"/>
              <a:ext cx="1736" cy="1502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64534" name="Rectangle 22"/>
            <p:cNvSpPr>
              <a:spLocks noChangeArrowheads="1"/>
            </p:cNvSpPr>
            <p:nvPr/>
          </p:nvSpPr>
          <p:spPr bwMode="auto">
            <a:xfrm>
              <a:off x="1883" y="2386"/>
              <a:ext cx="997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Recommends the most feasible solution for the project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5" autoUpdateAnimBg="0" advAuto="1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are possible solutions?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637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656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6599" name="AutoShape 39"/>
          <p:cNvSpPr>
            <a:spLocks noChangeArrowheads="1"/>
          </p:cNvSpPr>
          <p:nvPr/>
        </p:nvSpPr>
        <p:spPr bwMode="auto">
          <a:xfrm>
            <a:off x="1144588" y="1905000"/>
            <a:ext cx="4570412" cy="9144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anchor="ctr" anchorCtr="1"/>
          <a:lstStyle/>
          <a:p>
            <a:pPr algn="ctr"/>
            <a:r>
              <a:rPr kumimoji="1" lang="en-US" sz="2000" b="1" dirty="0">
                <a:solidFill>
                  <a:schemeClr val="bg2"/>
                </a:solidFill>
                <a:latin typeface="Times New Roman" pitchFamily="18" charset="0"/>
              </a:rPr>
              <a:t>Buy</a:t>
            </a:r>
            <a:r>
              <a:rPr kumimoji="1" lang="en-US" sz="2000" b="1" dirty="0">
                <a:solidFill>
                  <a:srgbClr val="D94439"/>
                </a:solidFill>
                <a:latin typeface="Times New Roman" pitchFamily="18" charset="0"/>
              </a:rPr>
              <a:t> packaged software</a:t>
            </a:r>
            <a:r>
              <a:rPr kumimoji="1" lang="en-US" sz="2000" b="1" dirty="0">
                <a:solidFill>
                  <a:schemeClr val="bg2"/>
                </a:solidFill>
                <a:latin typeface="Times New Roman" pitchFamily="18" charset="0"/>
              </a:rPr>
              <a:t>—prewritten software available for purchase</a:t>
            </a:r>
          </a:p>
        </p:txBody>
      </p:sp>
      <p:sp>
        <p:nvSpPr>
          <p:cNvPr id="66600" name="AutoShape 40"/>
          <p:cNvSpPr>
            <a:spLocks noChangeArrowheads="1"/>
          </p:cNvSpPr>
          <p:nvPr/>
        </p:nvSpPr>
        <p:spPr bwMode="auto">
          <a:xfrm>
            <a:off x="1144588" y="4495800"/>
            <a:ext cx="4570412" cy="9144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anchor="ctr" anchorCtr="1"/>
          <a:lstStyle/>
          <a:p>
            <a:pPr algn="ctr">
              <a:spcBef>
                <a:spcPct val="20000"/>
              </a:spcBef>
              <a:buClr>
                <a:srgbClr val="D94439"/>
              </a:buClr>
              <a:buFont typeface="Times" pitchFamily="18" charset="0"/>
              <a:buNone/>
            </a:pPr>
            <a:r>
              <a:rPr kumimoji="1" lang="en-US" sz="2000" b="1" dirty="0">
                <a:solidFill>
                  <a:schemeClr val="bg2"/>
                </a:solidFill>
                <a:latin typeface="Times New Roman" pitchFamily="18" charset="0"/>
              </a:rPr>
              <a:t>Outsource—have outside source develop software</a:t>
            </a:r>
          </a:p>
        </p:txBody>
      </p:sp>
      <p:sp>
        <p:nvSpPr>
          <p:cNvPr id="66603" name="AutoShape 43"/>
          <p:cNvSpPr>
            <a:spLocks noChangeArrowheads="1"/>
          </p:cNvSpPr>
          <p:nvPr/>
        </p:nvSpPr>
        <p:spPr bwMode="auto">
          <a:xfrm>
            <a:off x="1144588" y="3200400"/>
            <a:ext cx="4570412" cy="9144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anchor="ctr" anchorCtr="1"/>
          <a:lstStyle/>
          <a:p>
            <a:pPr algn="ctr"/>
            <a:r>
              <a:rPr kumimoji="1" lang="en-US" sz="2000" b="1" dirty="0">
                <a:solidFill>
                  <a:schemeClr val="bg2"/>
                </a:solidFill>
                <a:latin typeface="Times New Roman" pitchFamily="18" charset="0"/>
              </a:rPr>
              <a:t>Write own </a:t>
            </a:r>
            <a:r>
              <a:rPr kumimoji="1" lang="en-US" sz="2000" b="1" dirty="0">
                <a:solidFill>
                  <a:srgbClr val="D94439"/>
                </a:solidFill>
                <a:latin typeface="Times New Roman" pitchFamily="18" charset="0"/>
              </a:rPr>
              <a:t>custom software</a:t>
            </a:r>
            <a:r>
              <a:rPr kumimoji="1" lang="en-US" sz="2000" b="1" dirty="0">
                <a:solidFill>
                  <a:schemeClr val="bg2"/>
                </a:solidFill>
                <a:latin typeface="Times New Roman" pitchFamily="18" charset="0"/>
              </a:rPr>
              <a:t>—software developed at user’s request</a:t>
            </a:r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 flipV="1">
            <a:off x="5715000" y="2133600"/>
            <a:ext cx="685800" cy="304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 flipH="1" flipV="1">
            <a:off x="5715000" y="2438400"/>
            <a:ext cx="685800" cy="304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6400800" y="2514600"/>
            <a:ext cx="2057400" cy="12192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anchor="ctr" anchorCtr="1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Vertical market software</a:t>
            </a:r>
            <a:r>
              <a:rPr kumimoji="1" lang="en-US" sz="1600" dirty="0">
                <a:latin typeface="Times New Roman" pitchFamily="18" charset="0"/>
              </a:rPr>
              <a:t>—designed for particular industry</a:t>
            </a:r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6400800" y="1143000"/>
            <a:ext cx="2057400" cy="12192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anchor="ctr" anchorCtr="1"/>
          <a:lstStyle/>
          <a:p>
            <a:pPr algn="ctr"/>
            <a:r>
              <a:rPr kumimoji="1"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Horizontal market software</a:t>
            </a:r>
            <a:r>
              <a:rPr kumimoji="1" lang="en-US" sz="1600" dirty="0">
                <a:latin typeface="Times New Roman" pitchFamily="18" charset="0"/>
              </a:rPr>
              <a:t>—meets needs of many 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9" grpId="0" animBg="1" autoUpdateAnimBg="0"/>
      <p:bldP spid="66600" grpId="0" animBg="1" autoUpdateAnimBg="0"/>
      <p:bldP spid="66603" grpId="0" animBg="1" autoUpdateAnimBg="0"/>
      <p:bldP spid="66604" grpId="0" animBg="1"/>
      <p:bldP spid="66605" grpId="0" animBg="1"/>
      <p:bldP spid="66601" grpId="0" animBg="1" autoUpdateAnimBg="0"/>
      <p:bldP spid="6660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an example of outsourcing?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637 Fig. 12-17</a:t>
            </a:r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861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304800" y="1547813"/>
            <a:ext cx="85852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Using Internet solutions provider</a:t>
            </a: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457200" y="1981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2813" lvl="1" indent="-455613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Internet solutions provider</a:t>
            </a: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provides Web hosting services</a:t>
            </a:r>
          </a:p>
        </p:txBody>
      </p:sp>
      <p:grpSp>
        <p:nvGrpSpPr>
          <p:cNvPr id="68637" name="Group 29"/>
          <p:cNvGrpSpPr>
            <a:grpSpLocks/>
          </p:cNvGrpSpPr>
          <p:nvPr/>
        </p:nvGrpSpPr>
        <p:grpSpPr bwMode="auto">
          <a:xfrm>
            <a:off x="0" y="4648200"/>
            <a:ext cx="1981200" cy="1219200"/>
            <a:chOff x="0" y="2976"/>
            <a:chExt cx="1248" cy="768"/>
          </a:xfrm>
        </p:grpSpPr>
        <p:sp>
          <p:nvSpPr>
            <p:cNvPr id="68638" name="Rectangle 30"/>
            <p:cNvSpPr>
              <a:spLocks noChangeArrowheads="1"/>
            </p:cNvSpPr>
            <p:nvPr/>
          </p:nvSpPr>
          <p:spPr bwMode="auto">
            <a:xfrm>
              <a:off x="0" y="3360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12,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</a:t>
              </a: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click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/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Internet Solutions Provider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/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12</a:t>
              </a:r>
            </a:p>
          </p:txBody>
        </p:sp>
        <p:sp>
          <p:nvSpPr>
            <p:cNvPr id="68639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2976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3276600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  <a:t>Click to view Web </a:t>
            </a:r>
            <a:b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</a:br>
            <a: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  <a:t>Link, click Chapter 12, Click Web Link from left </a:t>
            </a:r>
            <a:b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</a:br>
            <a: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  <a:t>navigation, then click </a:t>
            </a:r>
            <a:b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</a:br>
            <a: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  <a:t>Outsourcing below Chapter 12</a:t>
            </a:r>
          </a:p>
          <a:p>
            <a:endParaRPr lang="en-US" dirty="0"/>
          </a:p>
        </p:txBody>
      </p:sp>
      <p:sp>
        <p:nvSpPr>
          <p:cNvPr id="15" name="Webpage">
            <a:hlinkClick r:id="rId2"/>
          </p:cNvPr>
          <p:cNvSpPr>
            <a:spLocks noEditPoints="1" noChangeArrowheads="1"/>
          </p:cNvSpPr>
          <p:nvPr/>
        </p:nvSpPr>
        <p:spPr bwMode="auto">
          <a:xfrm>
            <a:off x="152400" y="2686050"/>
            <a:ext cx="441325" cy="5905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 descr="CFig12-17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90800"/>
            <a:ext cx="4724400" cy="3602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5" autoUpdateAnimBg="0" advAuto="1000"/>
      <p:bldP spid="68632" grpId="0" build="p" bldLvl="3" autoUpdateAnimBg="0" advAuto="3000"/>
      <p:bldP spid="68634" grpId="0" build="p" bldLvl="2" autoUpdateAnimBg="0" advAuto="200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D94439"/>
                </a:solidFill>
              </a:rPr>
              <a:t>design phase</a:t>
            </a:r>
            <a:r>
              <a:rPr lang="en-US" dirty="0"/>
              <a:t>?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639</a:t>
            </a:r>
          </a:p>
        </p:txBody>
      </p: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066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762000" y="2133600"/>
            <a:ext cx="4248150" cy="12954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200" dirty="0">
                <a:latin typeface="Times New Roman" pitchFamily="18" charset="0"/>
              </a:rPr>
              <a:t>Acquire hardware and software</a:t>
            </a:r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4038600" y="3962400"/>
            <a:ext cx="4248150" cy="129540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kumimoji="1" lang="en-US" sz="2200" dirty="0">
                <a:latin typeface="Times New Roman" pitchFamily="18" charset="0"/>
              </a:rPr>
              <a:t>Develop all details of new or modified information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5" autoUpdateAnimBg="0" advAuto="1000"/>
      <p:bldP spid="70664" grpId="0" animBg="1" autoUpdateAnimBg="0"/>
      <p:bldP spid="7066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</a:p>
        </p:txBody>
      </p:sp>
      <p:sp>
        <p:nvSpPr>
          <p:cNvPr id="193539" name="AutoShape 3"/>
          <p:cNvSpPr>
            <a:spLocks noChangeArrowheads="1"/>
          </p:cNvSpPr>
          <p:nvPr/>
        </p:nvSpPr>
        <p:spPr bwMode="auto">
          <a:xfrm>
            <a:off x="838200" y="1143000"/>
            <a:ext cx="7772400" cy="16002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Video: </a:t>
            </a:r>
            <a:r>
              <a:rPr lang="en-US" dirty="0" smtClean="0"/>
              <a:t>A Tour of </a:t>
            </a:r>
            <a:r>
              <a:rPr lang="en-US" dirty="0" err="1" smtClean="0"/>
              <a:t>Lucasfilm</a:t>
            </a:r>
            <a:r>
              <a:rPr lang="en-US" dirty="0" smtClean="0"/>
              <a:t> Data Center</a:t>
            </a:r>
            <a:endParaRPr lang="en-US" dirty="0"/>
          </a:p>
        </p:txBody>
      </p:sp>
      <p:grpSp>
        <p:nvGrpSpPr>
          <p:cNvPr id="193540" name="Group 4"/>
          <p:cNvGrpSpPr>
            <a:grpSpLocks/>
          </p:cNvGrpSpPr>
          <p:nvPr/>
        </p:nvGrpSpPr>
        <p:grpSpPr bwMode="auto">
          <a:xfrm>
            <a:off x="7848600" y="6400800"/>
            <a:ext cx="860425" cy="271463"/>
            <a:chOff x="4943" y="4033"/>
            <a:chExt cx="542" cy="171"/>
          </a:xfrm>
        </p:grpSpPr>
        <p:sp>
          <p:nvSpPr>
            <p:cNvPr id="193541" name="AutoShape 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3542" name="Text Box 6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93543" name="Group 7"/>
          <p:cNvGrpSpPr>
            <a:grpSpLocks/>
          </p:cNvGrpSpPr>
          <p:nvPr/>
        </p:nvGrpSpPr>
        <p:grpSpPr bwMode="auto">
          <a:xfrm>
            <a:off x="381000" y="3962400"/>
            <a:ext cx="8534400" cy="2095500"/>
            <a:chOff x="240" y="2496"/>
            <a:chExt cx="5376" cy="1320"/>
          </a:xfrm>
        </p:grpSpPr>
        <p:pic>
          <p:nvPicPr>
            <p:cNvPr id="193544" name="Picture 8" descr="MCj0431621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2736"/>
              <a:ext cx="1080" cy="1080"/>
            </a:xfrm>
            <a:prstGeom prst="rect">
              <a:avLst/>
            </a:prstGeom>
            <a:noFill/>
          </p:spPr>
        </p:pic>
        <p:pic>
          <p:nvPicPr>
            <p:cNvPr id="193545" name="Picture 9" descr="MCj0322370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2496"/>
              <a:ext cx="1152" cy="1243"/>
            </a:xfrm>
            <a:prstGeom prst="rect">
              <a:avLst/>
            </a:prstGeom>
            <a:noFill/>
          </p:spPr>
        </p:pic>
      </p:grpSp>
      <p:grpSp>
        <p:nvGrpSpPr>
          <p:cNvPr id="193546" name="Group 10"/>
          <p:cNvGrpSpPr>
            <a:grpSpLocks/>
          </p:cNvGrpSpPr>
          <p:nvPr/>
        </p:nvGrpSpPr>
        <p:grpSpPr bwMode="auto">
          <a:xfrm>
            <a:off x="3429001" y="3429001"/>
            <a:ext cx="2897188" cy="1985963"/>
            <a:chOff x="2160" y="2160"/>
            <a:chExt cx="1825" cy="1251"/>
          </a:xfrm>
        </p:grpSpPr>
        <p:sp>
          <p:nvSpPr>
            <p:cNvPr id="193547" name="AutoShape 11">
              <a:hlinkClick r:id="rId4" action="ppaction://program" highlightClick="1"/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912" cy="912"/>
            </a:xfrm>
            <a:prstGeom prst="actionButtonMovie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3548" name="Text Box 12"/>
            <p:cNvSpPr txBox="1">
              <a:spLocks noChangeArrowheads="1"/>
            </p:cNvSpPr>
            <p:nvPr/>
          </p:nvSpPr>
          <p:spPr bwMode="auto">
            <a:xfrm>
              <a:off x="2160" y="3120"/>
              <a:ext cx="18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linkClick r:id="rId5" action="ppaction://hlinkfile"/>
                </a:rPr>
                <a:t>CLICK TO START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8" name="AutoShape 34"/>
          <p:cNvSpPr>
            <a:spLocks noChangeArrowheads="1"/>
          </p:cNvSpPr>
          <p:nvPr/>
        </p:nvSpPr>
        <p:spPr bwMode="auto">
          <a:xfrm>
            <a:off x="990600" y="4071938"/>
            <a:ext cx="3352800" cy="1524000"/>
          </a:xfrm>
          <a:prstGeom prst="hexagon">
            <a:avLst>
              <a:gd name="adj" fmla="val 55000"/>
              <a:gd name="vf" fmla="val 115470"/>
            </a:avLst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anchor="ctr" anchorCtr="1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Test and evaluate vendor proposals</a:t>
            </a:r>
            <a:endParaRPr 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90613"/>
            <a:ext cx="8839200" cy="1347787"/>
          </a:xfrm>
        </p:spPr>
        <p:txBody>
          <a:bodyPr/>
          <a:lstStyle/>
          <a:p>
            <a:r>
              <a:rPr lang="en-US" dirty="0"/>
              <a:t>What is needed to acquire new hardware and software?</a:t>
            </a:r>
          </a:p>
          <a:p>
            <a:endParaRPr lang="en-US" dirty="0">
              <a:latin typeface="Arial Unicode MS" pitchFamily="34" charset="-128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639</a:t>
            </a:r>
          </a:p>
        </p:txBody>
      </p:sp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271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04800" y="1547813"/>
            <a:ext cx="85852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Identify all hardware and software requirements of new or modified system</a:t>
            </a:r>
          </a:p>
        </p:txBody>
      </p:sp>
      <p:sp>
        <p:nvSpPr>
          <p:cNvPr id="72729" name="AutoShape 25"/>
          <p:cNvSpPr>
            <a:spLocks noChangeArrowheads="1"/>
          </p:cNvSpPr>
          <p:nvPr/>
        </p:nvSpPr>
        <p:spPr bwMode="auto">
          <a:xfrm>
            <a:off x="4419600" y="2433638"/>
            <a:ext cx="3352800" cy="1524000"/>
          </a:xfrm>
          <a:prstGeom prst="hexagon">
            <a:avLst>
              <a:gd name="adj" fmla="val 55000"/>
              <a:gd name="vf" fmla="val 115470"/>
            </a:avLst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anchor="ctr" anchorCtr="1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Solicit vendor proposals</a:t>
            </a:r>
            <a:endParaRPr lang="en-US" dirty="0"/>
          </a:p>
        </p:txBody>
      </p:sp>
      <p:sp>
        <p:nvSpPr>
          <p:cNvPr id="72732" name="AutoShape 28"/>
          <p:cNvSpPr>
            <a:spLocks noChangeArrowheads="1"/>
          </p:cNvSpPr>
          <p:nvPr/>
        </p:nvSpPr>
        <p:spPr bwMode="auto">
          <a:xfrm>
            <a:off x="4419600" y="4071938"/>
            <a:ext cx="3352800" cy="1524000"/>
          </a:xfrm>
          <a:prstGeom prst="hexagon">
            <a:avLst>
              <a:gd name="adj" fmla="val 55000"/>
              <a:gd name="vf" fmla="val 115470"/>
            </a:avLst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91440" rIns="0" bIns="0" anchor="ctr" anchorCtr="1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Make a decision</a:t>
            </a:r>
          </a:p>
        </p:txBody>
      </p:sp>
      <p:sp>
        <p:nvSpPr>
          <p:cNvPr id="72735" name="AutoShape 31"/>
          <p:cNvSpPr>
            <a:spLocks noChangeArrowheads="1"/>
          </p:cNvSpPr>
          <p:nvPr/>
        </p:nvSpPr>
        <p:spPr bwMode="auto">
          <a:xfrm>
            <a:off x="990600" y="2433638"/>
            <a:ext cx="3352800" cy="1524000"/>
          </a:xfrm>
          <a:prstGeom prst="hexagon">
            <a:avLst>
              <a:gd name="adj" fmla="val 55000"/>
              <a:gd name="vf" fmla="val 115470"/>
            </a:avLst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anchor="ctr" anchorCtr="1"/>
          <a:lstStyle/>
          <a:p>
            <a:pPr algn="ctr"/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Identify technical</a:t>
            </a:r>
            <a:b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8" grpId="0" animBg="1" autoUpdateAnimBg="0"/>
      <p:bldP spid="72707" grpId="0" build="p" bldLvl="5" autoUpdateAnimBg="0" advAuto="1000"/>
      <p:bldP spid="72714" grpId="0" build="p" bldLvl="3" autoUpdateAnimBg="0" advAuto="3000"/>
      <p:bldP spid="72729" grpId="0" animBg="1" autoUpdateAnimBg="0"/>
      <p:bldP spid="72732" grpId="0" animBg="1" autoUpdateAnimBg="0"/>
      <p:bldP spid="7273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1042987"/>
          </a:xfrm>
        </p:spPr>
        <p:txBody>
          <a:bodyPr/>
          <a:lstStyle/>
          <a:p>
            <a:pPr marL="0" indent="0"/>
            <a:r>
              <a:rPr lang="en-US" dirty="0"/>
              <a:t>What are three basic documents used to summarize technical specifications?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639</a:t>
            </a: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475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74796" name="Group 44"/>
          <p:cNvGrpSpPr>
            <a:grpSpLocks/>
          </p:cNvGrpSpPr>
          <p:nvPr/>
        </p:nvGrpSpPr>
        <p:grpSpPr bwMode="auto">
          <a:xfrm>
            <a:off x="5562600" y="4572000"/>
            <a:ext cx="3505200" cy="1681163"/>
            <a:chOff x="3552" y="2880"/>
            <a:chExt cx="2208" cy="1059"/>
          </a:xfrm>
        </p:grpSpPr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H="1">
              <a:off x="3552" y="3457"/>
              <a:ext cx="651" cy="23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74778" name="Oval 26"/>
            <p:cNvSpPr>
              <a:spLocks noChangeArrowheads="1"/>
            </p:cNvSpPr>
            <p:nvPr/>
          </p:nvSpPr>
          <p:spPr bwMode="auto">
            <a:xfrm>
              <a:off x="4049" y="2880"/>
              <a:ext cx="1711" cy="1059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Less formal method that uses standard form to request information about product or service</a:t>
              </a:r>
            </a:p>
          </p:txBody>
        </p:sp>
      </p:grpSp>
      <p:grpSp>
        <p:nvGrpSpPr>
          <p:cNvPr id="74795" name="Group 43"/>
          <p:cNvGrpSpPr>
            <a:grpSpLocks/>
          </p:cNvGrpSpPr>
          <p:nvPr/>
        </p:nvGrpSpPr>
        <p:grpSpPr bwMode="auto">
          <a:xfrm>
            <a:off x="5791200" y="2057400"/>
            <a:ext cx="3048000" cy="1524000"/>
            <a:chOff x="3648" y="1296"/>
            <a:chExt cx="1920" cy="960"/>
          </a:xfrm>
        </p:grpSpPr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H="1" flipV="1">
              <a:off x="3648" y="1632"/>
              <a:ext cx="672" cy="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81" name="Oval 29"/>
            <p:cNvSpPr>
              <a:spLocks noChangeArrowheads="1"/>
            </p:cNvSpPr>
            <p:nvPr/>
          </p:nvSpPr>
          <p:spPr bwMode="auto">
            <a:xfrm>
              <a:off x="4171" y="1296"/>
              <a:ext cx="1397" cy="960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Vendor quotes price(s) for listed product(s)</a:t>
              </a:r>
            </a:p>
          </p:txBody>
        </p:sp>
      </p:grpSp>
      <p:grpSp>
        <p:nvGrpSpPr>
          <p:cNvPr id="74797" name="Group 45"/>
          <p:cNvGrpSpPr>
            <a:grpSpLocks/>
          </p:cNvGrpSpPr>
          <p:nvPr/>
        </p:nvGrpSpPr>
        <p:grpSpPr bwMode="auto">
          <a:xfrm>
            <a:off x="838200" y="3810000"/>
            <a:ext cx="3170238" cy="1676400"/>
            <a:chOff x="528" y="2400"/>
            <a:chExt cx="1997" cy="1056"/>
          </a:xfrm>
        </p:grpSpPr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flipH="1">
              <a:off x="1824" y="2448"/>
              <a:ext cx="701" cy="37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84" name="Oval 32"/>
            <p:cNvSpPr>
              <a:spLocks noChangeArrowheads="1"/>
            </p:cNvSpPr>
            <p:nvPr/>
          </p:nvSpPr>
          <p:spPr bwMode="auto">
            <a:xfrm>
              <a:off x="528" y="2400"/>
              <a:ext cx="1680" cy="1056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80000"/>
                <a:buFont typeface="Monotype Sorts" pitchFamily="2" charset="2"/>
                <a:buNone/>
              </a:pPr>
              <a:r>
                <a:rPr kumimoji="1"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Vendor selects product(s) that meet(s) your requirements and then quotes price(s)</a:t>
              </a:r>
            </a:p>
          </p:txBody>
        </p:sp>
      </p:grpSp>
      <p:grpSp>
        <p:nvGrpSpPr>
          <p:cNvPr id="74794" name="Group 42"/>
          <p:cNvGrpSpPr>
            <a:grpSpLocks/>
          </p:cNvGrpSpPr>
          <p:nvPr/>
        </p:nvGrpSpPr>
        <p:grpSpPr bwMode="auto">
          <a:xfrm>
            <a:off x="555625" y="2133600"/>
            <a:ext cx="2644775" cy="1524000"/>
            <a:chOff x="350" y="1344"/>
            <a:chExt cx="1666" cy="960"/>
          </a:xfrm>
        </p:grpSpPr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flipH="1">
              <a:off x="1261" y="1632"/>
              <a:ext cx="755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87" name="Oval 35"/>
            <p:cNvSpPr>
              <a:spLocks noChangeArrowheads="1"/>
            </p:cNvSpPr>
            <p:nvPr/>
          </p:nvSpPr>
          <p:spPr bwMode="auto">
            <a:xfrm>
              <a:off x="350" y="1344"/>
              <a:ext cx="1209" cy="960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80000"/>
                <a:buFont typeface="Monotype Sorts" pitchFamily="2" charset="2"/>
                <a:buNone/>
              </a:pPr>
              <a:r>
                <a:rPr kumimoji="1"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Identifies product(s) you want</a:t>
              </a:r>
            </a:p>
          </p:txBody>
        </p:sp>
      </p:grpSp>
      <p:sp>
        <p:nvSpPr>
          <p:cNvPr id="74788" name="Oval 36"/>
          <p:cNvSpPr>
            <a:spLocks noChangeArrowheads="1"/>
          </p:cNvSpPr>
          <p:nvPr/>
        </p:nvSpPr>
        <p:spPr bwMode="auto">
          <a:xfrm>
            <a:off x="2781300" y="5410200"/>
            <a:ext cx="3581400" cy="9906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  <a:effectLst/>
          <a:scene3d>
            <a:camera prst="legacyObliqu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Request for information (RFI)</a:t>
            </a:r>
          </a:p>
        </p:txBody>
      </p:sp>
      <p:sp>
        <p:nvSpPr>
          <p:cNvPr id="74789" name="Oval 37"/>
          <p:cNvSpPr>
            <a:spLocks noChangeArrowheads="1"/>
          </p:cNvSpPr>
          <p:nvPr/>
        </p:nvSpPr>
        <p:spPr bwMode="auto">
          <a:xfrm>
            <a:off x="3505200" y="3543300"/>
            <a:ext cx="3581400" cy="9906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  <a:effectLst/>
          <a:scene3d>
            <a:camera prst="legacyObliqu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Request for proposal (RFP)</a:t>
            </a:r>
          </a:p>
        </p:txBody>
      </p:sp>
      <p:sp>
        <p:nvSpPr>
          <p:cNvPr id="74790" name="Oval 38"/>
          <p:cNvSpPr>
            <a:spLocks noChangeArrowheads="1"/>
          </p:cNvSpPr>
          <p:nvPr/>
        </p:nvSpPr>
        <p:spPr bwMode="auto">
          <a:xfrm>
            <a:off x="2743200" y="2209800"/>
            <a:ext cx="3581400" cy="9906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  <a:effectLst/>
          <a:scene3d>
            <a:camera prst="legacyObliqu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Request for quotation (RFQ)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5" autoUpdateAnimBg="0" advAuto="1000"/>
      <p:bldP spid="74788" grpId="0" animBg="1" autoUpdateAnimBg="0"/>
      <p:bldP spid="74789" grpId="0" animBg="1" autoUpdateAnimBg="0"/>
      <p:bldP spid="7479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 turnkey solution?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639 Fig. 12-18</a:t>
            </a: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680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Complete system provided by value-added reseller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319088" y="2005013"/>
            <a:ext cx="3962400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Value-added reseller (VAR) purchases products from manufacturer and then resells them, offering additional services with product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Authorized VARs must meet certain manufacturer-specified requirements</a:t>
            </a:r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12,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Value-Added Reseller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/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12</a:t>
              </a:r>
            </a:p>
          </p:txBody>
        </p:sp>
        <p:sp>
          <p:nvSpPr>
            <p:cNvPr id="13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4" name="Picture 13" descr="CFig12-1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209800"/>
            <a:ext cx="4495800" cy="3506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5" autoUpdateAnimBg="0" advAuto="1000"/>
      <p:bldP spid="76808" grpId="0" build="p" bldLvl="3" autoUpdateAnimBg="0" advAuto="3000"/>
      <p:bldP spid="76809" grpId="0" build="p" bldLvl="3" autoUpdateAnimBg="0" advAuto="4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Development Life Cycle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14387"/>
          </a:xfrm>
        </p:spPr>
        <p:txBody>
          <a:bodyPr/>
          <a:lstStyle/>
          <a:p>
            <a:r>
              <a:rPr lang="en-US" dirty="0"/>
              <a:t>What are the phases of the </a:t>
            </a:r>
            <a:r>
              <a:rPr lang="en-US" dirty="0">
                <a:solidFill>
                  <a:srgbClr val="D94439"/>
                </a:solidFill>
              </a:rPr>
              <a:t>system development cycle</a:t>
            </a:r>
            <a:r>
              <a:rPr lang="en-US" dirty="0"/>
              <a:t>?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620 - 621 Fig. 12-1</a:t>
            </a:r>
          </a:p>
        </p:txBody>
      </p:sp>
      <p:grpSp>
        <p:nvGrpSpPr>
          <p:cNvPr id="18842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8842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842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88424" name="Arc 8"/>
          <p:cNvSpPr>
            <a:spLocks/>
          </p:cNvSpPr>
          <p:nvPr/>
        </p:nvSpPr>
        <p:spPr bwMode="auto">
          <a:xfrm rot="-1840200">
            <a:off x="1828800" y="1662113"/>
            <a:ext cx="1631950" cy="2016125"/>
          </a:xfrm>
          <a:custGeom>
            <a:avLst/>
            <a:gdLst>
              <a:gd name="G0" fmla="+- 0 0 0"/>
              <a:gd name="G1" fmla="+- 21453 0 0"/>
              <a:gd name="G2" fmla="+- 21600 0 0"/>
              <a:gd name="T0" fmla="*/ 2519 w 16227"/>
              <a:gd name="T1" fmla="*/ 0 h 21453"/>
              <a:gd name="T2" fmla="*/ 16227 w 16227"/>
              <a:gd name="T3" fmla="*/ 7196 h 21453"/>
              <a:gd name="T4" fmla="*/ 0 w 16227"/>
              <a:gd name="T5" fmla="*/ 21453 h 2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27" h="21453" fill="none" extrusionOk="0">
                <a:moveTo>
                  <a:pt x="2518" y="0"/>
                </a:moveTo>
                <a:cubicBezTo>
                  <a:pt x="7820" y="622"/>
                  <a:pt x="12703" y="3186"/>
                  <a:pt x="16226" y="7196"/>
                </a:cubicBezTo>
              </a:path>
              <a:path w="16227" h="21453" stroke="0" extrusionOk="0">
                <a:moveTo>
                  <a:pt x="2518" y="0"/>
                </a:moveTo>
                <a:cubicBezTo>
                  <a:pt x="7820" y="622"/>
                  <a:pt x="12703" y="3186"/>
                  <a:pt x="16226" y="7196"/>
                </a:cubicBezTo>
                <a:lnTo>
                  <a:pt x="0" y="21453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8425" name="AutoShape 9"/>
          <p:cNvSpPr>
            <a:spLocks noChangeArrowheads="1"/>
          </p:cNvSpPr>
          <p:nvPr/>
        </p:nvSpPr>
        <p:spPr bwMode="auto">
          <a:xfrm>
            <a:off x="304800" y="2171700"/>
            <a:ext cx="2209800" cy="1943100"/>
          </a:xfrm>
          <a:prstGeom prst="bevel">
            <a:avLst>
              <a:gd name="adj" fmla="val 309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9863" indent="-169863">
              <a:spcBef>
                <a:spcPct val="50000"/>
              </a:spcBef>
            </a:pPr>
            <a:r>
              <a:rPr kumimoji="1" lang="en-US" sz="1600" b="1" dirty="0">
                <a:latin typeface="Arial (W1)" pitchFamily="34" charset="0"/>
              </a:rPr>
              <a:t>Phase 1. Planning</a:t>
            </a:r>
          </a:p>
        </p:txBody>
      </p:sp>
      <p:sp>
        <p:nvSpPr>
          <p:cNvPr id="188426" name="AutoShape 10"/>
          <p:cNvSpPr>
            <a:spLocks noChangeArrowheads="1"/>
          </p:cNvSpPr>
          <p:nvPr/>
        </p:nvSpPr>
        <p:spPr bwMode="auto">
          <a:xfrm>
            <a:off x="3232150" y="1741488"/>
            <a:ext cx="3124200" cy="1752600"/>
          </a:xfrm>
          <a:prstGeom prst="bevel">
            <a:avLst>
              <a:gd name="adj" fmla="val 309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9863" indent="-169863">
              <a:spcBef>
                <a:spcPct val="50000"/>
              </a:spcBef>
            </a:pPr>
            <a:r>
              <a:rPr kumimoji="1" lang="en-US" sz="1600" b="1" dirty="0">
                <a:latin typeface="Arial (W1)" pitchFamily="34" charset="0"/>
              </a:rPr>
              <a:t>Phase 2. Analysis</a:t>
            </a:r>
          </a:p>
        </p:txBody>
      </p:sp>
      <p:sp>
        <p:nvSpPr>
          <p:cNvPr id="188427" name="AutoShape 11"/>
          <p:cNvSpPr>
            <a:spLocks noChangeArrowheads="1"/>
          </p:cNvSpPr>
          <p:nvPr/>
        </p:nvSpPr>
        <p:spPr bwMode="auto">
          <a:xfrm>
            <a:off x="7086600" y="2362200"/>
            <a:ext cx="1981200" cy="1714500"/>
          </a:xfrm>
          <a:prstGeom prst="bevel">
            <a:avLst>
              <a:gd name="adj" fmla="val 309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9863" indent="-169863">
              <a:spcBef>
                <a:spcPct val="50000"/>
              </a:spcBef>
            </a:pPr>
            <a:r>
              <a:rPr kumimoji="1" lang="en-US" sz="1600" b="1" dirty="0">
                <a:latin typeface="Arial (W1)" pitchFamily="34" charset="0"/>
              </a:rPr>
              <a:t>Phase 3. Design</a:t>
            </a:r>
          </a:p>
        </p:txBody>
      </p:sp>
      <p:sp>
        <p:nvSpPr>
          <p:cNvPr id="188428" name="AutoShape 12"/>
          <p:cNvSpPr>
            <a:spLocks noChangeArrowheads="1"/>
          </p:cNvSpPr>
          <p:nvPr/>
        </p:nvSpPr>
        <p:spPr bwMode="auto">
          <a:xfrm>
            <a:off x="4811713" y="4629150"/>
            <a:ext cx="2895600" cy="1485900"/>
          </a:xfrm>
          <a:prstGeom prst="bevel">
            <a:avLst>
              <a:gd name="adj" fmla="val 309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9863" indent="-169863">
              <a:spcBef>
                <a:spcPct val="50000"/>
              </a:spcBef>
            </a:pPr>
            <a:r>
              <a:rPr kumimoji="1" lang="en-US" sz="1600" b="1" dirty="0">
                <a:latin typeface="Arial (W1)" pitchFamily="34" charset="0"/>
              </a:rPr>
              <a:t>Phase 4. Implementation</a:t>
            </a:r>
          </a:p>
        </p:txBody>
      </p:sp>
      <p:sp>
        <p:nvSpPr>
          <p:cNvPr id="188429" name="AutoShape 13"/>
          <p:cNvSpPr>
            <a:spLocks noChangeArrowheads="1"/>
          </p:cNvSpPr>
          <p:nvPr/>
        </p:nvSpPr>
        <p:spPr bwMode="auto">
          <a:xfrm>
            <a:off x="1219200" y="4648200"/>
            <a:ext cx="2868613" cy="1409700"/>
          </a:xfrm>
          <a:prstGeom prst="bevel">
            <a:avLst>
              <a:gd name="adj" fmla="val 309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9863" indent="-169863">
              <a:spcBef>
                <a:spcPct val="50000"/>
              </a:spcBef>
            </a:pPr>
            <a:r>
              <a:rPr kumimoji="1" lang="en-US" sz="1400" b="1" dirty="0">
                <a:latin typeface="Arial (W1)" pitchFamily="34" charset="0"/>
              </a:rPr>
              <a:t>Phase 5. Operating, Support, and Security</a:t>
            </a:r>
          </a:p>
        </p:txBody>
      </p:sp>
      <p:sp>
        <p:nvSpPr>
          <p:cNvPr id="188430" name="Arc 14"/>
          <p:cNvSpPr>
            <a:spLocks/>
          </p:cNvSpPr>
          <p:nvPr/>
        </p:nvSpPr>
        <p:spPr bwMode="auto">
          <a:xfrm rot="-606245">
            <a:off x="6310313" y="1820863"/>
            <a:ext cx="1554162" cy="2003425"/>
          </a:xfrm>
          <a:custGeom>
            <a:avLst/>
            <a:gdLst>
              <a:gd name="G0" fmla="+- 0 0 0"/>
              <a:gd name="G1" fmla="+- 21324 0 0"/>
              <a:gd name="G2" fmla="+- 21600 0 0"/>
              <a:gd name="T0" fmla="*/ 3439 w 15463"/>
              <a:gd name="T1" fmla="*/ 0 h 21324"/>
              <a:gd name="T2" fmla="*/ 15463 w 15463"/>
              <a:gd name="T3" fmla="*/ 6242 h 21324"/>
              <a:gd name="T4" fmla="*/ 0 w 15463"/>
              <a:gd name="T5" fmla="*/ 21324 h 2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63" h="21324" fill="none" extrusionOk="0">
                <a:moveTo>
                  <a:pt x="3439" y="-1"/>
                </a:moveTo>
                <a:cubicBezTo>
                  <a:pt x="8012" y="737"/>
                  <a:pt x="12228" y="2925"/>
                  <a:pt x="15462" y="6242"/>
                </a:cubicBezTo>
              </a:path>
              <a:path w="15463" h="21324" stroke="0" extrusionOk="0">
                <a:moveTo>
                  <a:pt x="3439" y="-1"/>
                </a:moveTo>
                <a:cubicBezTo>
                  <a:pt x="8012" y="737"/>
                  <a:pt x="12228" y="2925"/>
                  <a:pt x="15462" y="6242"/>
                </a:cubicBezTo>
                <a:lnTo>
                  <a:pt x="0" y="21324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8431" name="Arc 15"/>
          <p:cNvSpPr>
            <a:spLocks/>
          </p:cNvSpPr>
          <p:nvPr/>
        </p:nvSpPr>
        <p:spPr bwMode="auto">
          <a:xfrm rot="5277453">
            <a:off x="6773862" y="3689351"/>
            <a:ext cx="1895475" cy="1974850"/>
          </a:xfrm>
          <a:custGeom>
            <a:avLst/>
            <a:gdLst>
              <a:gd name="G0" fmla="+- 0 0 0"/>
              <a:gd name="G1" fmla="+- 21027 0 0"/>
              <a:gd name="G2" fmla="+- 21600 0 0"/>
              <a:gd name="T0" fmla="*/ 4944 w 18857"/>
              <a:gd name="T1" fmla="*/ 0 h 21027"/>
              <a:gd name="T2" fmla="*/ 18857 w 18857"/>
              <a:gd name="T3" fmla="*/ 10493 h 21027"/>
              <a:gd name="T4" fmla="*/ 0 w 18857"/>
              <a:gd name="T5" fmla="*/ 21027 h 2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57" h="21027" fill="none" extrusionOk="0">
                <a:moveTo>
                  <a:pt x="4943" y="0"/>
                </a:moveTo>
                <a:cubicBezTo>
                  <a:pt x="10849" y="1388"/>
                  <a:pt x="15898" y="5196"/>
                  <a:pt x="18857" y="10492"/>
                </a:cubicBezTo>
              </a:path>
              <a:path w="18857" h="21027" stroke="0" extrusionOk="0">
                <a:moveTo>
                  <a:pt x="4943" y="0"/>
                </a:moveTo>
                <a:cubicBezTo>
                  <a:pt x="10849" y="1388"/>
                  <a:pt x="15898" y="5196"/>
                  <a:pt x="18857" y="10492"/>
                </a:cubicBezTo>
                <a:lnTo>
                  <a:pt x="0" y="21027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8432" name="Arc 16"/>
          <p:cNvSpPr>
            <a:spLocks/>
          </p:cNvSpPr>
          <p:nvPr/>
        </p:nvSpPr>
        <p:spPr bwMode="auto">
          <a:xfrm rot="7787372">
            <a:off x="3669507" y="4849019"/>
            <a:ext cx="2157412" cy="1860550"/>
          </a:xfrm>
          <a:custGeom>
            <a:avLst/>
            <a:gdLst>
              <a:gd name="G0" fmla="+- 0 0 0"/>
              <a:gd name="G1" fmla="+- 19816 0 0"/>
              <a:gd name="G2" fmla="+- 21600 0 0"/>
              <a:gd name="T0" fmla="*/ 8595 w 21454"/>
              <a:gd name="T1" fmla="*/ 0 h 19816"/>
              <a:gd name="T2" fmla="*/ 21454 w 21454"/>
              <a:gd name="T3" fmla="*/ 17313 h 19816"/>
              <a:gd name="T4" fmla="*/ 0 w 21454"/>
              <a:gd name="T5" fmla="*/ 19816 h 19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54" h="19816" fill="none" extrusionOk="0">
                <a:moveTo>
                  <a:pt x="8595" y="-1"/>
                </a:moveTo>
                <a:cubicBezTo>
                  <a:pt x="15662" y="3064"/>
                  <a:pt x="20561" y="9661"/>
                  <a:pt x="21454" y="17312"/>
                </a:cubicBezTo>
              </a:path>
              <a:path w="21454" h="19816" stroke="0" extrusionOk="0">
                <a:moveTo>
                  <a:pt x="8595" y="-1"/>
                </a:moveTo>
                <a:cubicBezTo>
                  <a:pt x="15662" y="3064"/>
                  <a:pt x="20561" y="9661"/>
                  <a:pt x="21454" y="17312"/>
                </a:cubicBezTo>
                <a:lnTo>
                  <a:pt x="0" y="19816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8433" name="Arc 17"/>
          <p:cNvSpPr>
            <a:spLocks/>
          </p:cNvSpPr>
          <p:nvPr/>
        </p:nvSpPr>
        <p:spPr bwMode="auto">
          <a:xfrm rot="12149167">
            <a:off x="639763" y="3248025"/>
            <a:ext cx="1689100" cy="1860550"/>
          </a:xfrm>
          <a:custGeom>
            <a:avLst/>
            <a:gdLst>
              <a:gd name="G0" fmla="+- 0 0 0"/>
              <a:gd name="G1" fmla="+- 19816 0 0"/>
              <a:gd name="G2" fmla="+- 21600 0 0"/>
              <a:gd name="T0" fmla="*/ 8595 w 16804"/>
              <a:gd name="T1" fmla="*/ 0 h 19816"/>
              <a:gd name="T2" fmla="*/ 16804 w 16804"/>
              <a:gd name="T3" fmla="*/ 6244 h 19816"/>
              <a:gd name="T4" fmla="*/ 0 w 16804"/>
              <a:gd name="T5" fmla="*/ 19816 h 19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4" h="19816" fill="none" extrusionOk="0">
                <a:moveTo>
                  <a:pt x="8595" y="-1"/>
                </a:moveTo>
                <a:cubicBezTo>
                  <a:pt x="11795" y="1387"/>
                  <a:pt x="14611" y="3530"/>
                  <a:pt x="16803" y="6244"/>
                </a:cubicBezTo>
              </a:path>
              <a:path w="16804" h="19816" stroke="0" extrusionOk="0">
                <a:moveTo>
                  <a:pt x="8595" y="-1"/>
                </a:moveTo>
                <a:cubicBezTo>
                  <a:pt x="11795" y="1387"/>
                  <a:pt x="14611" y="3530"/>
                  <a:pt x="16803" y="6244"/>
                </a:cubicBezTo>
                <a:lnTo>
                  <a:pt x="0" y="19816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381000" y="2541588"/>
            <a:ext cx="21336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Review project requests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Prioritize project requests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Allocate resources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Form project development team</a:t>
            </a:r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3276600" y="2076450"/>
            <a:ext cx="30480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Conduct preliminary investigation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Perform detailed analysis activities:</a:t>
            </a:r>
          </a:p>
          <a:p>
            <a:pPr lvl="1">
              <a:spcBef>
                <a:spcPct val="20000"/>
              </a:spcBef>
            </a:pPr>
            <a:r>
              <a:rPr kumimoji="1" lang="en-US" sz="1400" dirty="0">
                <a:latin typeface="Times New Roman" pitchFamily="18" charset="0"/>
              </a:rPr>
              <a:t>Study current system</a:t>
            </a:r>
          </a:p>
          <a:p>
            <a:pPr lvl="1">
              <a:spcBef>
                <a:spcPct val="20000"/>
              </a:spcBef>
            </a:pPr>
            <a:r>
              <a:rPr kumimoji="1" lang="en-US" sz="1400" dirty="0">
                <a:latin typeface="Times New Roman" pitchFamily="18" charset="0"/>
              </a:rPr>
              <a:t>Determine user requirements</a:t>
            </a:r>
          </a:p>
          <a:p>
            <a:pPr lvl="1">
              <a:spcBef>
                <a:spcPct val="20000"/>
              </a:spcBef>
            </a:pPr>
            <a:r>
              <a:rPr kumimoji="1" lang="en-US" sz="1400" dirty="0">
                <a:latin typeface="Times New Roman" pitchFamily="18" charset="0"/>
              </a:rPr>
              <a:t>Recommend solution</a:t>
            </a:r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7162800" y="2667000"/>
            <a:ext cx="17526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Acquire hardware and software, if necessary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Develop details of system</a:t>
            </a:r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4876800" y="4953000"/>
            <a:ext cx="2667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Develop programs, if necessary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Install and test new system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Train users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Convert to new system</a:t>
            </a: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1295400" y="5181600"/>
            <a:ext cx="2773363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Perform maintenance activities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Monitor system performance </a:t>
            </a:r>
          </a:p>
          <a:p>
            <a:pPr marL="169863" indent="-169863">
              <a:spcBef>
                <a:spcPct val="20000"/>
              </a:spcBef>
              <a:buSzPct val="70000"/>
              <a:buFont typeface="Wingdings" pitchFamily="2" charset="2"/>
              <a:buChar char="§"/>
            </a:pPr>
            <a:r>
              <a:rPr kumimoji="1" lang="en-US" sz="1400" dirty="0">
                <a:latin typeface="Times New Roman" pitchFamily="18" charset="0"/>
              </a:rPr>
              <a:t>Assess system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1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6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1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6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9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3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bldLvl="5" autoUpdateAnimBg="0" advAuto="1000"/>
      <p:bldP spid="188424" grpId="0" animBg="1"/>
      <p:bldP spid="188425" grpId="0" animBg="1" autoUpdateAnimBg="0"/>
      <p:bldP spid="188426" grpId="0" animBg="1" autoUpdateAnimBg="0"/>
      <p:bldP spid="188427" grpId="0" animBg="1" autoUpdateAnimBg="0"/>
      <p:bldP spid="188428" grpId="0" animBg="1" autoUpdateAnimBg="0"/>
      <p:bldP spid="188429" grpId="0" animBg="1" autoUpdateAnimBg="0"/>
      <p:bldP spid="188430" grpId="0" animBg="1"/>
      <p:bldP spid="188431" grpId="0" animBg="1"/>
      <p:bldP spid="188432" grpId="0" animBg="1"/>
      <p:bldP spid="188433" grpId="0" animBg="1"/>
      <p:bldP spid="188434" grpId="0" build="p" autoUpdateAnimBg="0" advAuto="2000"/>
      <p:bldP spid="188435" grpId="0" build="p" bldLvl="2" autoUpdateAnimBg="0" advAuto="2000"/>
      <p:bldP spid="188436" grpId="0" build="p" autoUpdateAnimBg="0" advAuto="2000"/>
      <p:bldP spid="188437" grpId="0" build="p" autoUpdateAnimBg="0" advAuto="2000"/>
      <p:bldP spid="188438" grpId="0" build="p" autoUpdateAnimBg="0" advAuto="2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How do systems analysts test software products?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640 Fig. 12-19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885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304800" y="1547813"/>
            <a:ext cx="4343400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References from vendor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Talk to current users of product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Product demonstrations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Trial version of software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Benchmark test</a:t>
            </a:r>
            <a:r>
              <a:rPr kumimoji="1" lang="en-US" sz="26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br>
              <a:rPr kumimoji="1" lang="en-US" sz="2600" b="1" dirty="0">
                <a:solidFill>
                  <a:schemeClr val="hlink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measures performance</a:t>
            </a:r>
          </a:p>
        </p:txBody>
      </p:sp>
      <p:grpSp>
        <p:nvGrpSpPr>
          <p:cNvPr id="78876" name="Group 28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12,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Benchmark Tests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12</a:t>
              </a:r>
            </a:p>
          </p:txBody>
        </p:sp>
        <p:sp>
          <p:nvSpPr>
            <p:cNvPr id="78878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" name="Picture 12" descr="CFig12-1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286000"/>
            <a:ext cx="4310284" cy="2553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5" autoUpdateAnimBg="0" advAuto="1000"/>
      <p:bldP spid="78872" grpId="0" build="p" bldLvl="2" autoUpdateAnimBg="0" advAuto="300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 detailed design?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</a:t>
            </a:r>
            <a:r>
              <a:rPr lang="en-US" sz="1200" dirty="0" smtClean="0">
                <a:solidFill>
                  <a:srgbClr val="000099"/>
                </a:solidFill>
                <a:latin typeface="Arial Narrow" pitchFamily="34" charset="0"/>
              </a:rPr>
              <a:t>641 </a:t>
            </a:r>
            <a:endParaRPr lang="en-US" sz="1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grpSp>
        <p:nvGrpSpPr>
          <p:cNvPr id="8090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090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0905" name="AutoShape 9"/>
          <p:cNvSpPr>
            <a:spLocks noChangeArrowheads="1"/>
          </p:cNvSpPr>
          <p:nvPr/>
        </p:nvSpPr>
        <p:spPr bwMode="auto">
          <a:xfrm>
            <a:off x="762000" y="3844925"/>
            <a:ext cx="7239000" cy="685800"/>
          </a:xfrm>
          <a:prstGeom prst="bevel">
            <a:avLst>
              <a:gd name="adj" fmla="val 5722"/>
            </a:avLst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Ctr="1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Includes several activities</a:t>
            </a:r>
          </a:p>
        </p:txBody>
      </p:sp>
      <p:sp>
        <p:nvSpPr>
          <p:cNvPr id="80906" name="AutoShape 10"/>
          <p:cNvSpPr>
            <a:spLocks noChangeArrowheads="1"/>
          </p:cNvSpPr>
          <p:nvPr/>
        </p:nvSpPr>
        <p:spPr bwMode="auto">
          <a:xfrm>
            <a:off x="762000" y="4264025"/>
            <a:ext cx="2190750" cy="917575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kumimoji="1" lang="en-US" sz="1800" dirty="0">
                <a:latin typeface="Times New Roman" pitchFamily="18" charset="0"/>
              </a:rPr>
              <a:t>Database </a:t>
            </a:r>
            <a:br>
              <a:rPr kumimoji="1" lang="en-US" sz="1800" dirty="0">
                <a:latin typeface="Times New Roman" pitchFamily="18" charset="0"/>
              </a:rPr>
            </a:br>
            <a:r>
              <a:rPr kumimoji="1" lang="en-US" sz="1800" dirty="0">
                <a:latin typeface="Times New Roman" pitchFamily="18" charset="0"/>
              </a:rPr>
              <a:t>design</a:t>
            </a:r>
          </a:p>
        </p:txBody>
      </p:sp>
      <p:sp>
        <p:nvSpPr>
          <p:cNvPr id="80907" name="AutoShape 11"/>
          <p:cNvSpPr>
            <a:spLocks noChangeArrowheads="1"/>
          </p:cNvSpPr>
          <p:nvPr/>
        </p:nvSpPr>
        <p:spPr bwMode="auto">
          <a:xfrm>
            <a:off x="3171825" y="4264025"/>
            <a:ext cx="2190750" cy="917575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kumimoji="1" lang="en-US" sz="1800" dirty="0">
                <a:latin typeface="Times New Roman" pitchFamily="18" charset="0"/>
              </a:rPr>
              <a:t>Input and </a:t>
            </a:r>
            <a:br>
              <a:rPr kumimoji="1" lang="en-US" sz="1800" dirty="0">
                <a:latin typeface="Times New Roman" pitchFamily="18" charset="0"/>
              </a:rPr>
            </a:br>
            <a:r>
              <a:rPr kumimoji="1" lang="en-US" sz="1800" dirty="0">
                <a:latin typeface="Times New Roman" pitchFamily="18" charset="0"/>
              </a:rPr>
              <a:t>output design</a:t>
            </a:r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>
            <a:off x="5638800" y="4264025"/>
            <a:ext cx="2286000" cy="917575"/>
          </a:xfrm>
          <a:prstGeom prst="roundRect">
            <a:avLst>
              <a:gd name="adj" fmla="val 16667"/>
            </a:avLst>
          </a:prstGeom>
          <a:solidFill>
            <a:srgbClr val="D94439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800" dirty="0">
                <a:latin typeface="Times New Roman" pitchFamily="18" charset="0"/>
              </a:rPr>
              <a:t>Program </a:t>
            </a:r>
            <a:br>
              <a:rPr kumimoji="1" lang="en-US" sz="1800" dirty="0">
                <a:latin typeface="Times New Roman" pitchFamily="18" charset="0"/>
              </a:rPr>
            </a:br>
            <a:r>
              <a:rPr kumimoji="1" lang="en-US" sz="1800" dirty="0">
                <a:latin typeface="Times New Roman" pitchFamily="18" charset="0"/>
              </a:rPr>
              <a:t>design</a:t>
            </a:r>
          </a:p>
        </p:txBody>
      </p:sp>
      <p:sp>
        <p:nvSpPr>
          <p:cNvPr id="80909" name="AutoShape 13"/>
          <p:cNvSpPr>
            <a:spLocks noChangeArrowheads="1"/>
          </p:cNvSpPr>
          <p:nvPr/>
        </p:nvSpPr>
        <p:spPr bwMode="auto">
          <a:xfrm>
            <a:off x="762000" y="2054225"/>
            <a:ext cx="7239000" cy="685800"/>
          </a:xfrm>
          <a:prstGeom prst="bevel">
            <a:avLst>
              <a:gd name="adj" fmla="val 5722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Ctr="1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Detailed design specifications for components in proposed solution</a:t>
            </a:r>
          </a:p>
        </p:txBody>
      </p:sp>
      <p:sp>
        <p:nvSpPr>
          <p:cNvPr id="80911" name="AutoShape 15"/>
          <p:cNvSpPr>
            <a:spLocks noChangeArrowheads="1"/>
          </p:cNvSpPr>
          <p:nvPr/>
        </p:nvSpPr>
        <p:spPr bwMode="auto">
          <a:xfrm>
            <a:off x="3286125" y="2511425"/>
            <a:ext cx="2190750" cy="917575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kumimoji="1" lang="en-US" sz="1800" dirty="0">
                <a:latin typeface="Times New Roman" pitchFamily="18" charset="0"/>
              </a:rPr>
              <a:t>Sometimes called</a:t>
            </a:r>
            <a:r>
              <a:rPr kumimoji="1" lang="en-US" sz="18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sz="1800" dirty="0">
                <a:latin typeface="Times New Roman" pitchFamily="18" charset="0"/>
              </a:rPr>
              <a:t>physical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5" autoUpdateAnimBg="0" advAuto="1000"/>
      <p:bldP spid="80905" grpId="0" animBg="1" autoUpdateAnimBg="0"/>
      <p:bldP spid="80906" grpId="0" animBg="1" autoUpdateAnimBg="0"/>
      <p:bldP spid="80907" grpId="0" animBg="1" autoUpdateAnimBg="0"/>
      <p:bldP spid="80908" grpId="0" animBg="1" autoUpdateAnimBg="0"/>
      <p:bldP spid="80909" grpId="0" animBg="1" autoUpdateAnimBg="0"/>
      <p:bldP spid="80911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 mockup?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641 Fig. 12-20</a:t>
            </a:r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295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04800" y="1547813"/>
            <a:ext cx="457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Sample of input or output that contains actual data</a:t>
            </a:r>
          </a:p>
        </p:txBody>
      </p:sp>
      <p:pic>
        <p:nvPicPr>
          <p:cNvPr id="10" name="Picture 9" descr="CFig12-2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143000"/>
            <a:ext cx="3413947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bldLvl="5" autoUpdateAnimBg="0" advAuto="1000"/>
      <p:bldP spid="82952" grpId="0" build="p" bldLvl="2" autoUpdateAnimBg="0" advAuto="300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layout chart?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641 Fig. 12-21</a:t>
            </a: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499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04800" y="1547813"/>
            <a:ext cx="5029200" cy="14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Input or output that contains programming-like notations for data items</a:t>
            </a:r>
          </a:p>
        </p:txBody>
      </p:sp>
      <p:pic>
        <p:nvPicPr>
          <p:cNvPr id="10" name="Picture 9" descr="CFig12-2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066800"/>
            <a:ext cx="3238882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5" autoUpdateAnimBg="0" advAuto="1000"/>
      <p:bldP spid="85000" grpId="0" build="p" bldLvl="2" autoUpdateAnimBg="0" advAuto="300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prototype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642</a:t>
            </a:r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704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1143000" y="2133600"/>
            <a:ext cx="3657600" cy="1711325"/>
          </a:xfrm>
          <a:prstGeom prst="roundRect">
            <a:avLst>
              <a:gd name="adj" fmla="val 16667"/>
            </a:avLst>
          </a:prstGeom>
          <a:solidFill>
            <a:srgbClr val="D94439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b="1" dirty="0">
                <a:solidFill>
                  <a:srgbClr val="FFFFCC"/>
                </a:solidFill>
                <a:latin typeface="Times New Roman" pitchFamily="18" charset="0"/>
              </a:rPr>
              <a:t>Working model of </a:t>
            </a:r>
            <a:br>
              <a:rPr kumimoji="1" lang="en-US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b="1" dirty="0">
                <a:solidFill>
                  <a:srgbClr val="FFFFCC"/>
                </a:solidFill>
                <a:latin typeface="Times New Roman" pitchFamily="18" charset="0"/>
              </a:rPr>
              <a:t>proposed system</a:t>
            </a:r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4191000" y="3581400"/>
            <a:ext cx="3657600" cy="1711325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b="1" dirty="0">
                <a:solidFill>
                  <a:srgbClr val="FFFFCC"/>
                </a:solidFill>
                <a:latin typeface="Times New Roman" pitchFamily="18" charset="0"/>
              </a:rPr>
              <a:t>Beginning a prototype too early may lead to problems</a:t>
            </a:r>
            <a:endParaRPr kumimoji="1" lang="en-US" sz="1800" b="1" dirty="0">
              <a:solidFill>
                <a:srgbClr val="FFFF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bldLvl="5" autoUpdateAnimBg="0" advAuto="1000"/>
      <p:bldP spid="87049" grpId="0" animBg="1" autoUpdateAnimBg="0"/>
      <p:bldP spid="8704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14387"/>
          </a:xfrm>
        </p:spPr>
        <p:txBody>
          <a:bodyPr/>
          <a:lstStyle/>
          <a:p>
            <a:r>
              <a:rPr lang="en-US" dirty="0"/>
              <a:t>What is computer-aided software engineering (CASE)?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642 - 643</a:t>
            </a:r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909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304800" y="1547813"/>
            <a:ext cx="85852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Software tools designed to support activities of system development cycle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89114" name="AutoShape 26"/>
          <p:cNvSpPr>
            <a:spLocks noChangeArrowheads="1"/>
          </p:cNvSpPr>
          <p:nvPr/>
        </p:nvSpPr>
        <p:spPr bwMode="auto">
          <a:xfrm>
            <a:off x="3352800" y="5162550"/>
            <a:ext cx="2667000" cy="110490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solidFill>
                  <a:srgbClr val="FFFFCC"/>
                </a:solidFill>
                <a:latin typeface="Times New Roman" pitchFamily="18" charset="0"/>
              </a:rPr>
              <a:t>Housekeeping—Establishes user accounts and provides backup and recovery functions</a:t>
            </a:r>
          </a:p>
        </p:txBody>
      </p:sp>
      <p:sp>
        <p:nvSpPr>
          <p:cNvPr id="89115" name="AutoShape 27"/>
          <p:cNvSpPr>
            <a:spLocks noChangeArrowheads="1"/>
          </p:cNvSpPr>
          <p:nvPr/>
        </p:nvSpPr>
        <p:spPr bwMode="auto">
          <a:xfrm>
            <a:off x="1905000" y="3848100"/>
            <a:ext cx="2667000" cy="110490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solidFill>
                  <a:srgbClr val="FFFFCC"/>
                </a:solidFill>
                <a:latin typeface="Times New Roman" pitchFamily="18" charset="0"/>
              </a:rPr>
              <a:t>Quality assurance—Analyzes deliverables for accuracy</a:t>
            </a:r>
          </a:p>
        </p:txBody>
      </p:sp>
      <p:sp>
        <p:nvSpPr>
          <p:cNvPr id="89116" name="AutoShape 28"/>
          <p:cNvSpPr>
            <a:spLocks noChangeArrowheads="1"/>
          </p:cNvSpPr>
          <p:nvPr/>
        </p:nvSpPr>
        <p:spPr bwMode="auto">
          <a:xfrm>
            <a:off x="3352800" y="2590800"/>
            <a:ext cx="2667000" cy="11049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solidFill>
                  <a:srgbClr val="FFFFCC"/>
                </a:solidFill>
                <a:latin typeface="Times New Roman" pitchFamily="18" charset="0"/>
              </a:rPr>
              <a:t>Graphics—Enables drawing of diagrams</a:t>
            </a:r>
          </a:p>
        </p:txBody>
      </p:sp>
      <p:sp>
        <p:nvSpPr>
          <p:cNvPr id="89117" name="AutoShape 29"/>
          <p:cNvSpPr>
            <a:spLocks noChangeArrowheads="1"/>
          </p:cNvSpPr>
          <p:nvPr/>
        </p:nvSpPr>
        <p:spPr bwMode="auto">
          <a:xfrm>
            <a:off x="6172200" y="2590800"/>
            <a:ext cx="2667000" cy="1104900"/>
          </a:xfrm>
          <a:prstGeom prst="roundRect">
            <a:avLst>
              <a:gd name="adj" fmla="val 16667"/>
            </a:avLst>
          </a:prstGeom>
          <a:solidFill>
            <a:srgbClr val="D94439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solidFill>
                  <a:srgbClr val="FFFFCC"/>
                </a:solidFill>
                <a:latin typeface="Times New Roman" pitchFamily="18" charset="0"/>
              </a:rPr>
              <a:t>Prototyping—Creates models of proposed system</a:t>
            </a:r>
          </a:p>
        </p:txBody>
      </p:sp>
      <p:sp>
        <p:nvSpPr>
          <p:cNvPr id="89118" name="AutoShape 30"/>
          <p:cNvSpPr>
            <a:spLocks noChangeArrowheads="1"/>
          </p:cNvSpPr>
          <p:nvPr/>
        </p:nvSpPr>
        <p:spPr bwMode="auto">
          <a:xfrm>
            <a:off x="4800600" y="3848100"/>
            <a:ext cx="2667000" cy="11049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solidFill>
                  <a:srgbClr val="FFFFCC"/>
                </a:solidFill>
                <a:latin typeface="Times New Roman" pitchFamily="18" charset="0"/>
              </a:rPr>
              <a:t>Code generators—Create actual computer programs from design specifications</a:t>
            </a:r>
          </a:p>
        </p:txBody>
      </p:sp>
      <p:sp>
        <p:nvSpPr>
          <p:cNvPr id="89119" name="AutoShape 31"/>
          <p:cNvSpPr>
            <a:spLocks noChangeArrowheads="1"/>
          </p:cNvSpPr>
          <p:nvPr/>
        </p:nvSpPr>
        <p:spPr bwMode="auto">
          <a:xfrm>
            <a:off x="533400" y="2590800"/>
            <a:ext cx="2667000" cy="1104900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solidFill>
                  <a:srgbClr val="FFFFCC"/>
                </a:solidFill>
                <a:latin typeface="Times New Roman" pitchFamily="18" charset="0"/>
              </a:rPr>
              <a:t>Project repository—Stores diagrams, specifications, descriptions, programs, and other deliverables</a:t>
            </a:r>
          </a:p>
        </p:txBody>
      </p:sp>
      <p:grpSp>
        <p:nvGrpSpPr>
          <p:cNvPr id="89120" name="Group 32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89121" name="Rectangle 33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12,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Case Tools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12</a:t>
              </a:r>
            </a:p>
          </p:txBody>
        </p:sp>
        <p:sp>
          <p:nvSpPr>
            <p:cNvPr id="89122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33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0"/>
                            </p:stCondLst>
                            <p:childTnLst>
                              <p:par>
                                <p:cTn id="38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5" autoUpdateAnimBg="0" advAuto="1000"/>
      <p:bldP spid="89113" grpId="0" autoUpdateAnimBg="0"/>
      <p:bldP spid="89114" grpId="0" animBg="1" autoUpdateAnimBg="0"/>
      <p:bldP spid="89115" grpId="0" animBg="1" autoUpdateAnimBg="0"/>
      <p:bldP spid="89116" grpId="0" animBg="1" autoUpdateAnimBg="0"/>
      <p:bldP spid="89117" grpId="0" animBg="1" autoUpdateAnimBg="0"/>
      <p:bldP spid="89118" grpId="0" animBg="1" autoUpdateAnimBg="0"/>
      <p:bldP spid="89119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1042987"/>
          </a:xfrm>
        </p:spPr>
        <p:txBody>
          <a:bodyPr/>
          <a:lstStyle/>
          <a:p>
            <a:pPr marL="0" indent="0"/>
            <a:r>
              <a:rPr lang="en-US" dirty="0"/>
              <a:t>What is integrated computer-aided software engineering (I-CASE)?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642 - 643 Fig. 12-22</a:t>
            </a:r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114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14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52400" y="1981200"/>
            <a:ext cx="858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Integrated case products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10" name="Picture 9" descr="CFig12-2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6019800" cy="3423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bldLvl="5" autoUpdateAnimBg="0" advAuto="1000"/>
      <p:bldP spid="91144" grpId="0" build="p" bldLvl="2" autoUpdateAnimBg="0" advAuto="300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an inspection?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643</a:t>
            </a:r>
          </a:p>
        </p:txBody>
      </p:sp>
      <p:grpSp>
        <p:nvGrpSpPr>
          <p:cNvPr id="9318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319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4686300" y="3848100"/>
            <a:ext cx="3390900" cy="1714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Used throughout entire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system development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cycle to review a variety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of deliverables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686300" y="2133600"/>
            <a:ext cx="3390900" cy="17145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Used to review detailed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design specifications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before they are given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to programming team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1295400" y="3848100"/>
            <a:ext cx="3390900" cy="17145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Identifies any errors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and allows IT personnel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to correct them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1295400" y="2133600"/>
            <a:ext cx="3390900" cy="171450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800" b="1" dirty="0" smtClean="0">
                <a:solidFill>
                  <a:srgbClr val="FFFFCC"/>
                </a:solidFill>
                <a:latin typeface="Times New Roman" pitchFamily="18" charset="0"/>
              </a:rPr>
              <a:t>Formal </a:t>
            </a: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review by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project team and users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of any system development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cycle deliverable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5" autoUpdateAnimBg="0" advAuto="1000"/>
      <p:bldP spid="93192" grpId="0" animBg="1" autoUpdateAnimBg="0"/>
      <p:bldP spid="93193" grpId="0" animBg="1" autoUpdateAnimBg="0"/>
      <p:bldP spid="93194" grpId="0" animBg="1" autoUpdateAnimBg="0"/>
      <p:bldP spid="93195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9" name="AutoShape 17"/>
          <p:cNvSpPr>
            <a:spLocks noChangeArrowheads="1"/>
          </p:cNvSpPr>
          <p:nvPr/>
        </p:nvSpPr>
        <p:spPr bwMode="auto">
          <a:xfrm rot="-10800000">
            <a:off x="2819400" y="2514600"/>
            <a:ext cx="3636963" cy="515938"/>
          </a:xfrm>
          <a:custGeom>
            <a:avLst/>
            <a:gdLst>
              <a:gd name="G0" fmla="+- 1522 0 0"/>
              <a:gd name="G1" fmla="+- 21600 0 1522"/>
              <a:gd name="G2" fmla="*/ 1522 1 2"/>
              <a:gd name="G3" fmla="+- 21600 0 G2"/>
              <a:gd name="G4" fmla="+/ 1522 21600 2"/>
              <a:gd name="G5" fmla="+/ G1 0 2"/>
              <a:gd name="G6" fmla="*/ 21600 21600 1522"/>
              <a:gd name="G7" fmla="*/ G6 1 2"/>
              <a:gd name="G8" fmla="+- 21600 0 G7"/>
              <a:gd name="G9" fmla="*/ 21600 1 2"/>
              <a:gd name="G10" fmla="+- 1522 0 G9"/>
              <a:gd name="G11" fmla="?: G10 G8 0"/>
              <a:gd name="G12" fmla="?: G10 G7 21600"/>
              <a:gd name="T0" fmla="*/ 20839 w 21600"/>
              <a:gd name="T1" fmla="*/ 10800 h 21600"/>
              <a:gd name="T2" fmla="*/ 10800 w 21600"/>
              <a:gd name="T3" fmla="*/ 21600 h 21600"/>
              <a:gd name="T4" fmla="*/ 761 w 21600"/>
              <a:gd name="T5" fmla="*/ 10800 h 21600"/>
              <a:gd name="T6" fmla="*/ 10800 w 21600"/>
              <a:gd name="T7" fmla="*/ 0 h 21600"/>
              <a:gd name="T8" fmla="*/ 2561 w 21600"/>
              <a:gd name="T9" fmla="*/ 2561 h 21600"/>
              <a:gd name="T10" fmla="*/ 19039 w 21600"/>
              <a:gd name="T11" fmla="*/ 1903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522" y="21600"/>
                </a:lnTo>
                <a:lnTo>
                  <a:pt x="2007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4439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78000" prstMaterial="legacyMatte">
            <a:bevelT w="13500" h="13500" prst="angle"/>
            <a:bevelB w="13500" h="13500" prst="angle"/>
            <a:extrusionClr>
              <a:srgbClr val="D94439"/>
            </a:extrusionClr>
          </a:sp3d>
        </p:spPr>
        <p:txBody>
          <a:bodyPr rot="10800000" lIns="0" tIns="0" rIns="0" bIns="0" anchor="ctr" anchorCtr="1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Convert to new system</a:t>
            </a:r>
            <a:endParaRPr lang="en-US" sz="2000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D94439"/>
                </a:solidFill>
              </a:rPr>
              <a:t>implementation phase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643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523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04800" y="1524000"/>
            <a:ext cx="85852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Purpose is to construct, or build, new or modified system and then deliver it to users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95246" name="AutoShape 14"/>
          <p:cNvSpPr>
            <a:spLocks noChangeArrowheads="1"/>
          </p:cNvSpPr>
          <p:nvPr/>
        </p:nvSpPr>
        <p:spPr bwMode="auto">
          <a:xfrm rot="-10800000">
            <a:off x="2378075" y="3190875"/>
            <a:ext cx="4556125" cy="677863"/>
          </a:xfrm>
          <a:custGeom>
            <a:avLst/>
            <a:gdLst>
              <a:gd name="G0" fmla="+- 1818 0 0"/>
              <a:gd name="G1" fmla="+- 21600 0 1818"/>
              <a:gd name="G2" fmla="*/ 1818 1 2"/>
              <a:gd name="G3" fmla="+- 21600 0 G2"/>
              <a:gd name="G4" fmla="+/ 1818 21600 2"/>
              <a:gd name="G5" fmla="+/ G1 0 2"/>
              <a:gd name="G6" fmla="*/ 21600 21600 1818"/>
              <a:gd name="G7" fmla="*/ G6 1 2"/>
              <a:gd name="G8" fmla="+- 21600 0 G7"/>
              <a:gd name="G9" fmla="*/ 21600 1 2"/>
              <a:gd name="G10" fmla="+- 1818 0 G9"/>
              <a:gd name="G11" fmla="?: G10 G8 0"/>
              <a:gd name="G12" fmla="?: G10 G7 21600"/>
              <a:gd name="T0" fmla="*/ 20691 w 21600"/>
              <a:gd name="T1" fmla="*/ 10800 h 21600"/>
              <a:gd name="T2" fmla="*/ 10800 w 21600"/>
              <a:gd name="T3" fmla="*/ 21600 h 21600"/>
              <a:gd name="T4" fmla="*/ 909 w 21600"/>
              <a:gd name="T5" fmla="*/ 10800 h 21600"/>
              <a:gd name="T6" fmla="*/ 10800 w 21600"/>
              <a:gd name="T7" fmla="*/ 0 h 21600"/>
              <a:gd name="T8" fmla="*/ 2709 w 21600"/>
              <a:gd name="T9" fmla="*/ 2709 h 21600"/>
              <a:gd name="T10" fmla="*/ 18891 w 21600"/>
              <a:gd name="T11" fmla="*/ 1889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818" y="21600"/>
                </a:lnTo>
                <a:lnTo>
                  <a:pt x="1978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4439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78000" prstMaterial="legacyMatte">
            <a:bevelT w="13500" h="13500" prst="angle"/>
            <a:bevelB w="13500" h="13500" prst="angle"/>
            <a:extrusionClr>
              <a:srgbClr val="D94439"/>
            </a:extrusionClr>
          </a:sp3d>
        </p:spPr>
        <p:txBody>
          <a:bodyPr rot="10800000" lIns="0" tIns="0" rIns="0" bIns="0" anchor="ctr" anchorCtr="1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Train users</a:t>
            </a:r>
            <a:endParaRPr lang="en-US" sz="2000" dirty="0"/>
          </a:p>
        </p:txBody>
      </p:sp>
      <p:sp>
        <p:nvSpPr>
          <p:cNvPr id="95247" name="AutoShape 15"/>
          <p:cNvSpPr>
            <a:spLocks noChangeArrowheads="1"/>
          </p:cNvSpPr>
          <p:nvPr/>
        </p:nvSpPr>
        <p:spPr bwMode="auto">
          <a:xfrm rot="-10800000">
            <a:off x="1855788" y="4043363"/>
            <a:ext cx="5595937" cy="881062"/>
          </a:xfrm>
          <a:custGeom>
            <a:avLst/>
            <a:gdLst>
              <a:gd name="G0" fmla="+- 1835 0 0"/>
              <a:gd name="G1" fmla="+- 21600 0 1835"/>
              <a:gd name="G2" fmla="*/ 1835 1 2"/>
              <a:gd name="G3" fmla="+- 21600 0 G2"/>
              <a:gd name="G4" fmla="+/ 1835 21600 2"/>
              <a:gd name="G5" fmla="+/ G1 0 2"/>
              <a:gd name="G6" fmla="*/ 21600 21600 1835"/>
              <a:gd name="G7" fmla="*/ G6 1 2"/>
              <a:gd name="G8" fmla="+- 21600 0 G7"/>
              <a:gd name="G9" fmla="*/ 21600 1 2"/>
              <a:gd name="G10" fmla="+- 1835 0 G9"/>
              <a:gd name="G11" fmla="?: G10 G8 0"/>
              <a:gd name="G12" fmla="?: G10 G7 21600"/>
              <a:gd name="T0" fmla="*/ 20682 w 21600"/>
              <a:gd name="T1" fmla="*/ 10800 h 21600"/>
              <a:gd name="T2" fmla="*/ 10800 w 21600"/>
              <a:gd name="T3" fmla="*/ 21600 h 21600"/>
              <a:gd name="T4" fmla="*/ 918 w 21600"/>
              <a:gd name="T5" fmla="*/ 10800 h 21600"/>
              <a:gd name="T6" fmla="*/ 10800 w 21600"/>
              <a:gd name="T7" fmla="*/ 0 h 21600"/>
              <a:gd name="T8" fmla="*/ 2718 w 21600"/>
              <a:gd name="T9" fmla="*/ 2718 h 21600"/>
              <a:gd name="T10" fmla="*/ 18882 w 21600"/>
              <a:gd name="T11" fmla="*/ 188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835" y="21600"/>
                </a:lnTo>
                <a:lnTo>
                  <a:pt x="1976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4439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78000" prstMaterial="legacyMatte">
            <a:bevelT w="13500" h="13500" prst="angle"/>
            <a:bevelB w="13500" h="13500" prst="angle"/>
            <a:extrusionClr>
              <a:srgbClr val="D94439"/>
            </a:extrusionClr>
          </a:sp3d>
        </p:spPr>
        <p:txBody>
          <a:bodyPr rot="10800000" lIns="0" tIns="0" rIns="0" bIns="0" anchor="ctr" anchorCtr="1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Install and test new system</a:t>
            </a:r>
            <a:endParaRPr lang="en-US" sz="2000" dirty="0"/>
          </a:p>
        </p:txBody>
      </p:sp>
      <p:sp>
        <p:nvSpPr>
          <p:cNvPr id="95248" name="AutoShape 16"/>
          <p:cNvSpPr>
            <a:spLocks noChangeArrowheads="1"/>
          </p:cNvSpPr>
          <p:nvPr/>
        </p:nvSpPr>
        <p:spPr bwMode="auto">
          <a:xfrm rot="-10800000">
            <a:off x="1247775" y="5075238"/>
            <a:ext cx="6813550" cy="944562"/>
          </a:xfrm>
          <a:custGeom>
            <a:avLst/>
            <a:gdLst>
              <a:gd name="G0" fmla="+- 1678 0 0"/>
              <a:gd name="G1" fmla="+- 21600 0 1678"/>
              <a:gd name="G2" fmla="*/ 1678 1 2"/>
              <a:gd name="G3" fmla="+- 21600 0 G2"/>
              <a:gd name="G4" fmla="+/ 1678 21600 2"/>
              <a:gd name="G5" fmla="+/ G1 0 2"/>
              <a:gd name="G6" fmla="*/ 21600 21600 1678"/>
              <a:gd name="G7" fmla="*/ G6 1 2"/>
              <a:gd name="G8" fmla="+- 21600 0 G7"/>
              <a:gd name="G9" fmla="*/ 21600 1 2"/>
              <a:gd name="G10" fmla="+- 1678 0 G9"/>
              <a:gd name="G11" fmla="?: G10 G8 0"/>
              <a:gd name="G12" fmla="?: G10 G7 21600"/>
              <a:gd name="T0" fmla="*/ 20761 w 21600"/>
              <a:gd name="T1" fmla="*/ 10800 h 21600"/>
              <a:gd name="T2" fmla="*/ 10800 w 21600"/>
              <a:gd name="T3" fmla="*/ 21600 h 21600"/>
              <a:gd name="T4" fmla="*/ 839 w 21600"/>
              <a:gd name="T5" fmla="*/ 10800 h 21600"/>
              <a:gd name="T6" fmla="*/ 10800 w 21600"/>
              <a:gd name="T7" fmla="*/ 0 h 21600"/>
              <a:gd name="T8" fmla="*/ 2639 w 21600"/>
              <a:gd name="T9" fmla="*/ 2639 h 21600"/>
              <a:gd name="T10" fmla="*/ 18961 w 21600"/>
              <a:gd name="T11" fmla="*/ 189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78" y="21600"/>
                </a:lnTo>
                <a:lnTo>
                  <a:pt x="1992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4439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78000" prstMaterial="legacyMatte">
            <a:bevelT w="13500" h="13500" prst="angle"/>
            <a:bevelB w="13500" h="13500" prst="angle"/>
            <a:extrusionClr>
              <a:srgbClr val="D94439"/>
            </a:extrusionClr>
          </a:sp3d>
        </p:spPr>
        <p:txBody>
          <a:bodyPr rot="10800000" lIns="0" tIns="0" rIns="0" bIns="0" anchor="ctr" anchorCtr="1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Develop programs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9" grpId="0" animBg="1" autoUpdateAnimBg="0"/>
      <p:bldP spid="95235" grpId="0" build="p" bldLvl="5" autoUpdateAnimBg="0" advAuto="1000"/>
      <p:bldP spid="95245" grpId="0" autoUpdateAnimBg="0"/>
      <p:bldP spid="95246" grpId="0" animBg="1" autoUpdateAnimBg="0"/>
      <p:bldP spid="95247" grpId="0" animBg="1" autoUpdateAnimBg="0"/>
      <p:bldP spid="95248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14387"/>
          </a:xfrm>
        </p:spPr>
        <p:txBody>
          <a:bodyPr/>
          <a:lstStyle/>
          <a:p>
            <a:r>
              <a:rPr lang="en-US" dirty="0"/>
              <a:t>What is the program development cycle?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643</a:t>
            </a:r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728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28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7356" name="Rectangle 76"/>
          <p:cNvSpPr>
            <a:spLocks noChangeArrowheads="1"/>
          </p:cNvSpPr>
          <p:nvPr/>
        </p:nvSpPr>
        <p:spPr bwMode="auto">
          <a:xfrm>
            <a:off x="457200" y="1524000"/>
            <a:ext cx="38100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Programmers write programs from specifications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457200" indent="-457200"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Follows six steps</a:t>
            </a:r>
          </a:p>
        </p:txBody>
      </p:sp>
      <p:grpSp>
        <p:nvGrpSpPr>
          <p:cNvPr id="97382" name="Group 102"/>
          <p:cNvGrpSpPr>
            <a:grpSpLocks/>
          </p:cNvGrpSpPr>
          <p:nvPr/>
        </p:nvGrpSpPr>
        <p:grpSpPr bwMode="auto">
          <a:xfrm>
            <a:off x="4572000" y="1752600"/>
            <a:ext cx="3962400" cy="3962400"/>
            <a:chOff x="2880" y="1104"/>
            <a:chExt cx="2496" cy="2496"/>
          </a:xfrm>
        </p:grpSpPr>
        <p:sp>
          <p:nvSpPr>
            <p:cNvPr id="97364" name="AutoShape 84"/>
            <p:cNvSpPr>
              <a:spLocks noChangeArrowheads="1"/>
            </p:cNvSpPr>
            <p:nvPr/>
          </p:nvSpPr>
          <p:spPr bwMode="auto">
            <a:xfrm rot="-9196111">
              <a:off x="2880" y="1104"/>
              <a:ext cx="2496" cy="2496"/>
            </a:xfrm>
            <a:custGeom>
              <a:avLst/>
              <a:gdLst>
                <a:gd name="G0" fmla="+- 0 0 0"/>
                <a:gd name="G1" fmla="+- -2749964 0 0"/>
                <a:gd name="G2" fmla="+- 0 0 -2749964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2749964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49964"/>
                <a:gd name="G36" fmla="sin G34 -2749964"/>
                <a:gd name="G37" fmla="+/ -2749964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883 w 21600"/>
                <a:gd name="T5" fmla="*/ 6933 h 21600"/>
                <a:gd name="T6" fmla="*/ 16823 w 21600"/>
                <a:gd name="T7" fmla="*/ 5384 h 21600"/>
                <a:gd name="T8" fmla="*/ 15841 w 21600"/>
                <a:gd name="T9" fmla="*/ 8866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9466"/>
                    <a:pt x="15706" y="8180"/>
                    <a:pt x="14815" y="7189"/>
                  </a:cubicBezTo>
                  <a:lnTo>
                    <a:pt x="18830" y="3578"/>
                  </a:lnTo>
                  <a:cubicBezTo>
                    <a:pt x="20613" y="5561"/>
                    <a:pt x="21599" y="8133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365" name="Rectangle 85"/>
            <p:cNvSpPr>
              <a:spLocks noChangeArrowheads="1"/>
            </p:cNvSpPr>
            <p:nvPr/>
          </p:nvSpPr>
          <p:spPr bwMode="auto">
            <a:xfrm>
              <a:off x="3018" y="1776"/>
              <a:ext cx="67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  <a:t>Document</a:t>
              </a:r>
              <a:b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</a:br>
              <a: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  <a:t>solution</a:t>
              </a:r>
            </a:p>
          </p:txBody>
        </p:sp>
      </p:grpSp>
      <p:grpSp>
        <p:nvGrpSpPr>
          <p:cNvPr id="97366" name="Group 86"/>
          <p:cNvGrpSpPr>
            <a:grpSpLocks/>
          </p:cNvGrpSpPr>
          <p:nvPr/>
        </p:nvGrpSpPr>
        <p:grpSpPr bwMode="auto">
          <a:xfrm>
            <a:off x="4572000" y="1752600"/>
            <a:ext cx="3962400" cy="3962400"/>
            <a:chOff x="2592" y="1296"/>
            <a:chExt cx="2496" cy="2496"/>
          </a:xfrm>
        </p:grpSpPr>
        <p:sp>
          <p:nvSpPr>
            <p:cNvPr id="97367" name="AutoShape 87"/>
            <p:cNvSpPr>
              <a:spLocks noChangeArrowheads="1"/>
            </p:cNvSpPr>
            <p:nvPr/>
          </p:nvSpPr>
          <p:spPr bwMode="auto">
            <a:xfrm rot="-12685253">
              <a:off x="2592" y="1296"/>
              <a:ext cx="2496" cy="2496"/>
            </a:xfrm>
            <a:custGeom>
              <a:avLst/>
              <a:gdLst>
                <a:gd name="G0" fmla="+- 0 0 0"/>
                <a:gd name="G1" fmla="+- -2815227 0 0"/>
                <a:gd name="G2" fmla="+- 0 0 -2815227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2815227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815227"/>
                <a:gd name="G36" fmla="sin G34 -2815227"/>
                <a:gd name="G37" fmla="+/ -2815227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849 w 21600"/>
                <a:gd name="T5" fmla="*/ 6845 h 21600"/>
                <a:gd name="T6" fmla="*/ 16728 w 21600"/>
                <a:gd name="T7" fmla="*/ 5280 h 21600"/>
                <a:gd name="T8" fmla="*/ 15824 w 21600"/>
                <a:gd name="T9" fmla="*/ 8822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9434"/>
                    <a:pt x="15682" y="8119"/>
                    <a:pt x="14752" y="7120"/>
                  </a:cubicBezTo>
                  <a:lnTo>
                    <a:pt x="18704" y="3440"/>
                  </a:lnTo>
                  <a:cubicBezTo>
                    <a:pt x="20565" y="5439"/>
                    <a:pt x="21599" y="8068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368" name="Rectangle 88"/>
            <p:cNvSpPr>
              <a:spLocks noChangeArrowheads="1"/>
            </p:cNvSpPr>
            <p:nvPr/>
          </p:nvSpPr>
          <p:spPr bwMode="auto">
            <a:xfrm>
              <a:off x="2832" y="2880"/>
              <a:ext cx="6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  <a:t>Test </a:t>
              </a:r>
              <a:b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</a:br>
              <a: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  <a:t>solution</a:t>
              </a:r>
            </a:p>
          </p:txBody>
        </p:sp>
      </p:grpSp>
      <p:grpSp>
        <p:nvGrpSpPr>
          <p:cNvPr id="97383" name="Group 103"/>
          <p:cNvGrpSpPr>
            <a:grpSpLocks/>
          </p:cNvGrpSpPr>
          <p:nvPr/>
        </p:nvGrpSpPr>
        <p:grpSpPr bwMode="auto">
          <a:xfrm>
            <a:off x="4572000" y="1752600"/>
            <a:ext cx="3962400" cy="3962400"/>
            <a:chOff x="2880" y="1104"/>
            <a:chExt cx="2496" cy="2496"/>
          </a:xfrm>
        </p:grpSpPr>
        <p:sp>
          <p:nvSpPr>
            <p:cNvPr id="97370" name="AutoShape 90"/>
            <p:cNvSpPr>
              <a:spLocks noChangeArrowheads="1"/>
            </p:cNvSpPr>
            <p:nvPr/>
          </p:nvSpPr>
          <p:spPr bwMode="auto">
            <a:xfrm rot="-16336124">
              <a:off x="2880" y="1104"/>
              <a:ext cx="2496" cy="2496"/>
            </a:xfrm>
            <a:custGeom>
              <a:avLst/>
              <a:gdLst>
                <a:gd name="G0" fmla="+- 0 0 0"/>
                <a:gd name="G1" fmla="+- -2681762 0 0"/>
                <a:gd name="G2" fmla="+- 0 0 -2681762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2681762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681762"/>
                <a:gd name="G36" fmla="sin G34 -2681762"/>
                <a:gd name="G37" fmla="+/ -2681762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918 w 21600"/>
                <a:gd name="T5" fmla="*/ 7024 h 21600"/>
                <a:gd name="T6" fmla="*/ 16920 w 21600"/>
                <a:gd name="T7" fmla="*/ 5494 h 21600"/>
                <a:gd name="T8" fmla="*/ 15859 w 21600"/>
                <a:gd name="T9" fmla="*/ 8912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9500"/>
                    <a:pt x="15731" y="8244"/>
                    <a:pt x="14880" y="7262"/>
                  </a:cubicBezTo>
                  <a:lnTo>
                    <a:pt x="18960" y="3725"/>
                  </a:lnTo>
                  <a:cubicBezTo>
                    <a:pt x="20662" y="5689"/>
                    <a:pt x="21599" y="8201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371" name="Rectangle 91"/>
            <p:cNvSpPr>
              <a:spLocks noChangeArrowheads="1"/>
            </p:cNvSpPr>
            <p:nvPr/>
          </p:nvSpPr>
          <p:spPr bwMode="auto">
            <a:xfrm>
              <a:off x="3840" y="3090"/>
              <a:ext cx="7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  <a:t>Implement design</a:t>
              </a:r>
            </a:p>
          </p:txBody>
        </p:sp>
      </p:grpSp>
      <p:grpSp>
        <p:nvGrpSpPr>
          <p:cNvPr id="97372" name="Group 92"/>
          <p:cNvGrpSpPr>
            <a:grpSpLocks/>
          </p:cNvGrpSpPr>
          <p:nvPr/>
        </p:nvGrpSpPr>
        <p:grpSpPr bwMode="auto">
          <a:xfrm>
            <a:off x="4572000" y="1752600"/>
            <a:ext cx="3962400" cy="3962400"/>
            <a:chOff x="2592" y="1296"/>
            <a:chExt cx="2496" cy="2496"/>
          </a:xfrm>
        </p:grpSpPr>
        <p:sp>
          <p:nvSpPr>
            <p:cNvPr id="97373" name="AutoShape 93"/>
            <p:cNvSpPr>
              <a:spLocks noChangeArrowheads="1"/>
            </p:cNvSpPr>
            <p:nvPr/>
          </p:nvSpPr>
          <p:spPr bwMode="auto">
            <a:xfrm rot="-19758267">
              <a:off x="2592" y="1296"/>
              <a:ext cx="2496" cy="2496"/>
            </a:xfrm>
            <a:custGeom>
              <a:avLst/>
              <a:gdLst>
                <a:gd name="G0" fmla="+- 0 0 0"/>
                <a:gd name="G1" fmla="+- -2533399 0 0"/>
                <a:gd name="G2" fmla="+- 0 0 -2533399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2533399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3399"/>
                <a:gd name="G36" fmla="sin G34 -2533399"/>
                <a:gd name="G37" fmla="+/ -2533399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991 w 21600"/>
                <a:gd name="T5" fmla="*/ 7225 h 21600"/>
                <a:gd name="T6" fmla="*/ 17125 w 21600"/>
                <a:gd name="T7" fmla="*/ 5740 h 21600"/>
                <a:gd name="T8" fmla="*/ 15895 w 21600"/>
                <a:gd name="T9" fmla="*/ 9012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9573"/>
                    <a:pt x="15782" y="8384"/>
                    <a:pt x="15016" y="7426"/>
                  </a:cubicBezTo>
                  <a:lnTo>
                    <a:pt x="19233" y="4053"/>
                  </a:lnTo>
                  <a:cubicBezTo>
                    <a:pt x="20765" y="5968"/>
                    <a:pt x="21599" y="8347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8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374" name="Rectangle 94"/>
            <p:cNvSpPr>
              <a:spLocks noChangeArrowheads="1"/>
            </p:cNvSpPr>
            <p:nvPr/>
          </p:nvSpPr>
          <p:spPr bwMode="auto">
            <a:xfrm>
              <a:off x="4377" y="2850"/>
              <a:ext cx="59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  <a:t>Validate design</a:t>
              </a:r>
            </a:p>
          </p:txBody>
        </p:sp>
      </p:grpSp>
      <p:grpSp>
        <p:nvGrpSpPr>
          <p:cNvPr id="97375" name="Group 95"/>
          <p:cNvGrpSpPr>
            <a:grpSpLocks/>
          </p:cNvGrpSpPr>
          <p:nvPr/>
        </p:nvGrpSpPr>
        <p:grpSpPr bwMode="auto">
          <a:xfrm>
            <a:off x="4572000" y="1752600"/>
            <a:ext cx="3962400" cy="3962400"/>
            <a:chOff x="2592" y="1296"/>
            <a:chExt cx="2496" cy="2496"/>
          </a:xfrm>
        </p:grpSpPr>
        <p:sp>
          <p:nvSpPr>
            <p:cNvPr id="97376" name="AutoShape 96"/>
            <p:cNvSpPr>
              <a:spLocks noChangeArrowheads="1"/>
            </p:cNvSpPr>
            <p:nvPr/>
          </p:nvSpPr>
          <p:spPr bwMode="auto">
            <a:xfrm rot="-1505170">
              <a:off x="2592" y="1296"/>
              <a:ext cx="2496" cy="2496"/>
            </a:xfrm>
            <a:custGeom>
              <a:avLst/>
              <a:gdLst>
                <a:gd name="G0" fmla="+- 0 0 0"/>
                <a:gd name="G1" fmla="+- -2570617 0 0"/>
                <a:gd name="G2" fmla="+- 0 0 -2570617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2570617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70617"/>
                <a:gd name="G36" fmla="sin G34 -2570617"/>
                <a:gd name="G37" fmla="+/ -2570617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973 w 21600"/>
                <a:gd name="T5" fmla="*/ 7174 h 21600"/>
                <a:gd name="T6" fmla="*/ 17074 w 21600"/>
                <a:gd name="T7" fmla="*/ 5677 h 21600"/>
                <a:gd name="T8" fmla="*/ 15886 w 21600"/>
                <a:gd name="T9" fmla="*/ 8987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9555"/>
                    <a:pt x="15770" y="8349"/>
                    <a:pt x="14983" y="7385"/>
                  </a:cubicBezTo>
                  <a:lnTo>
                    <a:pt x="19166" y="3970"/>
                  </a:lnTo>
                  <a:cubicBezTo>
                    <a:pt x="20740" y="5898"/>
                    <a:pt x="21599" y="8311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377" name="Rectangle 97"/>
            <p:cNvSpPr>
              <a:spLocks noChangeArrowheads="1"/>
            </p:cNvSpPr>
            <p:nvPr/>
          </p:nvSpPr>
          <p:spPr bwMode="auto">
            <a:xfrm>
              <a:off x="4448" y="2016"/>
              <a:ext cx="6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  <a:t>Design solution</a:t>
              </a:r>
            </a:p>
          </p:txBody>
        </p:sp>
      </p:grpSp>
      <p:grpSp>
        <p:nvGrpSpPr>
          <p:cNvPr id="97378" name="Group 98"/>
          <p:cNvGrpSpPr>
            <a:grpSpLocks/>
          </p:cNvGrpSpPr>
          <p:nvPr/>
        </p:nvGrpSpPr>
        <p:grpSpPr bwMode="auto">
          <a:xfrm>
            <a:off x="4572000" y="1752600"/>
            <a:ext cx="3962400" cy="3962400"/>
            <a:chOff x="2592" y="1296"/>
            <a:chExt cx="2496" cy="2496"/>
          </a:xfrm>
        </p:grpSpPr>
        <p:sp>
          <p:nvSpPr>
            <p:cNvPr id="97379" name="AutoShape 99"/>
            <p:cNvSpPr>
              <a:spLocks noChangeArrowheads="1"/>
            </p:cNvSpPr>
            <p:nvPr/>
          </p:nvSpPr>
          <p:spPr bwMode="auto">
            <a:xfrm rot="-4832770">
              <a:off x="2592" y="1296"/>
              <a:ext cx="2496" cy="2496"/>
            </a:xfrm>
            <a:custGeom>
              <a:avLst/>
              <a:gdLst>
                <a:gd name="G0" fmla="+- 0 0 0"/>
                <a:gd name="G1" fmla="+- -2632646 0 0"/>
                <a:gd name="G2" fmla="+- 0 0 -2632646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2632646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632646"/>
                <a:gd name="G36" fmla="sin G34 -2632646"/>
                <a:gd name="G37" fmla="+/ -2632646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943 w 21600"/>
                <a:gd name="T5" fmla="*/ 7091 h 21600"/>
                <a:gd name="T6" fmla="*/ 16989 w 21600"/>
                <a:gd name="T7" fmla="*/ 5574 h 21600"/>
                <a:gd name="T8" fmla="*/ 15871 w 21600"/>
                <a:gd name="T9" fmla="*/ 8945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9524"/>
                    <a:pt x="15748" y="8290"/>
                    <a:pt x="14926" y="7316"/>
                  </a:cubicBezTo>
                  <a:lnTo>
                    <a:pt x="19052" y="3833"/>
                  </a:lnTo>
                  <a:cubicBezTo>
                    <a:pt x="20697" y="5781"/>
                    <a:pt x="21599" y="8249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380" name="Rectangle 100"/>
            <p:cNvSpPr>
              <a:spLocks noChangeArrowheads="1"/>
            </p:cNvSpPr>
            <p:nvPr/>
          </p:nvSpPr>
          <p:spPr bwMode="auto">
            <a:xfrm>
              <a:off x="3504" y="1426"/>
              <a:ext cx="85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sz="1600" b="1" dirty="0">
                  <a:solidFill>
                    <a:srgbClr val="FFFFCC"/>
                  </a:solidFill>
                  <a:latin typeface="Times New Roman" pitchFamily="18" charset="0"/>
                </a:rPr>
                <a:t>Analyze requirements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5" autoUpdateAnimBg="0" advAuto="1000"/>
      <p:bldP spid="97356" grpId="0" build="p" autoUpdateAnimBg="0" advAuto="3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15"/>
          <p:cNvSpPr>
            <a:spLocks noChangeArrowheads="1"/>
          </p:cNvSpPr>
          <p:nvPr/>
        </p:nvSpPr>
        <p:spPr bwMode="auto">
          <a:xfrm rot="10800000">
            <a:off x="2286000" y="1905000"/>
            <a:ext cx="4953000" cy="823913"/>
          </a:xfrm>
          <a:custGeom>
            <a:avLst/>
            <a:gdLst>
              <a:gd name="G0" fmla="+- 2925 0 0"/>
              <a:gd name="G1" fmla="+- 21600 0 2925"/>
              <a:gd name="G2" fmla="*/ 2925 1 2"/>
              <a:gd name="G3" fmla="+- 21600 0 G2"/>
              <a:gd name="G4" fmla="+/ 2925 21600 2"/>
              <a:gd name="G5" fmla="+/ G1 0 2"/>
              <a:gd name="G6" fmla="*/ 21600 21600 2925"/>
              <a:gd name="G7" fmla="*/ G6 1 2"/>
              <a:gd name="G8" fmla="+- 21600 0 G7"/>
              <a:gd name="G9" fmla="*/ 21600 1 2"/>
              <a:gd name="G10" fmla="+- 2925 0 G9"/>
              <a:gd name="G11" fmla="?: G10 G8 0"/>
              <a:gd name="G12" fmla="?: G10 G7 21600"/>
              <a:gd name="T0" fmla="*/ 20137 w 21600"/>
              <a:gd name="T1" fmla="*/ 10800 h 21600"/>
              <a:gd name="T2" fmla="*/ 10800 w 21600"/>
              <a:gd name="T3" fmla="*/ 21600 h 21600"/>
              <a:gd name="T4" fmla="*/ 1463 w 21600"/>
              <a:gd name="T5" fmla="*/ 10800 h 21600"/>
              <a:gd name="T6" fmla="*/ 10800 w 21600"/>
              <a:gd name="T7" fmla="*/ 0 h 21600"/>
              <a:gd name="T8" fmla="*/ 3263 w 21600"/>
              <a:gd name="T9" fmla="*/ 3263 h 21600"/>
              <a:gd name="T10" fmla="*/ 18337 w 21600"/>
              <a:gd name="T11" fmla="*/ 18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925" y="21600"/>
                </a:lnTo>
                <a:lnTo>
                  <a:pt x="1867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4439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3630600" prstMaterial="legacyMatte">
            <a:bevelT w="13500" h="13500" prst="angle"/>
            <a:bevelB w="13500" h="13500" prst="angle"/>
            <a:extrusionClr>
              <a:srgbClr val="D94439"/>
            </a:extrusionClr>
          </a:sp3d>
        </p:spPr>
        <p:txBody>
          <a:bodyPr rot="10800000" lIns="0" tIns="640080" rIns="0" bIns="0" anchor="b" anchorCtr="0">
            <a:flatTx/>
          </a:bodyPr>
          <a:lstStyle/>
          <a:p>
            <a:pPr algn="ctr"/>
            <a:r>
              <a:rPr lang="en-US" b="1" dirty="0">
                <a:solidFill>
                  <a:srgbClr val="FFFFCC"/>
                </a:solidFill>
                <a:latin typeface="Times New Roman" pitchFamily="18" charset="0"/>
              </a:rPr>
              <a:t>Arrange tasks into phases (groups of </a:t>
            </a:r>
            <a:r>
              <a:rPr lang="en-US" b="1" dirty="0" smtClean="0">
                <a:solidFill>
                  <a:srgbClr val="FFFFCC"/>
                </a:solidFill>
                <a:latin typeface="Times New Roman" pitchFamily="18" charset="0"/>
              </a:rPr>
              <a:t>activities)</a:t>
            </a:r>
            <a:endParaRPr lang="en-US" b="1" dirty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are guidelines for system development?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621 - 622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22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228" name="AutoShape 12"/>
          <p:cNvSpPr>
            <a:spLocks noChangeArrowheads="1"/>
          </p:cNvSpPr>
          <p:nvPr/>
        </p:nvSpPr>
        <p:spPr bwMode="auto">
          <a:xfrm rot="-10800000">
            <a:off x="1154113" y="2971800"/>
            <a:ext cx="6977062" cy="1092200"/>
          </a:xfrm>
          <a:custGeom>
            <a:avLst/>
            <a:gdLst>
              <a:gd name="G0" fmla="+- 2925 0 0"/>
              <a:gd name="G1" fmla="+- 21600 0 2925"/>
              <a:gd name="G2" fmla="*/ 2925 1 2"/>
              <a:gd name="G3" fmla="+- 21600 0 G2"/>
              <a:gd name="G4" fmla="+/ 2925 21600 2"/>
              <a:gd name="G5" fmla="+/ G1 0 2"/>
              <a:gd name="G6" fmla="*/ 21600 21600 2925"/>
              <a:gd name="G7" fmla="*/ G6 1 2"/>
              <a:gd name="G8" fmla="+- 21600 0 G7"/>
              <a:gd name="G9" fmla="*/ 21600 1 2"/>
              <a:gd name="G10" fmla="+- 2925 0 G9"/>
              <a:gd name="G11" fmla="?: G10 G8 0"/>
              <a:gd name="G12" fmla="?: G10 G7 21600"/>
              <a:gd name="T0" fmla="*/ 20137 w 21600"/>
              <a:gd name="T1" fmla="*/ 10800 h 21600"/>
              <a:gd name="T2" fmla="*/ 10800 w 21600"/>
              <a:gd name="T3" fmla="*/ 21600 h 21600"/>
              <a:gd name="T4" fmla="*/ 1463 w 21600"/>
              <a:gd name="T5" fmla="*/ 10800 h 21600"/>
              <a:gd name="T6" fmla="*/ 10800 w 21600"/>
              <a:gd name="T7" fmla="*/ 0 h 21600"/>
              <a:gd name="T8" fmla="*/ 3263 w 21600"/>
              <a:gd name="T9" fmla="*/ 3263 h 21600"/>
              <a:gd name="T10" fmla="*/ 18337 w 21600"/>
              <a:gd name="T11" fmla="*/ 18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925" y="21600"/>
                </a:lnTo>
                <a:lnTo>
                  <a:pt x="1867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4439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3630600" prstMaterial="legacyMatte">
            <a:bevelT w="13500" h="13500" prst="angle"/>
            <a:bevelB w="13500" h="13500" prst="angle"/>
            <a:extrusionClr>
              <a:srgbClr val="D94439"/>
            </a:extrusionClr>
          </a:sp3d>
        </p:spPr>
        <p:txBody>
          <a:bodyPr rot="10800000" lIns="0" tIns="0" rIns="0" bIns="0" anchorCtr="1">
            <a:flatTx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lang="en-US" b="1" dirty="0">
                <a:solidFill>
                  <a:srgbClr val="FAE8C4"/>
                </a:solidFill>
                <a:latin typeface="Times New Roman" pitchFamily="18" charset="0"/>
              </a:rPr>
              <a:t>Involve </a:t>
            </a:r>
            <a:r>
              <a:rPr lang="en-US" b="1" dirty="0">
                <a:solidFill>
                  <a:srgbClr val="9F9FFF"/>
                </a:solidFill>
                <a:latin typeface="Times New Roman" pitchFamily="18" charset="0"/>
              </a:rPr>
              <a:t>users</a:t>
            </a:r>
            <a:r>
              <a:rPr lang="en-US" b="1" dirty="0">
                <a:solidFill>
                  <a:srgbClr val="FAE8C4"/>
                </a:solidFill>
                <a:latin typeface="Times New Roman" pitchFamily="18" charset="0"/>
              </a:rPr>
              <a:t> (anyone for whom system is being built)</a:t>
            </a:r>
          </a:p>
          <a:p>
            <a:pPr algn="ctr"/>
            <a:endParaRPr lang="en-US" dirty="0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 rot="-10800000">
            <a:off x="153988" y="4343400"/>
            <a:ext cx="8836025" cy="1147763"/>
          </a:xfrm>
          <a:custGeom>
            <a:avLst/>
            <a:gdLst>
              <a:gd name="G0" fmla="+- 2091 0 0"/>
              <a:gd name="G1" fmla="+- 21600 0 2091"/>
              <a:gd name="G2" fmla="*/ 2091 1 2"/>
              <a:gd name="G3" fmla="+- 21600 0 G2"/>
              <a:gd name="G4" fmla="+/ 2091 21600 2"/>
              <a:gd name="G5" fmla="+/ G1 0 2"/>
              <a:gd name="G6" fmla="*/ 21600 21600 2091"/>
              <a:gd name="G7" fmla="*/ G6 1 2"/>
              <a:gd name="G8" fmla="+- 21600 0 G7"/>
              <a:gd name="G9" fmla="*/ 21600 1 2"/>
              <a:gd name="G10" fmla="+- 2091 0 G9"/>
              <a:gd name="G11" fmla="?: G10 G8 0"/>
              <a:gd name="G12" fmla="?: G10 G7 21600"/>
              <a:gd name="T0" fmla="*/ 20554 w 21600"/>
              <a:gd name="T1" fmla="*/ 10800 h 21600"/>
              <a:gd name="T2" fmla="*/ 10800 w 21600"/>
              <a:gd name="T3" fmla="*/ 21600 h 21600"/>
              <a:gd name="T4" fmla="*/ 1046 w 21600"/>
              <a:gd name="T5" fmla="*/ 10800 h 21600"/>
              <a:gd name="T6" fmla="*/ 10800 w 21600"/>
              <a:gd name="T7" fmla="*/ 0 h 21600"/>
              <a:gd name="T8" fmla="*/ 2846 w 21600"/>
              <a:gd name="T9" fmla="*/ 2846 h 21600"/>
              <a:gd name="T10" fmla="*/ 18754 w 21600"/>
              <a:gd name="T11" fmla="*/ 187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4439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3630600" prstMaterial="legacyMatte">
            <a:bevelT w="13500" h="13500" prst="angle"/>
            <a:bevelB w="13500" h="13500" prst="angle"/>
            <a:extrusionClr>
              <a:srgbClr val="D94439"/>
            </a:extrusionClr>
          </a:sp3d>
        </p:spPr>
        <p:txBody>
          <a:bodyPr rot="10800000" lIns="0" tIns="182880" rIns="0" bIns="0">
            <a:flatTx/>
          </a:bodyPr>
          <a:lstStyle/>
          <a:p>
            <a:pPr algn="ctr"/>
            <a:r>
              <a:rPr lang="en-US" b="1" dirty="0">
                <a:solidFill>
                  <a:srgbClr val="FAE8C4"/>
                </a:solidFill>
                <a:latin typeface="Times New Roman" pitchFamily="18" charset="0"/>
              </a:rPr>
              <a:t>Develop clearly defined </a:t>
            </a:r>
            <a:r>
              <a:rPr lang="en-US" b="1" dirty="0">
                <a:solidFill>
                  <a:srgbClr val="9F9FFF"/>
                </a:solidFill>
                <a:latin typeface="Times New Roman" pitchFamily="18" charset="0"/>
              </a:rPr>
              <a:t>standards</a:t>
            </a:r>
            <a:r>
              <a:rPr lang="en-US" b="1" dirty="0">
                <a:solidFill>
                  <a:srgbClr val="FAE8C4"/>
                </a:solidFill>
                <a:latin typeface="Times New Roman" pitchFamily="18" charset="0"/>
              </a:rPr>
              <a:t> (procedures company expects employees to follow)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 autoUpdateAnimBg="0"/>
      <p:bldP spid="9219" grpId="0" build="p" bldLvl="5" autoUpdateAnimBg="0" advAuto="1000"/>
      <p:bldP spid="9228" grpId="0" animBg="1" autoUpdateAnimBg="0"/>
      <p:bldP spid="9225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1119187"/>
          </a:xfrm>
        </p:spPr>
        <p:txBody>
          <a:bodyPr/>
          <a:lstStyle/>
          <a:p>
            <a:pPr marL="0" indent="0"/>
            <a:r>
              <a:rPr lang="en-US" dirty="0"/>
              <a:t>What are the four types of tests performed by system developers?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644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933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524000" y="5105400"/>
            <a:ext cx="2051050" cy="914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Verifies application works with other applications</a:t>
            </a:r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4800600" y="2209800"/>
            <a:ext cx="4114800" cy="838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tIns="0" anchorCtr="1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b="1" dirty="0">
                <a:solidFill>
                  <a:srgbClr val="FFFFCC"/>
                </a:solidFill>
                <a:latin typeface="Times New Roman" pitchFamily="18" charset="0"/>
              </a:rPr>
              <a:t>Systems test</a:t>
            </a:r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487363" y="4267200"/>
            <a:ext cx="4114800" cy="838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C544A"/>
          </a:solidFill>
          <a:ln w="9525">
            <a:noFill/>
            <a:miter lim="800000"/>
            <a:headEnd/>
            <a:tailEnd/>
          </a:ln>
          <a:effectLst/>
        </p:spPr>
        <p:txBody>
          <a:bodyPr tIns="0" anchorCtr="1"/>
          <a:lstStyle/>
          <a:p>
            <a:pPr algn="ctr"/>
            <a:r>
              <a:rPr kumimoji="1" lang="en-US" b="1" dirty="0">
                <a:solidFill>
                  <a:srgbClr val="FFFFCC"/>
                </a:solidFill>
                <a:latin typeface="Times New Roman" pitchFamily="18" charset="0"/>
              </a:rPr>
              <a:t>Integration Test</a:t>
            </a:r>
          </a:p>
        </p:txBody>
      </p:sp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533400" y="2209800"/>
            <a:ext cx="4114800" cy="838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Ctr="1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b="1" dirty="0">
                <a:solidFill>
                  <a:srgbClr val="FFFFCC"/>
                </a:solidFill>
                <a:latin typeface="Times New Roman" pitchFamily="18" charset="0"/>
              </a:rPr>
              <a:t>Unit Test</a:t>
            </a: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1547813" y="3048000"/>
            <a:ext cx="2051050" cy="9144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Verifies each individual program works by itself</a:t>
            </a:r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5837238" y="3048000"/>
            <a:ext cx="2051050" cy="91440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Verifies all programs in application work together</a:t>
            </a: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5715000" y="5105400"/>
            <a:ext cx="2051050" cy="9144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Verifies the new system works with actual data</a:t>
            </a:r>
          </a:p>
        </p:txBody>
      </p:sp>
      <p:sp>
        <p:nvSpPr>
          <p:cNvPr id="99347" name="AutoShape 19"/>
          <p:cNvSpPr>
            <a:spLocks noChangeArrowheads="1"/>
          </p:cNvSpPr>
          <p:nvPr/>
        </p:nvSpPr>
        <p:spPr bwMode="auto">
          <a:xfrm>
            <a:off x="4678363" y="4267200"/>
            <a:ext cx="4114800" cy="838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tIns="0" anchorCtr="1"/>
          <a:lstStyle/>
          <a:p>
            <a:pPr algn="ctr"/>
            <a:r>
              <a:rPr kumimoji="1" lang="en-US" b="1" dirty="0">
                <a:solidFill>
                  <a:srgbClr val="FFFFCC"/>
                </a:solidFill>
                <a:latin typeface="Times New Roman" pitchFamily="18" charset="0"/>
              </a:rPr>
              <a:t>Acceptance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5" autoUpdateAnimBg="0" advAuto="1000"/>
      <p:bldP spid="99336" grpId="0" animBg="1" autoUpdateAnimBg="0"/>
      <p:bldP spid="99337" grpId="0" animBg="1" autoUpdateAnimBg="0"/>
      <p:bldP spid="99338" grpId="0" animBg="1" autoUpdateAnimBg="0"/>
      <p:bldP spid="99339" grpId="0" animBg="1" autoUpdateAnimBg="0"/>
      <p:bldP spid="99344" grpId="0" animBg="1" autoUpdateAnimBg="0"/>
      <p:bldP spid="99345" grpId="0" animBg="1" autoUpdateAnimBg="0"/>
      <p:bldP spid="99346" grpId="0" animBg="1" autoUpdateAnimBg="0"/>
      <p:bldP spid="9934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rgbClr val="D94439"/>
                </a:solidFill>
              </a:rPr>
              <a:t>training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644 Fig. 12-23</a:t>
            </a:r>
          </a:p>
        </p:txBody>
      </p: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0138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38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04800" y="1524000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Showing users exactly how they will use new hardware and software in system</a:t>
            </a:r>
          </a:p>
        </p:txBody>
      </p:sp>
      <p:pic>
        <p:nvPicPr>
          <p:cNvPr id="10" name="Picture 9" descr="CFig12-2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00200"/>
            <a:ext cx="455053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5" autoUpdateAnimBg="0" advAuto="1000"/>
      <p:bldP spid="101384" grpId="0" build="p" bldLvl="2" autoUpdateAnimBg="0" advAuto="300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are conversion strategies?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644 - 645 Fig. 12-24</a:t>
            </a:r>
          </a:p>
        </p:txBody>
      </p:sp>
      <p:grpSp>
        <p:nvGrpSpPr>
          <p:cNvPr id="10342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0343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43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03448" name="Rectangle 24"/>
          <p:cNvSpPr>
            <a:spLocks noChangeArrowheads="1"/>
          </p:cNvSpPr>
          <p:nvPr/>
        </p:nvSpPr>
        <p:spPr bwMode="auto">
          <a:xfrm>
            <a:off x="304800" y="1547813"/>
            <a:ext cx="85852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Used to change from old system to new system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103460" name="Picture 36" descr="fig12_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5867400" cy="3630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5" autoUpdateAnimBg="0" advAuto="1000"/>
      <p:bldP spid="103448" grpId="0" build="p" bldLvl="2" autoUpdateAnimBg="0" advAuto="300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Operation, Support, and Security Phase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sz="2400" dirty="0"/>
              <a:t>What is the </a:t>
            </a:r>
            <a:r>
              <a:rPr lang="en-US" sz="2400" dirty="0">
                <a:solidFill>
                  <a:srgbClr val="D94439"/>
                </a:solidFill>
              </a:rPr>
              <a:t>operation, support, and security </a:t>
            </a:r>
            <a:r>
              <a:rPr lang="en-US" sz="2400" dirty="0" smtClean="0">
                <a:solidFill>
                  <a:srgbClr val="D94439"/>
                </a:solidFill>
              </a:rPr>
              <a:t>phase</a:t>
            </a:r>
            <a:r>
              <a:rPr lang="en-US" sz="2400" dirty="0" smtClean="0"/>
              <a:t>?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646</a:t>
            </a:r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0547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47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05480" name="AutoShape 8"/>
          <p:cNvSpPr>
            <a:spLocks noChangeArrowheads="1"/>
          </p:cNvSpPr>
          <p:nvPr/>
        </p:nvSpPr>
        <p:spPr bwMode="auto">
          <a:xfrm rot="5400000">
            <a:off x="4099719" y="-491331"/>
            <a:ext cx="971550" cy="6221412"/>
          </a:xfrm>
          <a:prstGeom prst="homePlate">
            <a:avLst>
              <a:gd name="adj" fmla="val 33731"/>
            </a:avLst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228600" anchor="ctr" anchorCtr="1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Conduct</a:t>
            </a:r>
            <a:r>
              <a:rPr kumimoji="1" lang="en-US" sz="16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sz="1600" b="1" dirty="0">
                <a:latin typeface="Times New Roman" pitchFamily="18" charset="0"/>
              </a:rPr>
              <a:t>post-implementation system review—meeting to find out if information system is performing according to expectations</a:t>
            </a:r>
          </a:p>
          <a:p>
            <a:endParaRPr kumimoji="1" lang="en-US" sz="1600" b="1" dirty="0">
              <a:latin typeface="Times New Roman" pitchFamily="18" charset="0"/>
            </a:endParaRPr>
          </a:p>
        </p:txBody>
      </p:sp>
      <p:sp>
        <p:nvSpPr>
          <p:cNvPr id="105485" name="AutoShape 13"/>
          <p:cNvSpPr>
            <a:spLocks noChangeArrowheads="1"/>
          </p:cNvSpPr>
          <p:nvPr/>
        </p:nvSpPr>
        <p:spPr bwMode="auto">
          <a:xfrm rot="5400000">
            <a:off x="4099719" y="575469"/>
            <a:ext cx="971550" cy="6221412"/>
          </a:xfrm>
          <a:prstGeom prst="homePlate">
            <a:avLst>
              <a:gd name="adj" fmla="val 33731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228600" anchorCtr="1"/>
          <a:lstStyle/>
          <a:p>
            <a:pPr algn="ctr"/>
            <a:r>
              <a:rPr kumimoji="1" lang="en-US" sz="1600" b="1" dirty="0">
                <a:latin typeface="Times New Roman" pitchFamily="18" charset="0"/>
              </a:rPr>
              <a:t>Perform Maintenance Activities</a:t>
            </a:r>
          </a:p>
        </p:txBody>
      </p:sp>
      <p:sp>
        <p:nvSpPr>
          <p:cNvPr id="105486" name="AutoShape 14"/>
          <p:cNvSpPr>
            <a:spLocks noChangeArrowheads="1"/>
          </p:cNvSpPr>
          <p:nvPr/>
        </p:nvSpPr>
        <p:spPr bwMode="auto">
          <a:xfrm rot="5400000">
            <a:off x="4099719" y="1642269"/>
            <a:ext cx="971550" cy="6221412"/>
          </a:xfrm>
          <a:prstGeom prst="homePlate">
            <a:avLst>
              <a:gd name="adj" fmla="val 3373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228600" anchorCtr="1"/>
          <a:lstStyle/>
          <a:p>
            <a:r>
              <a:rPr kumimoji="1" lang="en-US" sz="1600" b="1" dirty="0">
                <a:latin typeface="Times New Roman" pitchFamily="18" charset="0"/>
              </a:rPr>
              <a:t>Monitor System Performance</a:t>
            </a:r>
          </a:p>
        </p:txBody>
      </p:sp>
      <p:sp>
        <p:nvSpPr>
          <p:cNvPr id="105487" name="AutoShape 15"/>
          <p:cNvSpPr>
            <a:spLocks noChangeArrowheads="1"/>
          </p:cNvSpPr>
          <p:nvPr/>
        </p:nvSpPr>
        <p:spPr bwMode="auto">
          <a:xfrm rot="5400000">
            <a:off x="4099719" y="2709069"/>
            <a:ext cx="971550" cy="6221412"/>
          </a:xfrm>
          <a:prstGeom prst="homePlate">
            <a:avLst>
              <a:gd name="adj" fmla="val 33731"/>
            </a:avLst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228600" anchorCtr="1"/>
          <a:lstStyle/>
          <a:p>
            <a:r>
              <a:rPr kumimoji="1" lang="en-US" sz="1600" b="1" dirty="0">
                <a:latin typeface="Times New Roman" pitchFamily="18" charset="0"/>
              </a:rPr>
              <a:t>Assess System Security</a:t>
            </a: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304800" y="1547813"/>
            <a:ext cx="88392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Provides ongoing assistance after system is implemented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5" autoUpdateAnimBg="0" advAuto="1000"/>
      <p:bldP spid="105480" grpId="0" animBg="1" autoUpdateAnimBg="0"/>
      <p:bldP spid="105485" grpId="0" animBg="1" autoUpdateAnimBg="0"/>
      <p:bldP spid="105486" grpId="0" animBg="1" autoUpdateAnimBg="0"/>
      <p:bldP spid="105487" grpId="0" animBg="1" autoUpdateAnimBg="0"/>
      <p:bldP spid="10548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Operation, Support, and Security Phase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computer security plan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646</a:t>
            </a:r>
          </a:p>
        </p:txBody>
      </p:sp>
      <p:grpSp>
        <p:nvGrpSpPr>
          <p:cNvPr id="18739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8739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87404" name="Rectangle 12"/>
          <p:cNvSpPr>
            <a:spLocks noChangeArrowheads="1"/>
          </p:cNvSpPr>
          <p:nvPr/>
        </p:nvSpPr>
        <p:spPr bwMode="auto">
          <a:xfrm>
            <a:off x="304800" y="1547813"/>
            <a:ext cx="88392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Summarizes in writing all of the safeguards that are in place to protect a company’s information assets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187406" name="AutoShape 14"/>
          <p:cNvSpPr>
            <a:spLocks noChangeArrowheads="1"/>
          </p:cNvSpPr>
          <p:nvPr/>
        </p:nvSpPr>
        <p:spPr bwMode="auto">
          <a:xfrm>
            <a:off x="5486400" y="2819400"/>
            <a:ext cx="2895600" cy="2590800"/>
          </a:xfrm>
          <a:prstGeom prst="chevron">
            <a:avLst>
              <a:gd name="adj" fmla="val 27941"/>
            </a:avLst>
          </a:prstGeom>
          <a:solidFill>
            <a:srgbClr val="008000"/>
          </a:solid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For each risk,</a:t>
            </a:r>
            <a:b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identify the</a:t>
            </a:r>
            <a:b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safeguards </a:t>
            </a:r>
            <a:b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that exist </a:t>
            </a:r>
            <a:b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to detect, </a:t>
            </a:r>
            <a:b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prevent, and </a:t>
            </a:r>
            <a:b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recover from a </a:t>
            </a:r>
            <a:r>
              <a:rPr lang="en-US" sz="20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loss</a:t>
            </a:r>
            <a:endParaRPr lang="en-US" sz="200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407" name="AutoShape 15"/>
          <p:cNvSpPr>
            <a:spLocks noChangeArrowheads="1"/>
          </p:cNvSpPr>
          <p:nvPr/>
        </p:nvSpPr>
        <p:spPr bwMode="auto">
          <a:xfrm>
            <a:off x="3352800" y="2819400"/>
            <a:ext cx="2895600" cy="2590800"/>
          </a:xfrm>
          <a:prstGeom prst="chevron">
            <a:avLst>
              <a:gd name="adj" fmla="val 27941"/>
            </a:avLst>
          </a:prstGeom>
          <a:solidFill>
            <a:srgbClr val="800000"/>
          </a:solid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Identify all</a:t>
            </a:r>
            <a:b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security risks</a:t>
            </a:r>
            <a:b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that may </a:t>
            </a:r>
            <a:b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cause an</a:t>
            </a:r>
            <a:b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information</a:t>
            </a:r>
            <a:b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1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asset loss</a:t>
            </a:r>
            <a:endParaRPr lang="en-US" sz="210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405" name="AutoShape 13"/>
          <p:cNvSpPr>
            <a:spLocks noChangeArrowheads="1"/>
          </p:cNvSpPr>
          <p:nvPr/>
        </p:nvSpPr>
        <p:spPr bwMode="auto">
          <a:xfrm>
            <a:off x="1219200" y="2819400"/>
            <a:ext cx="2895600" cy="2590800"/>
          </a:xfrm>
          <a:prstGeom prst="chevron">
            <a:avLst>
              <a:gd name="adj" fmla="val 27941"/>
            </a:avLst>
          </a:prstGeom>
          <a:solidFill>
            <a:srgbClr val="000080"/>
          </a:solid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008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Identify all</a:t>
            </a:r>
            <a:b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information </a:t>
            </a:r>
          </a:p>
          <a:p>
            <a:pPr algn="ctr"/>
            <a: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assets of an </a:t>
            </a:r>
          </a:p>
          <a:p>
            <a:pPr algn="ctr"/>
            <a:r>
              <a:rPr lang="en-US" sz="21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grpSp>
        <p:nvGrpSpPr>
          <p:cNvPr id="187411" name="Group 19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187412" name="Rectangle 20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12,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ICSA below Chapter 12</a:t>
              </a:r>
            </a:p>
          </p:txBody>
        </p:sp>
        <p:sp>
          <p:nvSpPr>
            <p:cNvPr id="187413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7414" name="Group 22"/>
          <p:cNvGrpSpPr>
            <a:grpSpLocks/>
          </p:cNvGrpSpPr>
          <p:nvPr/>
        </p:nvGrpSpPr>
        <p:grpSpPr bwMode="auto">
          <a:xfrm>
            <a:off x="0" y="2819400"/>
            <a:ext cx="1981200" cy="1295400"/>
            <a:chOff x="0" y="3024"/>
            <a:chExt cx="1248" cy="816"/>
          </a:xfrm>
        </p:grpSpPr>
        <p:sp>
          <p:nvSpPr>
            <p:cNvPr id="187415" name="Rectangle 23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12,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Chief Security Officer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/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12</a:t>
              </a:r>
            </a:p>
          </p:txBody>
        </p:sp>
        <p:sp>
          <p:nvSpPr>
            <p:cNvPr id="187416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5" autoUpdateAnimBg="0" advAuto="1000"/>
      <p:bldP spid="187404" grpId="0" autoUpdateAnimBg="0"/>
      <p:bldP spid="187406" grpId="0" animBg="1"/>
      <p:bldP spid="187407" grpId="0" animBg="1"/>
      <p:bldP spid="18740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000" dirty="0"/>
              <a:t>Summary of Information System Development</a:t>
            </a:r>
          </a:p>
        </p:txBody>
      </p:sp>
      <p:sp>
        <p:nvSpPr>
          <p:cNvPr id="107528" name="AutoShape 8"/>
          <p:cNvSpPr>
            <a:spLocks noChangeArrowheads="1"/>
          </p:cNvSpPr>
          <p:nvPr/>
        </p:nvSpPr>
        <p:spPr bwMode="auto">
          <a:xfrm>
            <a:off x="581025" y="2362200"/>
            <a:ext cx="4038600" cy="838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 dirty="0">
                <a:latin typeface="Times New Roman" pitchFamily="18" charset="0"/>
              </a:rPr>
              <a:t>Phases in the system development cycle</a:t>
            </a:r>
          </a:p>
        </p:txBody>
      </p:sp>
      <p:sp>
        <p:nvSpPr>
          <p:cNvPr id="107529" name="AutoShape 9"/>
          <p:cNvSpPr>
            <a:spLocks noChangeArrowheads="1"/>
          </p:cNvSpPr>
          <p:nvPr/>
        </p:nvSpPr>
        <p:spPr bwMode="auto">
          <a:xfrm>
            <a:off x="581025" y="3505200"/>
            <a:ext cx="4038600" cy="838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 dirty="0">
                <a:latin typeface="Times New Roman" pitchFamily="18" charset="0"/>
              </a:rPr>
              <a:t>Guidelines for system development</a:t>
            </a:r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auto">
          <a:xfrm>
            <a:off x="4724400" y="2971800"/>
            <a:ext cx="4038600" cy="838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 dirty="0">
                <a:latin typeface="Times New Roman" pitchFamily="18" charset="0"/>
              </a:rPr>
              <a:t>Activities that occur during the </a:t>
            </a:r>
            <a:br>
              <a:rPr kumimoji="1" lang="en-US" sz="1800" b="1" dirty="0">
                <a:latin typeface="Times New Roman" pitchFamily="18" charset="0"/>
              </a:rPr>
            </a:br>
            <a:r>
              <a:rPr kumimoji="1" lang="en-US" sz="1800" b="1" dirty="0">
                <a:latin typeface="Times New Roman" pitchFamily="18" charset="0"/>
              </a:rPr>
              <a:t>entire system development cycle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304800" y="5876925"/>
            <a:ext cx="2430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000099"/>
                </a:solidFill>
                <a:latin typeface="Garamond" pitchFamily="18" charset="0"/>
              </a:rPr>
              <a:t>Chapter 12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 animBg="1" autoUpdateAnimBg="0"/>
      <p:bldP spid="107529" grpId="0" animBg="1" autoUpdateAnimBg="0"/>
      <p:bldP spid="107530" grpId="0" animBg="1" autoUpdateAnimBg="0"/>
      <p:bldP spid="1075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2971800" cy="2643187"/>
          </a:xfrm>
        </p:spPr>
        <p:txBody>
          <a:bodyPr/>
          <a:lstStyle/>
          <a:p>
            <a:pPr marL="0" indent="0"/>
            <a:r>
              <a:rPr lang="en-US" dirty="0"/>
              <a:t>Who participates in the system development life cycle?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622 Fig. 12-2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127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9" name="Picture 8" descr="CFig12-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990600"/>
            <a:ext cx="4648200" cy="4947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5" autoUpdateAnimBg="0" advAuto="1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systems analyst</a:t>
            </a:r>
            <a:r>
              <a:rPr lang="en-US" dirty="0"/>
              <a:t>?</a:t>
            </a:r>
            <a:endParaRPr lang="en-US" sz="240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622 - 623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331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708025" y="2286000"/>
            <a:ext cx="4724400" cy="13716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  <a:effectLst/>
          <a:scene3d>
            <a:camera prst="legacyObliqu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lIns="0" tIns="0" rIns="0" bIns="0"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Responsible for designing and developing information system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810000" y="3733800"/>
            <a:ext cx="4724400" cy="13716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  <a:effectLst/>
          <a:scene3d>
            <a:camera prst="legacyObliqu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lIns="0" tIns="0" rIns="0" bIns="0"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Liaison between users and IT professionals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5" autoUpdateAnimBg="0" advAuto="1000"/>
      <p:bldP spid="13323" grpId="0" animBg="1" autoUpdateAnimBg="0"/>
      <p:bldP spid="1332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14387"/>
          </a:xfrm>
        </p:spPr>
        <p:txBody>
          <a:bodyPr/>
          <a:lstStyle/>
          <a:p>
            <a:r>
              <a:rPr lang="en-US" dirty="0"/>
              <a:t>What is the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rgbClr val="D94439"/>
                </a:solidFill>
              </a:rPr>
              <a:t>project team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  <a:p>
            <a:endParaRPr kumimoji="0" lang="en-US" sz="2000" b="0" dirty="0">
              <a:solidFill>
                <a:schemeClr val="tx1"/>
              </a:solidFill>
              <a:latin typeface="Times" pitchFamily="18" charset="0"/>
            </a:endParaRPr>
          </a:p>
          <a:p>
            <a:endParaRPr kumimoji="0" lang="en-US" sz="2000" b="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623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536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609600" y="3544888"/>
            <a:ext cx="7620000" cy="849312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Consists of users, systems analyst, and other IT professionals</a:t>
            </a: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609600" y="2357438"/>
            <a:ext cx="7620000" cy="849312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Formed to work on project from beginning to end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3276600" y="4306888"/>
            <a:ext cx="5226050" cy="7985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lang="en-US" sz="1800" b="1" dirty="0">
                <a:solidFill>
                  <a:srgbClr val="D94439"/>
                </a:solidFill>
                <a:latin typeface="Times New Roman" pitchFamily="18" charset="0"/>
                <a:cs typeface="Times New Roman" pitchFamily="18" charset="0"/>
              </a:rPr>
              <a:t>Project leader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—one member of the team who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manages and controls project budget and schedule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5" autoUpdateAnimBg="0" advAuto="1000"/>
      <p:bldP spid="15369" grpId="0" animBg="1" autoUpdateAnimBg="0"/>
      <p:bldP spid="15372" grpId="0" animBg="1" autoUpdateAnimBg="0"/>
      <p:bldP spid="1537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What is the System Development Cycle?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94439"/>
                </a:solidFill>
              </a:rPr>
              <a:t>project management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623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741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304800" y="1524000"/>
            <a:ext cx="858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Process of planning, scheduling, and controlling activities during system development cycle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D94439"/>
                </a:solidFill>
                <a:latin typeface="Times New Roman" pitchFamily="18" charset="0"/>
              </a:rPr>
              <a:t>Project leader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 identifies elements for project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17453" name="AutoShape 45"/>
          <p:cNvSpPr>
            <a:spLocks noChangeArrowheads="1"/>
          </p:cNvSpPr>
          <p:nvPr/>
        </p:nvSpPr>
        <p:spPr bwMode="auto">
          <a:xfrm>
            <a:off x="3502025" y="2928938"/>
            <a:ext cx="2670175" cy="99695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Required activities</a:t>
            </a:r>
          </a:p>
        </p:txBody>
      </p:sp>
      <p:sp>
        <p:nvSpPr>
          <p:cNvPr id="17454" name="AutoShape 46"/>
          <p:cNvSpPr>
            <a:spLocks noChangeArrowheads="1"/>
          </p:cNvSpPr>
          <p:nvPr/>
        </p:nvSpPr>
        <p:spPr bwMode="auto">
          <a:xfrm>
            <a:off x="685800" y="2928938"/>
            <a:ext cx="2668588" cy="998537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Goal, objectives, and expectations, collectively called scope</a:t>
            </a:r>
          </a:p>
        </p:txBody>
      </p:sp>
      <p:sp>
        <p:nvSpPr>
          <p:cNvPr id="17455" name="AutoShape 47"/>
          <p:cNvSpPr>
            <a:spLocks noChangeArrowheads="1"/>
          </p:cNvSpPr>
          <p:nvPr/>
        </p:nvSpPr>
        <p:spPr bwMode="auto">
          <a:xfrm>
            <a:off x="6321425" y="2928938"/>
            <a:ext cx="2670175" cy="99695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Time estimates for each activity</a:t>
            </a:r>
          </a:p>
        </p:txBody>
      </p:sp>
      <p:sp>
        <p:nvSpPr>
          <p:cNvPr id="17456" name="AutoShape 48"/>
          <p:cNvSpPr>
            <a:spLocks noChangeArrowheads="1"/>
          </p:cNvSpPr>
          <p:nvPr/>
        </p:nvSpPr>
        <p:spPr bwMode="auto">
          <a:xfrm>
            <a:off x="685800" y="4030663"/>
            <a:ext cx="2668588" cy="998537"/>
          </a:xfrm>
          <a:prstGeom prst="roundRect">
            <a:avLst>
              <a:gd name="adj" fmla="val 16667"/>
            </a:avLst>
          </a:prstGeom>
          <a:solidFill>
            <a:srgbClr val="D94439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Cost estimates for each activity</a:t>
            </a:r>
          </a:p>
        </p:txBody>
      </p:sp>
      <p:sp>
        <p:nvSpPr>
          <p:cNvPr id="17457" name="AutoShape 49"/>
          <p:cNvSpPr>
            <a:spLocks noChangeArrowheads="1"/>
          </p:cNvSpPr>
          <p:nvPr/>
        </p:nvSpPr>
        <p:spPr bwMode="auto">
          <a:xfrm>
            <a:off x="6324600" y="4032250"/>
            <a:ext cx="2670175" cy="99695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Activities that can take place at same time</a:t>
            </a:r>
          </a:p>
        </p:txBody>
      </p:sp>
      <p:sp>
        <p:nvSpPr>
          <p:cNvPr id="17458" name="AutoShape 50"/>
          <p:cNvSpPr>
            <a:spLocks noChangeArrowheads="1"/>
          </p:cNvSpPr>
          <p:nvPr/>
        </p:nvSpPr>
        <p:spPr bwMode="auto">
          <a:xfrm>
            <a:off x="3505200" y="4032250"/>
            <a:ext cx="2668588" cy="996950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kumimoji="1" lang="en-US" sz="1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Order of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16" presetClass="entr" presetSubtype="2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16" presetClass="entr" presetSubtype="2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0"/>
                            </p:stCondLst>
                            <p:childTnLst>
                              <p:par>
                                <p:cTn id="33" presetID="16" presetClass="entr" presetSubtype="2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0"/>
                            </p:stCondLst>
                            <p:childTnLst>
                              <p:par>
                                <p:cTn id="37" presetID="16" presetClass="entr" presetSubtype="2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 autoUpdateAnimBg="0" advAuto="1000"/>
      <p:bldP spid="17451" grpId="0" build="p" bldLvl="2" autoUpdateAnimBg="0" advAuto="3000"/>
      <p:bldP spid="17453" grpId="0" animBg="1" autoUpdateAnimBg="0"/>
      <p:bldP spid="17454" grpId="0" animBg="1" autoUpdateAnimBg="0"/>
      <p:bldP spid="17455" grpId="0" animBg="1" autoUpdateAnimBg="0"/>
      <p:bldP spid="17456" grpId="0" animBg="1" autoUpdateAnimBg="0"/>
      <p:bldP spid="17457" grpId="0" animBg="1" autoUpdateAnimBg="0"/>
      <p:bldP spid="17458" grpId="0" animBg="1" autoUpdateAnimBg="0"/>
    </p:bldLst>
  </p:timing>
</p:sld>
</file>

<file path=ppt/theme/theme1.xml><?xml version="1.0" encoding="utf-8"?>
<a:theme xmlns:a="http://schemas.openxmlformats.org/drawingml/2006/main" name="1_dt2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1_dt2">
      <a:majorFont>
        <a:latin typeface="Franklin Gothic Dem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t2 1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DC2008</Template>
  <TotalTime>1284</TotalTime>
  <Words>2045</Words>
  <Application>Microsoft PowerPoint</Application>
  <PresentationFormat>On-screen Show (4:3)</PresentationFormat>
  <Paragraphs>434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1_dt2</vt:lpstr>
      <vt:lpstr>Chapter 12 Information System Development</vt:lpstr>
      <vt:lpstr>Chapter 12 Objectives</vt:lpstr>
      <vt:lpstr>What is the System Development Cycle?</vt:lpstr>
      <vt:lpstr>The System Development Life Cycle</vt:lpstr>
      <vt:lpstr>What is the System Development Cycle?</vt:lpstr>
      <vt:lpstr>What is the System Development Cycle?</vt:lpstr>
      <vt:lpstr>What is the System Development Cycle?</vt:lpstr>
      <vt:lpstr>What is the System Development Cycle?</vt:lpstr>
      <vt:lpstr>What is the System Development Cycle?</vt:lpstr>
      <vt:lpstr>What is the System Development Cycle?</vt:lpstr>
      <vt:lpstr>What is the System Development Cycle?</vt:lpstr>
      <vt:lpstr>What is the System Development Cycle?</vt:lpstr>
      <vt:lpstr>What is the System Development Cycle?</vt:lpstr>
      <vt:lpstr>What is the System Development Cycle?</vt:lpstr>
      <vt:lpstr>What Initiates the System Development Cycle?</vt:lpstr>
      <vt:lpstr>What Initiates the System Development Cycle?</vt:lpstr>
      <vt:lpstr>Planning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Analysis Phase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  <vt:lpstr>Implementation Phase</vt:lpstr>
      <vt:lpstr>Implementation Phase</vt:lpstr>
      <vt:lpstr>Implementation Phase</vt:lpstr>
      <vt:lpstr>Implementation Phase</vt:lpstr>
      <vt:lpstr>Implementation Phase</vt:lpstr>
      <vt:lpstr>Operation, Support, and Security Phase</vt:lpstr>
      <vt:lpstr>Operation, Support, and Security Phase</vt:lpstr>
      <vt:lpstr>Summary of Information System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Computers 2009</dc:title>
  <dc:creator>Steven Freund</dc:creator>
  <cp:lastModifiedBy>Steven Freund</cp:lastModifiedBy>
  <cp:revision>177</cp:revision>
  <dcterms:created xsi:type="dcterms:W3CDTF">2003-01-02T18:50:32Z</dcterms:created>
  <dcterms:modified xsi:type="dcterms:W3CDTF">2008-01-12T00:17:44Z</dcterms:modified>
</cp:coreProperties>
</file>