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F81B-B833-4390-B081-AEB2D1835F05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D5C5-8C5E-4D6F-87D4-2686E97E0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8B5-7766-4A22-8EB7-350DC660489F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Context Free Grammar (CFG)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sz="3000"/>
              <a:t>	The earliest computers accepted no instructions other then their own assembly language. Every procedure, no matter how complicated , had to be encoded in the set of instructions, LOAD, STORE, ADD the contents of two registers and so on. The major problem was to display mathematical formulas as follows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017713" y="5235575"/>
            <a:ext cx="5702300" cy="1096963"/>
            <a:chOff x="1271" y="3298"/>
            <a:chExt cx="3592" cy="691"/>
          </a:xfrm>
        </p:grpSpPr>
        <p:sp>
          <p:nvSpPr>
            <p:cNvPr id="606214" name="Line 6"/>
            <p:cNvSpPr>
              <a:spLocks noChangeShapeType="1"/>
            </p:cNvSpPr>
            <p:nvPr/>
          </p:nvSpPr>
          <p:spPr bwMode="auto">
            <a:xfrm>
              <a:off x="1832" y="3657"/>
              <a:ext cx="301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15" name="Line 7"/>
            <p:cNvSpPr>
              <a:spLocks noChangeShapeType="1"/>
            </p:cNvSpPr>
            <p:nvPr/>
          </p:nvSpPr>
          <p:spPr bwMode="auto">
            <a:xfrm flipV="1">
              <a:off x="1671" y="3684"/>
              <a:ext cx="32" cy="1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16" name="Line 8"/>
            <p:cNvSpPr>
              <a:spLocks noChangeShapeType="1"/>
            </p:cNvSpPr>
            <p:nvPr/>
          </p:nvSpPr>
          <p:spPr bwMode="auto">
            <a:xfrm>
              <a:off x="1703" y="3689"/>
              <a:ext cx="45" cy="23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17" name="Line 9"/>
            <p:cNvSpPr>
              <a:spLocks noChangeShapeType="1"/>
            </p:cNvSpPr>
            <p:nvPr/>
          </p:nvSpPr>
          <p:spPr bwMode="auto">
            <a:xfrm flipV="1">
              <a:off x="1753" y="3298"/>
              <a:ext cx="60" cy="6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18" name="Line 10"/>
            <p:cNvSpPr>
              <a:spLocks noChangeShapeType="1"/>
            </p:cNvSpPr>
            <p:nvPr/>
          </p:nvSpPr>
          <p:spPr bwMode="auto">
            <a:xfrm>
              <a:off x="1813" y="3298"/>
              <a:ext cx="30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19" name="Rectangle 11"/>
            <p:cNvSpPr>
              <a:spLocks noChangeArrowheads="1"/>
            </p:cNvSpPr>
            <p:nvPr/>
          </p:nvSpPr>
          <p:spPr bwMode="auto">
            <a:xfrm>
              <a:off x="3280" y="369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06220" name="Rectangle 12"/>
            <p:cNvSpPr>
              <a:spLocks noChangeArrowheads="1"/>
            </p:cNvSpPr>
            <p:nvPr/>
          </p:nvSpPr>
          <p:spPr bwMode="auto">
            <a:xfrm>
              <a:off x="4641" y="334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606221" name="Rectangle 13"/>
            <p:cNvSpPr>
              <a:spLocks noChangeArrowheads="1"/>
            </p:cNvSpPr>
            <p:nvPr/>
          </p:nvSpPr>
          <p:spPr bwMode="auto">
            <a:xfrm>
              <a:off x="4395" y="3345"/>
              <a:ext cx="2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/>
            </a:p>
          </p:txBody>
        </p:sp>
        <p:sp>
          <p:nvSpPr>
            <p:cNvPr id="606222" name="Rectangle 14"/>
            <p:cNvSpPr>
              <a:spLocks noChangeArrowheads="1"/>
            </p:cNvSpPr>
            <p:nvPr/>
          </p:nvSpPr>
          <p:spPr bwMode="auto">
            <a:xfrm>
              <a:off x="3981" y="3345"/>
              <a:ext cx="2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/>
            </a:p>
          </p:txBody>
        </p:sp>
        <p:sp>
          <p:nvSpPr>
            <p:cNvPr id="606223" name="Rectangle 15"/>
            <p:cNvSpPr>
              <a:spLocks noChangeArrowheads="1"/>
            </p:cNvSpPr>
            <p:nvPr/>
          </p:nvSpPr>
          <p:spPr bwMode="auto">
            <a:xfrm>
              <a:off x="3919" y="334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606224" name="Rectangle 16"/>
            <p:cNvSpPr>
              <a:spLocks noChangeArrowheads="1"/>
            </p:cNvSpPr>
            <p:nvPr/>
          </p:nvSpPr>
          <p:spPr bwMode="auto">
            <a:xfrm>
              <a:off x="3511" y="334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606225" name="Rectangle 17"/>
            <p:cNvSpPr>
              <a:spLocks noChangeArrowheads="1"/>
            </p:cNvSpPr>
            <p:nvPr/>
          </p:nvSpPr>
          <p:spPr bwMode="auto">
            <a:xfrm>
              <a:off x="3266" y="3345"/>
              <a:ext cx="2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/>
            </a:p>
          </p:txBody>
        </p:sp>
        <p:sp>
          <p:nvSpPr>
            <p:cNvPr id="606226" name="Rectangle 18"/>
            <p:cNvSpPr>
              <a:spLocks noChangeArrowheads="1"/>
            </p:cNvSpPr>
            <p:nvPr/>
          </p:nvSpPr>
          <p:spPr bwMode="auto">
            <a:xfrm>
              <a:off x="2951" y="334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/>
            </a:p>
          </p:txBody>
        </p:sp>
        <p:sp>
          <p:nvSpPr>
            <p:cNvPr id="606227" name="Rectangle 19"/>
            <p:cNvSpPr>
              <a:spLocks noChangeArrowheads="1"/>
            </p:cNvSpPr>
            <p:nvPr/>
          </p:nvSpPr>
          <p:spPr bwMode="auto">
            <a:xfrm>
              <a:off x="2867" y="334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606228" name="Rectangle 20"/>
            <p:cNvSpPr>
              <a:spLocks noChangeArrowheads="1"/>
            </p:cNvSpPr>
            <p:nvPr/>
          </p:nvSpPr>
          <p:spPr bwMode="auto">
            <a:xfrm>
              <a:off x="2459" y="334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606229" name="Rectangle 21"/>
            <p:cNvSpPr>
              <a:spLocks noChangeArrowheads="1"/>
            </p:cNvSpPr>
            <p:nvPr/>
          </p:nvSpPr>
          <p:spPr bwMode="auto">
            <a:xfrm>
              <a:off x="2336" y="334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606231" name="Rectangle 23"/>
            <p:cNvSpPr>
              <a:spLocks noChangeArrowheads="1"/>
            </p:cNvSpPr>
            <p:nvPr/>
          </p:nvSpPr>
          <p:spPr bwMode="auto">
            <a:xfrm>
              <a:off x="1922" y="334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/>
            </a:p>
          </p:txBody>
        </p:sp>
        <p:sp>
          <p:nvSpPr>
            <p:cNvPr id="606232" name="Rectangle 24"/>
            <p:cNvSpPr>
              <a:spLocks noChangeArrowheads="1"/>
            </p:cNvSpPr>
            <p:nvPr/>
          </p:nvSpPr>
          <p:spPr bwMode="auto">
            <a:xfrm>
              <a:off x="1845" y="334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606233" name="Rectangle 25"/>
            <p:cNvSpPr>
              <a:spLocks noChangeArrowheads="1"/>
            </p:cNvSpPr>
            <p:nvPr/>
          </p:nvSpPr>
          <p:spPr bwMode="auto">
            <a:xfrm>
              <a:off x="4735" y="332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06234" name="Rectangle 26"/>
            <p:cNvSpPr>
              <a:spLocks noChangeArrowheads="1"/>
            </p:cNvSpPr>
            <p:nvPr/>
          </p:nvSpPr>
          <p:spPr bwMode="auto">
            <a:xfrm>
              <a:off x="3605" y="332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06235" name="Rectangle 27"/>
            <p:cNvSpPr>
              <a:spLocks noChangeArrowheads="1"/>
            </p:cNvSpPr>
            <p:nvPr/>
          </p:nvSpPr>
          <p:spPr bwMode="auto">
            <a:xfrm>
              <a:off x="2553" y="332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06236" name="Rectangle 28"/>
            <p:cNvSpPr>
              <a:spLocks noChangeArrowheads="1"/>
            </p:cNvSpPr>
            <p:nvPr/>
          </p:nvSpPr>
          <p:spPr bwMode="auto">
            <a:xfrm>
              <a:off x="4245" y="331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606237" name="Rectangle 29"/>
            <p:cNvSpPr>
              <a:spLocks noChangeArrowheads="1"/>
            </p:cNvSpPr>
            <p:nvPr/>
          </p:nvSpPr>
          <p:spPr bwMode="auto">
            <a:xfrm>
              <a:off x="3743" y="331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6238" name="Rectangle 30"/>
            <p:cNvSpPr>
              <a:spLocks noChangeArrowheads="1"/>
            </p:cNvSpPr>
            <p:nvPr/>
          </p:nvSpPr>
          <p:spPr bwMode="auto">
            <a:xfrm>
              <a:off x="3116" y="331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606239" name="Rectangle 31"/>
            <p:cNvSpPr>
              <a:spLocks noChangeArrowheads="1"/>
            </p:cNvSpPr>
            <p:nvPr/>
          </p:nvSpPr>
          <p:spPr bwMode="auto">
            <a:xfrm>
              <a:off x="2690" y="331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6240" name="Rectangle 32"/>
            <p:cNvSpPr>
              <a:spLocks noChangeArrowheads="1"/>
            </p:cNvSpPr>
            <p:nvPr/>
          </p:nvSpPr>
          <p:spPr bwMode="auto">
            <a:xfrm>
              <a:off x="2079" y="331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606241" name="Rectangle 33"/>
            <p:cNvSpPr>
              <a:spLocks noChangeArrowheads="1"/>
            </p:cNvSpPr>
            <p:nvPr/>
          </p:nvSpPr>
          <p:spPr bwMode="auto">
            <a:xfrm>
              <a:off x="1470" y="3471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606242" name="Rectangle 34"/>
            <p:cNvSpPr>
              <a:spLocks noChangeArrowheads="1"/>
            </p:cNvSpPr>
            <p:nvPr/>
          </p:nvSpPr>
          <p:spPr bwMode="auto">
            <a:xfrm>
              <a:off x="1271" y="3499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sz="3100" b="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/>
            </a:p>
          </p:txBody>
        </p:sp>
      </p:grp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838200" y="6172200"/>
            <a:ext cx="10668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>
                <a:latin typeface="Times New Roman" pitchFamily="18" charset="0"/>
              </a:rPr>
              <a:t>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5E64-F572-4433-A30A-D39CD22EA89F}" type="slidenum">
              <a:rPr lang="en-US"/>
              <a:pPr/>
              <a:t>10</a:t>
            </a:fld>
            <a:endParaRPr lang="en-US"/>
          </a:p>
        </p:txBody>
      </p:sp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1143000" y="838200"/>
            <a:ext cx="8001000" cy="36656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b="0" dirty="0">
                <a:latin typeface="Times New Roman" pitchFamily="18" charset="0"/>
                <a:sym typeface="Math1" pitchFamily="2" charset="2"/>
              </a:rPr>
              <a:t>S      </a:t>
            </a:r>
            <a:r>
              <a:rPr lang="en-US" b="0" dirty="0" err="1">
                <a:latin typeface="Times New Roman" pitchFamily="18" charset="0"/>
                <a:sym typeface="Math1" pitchFamily="2" charset="2"/>
              </a:rPr>
              <a:t>aS</a:t>
            </a:r>
            <a:endParaRPr lang="en-US" b="0" dirty="0">
              <a:latin typeface="Times New Roman" pitchFamily="18" charset="0"/>
              <a:sym typeface="Math1" pitchFamily="2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                </a:t>
            </a:r>
            <a:r>
              <a:rPr lang="en-US" b="0" dirty="0" err="1">
                <a:latin typeface="Times New Roman" pitchFamily="18" charset="0"/>
              </a:rPr>
              <a:t>aaS</a:t>
            </a:r>
            <a:endParaRPr lang="en-US" b="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>
                <a:latin typeface="Times New Roman" pitchFamily="18" charset="0"/>
              </a:rPr>
              <a:t>                  </a:t>
            </a:r>
            <a:r>
              <a:rPr lang="en-US" b="0" dirty="0" err="1">
                <a:latin typeface="Times New Roman" pitchFamily="18" charset="0"/>
              </a:rPr>
              <a:t>aaaS</a:t>
            </a:r>
            <a:endParaRPr lang="en-US" b="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>
                <a:latin typeface="Times New Roman" pitchFamily="18" charset="0"/>
              </a:rPr>
              <a:t>                  </a:t>
            </a:r>
            <a:r>
              <a:rPr lang="en-US" b="0" dirty="0" err="1">
                <a:latin typeface="Times New Roman" pitchFamily="18" charset="0"/>
              </a:rPr>
              <a:t>aaaaS</a:t>
            </a:r>
            <a:endParaRPr lang="en-US" b="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>
                <a:latin typeface="Times New Roman" pitchFamily="18" charset="0"/>
              </a:rPr>
              <a:t>                  </a:t>
            </a:r>
            <a:r>
              <a:rPr lang="en-US" b="0" dirty="0" err="1">
                <a:latin typeface="Times New Roman" pitchFamily="18" charset="0"/>
              </a:rPr>
              <a:t>aaaaaS</a:t>
            </a:r>
            <a:endParaRPr lang="en-US" b="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>
                <a:latin typeface="Times New Roman" pitchFamily="18" charset="0"/>
              </a:rPr>
              <a:t>                  </a:t>
            </a:r>
            <a:r>
              <a:rPr lang="en-US" b="0" dirty="0" err="1">
                <a:latin typeface="Times New Roman" pitchFamily="18" charset="0"/>
              </a:rPr>
              <a:t>aaaaaaS</a:t>
            </a:r>
            <a:endParaRPr lang="en-US" b="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>
                <a:latin typeface="Times New Roman" pitchFamily="18" charset="0"/>
              </a:rPr>
              <a:t>                  </a:t>
            </a:r>
            <a:r>
              <a:rPr lang="en-US" b="0" dirty="0" err="1" smtClean="0">
                <a:latin typeface="Times New Roman" pitchFamily="18" charset="0"/>
              </a:rPr>
              <a:t>aaaaaa</a:t>
            </a:r>
            <a:r>
              <a:rPr lang="en-US" dirty="0" smtClean="0">
                <a:sym typeface="Wingdings" pitchFamily="2" charset="2"/>
              </a:rPr>
              <a:t> ٨</a:t>
            </a:r>
            <a:endParaRPr lang="en-US" b="0" dirty="0">
              <a:latin typeface="Times New Roman" pitchFamily="18" charset="0"/>
              <a:sym typeface="Math1" pitchFamily="2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b="0" dirty="0">
                <a:latin typeface="Times New Roman" pitchFamily="18" charset="0"/>
                <a:sym typeface="Math1" pitchFamily="2" charset="2"/>
              </a:rPr>
              <a:t>                = </a:t>
            </a:r>
            <a:r>
              <a:rPr lang="en-US" b="0" dirty="0" err="1">
                <a:latin typeface="Times New Roman" pitchFamily="18" charset="0"/>
                <a:sym typeface="Math1" pitchFamily="2" charset="2"/>
              </a:rPr>
              <a:t>aaaaaa</a:t>
            </a:r>
            <a:endParaRPr lang="en-US" b="0" dirty="0"/>
          </a:p>
          <a:p>
            <a:pPr>
              <a:spcBef>
                <a:spcPct val="50000"/>
              </a:spcBef>
              <a:buFontTx/>
              <a:buNone/>
            </a:pPr>
            <a:endParaRPr lang="en-US" dirty="0"/>
          </a:p>
        </p:txBody>
      </p:sp>
      <p:graphicFrame>
        <p:nvGraphicFramePr>
          <p:cNvPr id="717827" name="Object 3"/>
          <p:cNvGraphicFramePr>
            <a:graphicFrameLocks noChangeAspect="1"/>
          </p:cNvGraphicFramePr>
          <p:nvPr/>
        </p:nvGraphicFramePr>
        <p:xfrm>
          <a:off x="2209800" y="952500"/>
          <a:ext cx="476250" cy="381000"/>
        </p:xfrm>
        <a:graphic>
          <a:graphicData uri="http://schemas.openxmlformats.org/presentationml/2006/ole">
            <p:oleObj spid="_x0000_s2050" name="Equation" r:id="rId3" imgW="190440" imgH="152280" progId="Equation.3">
              <p:embed/>
            </p:oleObj>
          </a:graphicData>
        </a:graphic>
      </p:graphicFrame>
      <p:graphicFrame>
        <p:nvGraphicFramePr>
          <p:cNvPr id="717828" name="Object 4"/>
          <p:cNvGraphicFramePr>
            <a:graphicFrameLocks noChangeAspect="1"/>
          </p:cNvGraphicFramePr>
          <p:nvPr/>
        </p:nvGraphicFramePr>
        <p:xfrm>
          <a:off x="1828800" y="1619250"/>
          <a:ext cx="476250" cy="381000"/>
        </p:xfrm>
        <a:graphic>
          <a:graphicData uri="http://schemas.openxmlformats.org/presentationml/2006/ole">
            <p:oleObj spid="_x0000_s2051" name="Equation" r:id="rId4" imgW="190440" imgH="152280" progId="Equation.3">
              <p:embed/>
            </p:oleObj>
          </a:graphicData>
        </a:graphic>
      </p:graphicFrame>
      <p:graphicFrame>
        <p:nvGraphicFramePr>
          <p:cNvPr id="717830" name="Object 6"/>
          <p:cNvGraphicFramePr>
            <a:graphicFrameLocks noChangeAspect="1"/>
          </p:cNvGraphicFramePr>
          <p:nvPr/>
        </p:nvGraphicFramePr>
        <p:xfrm>
          <a:off x="1828800" y="2305050"/>
          <a:ext cx="476250" cy="381000"/>
        </p:xfrm>
        <a:graphic>
          <a:graphicData uri="http://schemas.openxmlformats.org/presentationml/2006/ole">
            <p:oleObj spid="_x0000_s2052" name="Equation" r:id="rId5" imgW="190440" imgH="152280" progId="Equation.3">
              <p:embed/>
            </p:oleObj>
          </a:graphicData>
        </a:graphic>
      </p:graphicFrame>
      <p:graphicFrame>
        <p:nvGraphicFramePr>
          <p:cNvPr id="717831" name="Object 7"/>
          <p:cNvGraphicFramePr>
            <a:graphicFrameLocks noChangeAspect="1"/>
          </p:cNvGraphicFramePr>
          <p:nvPr/>
        </p:nvGraphicFramePr>
        <p:xfrm>
          <a:off x="1752600" y="3695700"/>
          <a:ext cx="476250" cy="381000"/>
        </p:xfrm>
        <a:graphic>
          <a:graphicData uri="http://schemas.openxmlformats.org/presentationml/2006/ole">
            <p:oleObj spid="_x0000_s2053" name="Equation" r:id="rId6" imgW="190440" imgH="152280" progId="Equation.3">
              <p:embed/>
            </p:oleObj>
          </a:graphicData>
        </a:graphic>
      </p:graphicFrame>
      <p:graphicFrame>
        <p:nvGraphicFramePr>
          <p:cNvPr id="717832" name="Object 8"/>
          <p:cNvGraphicFramePr>
            <a:graphicFrameLocks noChangeAspect="1"/>
          </p:cNvGraphicFramePr>
          <p:nvPr/>
        </p:nvGraphicFramePr>
        <p:xfrm>
          <a:off x="1752600" y="2990850"/>
          <a:ext cx="476250" cy="381000"/>
        </p:xfrm>
        <a:graphic>
          <a:graphicData uri="http://schemas.openxmlformats.org/presentationml/2006/ole">
            <p:oleObj spid="_x0000_s2054" name="Equation" r:id="rId7" imgW="190440" imgH="15228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A29-E164-4F47-A5BE-8E911F469FD9}" type="slidenum">
              <a:rPr lang="en-US"/>
              <a:pPr/>
              <a:t>11</a:t>
            </a:fld>
            <a:endParaRPr 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Example continued …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400" dirty="0"/>
              <a:t>	It can be observed that prod (2) generates </a:t>
            </a:r>
            <a:r>
              <a:rPr lang="en-US" sz="3600" dirty="0" smtClean="0">
                <a:sym typeface="Wingdings" pitchFamily="2" charset="2"/>
              </a:rPr>
              <a:t>٨</a:t>
            </a:r>
            <a:r>
              <a:rPr lang="en-US" sz="3400" dirty="0" smtClean="0">
                <a:sym typeface="Math1" pitchFamily="2" charset="2"/>
              </a:rPr>
              <a:t>, </a:t>
            </a:r>
            <a:r>
              <a:rPr lang="en-US" sz="3400" dirty="0">
                <a:sym typeface="Math1" pitchFamily="2" charset="2"/>
              </a:rPr>
              <a:t>a can be generated applying   prod. (1) once and then prod. (2), </a:t>
            </a:r>
            <a:r>
              <a:rPr lang="en-US" sz="3400" dirty="0" err="1">
                <a:sym typeface="Math1" pitchFamily="2" charset="2"/>
              </a:rPr>
              <a:t>aa</a:t>
            </a:r>
            <a:r>
              <a:rPr lang="en-US" sz="3400" dirty="0">
                <a:sym typeface="Math1" pitchFamily="2" charset="2"/>
              </a:rPr>
              <a:t> can be generated applying prod. (1) twice and then prod. (2) and so on. This shows that the grammar defines the language expressed by a</a:t>
            </a:r>
            <a:r>
              <a:rPr lang="en-US" sz="3400" baseline="40000" dirty="0">
                <a:sym typeface="Math1" pitchFamily="2" charset="2"/>
              </a:rPr>
              <a:t>*</a:t>
            </a:r>
            <a:r>
              <a:rPr lang="en-US" sz="3400" dirty="0">
                <a:sym typeface="Math1" pitchFamily="2" charset="2"/>
              </a:rPr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40FA-7D48-49BD-AD99-8BFE097E4DE9}" type="slidenum">
              <a:rPr lang="en-US"/>
              <a:pPr/>
              <a:t>12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00100"/>
            <a:ext cx="77724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 ∑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>
                <a:sym typeface="Math1" pitchFamily="2" charset="2"/>
              </a:rPr>
              <a:t>= {a}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S</a:t>
            </a:r>
            <a:r>
              <a:rPr lang="en-US" sz="3000" dirty="0">
                <a:sym typeface="Wingdings" pitchFamily="2" charset="2"/>
              </a:rPr>
              <a:t>SS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Sa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٨</a:t>
            </a:r>
            <a:endParaRPr lang="en-US" sz="3000" dirty="0">
              <a:sym typeface="Math1" pitchFamily="2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This grammar also defines </a:t>
            </a:r>
            <a:r>
              <a:rPr lang="en-US" sz="3000" dirty="0">
                <a:sym typeface="Wingdings" pitchFamily="2" charset="2"/>
              </a:rPr>
              <a:t>the language expressed by</a:t>
            </a:r>
            <a:r>
              <a:rPr lang="en-US" sz="3000" dirty="0">
                <a:sym typeface="Math1" pitchFamily="2" charset="2"/>
              </a:rPr>
              <a:t> a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7AE1-2CF5-46C8-BAC3-9679FDFD5A34}" type="slidenum">
              <a:rPr lang="en-US"/>
              <a:pPr/>
              <a:t>13</a:t>
            </a:fld>
            <a:endParaRPr 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 ∑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>
                <a:sym typeface="Math1" pitchFamily="2" charset="2"/>
              </a:rPr>
              <a:t>= {</a:t>
            </a:r>
            <a:r>
              <a:rPr lang="en-US" sz="3000" dirty="0" err="1">
                <a:sym typeface="Math1" pitchFamily="2" charset="2"/>
              </a:rPr>
              <a:t>a,b</a:t>
            </a:r>
            <a:r>
              <a:rPr lang="en-US" sz="3000" dirty="0">
                <a:sym typeface="Math1" pitchFamily="2" charset="2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S</a:t>
            </a:r>
            <a:r>
              <a:rPr lang="en-US" sz="3000" dirty="0">
                <a:sym typeface="Wingdings" pitchFamily="2" charset="2"/>
              </a:rPr>
              <a:t>X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SY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X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٨</a:t>
            </a:r>
            <a:endParaRPr lang="en-US" sz="3000" dirty="0">
              <a:sym typeface="Math1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Math1" pitchFamily="2" charset="2"/>
              </a:rPr>
              <a:t>Y</a:t>
            </a:r>
            <a:r>
              <a:rPr lang="en-US" sz="3000" dirty="0" err="1">
                <a:sym typeface="Wingdings" pitchFamily="2" charset="2"/>
              </a:rPr>
              <a:t>aY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YbY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Ya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Yb</a:t>
            </a:r>
            <a:endParaRPr lang="en-US" sz="3000" dirty="0">
              <a:sym typeface="Math1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C09-F79D-4E66-B25A-F09B65EC5635}" type="slidenum">
              <a:rPr lang="en-US"/>
              <a:pPr/>
              <a:t>14</a:t>
            </a:fld>
            <a:endParaRPr 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continued …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sz="3000" dirty="0"/>
              <a:t>All words of this language are of either X-type or of Y-type. </a:t>
            </a:r>
            <a:r>
              <a:rPr lang="en-US" sz="3000" i="1" dirty="0"/>
              <a:t>i.e. </a:t>
            </a:r>
            <a:r>
              <a:rPr lang="en-US" sz="3000" dirty="0"/>
              <a:t>while </a:t>
            </a:r>
            <a:r>
              <a:rPr lang="en-US" sz="3000" dirty="0">
                <a:sym typeface="Math1" pitchFamily="2" charset="2"/>
              </a:rPr>
              <a:t>generating a word the first production used is </a:t>
            </a:r>
            <a:r>
              <a:rPr lang="en-US" sz="3000" dirty="0"/>
              <a:t> S</a:t>
            </a:r>
            <a:r>
              <a:rPr lang="en-US" sz="3000" dirty="0">
                <a:sym typeface="Wingdings" pitchFamily="2" charset="2"/>
              </a:rPr>
              <a:t>X or </a:t>
            </a:r>
            <a:r>
              <a:rPr lang="en-US" sz="3000" dirty="0"/>
              <a:t>S</a:t>
            </a:r>
            <a:r>
              <a:rPr lang="en-US" sz="3000" dirty="0">
                <a:sym typeface="Wingdings" pitchFamily="2" charset="2"/>
              </a:rPr>
              <a:t>Y. The w</a:t>
            </a:r>
            <a:r>
              <a:rPr lang="en-US" sz="3000" dirty="0"/>
              <a:t>ords of X-type give only </a:t>
            </a:r>
            <a:r>
              <a:rPr lang="en-US" sz="2800" dirty="0" smtClean="0">
                <a:sym typeface="Wingdings" pitchFamily="2" charset="2"/>
              </a:rPr>
              <a:t>٨</a:t>
            </a:r>
            <a:r>
              <a:rPr lang="en-US" sz="3000" dirty="0" smtClean="0">
                <a:sym typeface="Math1" pitchFamily="2" charset="2"/>
              </a:rPr>
              <a:t>, </a:t>
            </a:r>
            <a:r>
              <a:rPr lang="en-US" sz="3000" dirty="0">
                <a:sym typeface="Math1" pitchFamily="2" charset="2"/>
              </a:rPr>
              <a:t>while the words of Y-type are words of finite strings of </a:t>
            </a:r>
            <a:r>
              <a:rPr lang="en-US" sz="3000" dirty="0" err="1">
                <a:sym typeface="Math1" pitchFamily="2" charset="2"/>
              </a:rPr>
              <a:t>a’s</a:t>
            </a:r>
            <a:r>
              <a:rPr lang="en-US" sz="3000" dirty="0">
                <a:sym typeface="Math1" pitchFamily="2" charset="2"/>
              </a:rPr>
              <a:t> or </a:t>
            </a:r>
            <a:r>
              <a:rPr lang="en-US" sz="3000" dirty="0" err="1">
                <a:sym typeface="Math1" pitchFamily="2" charset="2"/>
              </a:rPr>
              <a:t>b’s</a:t>
            </a:r>
            <a:r>
              <a:rPr lang="en-US" sz="3000" dirty="0">
                <a:sym typeface="Math1" pitchFamily="2" charset="2"/>
              </a:rPr>
              <a:t> or both </a:t>
            </a:r>
            <a:r>
              <a:rPr lang="en-US" sz="3000" i="1" dirty="0"/>
              <a:t>i.e. </a:t>
            </a:r>
            <a:r>
              <a:rPr lang="en-US" sz="3000" dirty="0">
                <a:sym typeface="Math1" pitchFamily="2" charset="2"/>
              </a:rPr>
              <a:t>(</a:t>
            </a:r>
            <a:r>
              <a:rPr lang="en-US" sz="3000" dirty="0" err="1">
                <a:sym typeface="Math1" pitchFamily="2" charset="2"/>
              </a:rPr>
              <a:t>a+b</a:t>
            </a:r>
            <a:r>
              <a:rPr lang="en-US" sz="3000" dirty="0">
                <a:sym typeface="Math1" pitchFamily="2" charset="2"/>
              </a:rPr>
              <a:t>)</a:t>
            </a:r>
            <a:r>
              <a:rPr lang="en-US" sz="3000" baseline="40000" dirty="0">
                <a:sym typeface="Math1" pitchFamily="2" charset="2"/>
              </a:rPr>
              <a:t>+</a:t>
            </a:r>
            <a:r>
              <a:rPr lang="en-US" sz="3000" dirty="0">
                <a:sym typeface="Math1" pitchFamily="2" charset="2"/>
              </a:rPr>
              <a:t>. Thus the language defined is </a:t>
            </a:r>
            <a:r>
              <a:rPr lang="en-US" sz="3400" dirty="0">
                <a:sym typeface="Wingdings" pitchFamily="2" charset="2"/>
              </a:rPr>
              <a:t>expressed by </a:t>
            </a:r>
            <a:r>
              <a:rPr lang="en-US" sz="3000" dirty="0">
                <a:sym typeface="Math1" pitchFamily="2" charset="2"/>
              </a:rPr>
              <a:t> (</a:t>
            </a:r>
            <a:r>
              <a:rPr lang="en-US" sz="3000" dirty="0" err="1">
                <a:sym typeface="Math1" pitchFamily="2" charset="2"/>
              </a:rPr>
              <a:t>a+b</a:t>
            </a:r>
            <a:r>
              <a:rPr lang="en-US" sz="3000" dirty="0">
                <a:sym typeface="Math1" pitchFamily="2" charset="2"/>
              </a:rPr>
              <a:t>)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21AD-66C4-40AA-8493-A013A25B299C}" type="slidenum">
              <a:rPr lang="en-US"/>
              <a:pPr/>
              <a:t>15</a:t>
            </a:fld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 ∑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>
                <a:sym typeface="Math1" pitchFamily="2" charset="2"/>
              </a:rPr>
              <a:t>= {</a:t>
            </a:r>
            <a:r>
              <a:rPr lang="en-US" sz="3000" dirty="0" err="1">
                <a:sym typeface="Math1" pitchFamily="2" charset="2"/>
              </a:rPr>
              <a:t>a,b</a:t>
            </a:r>
            <a:r>
              <a:rPr lang="en-US" sz="3000" dirty="0">
                <a:sym typeface="Math1" pitchFamily="2" charset="2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Math1" pitchFamily="2" charset="2"/>
              </a:rPr>
              <a:t>S</a:t>
            </a:r>
            <a:r>
              <a:rPr lang="en-US" sz="3000" dirty="0" err="1">
                <a:sym typeface="Wingdings" pitchFamily="2" charset="2"/>
              </a:rPr>
              <a:t>aS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SbS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Sa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Sb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٨</a:t>
            </a:r>
            <a:endParaRPr lang="en-US" sz="3000" dirty="0">
              <a:sym typeface="Math1" pitchFamily="2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Wingdings" pitchFamily="2" charset="2"/>
              </a:rPr>
              <a:t>	This grammar also defines the language expressed by (</a:t>
            </a:r>
            <a:r>
              <a:rPr lang="en-US" sz="3000" dirty="0" err="1">
                <a:sym typeface="Wingdings" pitchFamily="2" charset="2"/>
              </a:rPr>
              <a:t>a+b</a:t>
            </a:r>
            <a:r>
              <a:rPr lang="en-US" sz="3000" dirty="0">
                <a:sym typeface="Wingdings" pitchFamily="2" charset="2"/>
              </a:rPr>
              <a:t>)</a:t>
            </a:r>
            <a:r>
              <a:rPr lang="en-US" sz="3000" baseline="40000" dirty="0">
                <a:sym typeface="Wingdings" pitchFamily="2" charset="2"/>
              </a:rPr>
              <a:t>*</a:t>
            </a:r>
            <a:r>
              <a:rPr lang="en-US" sz="3000" dirty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E91D-B040-4A06-9A65-5810A878E4F9}" type="slidenum">
              <a:rPr lang="en-US"/>
              <a:pPr/>
              <a:t>16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 </a:t>
            </a:r>
            <a:r>
              <a:rPr lang="en-US" sz="2800" dirty="0" smtClean="0">
                <a:sym typeface="Wingdings" pitchFamily="2" charset="2"/>
              </a:rPr>
              <a:t>∑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>
                <a:sym typeface="Math1" pitchFamily="2" charset="2"/>
              </a:rPr>
              <a:t>= {</a:t>
            </a:r>
            <a:r>
              <a:rPr lang="en-US" sz="3000" dirty="0" err="1">
                <a:sym typeface="Math1" pitchFamily="2" charset="2"/>
              </a:rPr>
              <a:t>a,b</a:t>
            </a:r>
            <a:r>
              <a:rPr lang="en-US" sz="3000" dirty="0">
                <a:sym typeface="Math1" pitchFamily="2" charset="2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Math1" pitchFamily="2" charset="2"/>
              </a:rPr>
              <a:t>S</a:t>
            </a:r>
            <a:r>
              <a:rPr lang="en-US" sz="3000" dirty="0" err="1">
                <a:sym typeface="Wingdings" pitchFamily="2" charset="2"/>
              </a:rPr>
              <a:t>XaaX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XaX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 err="1">
                <a:sym typeface="Wingdings" pitchFamily="2" charset="2"/>
              </a:rPr>
              <a:t>XbX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X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٨</a:t>
            </a:r>
            <a:endParaRPr lang="en-US" sz="3000" dirty="0">
              <a:sym typeface="Math1" pitchFamily="2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Wingdings" pitchFamily="2" charset="2"/>
              </a:rPr>
              <a:t>	This grammar defines the language expressed by  (</a:t>
            </a:r>
            <a:r>
              <a:rPr lang="en-US" sz="3000" dirty="0" err="1">
                <a:sym typeface="Wingdings" pitchFamily="2" charset="2"/>
              </a:rPr>
              <a:t>a+b</a:t>
            </a:r>
            <a:r>
              <a:rPr lang="en-US" sz="3000" dirty="0">
                <a:sym typeface="Wingdings" pitchFamily="2" charset="2"/>
              </a:rPr>
              <a:t>)</a:t>
            </a:r>
            <a:r>
              <a:rPr lang="en-US" sz="3000" baseline="40000" dirty="0">
                <a:sym typeface="Wingdings" pitchFamily="2" charset="2"/>
              </a:rPr>
              <a:t>*</a:t>
            </a:r>
            <a:r>
              <a:rPr lang="en-US" sz="3000" dirty="0" err="1">
                <a:sym typeface="Wingdings" pitchFamily="2" charset="2"/>
              </a:rPr>
              <a:t>aa</a:t>
            </a:r>
            <a:r>
              <a:rPr lang="en-US" sz="3000" dirty="0">
                <a:sym typeface="Wingdings" pitchFamily="2" charset="2"/>
              </a:rPr>
              <a:t>(</a:t>
            </a:r>
            <a:r>
              <a:rPr lang="en-US" sz="3000" dirty="0" err="1">
                <a:sym typeface="Wingdings" pitchFamily="2" charset="2"/>
              </a:rPr>
              <a:t>a+b</a:t>
            </a:r>
            <a:r>
              <a:rPr lang="en-US" sz="3000" dirty="0">
                <a:sym typeface="Wingdings" pitchFamily="2" charset="2"/>
              </a:rPr>
              <a:t>)</a:t>
            </a:r>
            <a:r>
              <a:rPr lang="en-US" sz="3000" baseline="40000" dirty="0">
                <a:sym typeface="Wingdings" pitchFamily="2" charset="2"/>
              </a:rPr>
              <a:t>*</a:t>
            </a:r>
            <a:r>
              <a:rPr lang="en-US" sz="3000" dirty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952-9210-4734-9398-DA88CCE48D9D}" type="slidenum">
              <a:rPr lang="en-US"/>
              <a:pPr/>
              <a:t>2</a:t>
            </a:fld>
            <a:endParaRPr lang="en-US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CFG continued …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	So, it was necessary to develop a way of writing such expressions in one line of standard typewriter symbols, so that in this way a high level language could be invented. Before the invention of computers, no one would ever have dreamed of writing such complicated formula in parentheses </a:t>
            </a:r>
            <a:r>
              <a:rPr lang="en-US" sz="3000" i="1"/>
              <a:t>e.g.</a:t>
            </a:r>
            <a:r>
              <a:rPr lang="en-US" sz="3000"/>
              <a:t> the right side of formula can be written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i="1"/>
              <a:t>		</a:t>
            </a:r>
            <a:r>
              <a:rPr lang="en-US" sz="3000"/>
              <a:t>((1/2)+9)/(4+(8/21)+(5/(3+(1/2))))</a:t>
            </a:r>
            <a:endParaRPr lang="en-US" sz="3000" i="1"/>
          </a:p>
        </p:txBody>
      </p:sp>
      <p:graphicFrame>
        <p:nvGraphicFramePr>
          <p:cNvPr id="647172" name="Object 4"/>
          <p:cNvGraphicFramePr>
            <a:graphicFrameLocks noChangeAspect="1"/>
          </p:cNvGraphicFramePr>
          <p:nvPr/>
        </p:nvGraphicFramePr>
        <p:xfrm>
          <a:off x="1752600" y="784225"/>
          <a:ext cx="4724400" cy="2249488"/>
        </p:xfrm>
        <a:graphic>
          <a:graphicData uri="http://schemas.openxmlformats.org/presentationml/2006/ole">
            <p:oleObj spid="_x0000_s1026" name="Equation" r:id="rId3" imgW="1193760" imgH="952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4A52-C0FF-4BC2-B549-B33AAD4A2FBB}" type="slidenum">
              <a:rPr lang="en-US"/>
              <a:pPr/>
              <a:t>3</a:t>
            </a:fld>
            <a:endParaRPr 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continued …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	The high level language is converted into  assembly language codes by a program called compiler.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	The compiler that takes the user’s programs as its inputs and prints out an equivalent program written in assembly language.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	Like spoken languages, high level languages for computer have also, certain grammar. But in case of computers, the grammatical rules, don’t involve the meaning of the words.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190-8E59-45AF-9925-908636879DEB}" type="slidenum">
              <a:rPr lang="en-US"/>
              <a:pPr/>
              <a:t>4</a:t>
            </a:fld>
            <a:endParaRPr lang="en-US"/>
          </a:p>
        </p:txBody>
      </p:sp>
      <p:sp>
        <p:nvSpPr>
          <p:cNvPr id="64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continued …</a:t>
            </a:r>
          </a:p>
        </p:txBody>
      </p:sp>
      <p:sp>
        <p:nvSpPr>
          <p:cNvPr id="649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3000" dirty="0"/>
              <a:t>It can be noted that the grammatical rules which involve the meaning of words are called </a:t>
            </a:r>
            <a:r>
              <a:rPr lang="en-US" sz="3000" b="1" dirty="0"/>
              <a:t>Semantics</a:t>
            </a:r>
            <a:r>
              <a:rPr lang="en-US" sz="3000" dirty="0"/>
              <a:t>, while those don’t involve the meaning of the words are called </a:t>
            </a:r>
            <a:r>
              <a:rPr lang="en-US" sz="3000" b="1" dirty="0" err="1" smtClean="0"/>
              <a:t>Syntactics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B5E-8473-4A5C-BF4E-94B9DD6EB40E}" type="slidenum">
              <a:rPr lang="en-US"/>
              <a:pPr/>
              <a:t>5</a:t>
            </a:fld>
            <a:endParaRPr 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In general, the rules of computer language grammar, are all syntactic and not semantic. A law of grammar is in reality a suggestion for possible substitutions.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8CFF-8FAE-466E-9783-60D0BF6CDE57}" type="slidenum">
              <a:rPr lang="en-US"/>
              <a:pPr/>
              <a:t>6</a:t>
            </a:fld>
            <a:endParaRPr lang="en-US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 b="1" u="sng"/>
              <a:t>Terminals</a:t>
            </a:r>
            <a:r>
              <a:rPr lang="en-US"/>
              <a:t>: The symbols that can’t be replaced by anything are called terminals.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 u="sng"/>
              <a:t>Non-Terminals</a:t>
            </a:r>
            <a:r>
              <a:rPr lang="en-US"/>
              <a:t>: The symbols that must be replaced by other things are called non-terminals.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 u="sng"/>
              <a:t>Productions</a:t>
            </a:r>
            <a:r>
              <a:rPr lang="en-US"/>
              <a:t>: The grammatical rules are often called productions.</a:t>
            </a:r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CFG terminologies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3F3C-74FE-4AA4-9637-65B3424F43FE}" type="slidenum">
              <a:rPr lang="en-US"/>
              <a:pPr/>
              <a:t>7</a:t>
            </a:fld>
            <a:endParaRPr 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CFG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600" dirty="0"/>
              <a:t>	CFG is a  collection of the followings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600" dirty="0"/>
              <a:t>An alphabet </a:t>
            </a:r>
            <a:r>
              <a:rPr lang="en-US" sz="2600" dirty="0" smtClean="0">
                <a:sym typeface="Math1" pitchFamily="2" charset="2"/>
              </a:rPr>
              <a:t>∑ </a:t>
            </a:r>
            <a:r>
              <a:rPr lang="en-US" sz="2600" dirty="0">
                <a:sym typeface="Math1" pitchFamily="2" charset="2"/>
              </a:rPr>
              <a:t>of letters called terminals from which the strings are formed, that will be the words of the language.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sym typeface="Math1" pitchFamily="2" charset="2"/>
              </a:rPr>
              <a:t>A set of symbols called non-terminals, one of which is S, stands for “start here”.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sym typeface="Math1" pitchFamily="2" charset="2"/>
              </a:rPr>
              <a:t>A finite set of productions of the form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600" dirty="0"/>
              <a:t>	non-terminal </a:t>
            </a:r>
            <a:r>
              <a:rPr lang="en-US" sz="2600" dirty="0">
                <a:sym typeface="Wingdings" pitchFamily="2" charset="2"/>
              </a:rPr>
              <a:t> finite string of terminals and /or non-terminals.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600" dirty="0">
                <a:sym typeface="Wingdings" pitchFamily="2" charset="2"/>
              </a:rPr>
              <a:t>	Following is a note in this  regard </a:t>
            </a: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2439-928E-4C31-A04B-FFB5B613C520}" type="slidenum">
              <a:rPr lang="en-US"/>
              <a:pPr/>
              <a:t>8</a:t>
            </a:fld>
            <a:endParaRPr 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The terminals are designated by small letters, while the non-terminals are designated by capital letters.</a:t>
            </a:r>
          </a:p>
          <a:p>
            <a:pPr>
              <a:buFontTx/>
              <a:buNone/>
            </a:pPr>
            <a:r>
              <a:rPr lang="en-US"/>
              <a:t>	There is at least one production that has the non-terminal S as its left side.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FD95-E60F-42A8-A1D5-A84449EE3966}" type="slidenum">
              <a:rPr lang="en-US"/>
              <a:pPr/>
              <a:t>9</a:t>
            </a:fld>
            <a:endParaRPr 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Context Free Language (CFL)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/>
              <a:t>	The language generated by CFG is called Context Free Language (CFL).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/>
              <a:t>	</a:t>
            </a:r>
            <a:r>
              <a:rPr lang="en-US" sz="3000" b="1" u="sng" dirty="0"/>
              <a:t>Example</a:t>
            </a:r>
            <a:r>
              <a:rPr lang="en-US" sz="3000" dirty="0"/>
              <a:t>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/>
              <a:t>		</a:t>
            </a:r>
            <a:r>
              <a:rPr lang="en-US" sz="3000" dirty="0" smtClean="0">
                <a:sym typeface="Math1" pitchFamily="2" charset="2"/>
              </a:rPr>
              <a:t>∑ </a:t>
            </a:r>
            <a:r>
              <a:rPr lang="en-US" sz="3000" dirty="0">
                <a:sym typeface="Math1" pitchFamily="2" charset="2"/>
              </a:rPr>
              <a:t>= {a}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S </a:t>
            </a:r>
            <a:r>
              <a:rPr lang="en-US" sz="3000" dirty="0">
                <a:sym typeface="Wingdings" pitchFamily="2" charset="2"/>
              </a:rPr>
              <a:t></a:t>
            </a:r>
            <a:r>
              <a:rPr lang="en-US" sz="3000" dirty="0" err="1">
                <a:sym typeface="Wingdings" pitchFamily="2" charset="2"/>
              </a:rPr>
              <a:t>aS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</a:t>
            </a:r>
            <a:r>
              <a:rPr lang="en-US" sz="3000" dirty="0" smtClean="0">
                <a:sym typeface="Wingdings" pitchFamily="2" charset="2"/>
              </a:rPr>
              <a:t>٨</a:t>
            </a:r>
            <a:endParaRPr lang="en-US" sz="3000" dirty="0">
              <a:sym typeface="Math1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Applying production (1) six times and then production (2) once, the word </a:t>
            </a:r>
            <a:r>
              <a:rPr lang="en-US" sz="3000" dirty="0" err="1">
                <a:sym typeface="Math1" pitchFamily="2" charset="2"/>
              </a:rPr>
              <a:t>aaaaaa</a:t>
            </a:r>
            <a:r>
              <a:rPr lang="en-US" sz="3000" dirty="0">
                <a:sym typeface="Math1" pitchFamily="2" charset="2"/>
              </a:rPr>
              <a:t> is generated as 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642CC14B3AE408FD2222842AD493B" ma:contentTypeVersion="3" ma:contentTypeDescription="Create a new document." ma:contentTypeScope="" ma:versionID="5069558d2ca139d6ad6501c901da8250">
  <xsd:schema xmlns:xsd="http://www.w3.org/2001/XMLSchema" xmlns:xs="http://www.w3.org/2001/XMLSchema" xmlns:p="http://schemas.microsoft.com/office/2006/metadata/properties" xmlns:ns2="e8e0bd34-5a05-4959-9713-b387cac3636e" targetNamespace="http://schemas.microsoft.com/office/2006/metadata/properties" ma:root="true" ma:fieldsID="2cadfcc6334f8b1244e31cac4a9f3d87" ns2:_="">
    <xsd:import namespace="e8e0bd34-5a05-4959-9713-b387cac36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0bd34-5a05-4959-9713-b387cac36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7A2610-F9DE-44B8-BEB9-ED4A2C2C69FE}"/>
</file>

<file path=customXml/itemProps2.xml><?xml version="1.0" encoding="utf-8"?>
<ds:datastoreItem xmlns:ds="http://schemas.openxmlformats.org/officeDocument/2006/customXml" ds:itemID="{C1F01346-186F-422D-8DB8-AE3BF4DE68F2}"/>
</file>

<file path=customXml/itemProps3.xml><?xml version="1.0" encoding="utf-8"?>
<ds:datastoreItem xmlns:ds="http://schemas.openxmlformats.org/officeDocument/2006/customXml" ds:itemID="{AC3ADE53-A8CB-49C0-8197-5CB89C44F05D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Context Free Grammar (CFG)</vt:lpstr>
      <vt:lpstr>CFG continued …</vt:lpstr>
      <vt:lpstr>CFG continued …</vt:lpstr>
      <vt:lpstr>CFG continued …</vt:lpstr>
      <vt:lpstr>Remark</vt:lpstr>
      <vt:lpstr>CFG terminologies</vt:lpstr>
      <vt:lpstr>CFG</vt:lpstr>
      <vt:lpstr>Note</vt:lpstr>
      <vt:lpstr>Context Free Language (CFL)</vt:lpstr>
      <vt:lpstr>Slide 10</vt:lpstr>
      <vt:lpstr>Example continued …</vt:lpstr>
      <vt:lpstr>Example</vt:lpstr>
      <vt:lpstr>Example</vt:lpstr>
      <vt:lpstr>Example continued …</vt:lpstr>
      <vt:lpstr>Example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</cp:revision>
  <dcterms:created xsi:type="dcterms:W3CDTF">2020-05-13T10:22:30Z</dcterms:created>
  <dcterms:modified xsi:type="dcterms:W3CDTF">2020-05-19T04:58:02Z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0x0101006B4642CC14B3AE408FD2222842AD493B</vt:lpwstr>
  </property>
</Properties>
</file>