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AB34-66C5-49D6-A8C9-17DEED73DEC1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5444-D5A9-47DB-8200-84DACC066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9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  <a:r>
              <a:rPr lang="en-US" sz="3000" dirty="0" smtClean="0">
                <a:sym typeface="Wingdings" pitchFamily="2" charset="2"/>
              </a:rPr>
              <a:t> ∑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>
                <a:sym typeface="Math1" pitchFamily="2" charset="2"/>
              </a:rPr>
              <a:t>= {</a:t>
            </a:r>
            <a:r>
              <a:rPr lang="en-US" sz="3000" dirty="0" err="1">
                <a:sym typeface="Math1" pitchFamily="2" charset="2"/>
              </a:rPr>
              <a:t>a,b</a:t>
            </a:r>
            <a:r>
              <a:rPr lang="en-US" sz="3000" dirty="0">
                <a:sym typeface="Math1" pitchFamily="2" charset="2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SS            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XS   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>
                <a:sym typeface="Math1" pitchFamily="2" charset="2"/>
              </a:rPr>
              <a:t> ٨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YSY          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X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 err="1" smtClean="0">
                <a:sym typeface="Wingdings" pitchFamily="2" charset="2"/>
              </a:rPr>
              <a:t>aa</a:t>
            </a:r>
            <a:r>
              <a:rPr lang="en-US" sz="3000" dirty="0" smtClean="0">
                <a:sym typeface="Wingdings" pitchFamily="2" charset="2"/>
              </a:rPr>
              <a:t>   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X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>
                <a:sym typeface="Math1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bb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Y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 smtClean="0">
                <a:sym typeface="Wingdings" pitchFamily="2" charset="2"/>
              </a:rPr>
              <a:t>ab</a:t>
            </a:r>
            <a:r>
              <a:rPr lang="en-US" sz="3000" dirty="0" smtClean="0">
                <a:sym typeface="Wingdings" pitchFamily="2" charset="2"/>
              </a:rPr>
              <a:t>         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Y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ba</a:t>
            </a:r>
            <a:endParaRPr lang="en-US" sz="3000" dirty="0">
              <a:sym typeface="Wingdings" pitchFamily="2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Wingdings" pitchFamily="2" charset="2"/>
              </a:rPr>
              <a:t>	This grammar generates EVEN-EVEN language.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000"/>
              <a:t>	Consider the following CFG</a:t>
            </a:r>
          </a:p>
          <a:p>
            <a:pPr>
              <a:buFontTx/>
              <a:buNone/>
            </a:pPr>
            <a:r>
              <a:rPr lang="en-US" sz="3000"/>
              <a:t>	(1)	S </a:t>
            </a:r>
            <a:r>
              <a:rPr lang="en-US" sz="3000">
                <a:sym typeface="Math1" pitchFamily="2" charset="2"/>
              </a:rPr>
              <a:t></a:t>
            </a:r>
            <a:r>
              <a:rPr lang="en-US" sz="3000">
                <a:sym typeface="Wingdings" pitchFamily="2" charset="2"/>
              </a:rPr>
              <a:t> aXb|bXa	(2) X </a:t>
            </a:r>
            <a:r>
              <a:rPr lang="en-US" sz="3000">
                <a:sym typeface="Math1" pitchFamily="2" charset="2"/>
              </a:rPr>
              <a:t></a:t>
            </a:r>
            <a:r>
              <a:rPr lang="en-US" sz="3000">
                <a:sym typeface="Wingdings" pitchFamily="2" charset="2"/>
              </a:rPr>
              <a:t> aX|bX|</a:t>
            </a:r>
            <a:r>
              <a:rPr lang="en-US" sz="3000">
                <a:sym typeface="Math1" pitchFamily="2" charset="2"/>
              </a:rPr>
              <a:t></a:t>
            </a:r>
          </a:p>
          <a:p>
            <a:pPr>
              <a:buFontTx/>
              <a:buNone/>
            </a:pPr>
            <a:r>
              <a:rPr lang="en-US" sz="3000">
                <a:sym typeface="Math1" pitchFamily="2" charset="2"/>
              </a:rPr>
              <a:t>	The above CFG generates the language of strings, defined over ={a,b}, </a:t>
            </a:r>
            <a:r>
              <a:rPr lang="en-US" sz="3000" b="1">
                <a:sym typeface="Math1" pitchFamily="2" charset="2"/>
              </a:rPr>
              <a:t>beginning and ending in different letters</a:t>
            </a:r>
            <a:r>
              <a:rPr lang="en-US" sz="3000">
                <a:sym typeface="Math1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	As in English language any sentence can be expressed by parse tree, so any word generated by the given CFG can also be expressed by the parse tree, </a:t>
            </a:r>
            <a:r>
              <a:rPr lang="en-US" sz="3000" i="1" dirty="0"/>
              <a:t>e.g.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i="1" dirty="0"/>
              <a:t>	</a:t>
            </a:r>
            <a:r>
              <a:rPr lang="en-US" sz="3000" dirty="0"/>
              <a:t>consider the following CFG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	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>
                <a:sym typeface="Wingdings" pitchFamily="2" charset="2"/>
              </a:rPr>
              <a:t>AA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ym typeface="Wingdings" pitchFamily="2" charset="2"/>
              </a:rPr>
              <a:t>	A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AAA</a:t>
            </a:r>
            <a:r>
              <a:rPr lang="en-US" sz="3000" b="1" dirty="0" err="1">
                <a:sym typeface="Wingdings" pitchFamily="2" charset="2"/>
              </a:rPr>
              <a:t>|</a:t>
            </a:r>
            <a:r>
              <a:rPr lang="en-US" sz="3000" dirty="0" err="1">
                <a:sym typeface="Wingdings" pitchFamily="2" charset="2"/>
              </a:rPr>
              <a:t>bA</a:t>
            </a:r>
            <a:r>
              <a:rPr lang="en-US" sz="3000" b="1" dirty="0" err="1">
                <a:sym typeface="Wingdings" pitchFamily="2" charset="2"/>
              </a:rPr>
              <a:t>|</a:t>
            </a:r>
            <a:r>
              <a:rPr lang="en-US" sz="3000" dirty="0" err="1">
                <a:sym typeface="Wingdings" pitchFamily="2" charset="2"/>
              </a:rPr>
              <a:t>Ab</a:t>
            </a:r>
            <a:r>
              <a:rPr lang="en-US" sz="3000" b="1" dirty="0" err="1">
                <a:sym typeface="Wingdings" pitchFamily="2" charset="2"/>
              </a:rPr>
              <a:t>|</a:t>
            </a:r>
            <a:r>
              <a:rPr lang="en-US" sz="3000" dirty="0" err="1">
                <a:sym typeface="Wingdings" pitchFamily="2" charset="2"/>
              </a:rPr>
              <a:t>a</a:t>
            </a:r>
            <a:endParaRPr lang="en-US" sz="3000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sym typeface="Wingdings" pitchFamily="2" charset="2"/>
              </a:rPr>
              <a:t>	Obviously, </a:t>
            </a:r>
            <a:r>
              <a:rPr lang="en-US" sz="3000" dirty="0" err="1">
                <a:sym typeface="Wingdings" pitchFamily="2" charset="2"/>
              </a:rPr>
              <a:t>baab</a:t>
            </a:r>
            <a:r>
              <a:rPr lang="en-US" sz="3000" dirty="0">
                <a:sym typeface="Wingdings" pitchFamily="2" charset="2"/>
              </a:rPr>
              <a:t> can be generated by the above CFG. To express the word </a:t>
            </a:r>
            <a:r>
              <a:rPr lang="en-US" sz="3000" dirty="0" err="1">
                <a:sym typeface="Wingdings" pitchFamily="2" charset="2"/>
              </a:rPr>
              <a:t>baab</a:t>
            </a:r>
            <a:r>
              <a:rPr lang="en-US" sz="3000" dirty="0">
                <a:sym typeface="Wingdings" pitchFamily="2" charset="2"/>
              </a:rPr>
              <a:t> as a parse tree, start with S. Replace S by the string AA, of </a:t>
            </a:r>
            <a:r>
              <a:rPr lang="en-US" sz="3000" dirty="0" err="1">
                <a:sym typeface="Wingdings" pitchFamily="2" charset="2"/>
              </a:rPr>
              <a:t>nonterminals</a:t>
            </a:r>
            <a:r>
              <a:rPr lang="en-US" sz="3000" dirty="0">
                <a:sym typeface="Wingdings" pitchFamily="2" charset="2"/>
              </a:rPr>
              <a:t>, drawing the downward lines from S to each character of this string as follows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continued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			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Now let the left A be replaced by bA and the right one by Ab then the tree will be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1600200"/>
            <a:ext cx="1828800" cy="1524000"/>
            <a:chOff x="1824" y="1248"/>
            <a:chExt cx="1152" cy="960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1968" y="153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352" y="153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160" y="1248"/>
              <a:ext cx="52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Arial" charset="0"/>
                </a:rPr>
                <a:t>S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824" y="1862"/>
              <a:ext cx="52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Arial" charset="0"/>
                </a:rPr>
                <a:t>A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448" y="1856"/>
              <a:ext cx="52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Arial" charset="0"/>
                </a:rPr>
                <a:t>A</a:t>
              </a:r>
            </a:p>
          </p:txBody>
        </p:sp>
      </p:grp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S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048000" y="5013325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A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368800" y="5003800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A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7432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3528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514600" y="6003925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b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505200" y="5994400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A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41148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724400" y="5486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3886200" y="6003925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A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876800" y="5994400"/>
            <a:ext cx="838200" cy="549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latin typeface="Arial" charset="0"/>
              </a:rPr>
              <a:t>b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3352800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4038600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continued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Replacing both A’s by a, the above tree will be</a:t>
            </a:r>
            <a:endParaRPr lang="en-US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057525"/>
            <a:ext cx="3200400" cy="3495675"/>
            <a:chOff x="1584" y="1536"/>
            <a:chExt cx="2016" cy="22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4" y="1536"/>
              <a:ext cx="2016" cy="1584"/>
              <a:chOff x="1584" y="2544"/>
              <a:chExt cx="2016" cy="1584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S</a:t>
                </a:r>
              </a:p>
            </p:txBody>
          </p:sp>
          <p:sp>
            <p:nvSpPr>
              <p:cNvPr id="22535" name="Text Box 7"/>
              <p:cNvSpPr txBox="1">
                <a:spLocks noChangeArrowheads="1"/>
              </p:cNvSpPr>
              <p:nvPr/>
            </p:nvSpPr>
            <p:spPr bwMode="auto">
              <a:xfrm>
                <a:off x="1920" y="3158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A</a:t>
                </a:r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2752" y="3152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A</a:t>
                </a:r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H="1">
                <a:off x="1728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1584" y="3782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b</a:t>
                </a: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2208" y="3776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A</a:t>
                </a:r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H="1">
                <a:off x="2592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>
                <a:off x="2976" y="3456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Text Box 15"/>
              <p:cNvSpPr txBox="1">
                <a:spLocks noChangeArrowheads="1"/>
              </p:cNvSpPr>
              <p:nvPr/>
            </p:nvSpPr>
            <p:spPr bwMode="auto">
              <a:xfrm>
                <a:off x="2448" y="3782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A</a:t>
                </a:r>
              </a:p>
            </p:txBody>
          </p:sp>
          <p:sp>
            <p:nvSpPr>
              <p:cNvPr id="22544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776"/>
                <a:ext cx="528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000" b="1">
                    <a:latin typeface="Arial" charset="0"/>
                  </a:rPr>
                  <a:t>b</a:t>
                </a:r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352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2592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2224" y="3392"/>
              <a:ext cx="76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Arial" charset="0"/>
                </a:rPr>
                <a:t>a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464" y="3376"/>
              <a:ext cx="76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>
                  <a:latin typeface="Arial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continued 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Thus the word baab is generated. The above tree to generate the word baab is called </a:t>
            </a:r>
            <a:r>
              <a:rPr lang="en-US" b="1"/>
              <a:t>Syntax tree or Generation tree or Derivation tree as well.</a:t>
            </a:r>
          </a:p>
          <a:p>
            <a:pPr>
              <a:buFontTx/>
              <a:buNone/>
            </a:pPr>
            <a:r>
              <a:rPr lang="en-US" b="1"/>
              <a:t>	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4114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  <a:r>
              <a:rPr lang="en-US" sz="3000" dirty="0" smtClean="0">
                <a:sym typeface="Math1" pitchFamily="2" charset="2"/>
              </a:rPr>
              <a:t> = </a:t>
            </a:r>
            <a:r>
              <a:rPr lang="en-US" sz="3000" dirty="0">
                <a:sym typeface="Math1" pitchFamily="2" charset="2"/>
              </a:rPr>
              <a:t>{</a:t>
            </a:r>
            <a:r>
              <a:rPr lang="en-US" sz="3000" dirty="0" err="1">
                <a:sym typeface="Math1" pitchFamily="2" charset="2"/>
              </a:rPr>
              <a:t>a,b</a:t>
            </a:r>
            <a:r>
              <a:rPr lang="en-US" sz="3000" dirty="0">
                <a:sym typeface="Math1" pitchFamily="2" charset="2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 smtClean="0">
                <a:sym typeface="Wingdings" pitchFamily="2" charset="2"/>
              </a:rPr>
              <a:t>aB</a:t>
            </a:r>
            <a:r>
              <a:rPr lang="en-US" sz="3000" dirty="0" smtClean="0">
                <a:sym typeface="Wingdings" pitchFamily="2" charset="2"/>
              </a:rPr>
              <a:t>         </a:t>
            </a:r>
            <a:r>
              <a:rPr lang="en-US" sz="3000" dirty="0" smtClean="0">
                <a:sym typeface="Wingdings" pitchFamily="2" charset="2"/>
              </a:rPr>
              <a:t>     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bA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A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>
                <a:sym typeface="Wingdings" pitchFamily="2" charset="2"/>
              </a:rPr>
              <a:t>a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A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aS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A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bAA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B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>
                <a:sym typeface="Wingdings" pitchFamily="2" charset="2"/>
              </a:rPr>
              <a:t>b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B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bS</a:t>
            </a:r>
            <a:endParaRPr lang="en-US" sz="3000" dirty="0">
              <a:sym typeface="Wingdings" pitchFamily="2" charset="2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B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 smtClean="0">
                <a:sym typeface="Wingdings" pitchFamily="2" charset="2"/>
              </a:rPr>
              <a:t>aBB</a:t>
            </a:r>
            <a:r>
              <a:rPr lang="en-US" sz="3000" dirty="0">
                <a:sym typeface="Wingdings" pitchFamily="2" charset="2"/>
              </a:rPr>
              <a:t>	This grammar generates the language EQUAL(The language of strings, with number of </a:t>
            </a:r>
            <a:r>
              <a:rPr lang="en-US" sz="3000" dirty="0" err="1">
                <a:sym typeface="Wingdings" pitchFamily="2" charset="2"/>
              </a:rPr>
              <a:t>a’s</a:t>
            </a:r>
            <a:r>
              <a:rPr lang="en-US" sz="3000" dirty="0">
                <a:sym typeface="Wingdings" pitchFamily="2" charset="2"/>
              </a:rPr>
              <a:t> equal to number of </a:t>
            </a:r>
            <a:r>
              <a:rPr lang="en-US" sz="3000" dirty="0" err="1">
                <a:sym typeface="Wingdings" pitchFamily="2" charset="2"/>
              </a:rPr>
              <a:t>b’s</a:t>
            </a:r>
            <a:r>
              <a:rPr lang="en-US" sz="3000" dirty="0">
                <a:sym typeface="Wingdings" pitchFamily="2" charset="2"/>
              </a:rPr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/>
              <a:t>	It is to be noted that if the same non-terminal have more than one productions, it can be written in single line </a:t>
            </a:r>
            <a:r>
              <a:rPr lang="en-US" sz="3000" i="1" dirty="0"/>
              <a:t>e.g.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/>
              <a:t>	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aS</a:t>
            </a:r>
            <a:r>
              <a:rPr lang="en-US" sz="3000" dirty="0">
                <a:sym typeface="Wingdings" pitchFamily="2" charset="2"/>
              </a:rPr>
              <a:t>, 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bS</a:t>
            </a:r>
            <a:r>
              <a:rPr lang="en-US" sz="3000" dirty="0">
                <a:sym typeface="Wingdings" pitchFamily="2" charset="2"/>
              </a:rPr>
              <a:t>, 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smtClean="0">
                <a:sym typeface="Math1" pitchFamily="2" charset="2"/>
              </a:rPr>
              <a:t>٨ </a:t>
            </a:r>
            <a:r>
              <a:rPr lang="en-US" sz="3000" dirty="0">
                <a:sym typeface="Math1" pitchFamily="2" charset="2"/>
              </a:rPr>
              <a:t>can be written as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</a:t>
            </a:r>
            <a:r>
              <a:rPr lang="en-US" sz="3000" dirty="0"/>
              <a:t>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aS|bS</a:t>
            </a:r>
            <a:r>
              <a:rPr lang="en-US" sz="3000" dirty="0" smtClean="0">
                <a:sym typeface="Wingdings" pitchFamily="2" charset="2"/>
              </a:rPr>
              <a:t>|</a:t>
            </a:r>
            <a:r>
              <a:rPr lang="en-US" sz="3000" dirty="0" smtClean="0">
                <a:sym typeface="Math1" pitchFamily="2" charset="2"/>
              </a:rPr>
              <a:t> ٨</a:t>
            </a:r>
            <a:endParaRPr lang="en-US" sz="3000" dirty="0">
              <a:sym typeface="Math1" pitchFamily="2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/>
              <a:t>	It may also be noted that the productions      S </a:t>
            </a:r>
            <a:r>
              <a:rPr lang="en-US" sz="3000" dirty="0">
                <a:sym typeface="Math1" pitchFamily="2" charset="2"/>
              </a:rPr>
              <a:t>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/>
              <a:t>SS</a:t>
            </a:r>
            <a:r>
              <a:rPr lang="en-US" sz="3000" smtClean="0"/>
              <a:t>|</a:t>
            </a:r>
            <a:r>
              <a:rPr lang="en-US" sz="3000" smtClean="0">
                <a:sym typeface="Math1" pitchFamily="2" charset="2"/>
              </a:rPr>
              <a:t> ٨ </a:t>
            </a:r>
            <a:r>
              <a:rPr lang="en-US" sz="3000" dirty="0"/>
              <a:t>always defines the language which is closed </a:t>
            </a:r>
            <a:r>
              <a:rPr lang="en-US" sz="3000" dirty="0" err="1"/>
              <a:t>w.r.t</a:t>
            </a:r>
            <a:r>
              <a:rPr lang="en-US" sz="3000" dirty="0"/>
              <a:t>. concatenation </a:t>
            </a:r>
            <a:r>
              <a:rPr lang="en-US" sz="3000" i="1" dirty="0" err="1"/>
              <a:t>i.e.</a:t>
            </a:r>
            <a:r>
              <a:rPr lang="en-US" sz="3000" dirty="0" err="1"/>
              <a:t>the</a:t>
            </a:r>
            <a:r>
              <a:rPr lang="en-US" sz="3000" dirty="0"/>
              <a:t> language expressed by RE of type r</a:t>
            </a:r>
            <a:r>
              <a:rPr lang="en-US" sz="3000" baseline="40000" dirty="0"/>
              <a:t>*</a:t>
            </a:r>
            <a:r>
              <a:rPr lang="en-US" sz="3000" dirty="0"/>
              <a:t>. It may also be noted that the production S </a:t>
            </a:r>
            <a:r>
              <a:rPr lang="en-US" sz="3000" dirty="0">
                <a:sym typeface="Math1" pitchFamily="2" charset="2"/>
              </a:rPr>
              <a:t></a:t>
            </a:r>
            <a:r>
              <a:rPr lang="en-US" sz="3000" dirty="0">
                <a:sym typeface="Wingdings" pitchFamily="2" charset="2"/>
              </a:rPr>
              <a:t> SS defines the language expressed by r</a:t>
            </a:r>
            <a:r>
              <a:rPr lang="en-US" sz="3000" baseline="40000" dirty="0">
                <a:sym typeface="Wingdings" pitchFamily="2" charset="2"/>
              </a:rPr>
              <a:t>+</a:t>
            </a:r>
            <a:r>
              <a:rPr lang="en-US" sz="3000" dirty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Consider the following CFG  = {</a:t>
            </a:r>
            <a:r>
              <a:rPr lang="en-US" sz="3000" dirty="0" err="1">
                <a:sym typeface="Math1" pitchFamily="2" charset="2"/>
              </a:rPr>
              <a:t>a,b</a:t>
            </a:r>
            <a:r>
              <a:rPr lang="en-US" sz="3000" dirty="0">
                <a:sym typeface="Math1" pitchFamily="2" charset="2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S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>
                <a:sym typeface="Wingdings" pitchFamily="2" charset="2"/>
              </a:rPr>
              <a:t>YXY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Wingdings" pitchFamily="2" charset="2"/>
              </a:rPr>
              <a:t>Y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aY|bY</a:t>
            </a:r>
            <a:r>
              <a:rPr lang="en-US" sz="3000" dirty="0">
                <a:sym typeface="Wingdings" pitchFamily="2" charset="2"/>
              </a:rPr>
              <a:t>|</a:t>
            </a:r>
            <a:r>
              <a:rPr lang="en-US" sz="3000" dirty="0">
                <a:sym typeface="Math1" pitchFamily="2" charset="2"/>
              </a:rPr>
              <a:t>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3000" dirty="0">
                <a:sym typeface="Math1" pitchFamily="2" charset="2"/>
              </a:rPr>
              <a:t>X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>
                <a:sym typeface="Wingdings" pitchFamily="2" charset="2"/>
              </a:rPr>
              <a:t>bbb</a:t>
            </a:r>
            <a:endParaRPr lang="en-US" sz="3000" dirty="0">
              <a:sym typeface="Wingdings" pitchFamily="2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 dirty="0">
                <a:sym typeface="Wingdings" pitchFamily="2" charset="2"/>
              </a:rPr>
              <a:t>	It can be observed that, using prod.2, Y generates </a:t>
            </a:r>
            <a:r>
              <a:rPr lang="en-US" sz="3000" dirty="0">
                <a:sym typeface="Math1" pitchFamily="2" charset="2"/>
              </a:rPr>
              <a:t>. Y generates a. Y generates b. Y also generates all the combinations of a and b. thus Y generates the strings generated by (</a:t>
            </a:r>
            <a:r>
              <a:rPr lang="en-US" sz="3000" dirty="0" err="1">
                <a:sym typeface="Math1" pitchFamily="2" charset="2"/>
              </a:rPr>
              <a:t>a+b</a:t>
            </a:r>
            <a:r>
              <a:rPr lang="en-US" sz="3000" dirty="0">
                <a:sym typeface="Math1" pitchFamily="2" charset="2"/>
              </a:rPr>
              <a:t>)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. It may also be observed that the above CFG generates the language expressed by (</a:t>
            </a:r>
            <a:r>
              <a:rPr lang="en-US" sz="3000" dirty="0" err="1">
                <a:sym typeface="Math1" pitchFamily="2" charset="2"/>
              </a:rPr>
              <a:t>a+b</a:t>
            </a:r>
            <a:r>
              <a:rPr lang="en-US" sz="3000" dirty="0">
                <a:sym typeface="Math1" pitchFamily="2" charset="2"/>
              </a:rPr>
              <a:t>)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 err="1">
                <a:sym typeface="Math1" pitchFamily="2" charset="2"/>
              </a:rPr>
              <a:t>bbb</a:t>
            </a:r>
            <a:r>
              <a:rPr lang="en-US" sz="3000" dirty="0">
                <a:sym typeface="Math1" pitchFamily="2" charset="2"/>
              </a:rPr>
              <a:t>(</a:t>
            </a:r>
            <a:r>
              <a:rPr lang="en-US" sz="3000" dirty="0" err="1">
                <a:sym typeface="Math1" pitchFamily="2" charset="2"/>
              </a:rPr>
              <a:t>a+b</a:t>
            </a:r>
            <a:r>
              <a:rPr lang="en-US" sz="3000" dirty="0">
                <a:sym typeface="Math1" pitchFamily="2" charset="2"/>
              </a:rPr>
              <a:t>)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. Following are four words generated by the given CFG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continued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124200" cy="236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   S  YXY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3000">
                <a:sym typeface="Math1" pitchFamily="2" charset="2"/>
              </a:rPr>
              <a:t>		 aYbbb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3000">
                <a:sym typeface="Math1" pitchFamily="2" charset="2"/>
              </a:rPr>
              <a:t>		 abYbbb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3000">
                <a:sym typeface="Math1" pitchFamily="2" charset="2"/>
              </a:rPr>
              <a:t>		 abbbb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3000">
                <a:sym typeface="Math1" pitchFamily="2" charset="2"/>
              </a:rPr>
              <a:t>		=  abbbb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9600" y="3886200"/>
            <a:ext cx="320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000">
                <a:sym typeface="Math1" pitchFamily="2" charset="2"/>
              </a:rPr>
              <a:t>	   S  YXY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 bbbaY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 bbbabY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 bbbabaY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 bbbaba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=   bbbaba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0" y="1371600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000">
                <a:sym typeface="Math1" pitchFamily="2" charset="2"/>
              </a:rPr>
              <a:t>	   S  YXY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bYbbbaY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bbbbabY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bbbbabbY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bbbbabbaY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bbbbabba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=  bbbbabba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29200" y="4800600"/>
            <a:ext cx="312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000">
                <a:sym typeface="Math1" pitchFamily="2" charset="2"/>
              </a:rPr>
              <a:t>	   S  YXY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bYbbbaY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 bbbba</a:t>
            </a:r>
          </a:p>
          <a:p>
            <a:pPr marL="342900" indent="-342900" eaLnBrk="0" hangingPunct="0"/>
            <a:r>
              <a:rPr lang="en-US" sz="3000">
                <a:sym typeface="Math1" pitchFamily="2" charset="2"/>
              </a:rPr>
              <a:t>		=  bbbba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50000"/>
              </a:spcBef>
            </a:pPr>
            <a:r>
              <a:rPr lang="en-US" sz="3000" dirty="0"/>
              <a:t>	Consider the following CFG</a:t>
            </a:r>
          </a:p>
          <a:p>
            <a:pPr marL="990600" lvl="1" indent="-533400">
              <a:spcBef>
                <a:spcPct val="50000"/>
              </a:spcBef>
              <a:buFontTx/>
              <a:buAutoNum type="arabicPeriod"/>
            </a:pPr>
            <a:r>
              <a:rPr lang="en-US" sz="3000" dirty="0"/>
              <a:t>S </a:t>
            </a:r>
            <a:r>
              <a:rPr lang="en-US" sz="3000" dirty="0" smtClean="0">
                <a:sym typeface="Wingdings" pitchFamily="2" charset="2"/>
              </a:rPr>
              <a:t>→</a:t>
            </a:r>
            <a:r>
              <a:rPr lang="en-US" sz="3000" dirty="0" smtClean="0"/>
              <a:t> </a:t>
            </a:r>
            <a:r>
              <a:rPr lang="en-US" sz="3000" dirty="0" err="1"/>
              <a:t>SS|XaXaX</a:t>
            </a:r>
            <a:r>
              <a:rPr lang="en-US" sz="3000" dirty="0"/>
              <a:t>|</a:t>
            </a:r>
            <a:r>
              <a:rPr lang="en-US" sz="3000" dirty="0">
                <a:sym typeface="Math1" pitchFamily="2" charset="2"/>
              </a:rPr>
              <a:t></a:t>
            </a:r>
          </a:p>
          <a:p>
            <a:pPr marL="990600" lvl="1" indent="-533400">
              <a:spcBef>
                <a:spcPct val="50000"/>
              </a:spcBef>
              <a:buFontTx/>
              <a:buAutoNum type="arabicPeriod"/>
            </a:pPr>
            <a:r>
              <a:rPr lang="en-US" sz="3000" dirty="0"/>
              <a:t>X </a:t>
            </a:r>
            <a:r>
              <a:rPr lang="en-US" sz="3000" dirty="0" smtClean="0">
                <a:sym typeface="Wingdings" pitchFamily="2" charset="2"/>
              </a:rPr>
              <a:t>→ </a:t>
            </a:r>
            <a:r>
              <a:rPr lang="en-US" sz="3000" dirty="0" err="1"/>
              <a:t>bX</a:t>
            </a:r>
            <a:r>
              <a:rPr lang="en-US" sz="3000" dirty="0"/>
              <a:t>|</a:t>
            </a:r>
            <a:r>
              <a:rPr lang="en-US" sz="3000" dirty="0">
                <a:sym typeface="Math1" pitchFamily="2" charset="2"/>
              </a:rPr>
              <a:t>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sz="3000" dirty="0">
                <a:sym typeface="Wingdings" pitchFamily="2" charset="2"/>
              </a:rPr>
              <a:t>	It can be observed that, using prod.2, X generates </a:t>
            </a:r>
            <a:r>
              <a:rPr lang="en-US" sz="3000" dirty="0">
                <a:sym typeface="Math1" pitchFamily="2" charset="2"/>
              </a:rPr>
              <a:t>. X generates any number of </a:t>
            </a:r>
            <a:r>
              <a:rPr lang="en-US" sz="3000" dirty="0" err="1">
                <a:sym typeface="Math1" pitchFamily="2" charset="2"/>
              </a:rPr>
              <a:t>b’s</a:t>
            </a:r>
            <a:r>
              <a:rPr lang="en-US" sz="3000" dirty="0">
                <a:sym typeface="Math1" pitchFamily="2" charset="2"/>
              </a:rPr>
              <a:t>. Thus X generates the strings generated by b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. It may also be observed that the above CFG generates the language expressed by (b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 err="1">
                <a:sym typeface="Math1" pitchFamily="2" charset="2"/>
              </a:rPr>
              <a:t>ab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 err="1">
                <a:sym typeface="Math1" pitchFamily="2" charset="2"/>
              </a:rPr>
              <a:t>ab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)</a:t>
            </a:r>
            <a:r>
              <a:rPr lang="en-US" sz="3000" baseline="40000" dirty="0">
                <a:sym typeface="Math1" pitchFamily="2" charset="2"/>
              </a:rPr>
              <a:t>*</a:t>
            </a:r>
            <a:r>
              <a:rPr lang="en-US" sz="3000" dirty="0">
                <a:sym typeface="Math1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Consider the following CFG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 = {a,b}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productions: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S </a:t>
            </a:r>
            <a:r>
              <a:rPr lang="en-US" sz="3000">
                <a:sym typeface="Wingdings" pitchFamily="2" charset="2"/>
              </a:rPr>
              <a:t> aSa|bSb|a|b|</a:t>
            </a:r>
            <a:r>
              <a:rPr lang="en-US" sz="3000">
                <a:sym typeface="Math1" pitchFamily="2" charset="2"/>
              </a:rPr>
              <a:t>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>
                <a:sym typeface="Wingdings" pitchFamily="2" charset="2"/>
              </a:rPr>
              <a:t>	The above CFG generates the language PALINDROME. It may be noted that the CFG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000">
                <a:sym typeface="Wingdings" pitchFamily="2" charset="2"/>
              </a:rPr>
              <a:t>	</a:t>
            </a:r>
            <a:r>
              <a:rPr lang="en-US" sz="3000">
                <a:sym typeface="Math1" pitchFamily="2" charset="2"/>
              </a:rPr>
              <a:t>S </a:t>
            </a:r>
            <a:r>
              <a:rPr lang="en-US" sz="3000">
                <a:sym typeface="Wingdings" pitchFamily="2" charset="2"/>
              </a:rPr>
              <a:t> aSa|bSb|a|b generates the language NON-NULLPALINDROME.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Consider the following CFG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 = {a,b}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productions: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S </a:t>
            </a:r>
            <a:r>
              <a:rPr lang="en-US" sz="3000">
                <a:sym typeface="Wingdings" pitchFamily="2" charset="2"/>
              </a:rPr>
              <a:t> aSb|ab|</a:t>
            </a:r>
            <a:r>
              <a:rPr lang="en-US" sz="3000">
                <a:sym typeface="Math1" pitchFamily="2" charset="2"/>
              </a:rPr>
              <a:t>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>
                <a:sym typeface="Math1" pitchFamily="2" charset="2"/>
              </a:rPr>
              <a:t>	It can be observed that the CFG generates the language {a</a:t>
            </a:r>
            <a:r>
              <a:rPr lang="en-US" sz="3000" baseline="40000">
                <a:sym typeface="Math1" pitchFamily="2" charset="2"/>
              </a:rPr>
              <a:t>n</a:t>
            </a:r>
            <a:r>
              <a:rPr lang="en-US" sz="3000">
                <a:sym typeface="Math1" pitchFamily="2" charset="2"/>
              </a:rPr>
              <a:t>b</a:t>
            </a:r>
            <a:r>
              <a:rPr lang="en-US" sz="3000" baseline="40000">
                <a:sym typeface="Math1" pitchFamily="2" charset="2"/>
              </a:rPr>
              <a:t>n</a:t>
            </a:r>
            <a:r>
              <a:rPr lang="en-US" sz="3000">
                <a:sym typeface="Math1" pitchFamily="2" charset="2"/>
              </a:rPr>
              <a:t>: n=0,1,2,3, …}. It may also be noted that the language {a</a:t>
            </a:r>
            <a:r>
              <a:rPr lang="en-US" sz="3000" baseline="40000">
                <a:sym typeface="Math1" pitchFamily="2" charset="2"/>
              </a:rPr>
              <a:t>n</a:t>
            </a:r>
            <a:r>
              <a:rPr lang="en-US" sz="3000">
                <a:sym typeface="Math1" pitchFamily="2" charset="2"/>
              </a:rPr>
              <a:t>b</a:t>
            </a:r>
            <a:r>
              <a:rPr lang="en-US" sz="3000" baseline="40000">
                <a:sym typeface="Math1" pitchFamily="2" charset="2"/>
              </a:rPr>
              <a:t>n</a:t>
            </a:r>
            <a:r>
              <a:rPr lang="en-US" sz="3000">
                <a:sym typeface="Math1" pitchFamily="2" charset="2"/>
              </a:rPr>
              <a:t>: n=1,2,3, …} can be generated by the following CFG S </a:t>
            </a:r>
            <a:r>
              <a:rPr lang="en-US" sz="3000">
                <a:sym typeface="Wingdings" pitchFamily="2" charset="2"/>
              </a:rPr>
              <a:t> aSb|ab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Construct CFG that generates the language L = {w </a:t>
            </a:r>
            <a:r>
              <a:rPr lang="en-US">
                <a:sym typeface="Math1" pitchFamily="2" charset="2"/>
              </a:rPr>
              <a:t> {a,b}</a:t>
            </a:r>
            <a:r>
              <a:rPr lang="en-US" baseline="40000">
                <a:sym typeface="Math1" pitchFamily="2" charset="2"/>
              </a:rPr>
              <a:t>*</a:t>
            </a:r>
            <a:r>
              <a:rPr lang="en-US">
                <a:sym typeface="Math1" pitchFamily="2" charset="2"/>
              </a:rPr>
              <a:t>: length(w)  2 and second letter of w from right is a}</a:t>
            </a:r>
            <a:endParaRPr lang="en-US" b="1">
              <a:sym typeface="Math1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642CC14B3AE408FD2222842AD493B" ma:contentTypeVersion="3" ma:contentTypeDescription="Create a new document." ma:contentTypeScope="" ma:versionID="5069558d2ca139d6ad6501c901da8250">
  <xsd:schema xmlns:xsd="http://www.w3.org/2001/XMLSchema" xmlns:xs="http://www.w3.org/2001/XMLSchema" xmlns:p="http://schemas.microsoft.com/office/2006/metadata/properties" xmlns:ns2="e8e0bd34-5a05-4959-9713-b387cac3636e" targetNamespace="http://schemas.microsoft.com/office/2006/metadata/properties" ma:root="true" ma:fieldsID="2cadfcc6334f8b1244e31cac4a9f3d87" ns2:_="">
    <xsd:import namespace="e8e0bd34-5a05-4959-9713-b387cac36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0bd34-5a05-4959-9713-b387cac36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393318-AF20-47EB-9288-2125AA14018D}"/>
</file>

<file path=customXml/itemProps2.xml><?xml version="1.0" encoding="utf-8"?>
<ds:datastoreItem xmlns:ds="http://schemas.openxmlformats.org/officeDocument/2006/customXml" ds:itemID="{D77A4E17-C22F-4535-8A49-A2C51282B5F5}"/>
</file>

<file path=customXml/itemProps3.xml><?xml version="1.0" encoding="utf-8"?>
<ds:datastoreItem xmlns:ds="http://schemas.openxmlformats.org/officeDocument/2006/customXml" ds:itemID="{553B6517-C89B-408C-920B-16A69B1ED6D8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Example</vt:lpstr>
      <vt:lpstr>Example</vt:lpstr>
      <vt:lpstr>Note</vt:lpstr>
      <vt:lpstr>Example</vt:lpstr>
      <vt:lpstr>Example continued …</vt:lpstr>
      <vt:lpstr>Example</vt:lpstr>
      <vt:lpstr>Example</vt:lpstr>
      <vt:lpstr>Example</vt:lpstr>
      <vt:lpstr>Task</vt:lpstr>
      <vt:lpstr>Example</vt:lpstr>
      <vt:lpstr>Trees</vt:lpstr>
      <vt:lpstr>Trees continued …</vt:lpstr>
      <vt:lpstr>Trees continued …</vt:lpstr>
      <vt:lpstr>Trees continued …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Computer</cp:lastModifiedBy>
  <cp:revision>9</cp:revision>
  <dcterms:created xsi:type="dcterms:W3CDTF">2020-05-13T10:28:06Z</dcterms:created>
  <dcterms:modified xsi:type="dcterms:W3CDTF">2020-12-13T07:33:55Z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0x0101006B4642CC14B3AE408FD2222842AD493B</vt:lpwstr>
  </property>
</Properties>
</file>