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6" r:id="rId23"/>
    <p:sldId id="277" r:id="rId24"/>
    <p:sldId id="278" r:id="rId25"/>
    <p:sldId id="279" r:id="rId26"/>
    <p:sldId id="280" r:id="rId27"/>
    <p:sldId id="281"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68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22F083-9C7A-4D9E-924C-EF4A224394A7}"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BAE8B-8CE4-4425-AD42-3191C492F00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2F083-9C7A-4D9E-924C-EF4A224394A7}"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BAE8B-8CE4-4425-AD42-3191C492F0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2F083-9C7A-4D9E-924C-EF4A224394A7}"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BAE8B-8CE4-4425-AD42-3191C492F0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2F083-9C7A-4D9E-924C-EF4A224394A7}"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BAE8B-8CE4-4425-AD42-3191C492F0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2F083-9C7A-4D9E-924C-EF4A224394A7}"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BAE8B-8CE4-4425-AD42-3191C492F00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22F083-9C7A-4D9E-924C-EF4A224394A7}" type="datetimeFigureOut">
              <a:rPr lang="en-US" smtClean="0"/>
              <a:pPr/>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BAE8B-8CE4-4425-AD42-3191C492F0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22F083-9C7A-4D9E-924C-EF4A224394A7}" type="datetimeFigureOut">
              <a:rPr lang="en-US" smtClean="0"/>
              <a:pPr/>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EBAE8B-8CE4-4425-AD42-3191C492F0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22F083-9C7A-4D9E-924C-EF4A224394A7}" type="datetimeFigureOut">
              <a:rPr lang="en-US" smtClean="0"/>
              <a:pPr/>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EBAE8B-8CE4-4425-AD42-3191C492F0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2F083-9C7A-4D9E-924C-EF4A224394A7}" type="datetimeFigureOut">
              <a:rPr lang="en-US" smtClean="0"/>
              <a:pPr/>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EBAE8B-8CE4-4425-AD42-3191C492F0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22F083-9C7A-4D9E-924C-EF4A224394A7}" type="datetimeFigureOut">
              <a:rPr lang="en-US" smtClean="0"/>
              <a:pPr/>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BAE8B-8CE4-4425-AD42-3191C492F0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22F083-9C7A-4D9E-924C-EF4A224394A7}" type="datetimeFigureOut">
              <a:rPr lang="en-US" smtClean="0"/>
              <a:pPr/>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BAE8B-8CE4-4425-AD42-3191C492F00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22F083-9C7A-4D9E-924C-EF4A224394A7}" type="datetimeFigureOut">
              <a:rPr lang="en-US" smtClean="0"/>
              <a:pPr/>
              <a:t>1/17/2021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BAE8B-8CE4-4425-AD42-3191C492F0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Task</a:t>
            </a:r>
          </a:p>
        </p:txBody>
      </p:sp>
      <p:sp>
        <p:nvSpPr>
          <p:cNvPr id="6147" name="Rectangle 3"/>
          <p:cNvSpPr>
            <a:spLocks noGrp="1" noChangeArrowheads="1"/>
          </p:cNvSpPr>
          <p:nvPr>
            <p:ph type="body" idx="1"/>
          </p:nvPr>
        </p:nvSpPr>
        <p:spPr/>
        <p:txBody>
          <a:bodyPr/>
          <a:lstStyle/>
          <a:p>
            <a:pPr>
              <a:buFontTx/>
              <a:buNone/>
            </a:pPr>
            <a:r>
              <a:rPr lang="en-US" dirty="0"/>
              <a:t>	Construct CFG that generates the language L = {w </a:t>
            </a:r>
            <a:r>
              <a:rPr lang="en-US" dirty="0">
                <a:sym typeface="Math1" pitchFamily="2" charset="2"/>
              </a:rPr>
              <a:t> {</a:t>
            </a:r>
            <a:r>
              <a:rPr lang="en-US" dirty="0" err="1">
                <a:sym typeface="Math1" pitchFamily="2" charset="2"/>
              </a:rPr>
              <a:t>a,b</a:t>
            </a:r>
            <a:r>
              <a:rPr lang="en-US">
                <a:sym typeface="Math1" pitchFamily="2" charset="2"/>
              </a:rPr>
              <a:t>}</a:t>
            </a:r>
            <a:r>
              <a:rPr lang="en-US" baseline="40000">
                <a:sym typeface="Math1" pitchFamily="2" charset="2"/>
              </a:rPr>
              <a:t>*</a:t>
            </a:r>
            <a:r>
              <a:rPr lang="en-US">
                <a:sym typeface="Math1" pitchFamily="2" charset="2"/>
              </a:rPr>
              <a:t>: minimum length</a:t>
            </a:r>
            <a:r>
              <a:rPr lang="en-US" dirty="0">
                <a:sym typeface="Math1" pitchFamily="2" charset="2"/>
              </a:rPr>
              <a:t>(w)  </a:t>
            </a:r>
            <a:r>
              <a:rPr lang="en-US">
                <a:sym typeface="Math1" pitchFamily="2" charset="2"/>
              </a:rPr>
              <a:t>2 and </a:t>
            </a:r>
            <a:r>
              <a:rPr lang="en-US" dirty="0">
                <a:sym typeface="Math1" pitchFamily="2" charset="2"/>
              </a:rPr>
              <a:t>second letter of w from right is a}</a:t>
            </a:r>
            <a:endParaRPr lang="en-US" b="1" dirty="0">
              <a:sym typeface="Math1" pitchFamily="2" charset="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7772400" cy="1143000"/>
          </a:xfrm>
        </p:spPr>
        <p:txBody>
          <a:bodyPr/>
          <a:lstStyle/>
          <a:p>
            <a:r>
              <a:rPr lang="en-US"/>
              <a:t>Polish Notation (o-o-o)</a:t>
            </a:r>
          </a:p>
        </p:txBody>
      </p:sp>
      <p:sp>
        <p:nvSpPr>
          <p:cNvPr id="17411" name="Rectangle 3"/>
          <p:cNvSpPr>
            <a:spLocks noGrp="1" noChangeArrowheads="1"/>
          </p:cNvSpPr>
          <p:nvPr>
            <p:ph type="body" idx="1"/>
          </p:nvPr>
        </p:nvSpPr>
        <p:spPr>
          <a:xfrm>
            <a:off x="685800" y="1219200"/>
            <a:ext cx="7772400" cy="4114800"/>
          </a:xfrm>
        </p:spPr>
        <p:txBody>
          <a:bodyPr>
            <a:normAutofit fontScale="85000" lnSpcReduction="10000"/>
          </a:bodyPr>
          <a:lstStyle/>
          <a:p>
            <a:pPr>
              <a:lnSpc>
                <a:spcPct val="90000"/>
              </a:lnSpc>
              <a:buFontTx/>
              <a:buNone/>
            </a:pPr>
            <a:r>
              <a:rPr lang="en-US" sz="2800"/>
              <a:t>	The arithmetic expressions shown by the trees (i) and (ii) can be calculated from the following trees, respectively</a:t>
            </a:r>
          </a:p>
          <a:p>
            <a:pPr>
              <a:lnSpc>
                <a:spcPct val="90000"/>
              </a:lnSpc>
              <a:buFontTx/>
              <a:buNone/>
            </a:pPr>
            <a:endParaRPr lang="en-US" sz="2800"/>
          </a:p>
          <a:p>
            <a:pPr>
              <a:lnSpc>
                <a:spcPct val="90000"/>
              </a:lnSpc>
              <a:buFontTx/>
              <a:buNone/>
            </a:pPr>
            <a:endParaRPr lang="en-US" sz="2800"/>
          </a:p>
          <a:p>
            <a:pPr>
              <a:lnSpc>
                <a:spcPct val="90000"/>
              </a:lnSpc>
              <a:buFontTx/>
              <a:buNone/>
            </a:pPr>
            <a:endParaRPr lang="en-US" sz="2800"/>
          </a:p>
          <a:p>
            <a:pPr>
              <a:lnSpc>
                <a:spcPct val="90000"/>
              </a:lnSpc>
              <a:buFontTx/>
              <a:buNone/>
            </a:pPr>
            <a:endParaRPr lang="en-US" sz="2800"/>
          </a:p>
          <a:p>
            <a:pPr>
              <a:lnSpc>
                <a:spcPct val="90000"/>
              </a:lnSpc>
              <a:buFontTx/>
              <a:buNone/>
            </a:pPr>
            <a:endParaRPr lang="en-US" sz="2800"/>
          </a:p>
          <a:p>
            <a:pPr>
              <a:lnSpc>
                <a:spcPct val="90000"/>
              </a:lnSpc>
              <a:buFontTx/>
              <a:buNone/>
            </a:pPr>
            <a:endParaRPr lang="en-US" sz="2800"/>
          </a:p>
          <a:p>
            <a:pPr>
              <a:lnSpc>
                <a:spcPct val="90000"/>
              </a:lnSpc>
              <a:buFontTx/>
              <a:buNone/>
            </a:pPr>
            <a:endParaRPr lang="en-US" sz="2800"/>
          </a:p>
          <a:p>
            <a:pPr>
              <a:lnSpc>
                <a:spcPct val="90000"/>
              </a:lnSpc>
              <a:buFontTx/>
              <a:buNone/>
            </a:pPr>
            <a:endParaRPr lang="en-US" sz="2800"/>
          </a:p>
          <a:p>
            <a:pPr>
              <a:lnSpc>
                <a:spcPct val="90000"/>
              </a:lnSpc>
              <a:buFontTx/>
              <a:buNone/>
            </a:pPr>
            <a:r>
              <a:rPr lang="en-US" sz="2800"/>
              <a:t>	 </a:t>
            </a:r>
            <a:r>
              <a:rPr lang="en-US" sz="3000"/>
              <a:t>Here most of the S’s are eliminated. </a:t>
            </a:r>
          </a:p>
        </p:txBody>
      </p:sp>
      <p:grpSp>
        <p:nvGrpSpPr>
          <p:cNvPr id="2" name="Group 4"/>
          <p:cNvGrpSpPr>
            <a:grpSpLocks/>
          </p:cNvGrpSpPr>
          <p:nvPr/>
        </p:nvGrpSpPr>
        <p:grpSpPr bwMode="auto">
          <a:xfrm>
            <a:off x="1752600" y="2590800"/>
            <a:ext cx="3816350" cy="3463925"/>
            <a:chOff x="1104" y="1850"/>
            <a:chExt cx="2404" cy="2182"/>
          </a:xfrm>
        </p:grpSpPr>
        <p:sp>
          <p:nvSpPr>
            <p:cNvPr id="17413" name="Text Box 5"/>
            <p:cNvSpPr txBox="1">
              <a:spLocks noChangeArrowheads="1"/>
            </p:cNvSpPr>
            <p:nvPr/>
          </p:nvSpPr>
          <p:spPr bwMode="auto">
            <a:xfrm>
              <a:off x="2740" y="3674"/>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5</a:t>
              </a:r>
            </a:p>
          </p:txBody>
        </p:sp>
        <p:grpSp>
          <p:nvGrpSpPr>
            <p:cNvPr id="3" name="Group 6"/>
            <p:cNvGrpSpPr>
              <a:grpSpLocks/>
            </p:cNvGrpSpPr>
            <p:nvPr/>
          </p:nvGrpSpPr>
          <p:grpSpPr bwMode="auto">
            <a:xfrm>
              <a:off x="1104" y="1850"/>
              <a:ext cx="1844" cy="2182"/>
              <a:chOff x="1104" y="1850"/>
              <a:chExt cx="1844" cy="2182"/>
            </a:xfrm>
          </p:grpSpPr>
          <p:sp>
            <p:nvSpPr>
              <p:cNvPr id="17415" name="Text Box 7"/>
              <p:cNvSpPr txBox="1">
                <a:spLocks noChangeArrowheads="1"/>
              </p:cNvSpPr>
              <p:nvPr/>
            </p:nvSpPr>
            <p:spPr bwMode="auto">
              <a:xfrm>
                <a:off x="1968" y="1850"/>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7416" name="Line 8"/>
              <p:cNvSpPr>
                <a:spLocks noChangeShapeType="1"/>
              </p:cNvSpPr>
              <p:nvPr/>
            </p:nvSpPr>
            <p:spPr bwMode="auto">
              <a:xfrm flipH="1">
                <a:off x="2208" y="3338"/>
                <a:ext cx="240" cy="384"/>
              </a:xfrm>
              <a:prstGeom prst="line">
                <a:avLst/>
              </a:prstGeom>
              <a:noFill/>
              <a:ln w="9525">
                <a:solidFill>
                  <a:schemeClr val="tx1"/>
                </a:solidFill>
                <a:round/>
                <a:headEnd/>
                <a:tailEnd type="none" w="lg" len="lg"/>
              </a:ln>
              <a:effectLst/>
            </p:spPr>
            <p:txBody>
              <a:bodyPr/>
              <a:lstStyle/>
              <a:p>
                <a:endParaRPr lang="en-US"/>
              </a:p>
            </p:txBody>
          </p:sp>
          <p:sp>
            <p:nvSpPr>
              <p:cNvPr id="17417" name="Line 9"/>
              <p:cNvSpPr>
                <a:spLocks noChangeShapeType="1"/>
              </p:cNvSpPr>
              <p:nvPr/>
            </p:nvSpPr>
            <p:spPr bwMode="auto">
              <a:xfrm>
                <a:off x="2592" y="3338"/>
                <a:ext cx="240" cy="384"/>
              </a:xfrm>
              <a:prstGeom prst="line">
                <a:avLst/>
              </a:prstGeom>
              <a:noFill/>
              <a:ln w="9525">
                <a:solidFill>
                  <a:schemeClr val="tx1"/>
                </a:solidFill>
                <a:round/>
                <a:headEnd/>
                <a:tailEnd type="none" w="lg" len="lg"/>
              </a:ln>
              <a:effectLst/>
            </p:spPr>
            <p:txBody>
              <a:bodyPr/>
              <a:lstStyle/>
              <a:p>
                <a:endParaRPr lang="en-US"/>
              </a:p>
            </p:txBody>
          </p:sp>
          <p:sp>
            <p:nvSpPr>
              <p:cNvPr id="17418" name="Line 10"/>
              <p:cNvSpPr>
                <a:spLocks noChangeShapeType="1"/>
              </p:cNvSpPr>
              <p:nvPr/>
            </p:nvSpPr>
            <p:spPr bwMode="auto">
              <a:xfrm flipH="1">
                <a:off x="1728" y="2714"/>
                <a:ext cx="288" cy="384"/>
              </a:xfrm>
              <a:prstGeom prst="line">
                <a:avLst/>
              </a:prstGeom>
              <a:noFill/>
              <a:ln w="9525">
                <a:solidFill>
                  <a:schemeClr val="tx1"/>
                </a:solidFill>
                <a:round/>
                <a:headEnd/>
                <a:tailEnd type="none" w="lg" len="lg"/>
              </a:ln>
              <a:effectLst/>
            </p:spPr>
            <p:txBody>
              <a:bodyPr/>
              <a:lstStyle/>
              <a:p>
                <a:endParaRPr lang="en-US"/>
              </a:p>
            </p:txBody>
          </p:sp>
          <p:sp>
            <p:nvSpPr>
              <p:cNvPr id="17419" name="Line 11"/>
              <p:cNvSpPr>
                <a:spLocks noChangeShapeType="1"/>
              </p:cNvSpPr>
              <p:nvPr/>
            </p:nvSpPr>
            <p:spPr bwMode="auto">
              <a:xfrm>
                <a:off x="2160" y="2714"/>
                <a:ext cx="288" cy="384"/>
              </a:xfrm>
              <a:prstGeom prst="line">
                <a:avLst/>
              </a:prstGeom>
              <a:noFill/>
              <a:ln w="9525">
                <a:solidFill>
                  <a:schemeClr val="tx1"/>
                </a:solidFill>
                <a:round/>
                <a:headEnd/>
                <a:tailEnd type="none" w="lg" len="lg"/>
              </a:ln>
              <a:effectLst/>
            </p:spPr>
            <p:txBody>
              <a:bodyPr/>
              <a:lstStyle/>
              <a:p>
                <a:endParaRPr lang="en-US"/>
              </a:p>
            </p:txBody>
          </p:sp>
          <p:sp>
            <p:nvSpPr>
              <p:cNvPr id="17420" name="Text Box 12"/>
              <p:cNvSpPr txBox="1">
                <a:spLocks noChangeArrowheads="1"/>
              </p:cNvSpPr>
              <p:nvPr/>
            </p:nvSpPr>
            <p:spPr bwMode="auto">
              <a:xfrm>
                <a:off x="1584" y="3040"/>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3</a:t>
                </a:r>
              </a:p>
            </p:txBody>
          </p:sp>
          <p:sp>
            <p:nvSpPr>
              <p:cNvPr id="17421" name="Text Box 13"/>
              <p:cNvSpPr txBox="1">
                <a:spLocks noChangeArrowheads="1"/>
              </p:cNvSpPr>
              <p:nvPr/>
            </p:nvSpPr>
            <p:spPr bwMode="auto">
              <a:xfrm>
                <a:off x="2068" y="3686"/>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4</a:t>
                </a:r>
              </a:p>
            </p:txBody>
          </p:sp>
          <p:sp>
            <p:nvSpPr>
              <p:cNvPr id="17422" name="Text Box 14"/>
              <p:cNvSpPr txBox="1">
                <a:spLocks noChangeArrowheads="1"/>
              </p:cNvSpPr>
              <p:nvPr/>
            </p:nvSpPr>
            <p:spPr bwMode="auto">
              <a:xfrm>
                <a:off x="1968" y="2516"/>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sp>
            <p:nvSpPr>
              <p:cNvPr id="17423" name="Text Box 15"/>
              <p:cNvSpPr txBox="1">
                <a:spLocks noChangeArrowheads="1"/>
              </p:cNvSpPr>
              <p:nvPr/>
            </p:nvSpPr>
            <p:spPr bwMode="auto">
              <a:xfrm>
                <a:off x="2420" y="3110"/>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sp>
            <p:nvSpPr>
              <p:cNvPr id="17424" name="Text Box 16"/>
              <p:cNvSpPr txBox="1">
                <a:spLocks noChangeArrowheads="1"/>
              </p:cNvSpPr>
              <p:nvPr/>
            </p:nvSpPr>
            <p:spPr bwMode="auto">
              <a:xfrm>
                <a:off x="1104" y="3044"/>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(i)</a:t>
                </a:r>
              </a:p>
            </p:txBody>
          </p:sp>
          <p:sp>
            <p:nvSpPr>
              <p:cNvPr id="17425" name="Line 17"/>
              <p:cNvSpPr>
                <a:spLocks noChangeShapeType="1"/>
              </p:cNvSpPr>
              <p:nvPr/>
            </p:nvSpPr>
            <p:spPr bwMode="auto">
              <a:xfrm>
                <a:off x="2112" y="2160"/>
                <a:ext cx="0" cy="384"/>
              </a:xfrm>
              <a:prstGeom prst="line">
                <a:avLst/>
              </a:prstGeom>
              <a:noFill/>
              <a:ln w="9525">
                <a:solidFill>
                  <a:schemeClr val="tx1"/>
                </a:solidFill>
                <a:miter lim="800000"/>
                <a:headEnd/>
                <a:tailEnd/>
              </a:ln>
              <a:effectLst/>
            </p:spPr>
            <p:txBody>
              <a:bodyPr wrap="none"/>
              <a:lstStyle/>
              <a:p>
                <a:endParaRPr lang="en-US"/>
              </a:p>
            </p:txBody>
          </p:sp>
        </p:grpSp>
      </p:grpSp>
      <p:grpSp>
        <p:nvGrpSpPr>
          <p:cNvPr id="4" name="Group 18"/>
          <p:cNvGrpSpPr>
            <a:grpSpLocks/>
          </p:cNvGrpSpPr>
          <p:nvPr/>
        </p:nvGrpSpPr>
        <p:grpSpPr bwMode="auto">
          <a:xfrm>
            <a:off x="5302250" y="2590800"/>
            <a:ext cx="3155950" cy="3292475"/>
            <a:chOff x="3196" y="1872"/>
            <a:chExt cx="1988" cy="2074"/>
          </a:xfrm>
        </p:grpSpPr>
        <p:sp>
          <p:nvSpPr>
            <p:cNvPr id="17427" name="Text Box 19"/>
            <p:cNvSpPr txBox="1">
              <a:spLocks noChangeArrowheads="1"/>
            </p:cNvSpPr>
            <p:nvPr/>
          </p:nvSpPr>
          <p:spPr bwMode="auto">
            <a:xfrm>
              <a:off x="4060" y="1872"/>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7428" name="Line 20"/>
            <p:cNvSpPr>
              <a:spLocks noChangeShapeType="1"/>
            </p:cNvSpPr>
            <p:nvPr/>
          </p:nvSpPr>
          <p:spPr bwMode="auto">
            <a:xfrm flipH="1">
              <a:off x="3820" y="2736"/>
              <a:ext cx="288" cy="384"/>
            </a:xfrm>
            <a:prstGeom prst="line">
              <a:avLst/>
            </a:prstGeom>
            <a:noFill/>
            <a:ln w="9525">
              <a:solidFill>
                <a:schemeClr val="tx1"/>
              </a:solidFill>
              <a:round/>
              <a:headEnd/>
              <a:tailEnd type="none" w="lg" len="lg"/>
            </a:ln>
            <a:effectLst/>
          </p:spPr>
          <p:txBody>
            <a:bodyPr/>
            <a:lstStyle/>
            <a:p>
              <a:endParaRPr lang="en-US"/>
            </a:p>
          </p:txBody>
        </p:sp>
        <p:sp>
          <p:nvSpPr>
            <p:cNvPr id="17429" name="Line 21"/>
            <p:cNvSpPr>
              <a:spLocks noChangeShapeType="1"/>
            </p:cNvSpPr>
            <p:nvPr/>
          </p:nvSpPr>
          <p:spPr bwMode="auto">
            <a:xfrm>
              <a:off x="4252" y="2736"/>
              <a:ext cx="288" cy="384"/>
            </a:xfrm>
            <a:prstGeom prst="line">
              <a:avLst/>
            </a:prstGeom>
            <a:noFill/>
            <a:ln w="9525">
              <a:solidFill>
                <a:schemeClr val="tx1"/>
              </a:solidFill>
              <a:round/>
              <a:headEnd/>
              <a:tailEnd type="none" w="lg" len="lg"/>
            </a:ln>
            <a:effectLst/>
          </p:spPr>
          <p:txBody>
            <a:bodyPr/>
            <a:lstStyle/>
            <a:p>
              <a:endParaRPr lang="en-US"/>
            </a:p>
          </p:txBody>
        </p:sp>
        <p:sp>
          <p:nvSpPr>
            <p:cNvPr id="17430" name="Text Box 22"/>
            <p:cNvSpPr txBox="1">
              <a:spLocks noChangeArrowheads="1"/>
            </p:cNvSpPr>
            <p:nvPr/>
          </p:nvSpPr>
          <p:spPr bwMode="auto">
            <a:xfrm>
              <a:off x="4416" y="3062"/>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5</a:t>
              </a:r>
            </a:p>
          </p:txBody>
        </p:sp>
        <p:sp>
          <p:nvSpPr>
            <p:cNvPr id="17431" name="Text Box 23"/>
            <p:cNvSpPr txBox="1">
              <a:spLocks noChangeArrowheads="1"/>
            </p:cNvSpPr>
            <p:nvPr/>
          </p:nvSpPr>
          <p:spPr bwMode="auto">
            <a:xfrm>
              <a:off x="4096" y="2514"/>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sp>
          <p:nvSpPr>
            <p:cNvPr id="17432" name="Text Box 24"/>
            <p:cNvSpPr txBox="1">
              <a:spLocks noChangeArrowheads="1"/>
            </p:cNvSpPr>
            <p:nvPr/>
          </p:nvSpPr>
          <p:spPr bwMode="auto">
            <a:xfrm>
              <a:off x="3196" y="3066"/>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(ii)</a:t>
              </a:r>
            </a:p>
          </p:txBody>
        </p:sp>
        <p:sp>
          <p:nvSpPr>
            <p:cNvPr id="17433" name="Line 25"/>
            <p:cNvSpPr>
              <a:spLocks noChangeShapeType="1"/>
            </p:cNvSpPr>
            <p:nvPr/>
          </p:nvSpPr>
          <p:spPr bwMode="auto">
            <a:xfrm>
              <a:off x="4204" y="2182"/>
              <a:ext cx="0" cy="384"/>
            </a:xfrm>
            <a:prstGeom prst="line">
              <a:avLst/>
            </a:prstGeom>
            <a:noFill/>
            <a:ln w="9525">
              <a:solidFill>
                <a:schemeClr val="tx1"/>
              </a:solidFill>
              <a:miter lim="800000"/>
              <a:headEnd/>
              <a:tailEnd/>
            </a:ln>
            <a:effectLst/>
          </p:spPr>
          <p:txBody>
            <a:bodyPr wrap="none"/>
            <a:lstStyle/>
            <a:p>
              <a:endParaRPr lang="en-US"/>
            </a:p>
          </p:txBody>
        </p:sp>
        <p:sp>
          <p:nvSpPr>
            <p:cNvPr id="17434" name="Line 26"/>
            <p:cNvSpPr>
              <a:spLocks noChangeShapeType="1"/>
            </p:cNvSpPr>
            <p:nvPr/>
          </p:nvSpPr>
          <p:spPr bwMode="auto">
            <a:xfrm flipH="1">
              <a:off x="3500" y="3252"/>
              <a:ext cx="240" cy="384"/>
            </a:xfrm>
            <a:prstGeom prst="line">
              <a:avLst/>
            </a:prstGeom>
            <a:noFill/>
            <a:ln w="9525">
              <a:solidFill>
                <a:schemeClr val="tx1"/>
              </a:solidFill>
              <a:round/>
              <a:headEnd/>
              <a:tailEnd type="none" w="lg" len="lg"/>
            </a:ln>
            <a:effectLst/>
          </p:spPr>
          <p:txBody>
            <a:bodyPr/>
            <a:lstStyle/>
            <a:p>
              <a:endParaRPr lang="en-US"/>
            </a:p>
          </p:txBody>
        </p:sp>
        <p:sp>
          <p:nvSpPr>
            <p:cNvPr id="17435" name="Line 27"/>
            <p:cNvSpPr>
              <a:spLocks noChangeShapeType="1"/>
            </p:cNvSpPr>
            <p:nvPr/>
          </p:nvSpPr>
          <p:spPr bwMode="auto">
            <a:xfrm>
              <a:off x="3884" y="3252"/>
              <a:ext cx="240" cy="384"/>
            </a:xfrm>
            <a:prstGeom prst="line">
              <a:avLst/>
            </a:prstGeom>
            <a:noFill/>
            <a:ln w="9525">
              <a:solidFill>
                <a:schemeClr val="tx1"/>
              </a:solidFill>
              <a:round/>
              <a:headEnd/>
              <a:tailEnd type="none" w="lg" len="lg"/>
            </a:ln>
            <a:effectLst/>
          </p:spPr>
          <p:txBody>
            <a:bodyPr/>
            <a:lstStyle/>
            <a:p>
              <a:endParaRPr lang="en-US"/>
            </a:p>
          </p:txBody>
        </p:sp>
        <p:sp>
          <p:nvSpPr>
            <p:cNvPr id="17436" name="Text Box 28"/>
            <p:cNvSpPr txBox="1">
              <a:spLocks noChangeArrowheads="1"/>
            </p:cNvSpPr>
            <p:nvPr/>
          </p:nvSpPr>
          <p:spPr bwMode="auto">
            <a:xfrm>
              <a:off x="3360" y="3600"/>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3</a:t>
              </a:r>
            </a:p>
          </p:txBody>
        </p:sp>
        <p:sp>
          <p:nvSpPr>
            <p:cNvPr id="17437" name="Text Box 29"/>
            <p:cNvSpPr txBox="1">
              <a:spLocks noChangeArrowheads="1"/>
            </p:cNvSpPr>
            <p:nvPr/>
          </p:nvSpPr>
          <p:spPr bwMode="auto">
            <a:xfrm>
              <a:off x="3700" y="3036"/>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sp>
          <p:nvSpPr>
            <p:cNvPr id="17438" name="Text Box 30"/>
            <p:cNvSpPr txBox="1">
              <a:spLocks noChangeArrowheads="1"/>
            </p:cNvSpPr>
            <p:nvPr/>
          </p:nvSpPr>
          <p:spPr bwMode="auto">
            <a:xfrm>
              <a:off x="4048" y="3588"/>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4</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Polish notation continued …</a:t>
            </a:r>
          </a:p>
        </p:txBody>
      </p:sp>
      <p:sp>
        <p:nvSpPr>
          <p:cNvPr id="18435" name="Rectangle 3"/>
          <p:cNvSpPr>
            <a:spLocks noGrp="1" noChangeArrowheads="1"/>
          </p:cNvSpPr>
          <p:nvPr>
            <p:ph type="body" idx="1"/>
          </p:nvPr>
        </p:nvSpPr>
        <p:spPr/>
        <p:txBody>
          <a:bodyPr>
            <a:normAutofit lnSpcReduction="10000"/>
          </a:bodyPr>
          <a:lstStyle/>
          <a:p>
            <a:pPr>
              <a:lnSpc>
                <a:spcPct val="90000"/>
              </a:lnSpc>
              <a:buFontTx/>
              <a:buNone/>
            </a:pPr>
            <a:r>
              <a:rPr lang="en-US" sz="3000"/>
              <a:t>	The branches are  connected directly with the operators. Moreover, the operators + and * are no longer terminals as these are to be replaced by numbers (results).</a:t>
            </a:r>
          </a:p>
          <a:p>
            <a:pPr>
              <a:lnSpc>
                <a:spcPct val="90000"/>
              </a:lnSpc>
              <a:buFontTx/>
              <a:buNone/>
            </a:pPr>
            <a:r>
              <a:rPr lang="en-US" sz="3000"/>
              <a:t>	To write the arithmetic expression, it is required to traverse from the left side of S and going onward around the tree. The arithmetic expressions will be as under </a:t>
            </a:r>
          </a:p>
          <a:p>
            <a:pPr>
              <a:lnSpc>
                <a:spcPct val="90000"/>
              </a:lnSpc>
              <a:buFontTx/>
              <a:buNone/>
            </a:pPr>
            <a:r>
              <a:rPr lang="en-US" sz="3000"/>
              <a:t>	(i) + 3 * 4 5	 (ii) * +3 4 5</a:t>
            </a:r>
          </a:p>
          <a:p>
            <a:pPr>
              <a:lnSpc>
                <a:spcPct val="90000"/>
              </a:lnSpc>
              <a:buFontTx/>
              <a:buNone/>
            </a:pPr>
            <a:r>
              <a:rPr lang="en-US" sz="3000"/>
              <a:t>	The above notation is called operator prefix notation.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Polish notation continued …</a:t>
            </a:r>
          </a:p>
        </p:txBody>
      </p:sp>
      <p:sp>
        <p:nvSpPr>
          <p:cNvPr id="19459" name="Rectangle 3"/>
          <p:cNvSpPr>
            <a:spLocks noGrp="1" noChangeArrowheads="1"/>
          </p:cNvSpPr>
          <p:nvPr>
            <p:ph type="body" idx="1"/>
          </p:nvPr>
        </p:nvSpPr>
        <p:spPr/>
        <p:txBody>
          <a:bodyPr/>
          <a:lstStyle/>
          <a:p>
            <a:pPr>
              <a:lnSpc>
                <a:spcPct val="90000"/>
              </a:lnSpc>
              <a:buFontTx/>
              <a:buNone/>
            </a:pPr>
            <a:r>
              <a:rPr lang="en-US" sz="3000"/>
              <a:t>	To evaluate the strings of characters, the first substring (from the left) of the form 	       operator-operand-operand (o-o-o) is found and is replaced by its calculation  </a:t>
            </a:r>
            <a:r>
              <a:rPr lang="en-US" sz="3000" i="1"/>
              <a:t>e.g.		          </a:t>
            </a:r>
            <a:r>
              <a:rPr lang="en-US" sz="3000"/>
              <a:t>(i) +3*4 5 = +3 20 = 23</a:t>
            </a:r>
          </a:p>
          <a:p>
            <a:pPr>
              <a:lnSpc>
                <a:spcPct val="90000"/>
              </a:lnSpc>
              <a:buFontTx/>
              <a:buNone/>
            </a:pPr>
            <a:r>
              <a:rPr lang="en-US" sz="3000"/>
              <a:t>    (ii) *+3 4 5 = * 7 5 = 35</a:t>
            </a:r>
          </a:p>
          <a:p>
            <a:pPr>
              <a:lnSpc>
                <a:spcPct val="90000"/>
              </a:lnSpc>
              <a:buFontTx/>
              <a:buNone/>
            </a:pPr>
            <a:r>
              <a:rPr lang="en-US" sz="3000"/>
              <a:t>	It may be noted that 4*5+3 is an infix arithmetic expression, while an arithmetic in (o-o-o) form is a prefix arithmetic expression.</a:t>
            </a:r>
          </a:p>
          <a:p>
            <a:pPr>
              <a:lnSpc>
                <a:spcPct val="90000"/>
              </a:lnSpc>
              <a:buFontTx/>
              <a:buNone/>
            </a:pPr>
            <a:r>
              <a:rPr lang="en-US" sz="3000"/>
              <a:t>	Consider another example as follows</a:t>
            </a:r>
            <a:endParaRPr lang="en-US" sz="3000"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152400"/>
            <a:ext cx="7772400" cy="1143000"/>
          </a:xfrm>
        </p:spPr>
        <p:txBody>
          <a:bodyPr/>
          <a:lstStyle/>
          <a:p>
            <a:r>
              <a:rPr lang="en-US"/>
              <a:t>Example</a:t>
            </a:r>
          </a:p>
        </p:txBody>
      </p:sp>
      <p:sp>
        <p:nvSpPr>
          <p:cNvPr id="20483" name="Rectangle 3"/>
          <p:cNvSpPr>
            <a:spLocks noGrp="1" noChangeArrowheads="1"/>
          </p:cNvSpPr>
          <p:nvPr>
            <p:ph type="body" idx="1"/>
          </p:nvPr>
        </p:nvSpPr>
        <p:spPr>
          <a:xfrm>
            <a:off x="685800" y="990600"/>
            <a:ext cx="7772400" cy="4114800"/>
          </a:xfrm>
        </p:spPr>
        <p:txBody>
          <a:bodyPr/>
          <a:lstStyle/>
          <a:p>
            <a:pPr>
              <a:buFontTx/>
              <a:buNone/>
            </a:pPr>
            <a:r>
              <a:rPr lang="en-US"/>
              <a:t>	To calculate the arithmetic expression of the following tree</a:t>
            </a:r>
          </a:p>
        </p:txBody>
      </p:sp>
      <p:grpSp>
        <p:nvGrpSpPr>
          <p:cNvPr id="2" name="Group 4"/>
          <p:cNvGrpSpPr>
            <a:grpSpLocks/>
          </p:cNvGrpSpPr>
          <p:nvPr/>
        </p:nvGrpSpPr>
        <p:grpSpPr bwMode="auto">
          <a:xfrm>
            <a:off x="2438400" y="1752600"/>
            <a:ext cx="4800600" cy="4789488"/>
            <a:chOff x="1768" y="1104"/>
            <a:chExt cx="2648" cy="2953"/>
          </a:xfrm>
        </p:grpSpPr>
        <p:sp>
          <p:nvSpPr>
            <p:cNvPr id="20485" name="Text Box 5"/>
            <p:cNvSpPr txBox="1">
              <a:spLocks noChangeArrowheads="1"/>
            </p:cNvSpPr>
            <p:nvPr/>
          </p:nvSpPr>
          <p:spPr bwMode="auto">
            <a:xfrm>
              <a:off x="3272" y="1104"/>
              <a:ext cx="528" cy="339"/>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20486" name="Line 6"/>
            <p:cNvSpPr>
              <a:spLocks noChangeShapeType="1"/>
            </p:cNvSpPr>
            <p:nvPr/>
          </p:nvSpPr>
          <p:spPr bwMode="auto">
            <a:xfrm flipH="1">
              <a:off x="3032" y="1872"/>
              <a:ext cx="288" cy="323"/>
            </a:xfrm>
            <a:prstGeom prst="line">
              <a:avLst/>
            </a:prstGeom>
            <a:noFill/>
            <a:ln w="9525">
              <a:solidFill>
                <a:schemeClr val="tx1"/>
              </a:solidFill>
              <a:round/>
              <a:headEnd/>
              <a:tailEnd type="none" w="lg" len="lg"/>
            </a:ln>
            <a:effectLst/>
          </p:spPr>
          <p:txBody>
            <a:bodyPr/>
            <a:lstStyle/>
            <a:p>
              <a:endParaRPr lang="en-US"/>
            </a:p>
          </p:txBody>
        </p:sp>
        <p:sp>
          <p:nvSpPr>
            <p:cNvPr id="20487" name="Line 7"/>
            <p:cNvSpPr>
              <a:spLocks noChangeShapeType="1"/>
            </p:cNvSpPr>
            <p:nvPr/>
          </p:nvSpPr>
          <p:spPr bwMode="auto">
            <a:xfrm>
              <a:off x="3464" y="1872"/>
              <a:ext cx="288" cy="323"/>
            </a:xfrm>
            <a:prstGeom prst="line">
              <a:avLst/>
            </a:prstGeom>
            <a:noFill/>
            <a:ln w="9525">
              <a:solidFill>
                <a:schemeClr val="tx1"/>
              </a:solidFill>
              <a:round/>
              <a:headEnd/>
              <a:tailEnd type="none" w="lg" len="lg"/>
            </a:ln>
            <a:effectLst/>
          </p:spPr>
          <p:txBody>
            <a:bodyPr/>
            <a:lstStyle/>
            <a:p>
              <a:endParaRPr lang="en-US"/>
            </a:p>
          </p:txBody>
        </p:sp>
        <p:sp>
          <p:nvSpPr>
            <p:cNvPr id="20488" name="Line 8"/>
            <p:cNvSpPr>
              <a:spLocks noChangeShapeType="1"/>
            </p:cNvSpPr>
            <p:nvPr/>
          </p:nvSpPr>
          <p:spPr bwMode="auto">
            <a:xfrm>
              <a:off x="3400" y="1341"/>
              <a:ext cx="0" cy="404"/>
            </a:xfrm>
            <a:prstGeom prst="line">
              <a:avLst/>
            </a:prstGeom>
            <a:noFill/>
            <a:ln w="9525">
              <a:solidFill>
                <a:schemeClr val="tx1"/>
              </a:solidFill>
              <a:round/>
              <a:headEnd/>
              <a:tailEnd type="none" w="lg" len="lg"/>
            </a:ln>
            <a:effectLst/>
          </p:spPr>
          <p:txBody>
            <a:bodyPr/>
            <a:lstStyle/>
            <a:p>
              <a:endParaRPr lang="en-US"/>
            </a:p>
          </p:txBody>
        </p:sp>
        <p:sp>
          <p:nvSpPr>
            <p:cNvPr id="20489" name="Text Box 9"/>
            <p:cNvSpPr txBox="1">
              <a:spLocks noChangeArrowheads="1"/>
            </p:cNvSpPr>
            <p:nvPr/>
          </p:nvSpPr>
          <p:spPr bwMode="auto">
            <a:xfrm>
              <a:off x="3296" y="1705"/>
              <a:ext cx="528" cy="339"/>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sp>
          <p:nvSpPr>
            <p:cNvPr id="20490" name="Text Box 10"/>
            <p:cNvSpPr txBox="1">
              <a:spLocks noChangeArrowheads="1"/>
            </p:cNvSpPr>
            <p:nvPr/>
          </p:nvSpPr>
          <p:spPr bwMode="auto">
            <a:xfrm>
              <a:off x="2884" y="2151"/>
              <a:ext cx="528" cy="339"/>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sp>
          <p:nvSpPr>
            <p:cNvPr id="20491" name="Line 11"/>
            <p:cNvSpPr>
              <a:spLocks noChangeShapeType="1"/>
            </p:cNvSpPr>
            <p:nvPr/>
          </p:nvSpPr>
          <p:spPr bwMode="auto">
            <a:xfrm flipH="1">
              <a:off x="2688" y="2407"/>
              <a:ext cx="240" cy="323"/>
            </a:xfrm>
            <a:prstGeom prst="line">
              <a:avLst/>
            </a:prstGeom>
            <a:noFill/>
            <a:ln w="9525">
              <a:solidFill>
                <a:schemeClr val="tx1"/>
              </a:solidFill>
              <a:round/>
              <a:headEnd/>
              <a:tailEnd type="none" w="lg" len="lg"/>
            </a:ln>
            <a:effectLst/>
          </p:spPr>
          <p:txBody>
            <a:bodyPr/>
            <a:lstStyle/>
            <a:p>
              <a:endParaRPr lang="en-US"/>
            </a:p>
          </p:txBody>
        </p:sp>
        <p:sp>
          <p:nvSpPr>
            <p:cNvPr id="20492" name="Line 12"/>
            <p:cNvSpPr>
              <a:spLocks noChangeShapeType="1"/>
            </p:cNvSpPr>
            <p:nvPr/>
          </p:nvSpPr>
          <p:spPr bwMode="auto">
            <a:xfrm>
              <a:off x="3072" y="2407"/>
              <a:ext cx="240" cy="323"/>
            </a:xfrm>
            <a:prstGeom prst="line">
              <a:avLst/>
            </a:prstGeom>
            <a:noFill/>
            <a:ln w="9525">
              <a:solidFill>
                <a:schemeClr val="tx1"/>
              </a:solidFill>
              <a:round/>
              <a:headEnd/>
              <a:tailEnd type="none" w="lg" len="lg"/>
            </a:ln>
            <a:effectLst/>
          </p:spPr>
          <p:txBody>
            <a:bodyPr/>
            <a:lstStyle/>
            <a:p>
              <a:endParaRPr lang="en-US"/>
            </a:p>
          </p:txBody>
        </p:sp>
        <p:sp>
          <p:nvSpPr>
            <p:cNvPr id="20493" name="Text Box 13"/>
            <p:cNvSpPr txBox="1">
              <a:spLocks noChangeArrowheads="1"/>
            </p:cNvSpPr>
            <p:nvPr/>
          </p:nvSpPr>
          <p:spPr bwMode="auto">
            <a:xfrm>
              <a:off x="3204" y="2686"/>
              <a:ext cx="528" cy="338"/>
            </a:xfrm>
            <a:prstGeom prst="rect">
              <a:avLst/>
            </a:prstGeom>
            <a:noFill/>
            <a:ln w="9525">
              <a:noFill/>
              <a:miter lim="800000"/>
              <a:headEnd/>
              <a:tailEnd type="none" w="lg" len="lg"/>
            </a:ln>
            <a:effectLst/>
          </p:spPr>
          <p:txBody>
            <a:bodyPr>
              <a:spAutoFit/>
            </a:bodyPr>
            <a:lstStyle/>
            <a:p>
              <a:pPr>
                <a:spcBef>
                  <a:spcPct val="50000"/>
                </a:spcBef>
              </a:pPr>
              <a:r>
                <a:rPr lang="en-US" sz="3000" b="1"/>
                <a:t>5</a:t>
              </a:r>
            </a:p>
          </p:txBody>
        </p:sp>
        <p:sp>
          <p:nvSpPr>
            <p:cNvPr id="20494" name="Text Box 14"/>
            <p:cNvSpPr txBox="1">
              <a:spLocks noChangeArrowheads="1"/>
            </p:cNvSpPr>
            <p:nvPr/>
          </p:nvSpPr>
          <p:spPr bwMode="auto">
            <a:xfrm>
              <a:off x="3648" y="2165"/>
              <a:ext cx="768" cy="339"/>
            </a:xfrm>
            <a:prstGeom prst="rect">
              <a:avLst/>
            </a:prstGeom>
            <a:noFill/>
            <a:ln w="9525">
              <a:noFill/>
              <a:miter lim="800000"/>
              <a:headEnd/>
              <a:tailEnd type="none" w="lg" len="lg"/>
            </a:ln>
            <a:effectLst/>
          </p:spPr>
          <p:txBody>
            <a:bodyPr>
              <a:spAutoFit/>
            </a:bodyPr>
            <a:lstStyle/>
            <a:p>
              <a:pPr>
                <a:spcBef>
                  <a:spcPct val="50000"/>
                </a:spcBef>
              </a:pPr>
              <a:r>
                <a:rPr lang="en-US" sz="3000" b="1"/>
                <a:t>6</a:t>
              </a:r>
            </a:p>
          </p:txBody>
        </p:sp>
        <p:sp>
          <p:nvSpPr>
            <p:cNvPr id="20495" name="Text Box 15"/>
            <p:cNvSpPr txBox="1">
              <a:spLocks noChangeArrowheads="1"/>
            </p:cNvSpPr>
            <p:nvPr/>
          </p:nvSpPr>
          <p:spPr bwMode="auto">
            <a:xfrm>
              <a:off x="2096" y="3171"/>
              <a:ext cx="528" cy="339"/>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sp>
          <p:nvSpPr>
            <p:cNvPr id="20496" name="Line 16"/>
            <p:cNvSpPr>
              <a:spLocks noChangeShapeType="1"/>
            </p:cNvSpPr>
            <p:nvPr/>
          </p:nvSpPr>
          <p:spPr bwMode="auto">
            <a:xfrm flipH="1">
              <a:off x="1900" y="3427"/>
              <a:ext cx="240" cy="323"/>
            </a:xfrm>
            <a:prstGeom prst="line">
              <a:avLst/>
            </a:prstGeom>
            <a:noFill/>
            <a:ln w="9525">
              <a:solidFill>
                <a:schemeClr val="tx1"/>
              </a:solidFill>
              <a:round/>
              <a:headEnd/>
              <a:tailEnd type="none" w="lg" len="lg"/>
            </a:ln>
            <a:effectLst/>
          </p:spPr>
          <p:txBody>
            <a:bodyPr/>
            <a:lstStyle/>
            <a:p>
              <a:endParaRPr lang="en-US"/>
            </a:p>
          </p:txBody>
        </p:sp>
        <p:sp>
          <p:nvSpPr>
            <p:cNvPr id="20497" name="Line 17"/>
            <p:cNvSpPr>
              <a:spLocks noChangeShapeType="1"/>
            </p:cNvSpPr>
            <p:nvPr/>
          </p:nvSpPr>
          <p:spPr bwMode="auto">
            <a:xfrm>
              <a:off x="2284" y="3427"/>
              <a:ext cx="240" cy="323"/>
            </a:xfrm>
            <a:prstGeom prst="line">
              <a:avLst/>
            </a:prstGeom>
            <a:noFill/>
            <a:ln w="9525">
              <a:solidFill>
                <a:schemeClr val="tx1"/>
              </a:solidFill>
              <a:round/>
              <a:headEnd/>
              <a:tailEnd type="none" w="lg" len="lg"/>
            </a:ln>
            <a:effectLst/>
          </p:spPr>
          <p:txBody>
            <a:bodyPr/>
            <a:lstStyle/>
            <a:p>
              <a:endParaRPr lang="en-US"/>
            </a:p>
          </p:txBody>
        </p:sp>
        <p:sp>
          <p:nvSpPr>
            <p:cNvPr id="20498" name="Text Box 18"/>
            <p:cNvSpPr txBox="1">
              <a:spLocks noChangeArrowheads="1"/>
            </p:cNvSpPr>
            <p:nvPr/>
          </p:nvSpPr>
          <p:spPr bwMode="auto">
            <a:xfrm>
              <a:off x="1768" y="3708"/>
              <a:ext cx="528" cy="338"/>
            </a:xfrm>
            <a:prstGeom prst="rect">
              <a:avLst/>
            </a:prstGeom>
            <a:noFill/>
            <a:ln w="9525">
              <a:noFill/>
              <a:miter lim="800000"/>
              <a:headEnd/>
              <a:tailEnd type="none" w="lg" len="lg"/>
            </a:ln>
            <a:effectLst/>
          </p:spPr>
          <p:txBody>
            <a:bodyPr>
              <a:spAutoFit/>
            </a:bodyPr>
            <a:lstStyle/>
            <a:p>
              <a:pPr>
                <a:spcBef>
                  <a:spcPct val="50000"/>
                </a:spcBef>
              </a:pPr>
              <a:r>
                <a:rPr lang="en-US" sz="3000" b="1"/>
                <a:t>1</a:t>
              </a:r>
            </a:p>
          </p:txBody>
        </p:sp>
        <p:sp>
          <p:nvSpPr>
            <p:cNvPr id="20499" name="Text Box 19"/>
            <p:cNvSpPr txBox="1">
              <a:spLocks noChangeArrowheads="1"/>
            </p:cNvSpPr>
            <p:nvPr/>
          </p:nvSpPr>
          <p:spPr bwMode="auto">
            <a:xfrm>
              <a:off x="2416" y="3717"/>
              <a:ext cx="528" cy="339"/>
            </a:xfrm>
            <a:prstGeom prst="rect">
              <a:avLst/>
            </a:prstGeom>
            <a:noFill/>
            <a:ln w="9525">
              <a:noFill/>
              <a:miter lim="800000"/>
              <a:headEnd/>
              <a:tailEnd type="none" w="lg" len="lg"/>
            </a:ln>
            <a:effectLst/>
          </p:spPr>
          <p:txBody>
            <a:bodyPr>
              <a:spAutoFit/>
            </a:bodyPr>
            <a:lstStyle/>
            <a:p>
              <a:pPr>
                <a:spcBef>
                  <a:spcPct val="50000"/>
                </a:spcBef>
              </a:pPr>
              <a:r>
                <a:rPr lang="en-US" sz="3000" b="1"/>
                <a:t>2</a:t>
              </a:r>
            </a:p>
          </p:txBody>
        </p:sp>
        <p:sp>
          <p:nvSpPr>
            <p:cNvPr id="20500" name="Text Box 20"/>
            <p:cNvSpPr txBox="1">
              <a:spLocks noChangeArrowheads="1"/>
            </p:cNvSpPr>
            <p:nvPr/>
          </p:nvSpPr>
          <p:spPr bwMode="auto">
            <a:xfrm>
              <a:off x="2920" y="3181"/>
              <a:ext cx="528" cy="339"/>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sp>
          <p:nvSpPr>
            <p:cNvPr id="20501" name="Line 21"/>
            <p:cNvSpPr>
              <a:spLocks noChangeShapeType="1"/>
            </p:cNvSpPr>
            <p:nvPr/>
          </p:nvSpPr>
          <p:spPr bwMode="auto">
            <a:xfrm flipH="1">
              <a:off x="2724" y="3437"/>
              <a:ext cx="240" cy="324"/>
            </a:xfrm>
            <a:prstGeom prst="line">
              <a:avLst/>
            </a:prstGeom>
            <a:noFill/>
            <a:ln w="9525">
              <a:solidFill>
                <a:schemeClr val="tx1"/>
              </a:solidFill>
              <a:round/>
              <a:headEnd/>
              <a:tailEnd type="none" w="lg" len="lg"/>
            </a:ln>
            <a:effectLst/>
          </p:spPr>
          <p:txBody>
            <a:bodyPr/>
            <a:lstStyle/>
            <a:p>
              <a:endParaRPr lang="en-US"/>
            </a:p>
          </p:txBody>
        </p:sp>
        <p:sp>
          <p:nvSpPr>
            <p:cNvPr id="20502" name="Line 22"/>
            <p:cNvSpPr>
              <a:spLocks noChangeShapeType="1"/>
            </p:cNvSpPr>
            <p:nvPr/>
          </p:nvSpPr>
          <p:spPr bwMode="auto">
            <a:xfrm>
              <a:off x="3108" y="3437"/>
              <a:ext cx="240" cy="324"/>
            </a:xfrm>
            <a:prstGeom prst="line">
              <a:avLst/>
            </a:prstGeom>
            <a:noFill/>
            <a:ln w="9525">
              <a:solidFill>
                <a:schemeClr val="tx1"/>
              </a:solidFill>
              <a:round/>
              <a:headEnd/>
              <a:tailEnd type="none" w="lg" len="lg"/>
            </a:ln>
            <a:effectLst/>
          </p:spPr>
          <p:txBody>
            <a:bodyPr/>
            <a:lstStyle/>
            <a:p>
              <a:endParaRPr lang="en-US"/>
            </a:p>
          </p:txBody>
        </p:sp>
        <p:sp>
          <p:nvSpPr>
            <p:cNvPr id="20503" name="Text Box 23"/>
            <p:cNvSpPr txBox="1">
              <a:spLocks noChangeArrowheads="1"/>
            </p:cNvSpPr>
            <p:nvPr/>
          </p:nvSpPr>
          <p:spPr bwMode="auto">
            <a:xfrm>
              <a:off x="2604" y="3718"/>
              <a:ext cx="528" cy="339"/>
            </a:xfrm>
            <a:prstGeom prst="rect">
              <a:avLst/>
            </a:prstGeom>
            <a:noFill/>
            <a:ln w="9525">
              <a:noFill/>
              <a:miter lim="800000"/>
              <a:headEnd/>
              <a:tailEnd type="none" w="lg" len="lg"/>
            </a:ln>
            <a:effectLst/>
          </p:spPr>
          <p:txBody>
            <a:bodyPr>
              <a:spAutoFit/>
            </a:bodyPr>
            <a:lstStyle/>
            <a:p>
              <a:pPr>
                <a:spcBef>
                  <a:spcPct val="50000"/>
                </a:spcBef>
              </a:pPr>
              <a:r>
                <a:rPr lang="en-US" sz="3000" b="1"/>
                <a:t>3</a:t>
              </a:r>
            </a:p>
          </p:txBody>
        </p:sp>
        <p:sp>
          <p:nvSpPr>
            <p:cNvPr id="20504" name="Text Box 24"/>
            <p:cNvSpPr txBox="1">
              <a:spLocks noChangeArrowheads="1"/>
            </p:cNvSpPr>
            <p:nvPr/>
          </p:nvSpPr>
          <p:spPr bwMode="auto">
            <a:xfrm>
              <a:off x="3240" y="3717"/>
              <a:ext cx="528" cy="338"/>
            </a:xfrm>
            <a:prstGeom prst="rect">
              <a:avLst/>
            </a:prstGeom>
            <a:noFill/>
            <a:ln w="9525">
              <a:noFill/>
              <a:miter lim="800000"/>
              <a:headEnd/>
              <a:tailEnd type="none" w="lg" len="lg"/>
            </a:ln>
            <a:effectLst/>
          </p:spPr>
          <p:txBody>
            <a:bodyPr>
              <a:spAutoFit/>
            </a:bodyPr>
            <a:lstStyle/>
            <a:p>
              <a:pPr>
                <a:spcBef>
                  <a:spcPct val="50000"/>
                </a:spcBef>
              </a:pPr>
              <a:r>
                <a:rPr lang="en-US" sz="3000" b="1"/>
                <a:t>4</a:t>
              </a:r>
            </a:p>
          </p:txBody>
        </p:sp>
        <p:sp>
          <p:nvSpPr>
            <p:cNvPr id="20505" name="Text Box 25"/>
            <p:cNvSpPr txBox="1">
              <a:spLocks noChangeArrowheads="1"/>
            </p:cNvSpPr>
            <p:nvPr/>
          </p:nvSpPr>
          <p:spPr bwMode="auto">
            <a:xfrm>
              <a:off x="2580" y="2690"/>
              <a:ext cx="528" cy="338"/>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sp>
          <p:nvSpPr>
            <p:cNvPr id="20506" name="Line 26"/>
            <p:cNvSpPr>
              <a:spLocks noChangeShapeType="1"/>
            </p:cNvSpPr>
            <p:nvPr/>
          </p:nvSpPr>
          <p:spPr bwMode="auto">
            <a:xfrm flipH="1">
              <a:off x="2280" y="2922"/>
              <a:ext cx="288" cy="323"/>
            </a:xfrm>
            <a:prstGeom prst="line">
              <a:avLst/>
            </a:prstGeom>
            <a:noFill/>
            <a:ln w="9525">
              <a:solidFill>
                <a:schemeClr val="tx1"/>
              </a:solidFill>
              <a:round/>
              <a:headEnd/>
              <a:tailEnd type="none" w="lg" len="lg"/>
            </a:ln>
            <a:effectLst/>
          </p:spPr>
          <p:txBody>
            <a:bodyPr/>
            <a:lstStyle/>
            <a:p>
              <a:endParaRPr lang="en-US"/>
            </a:p>
          </p:txBody>
        </p:sp>
        <p:sp>
          <p:nvSpPr>
            <p:cNvPr id="20507" name="Line 27"/>
            <p:cNvSpPr>
              <a:spLocks noChangeShapeType="1"/>
            </p:cNvSpPr>
            <p:nvPr/>
          </p:nvSpPr>
          <p:spPr bwMode="auto">
            <a:xfrm>
              <a:off x="2712" y="2922"/>
              <a:ext cx="288" cy="323"/>
            </a:xfrm>
            <a:prstGeom prst="line">
              <a:avLst/>
            </a:prstGeom>
            <a:noFill/>
            <a:ln w="9525">
              <a:solidFill>
                <a:schemeClr val="tx1"/>
              </a:solidFill>
              <a:round/>
              <a:headEnd/>
              <a:tailEnd type="none" w="lg" len="lg"/>
            </a:ln>
            <a:effectLst/>
          </p:spPr>
          <p:txBody>
            <a:bodyPr/>
            <a:lstStyle/>
            <a:p>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381000"/>
            <a:ext cx="7772400" cy="1143000"/>
          </a:xfrm>
        </p:spPr>
        <p:txBody>
          <a:bodyPr/>
          <a:lstStyle/>
          <a:p>
            <a:r>
              <a:rPr lang="en-US"/>
              <a:t>Example continued …</a:t>
            </a:r>
          </a:p>
        </p:txBody>
      </p:sp>
      <p:sp>
        <p:nvSpPr>
          <p:cNvPr id="21507" name="Rectangle 3"/>
          <p:cNvSpPr>
            <a:spLocks noGrp="1" noChangeArrowheads="1"/>
          </p:cNvSpPr>
          <p:nvPr>
            <p:ph type="body" idx="1"/>
          </p:nvPr>
        </p:nvSpPr>
        <p:spPr>
          <a:xfrm>
            <a:off x="457200" y="1752600"/>
            <a:ext cx="7772400" cy="4114800"/>
          </a:xfrm>
        </p:spPr>
        <p:txBody>
          <a:bodyPr/>
          <a:lstStyle/>
          <a:p>
            <a:pPr>
              <a:buFontTx/>
              <a:buNone/>
            </a:pPr>
            <a:r>
              <a:rPr lang="en-US"/>
              <a:t>	it can be written as </a:t>
            </a:r>
          </a:p>
          <a:p>
            <a:pPr>
              <a:buFontTx/>
              <a:buNone/>
            </a:pPr>
            <a:r>
              <a:rPr lang="en-US"/>
              <a:t>	*+*+1 2+3 4 5 6</a:t>
            </a:r>
          </a:p>
          <a:p>
            <a:pPr>
              <a:buFontTx/>
              <a:buNone/>
            </a:pPr>
            <a:r>
              <a:rPr lang="en-US"/>
              <a:t>	The above arithmetic expression in (o-o-o) form can be calculated as  </a:t>
            </a:r>
          </a:p>
          <a:p>
            <a:pPr>
              <a:buFontTx/>
              <a:buNone/>
            </a:pPr>
            <a:r>
              <a:rPr lang="en-US"/>
              <a:t>	 *+*+1 2+3 4 5 6 = *+*3+3 4 5 6  </a:t>
            </a:r>
          </a:p>
          <a:p>
            <a:pPr>
              <a:buFontTx/>
              <a:buNone/>
            </a:pPr>
            <a:r>
              <a:rPr lang="en-US"/>
              <a:t>	= *+*3 7 5 6 = *+21 5 6 = *26 6 = 156.</a:t>
            </a:r>
          </a:p>
          <a:p>
            <a:pPr lvl="1">
              <a:buFontTx/>
              <a:buNone/>
            </a:pPr>
            <a:r>
              <a:rPr lang="en-US"/>
              <a:t>Following is a note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Note</a:t>
            </a:r>
          </a:p>
        </p:txBody>
      </p:sp>
      <p:sp>
        <p:nvSpPr>
          <p:cNvPr id="22531" name="Rectangle 3"/>
          <p:cNvSpPr>
            <a:spLocks noGrp="1" noChangeArrowheads="1"/>
          </p:cNvSpPr>
          <p:nvPr>
            <p:ph type="body" idx="1"/>
          </p:nvPr>
        </p:nvSpPr>
        <p:spPr>
          <a:xfrm>
            <a:off x="685800" y="1600200"/>
            <a:ext cx="7772400" cy="4495800"/>
          </a:xfrm>
        </p:spPr>
        <p:txBody>
          <a:bodyPr>
            <a:normAutofit lnSpcReduction="10000"/>
          </a:bodyPr>
          <a:lstStyle/>
          <a:p>
            <a:pPr>
              <a:lnSpc>
                <a:spcPct val="90000"/>
              </a:lnSpc>
              <a:buFontTx/>
              <a:buNone/>
            </a:pPr>
            <a:r>
              <a:rPr lang="en-US" sz="2800"/>
              <a:t>	The previous prefix arithmetic expression can be converted into the following infix arithmetic expression as </a:t>
            </a:r>
          </a:p>
          <a:p>
            <a:pPr>
              <a:lnSpc>
                <a:spcPct val="90000"/>
              </a:lnSpc>
              <a:buFontTx/>
              <a:buNone/>
            </a:pPr>
            <a:r>
              <a:rPr lang="en-US" sz="4400" b="1"/>
              <a:t>	*+*+1 2+3 4 5 6 </a:t>
            </a:r>
          </a:p>
          <a:p>
            <a:pPr>
              <a:lnSpc>
                <a:spcPct val="90000"/>
              </a:lnSpc>
              <a:buFontTx/>
              <a:buNone/>
            </a:pPr>
            <a:r>
              <a:rPr lang="en-US" sz="4400" b="1"/>
              <a:t>	= *+*+1 2 (3+4) 5 6 </a:t>
            </a:r>
          </a:p>
          <a:p>
            <a:pPr>
              <a:lnSpc>
                <a:spcPct val="90000"/>
              </a:lnSpc>
              <a:buFontTx/>
              <a:buNone/>
            </a:pPr>
            <a:r>
              <a:rPr lang="en-US" sz="4400" b="1"/>
              <a:t>	= *+*(1+2) (3+4) 5 6 </a:t>
            </a:r>
          </a:p>
          <a:p>
            <a:pPr>
              <a:lnSpc>
                <a:spcPct val="90000"/>
              </a:lnSpc>
              <a:buFontTx/>
              <a:buNone/>
            </a:pPr>
            <a:r>
              <a:rPr lang="en-US" sz="4400" b="1"/>
              <a:t>	= *(((1+2)*(3+4)) + 5) 6</a:t>
            </a:r>
          </a:p>
          <a:p>
            <a:pPr>
              <a:lnSpc>
                <a:spcPct val="90000"/>
              </a:lnSpc>
              <a:buFontTx/>
              <a:buNone/>
            </a:pPr>
            <a:r>
              <a:rPr lang="en-US" sz="4400" b="1"/>
              <a:t>	= (((1+2)*(3+4)) + 5)*6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Task</a:t>
            </a:r>
          </a:p>
        </p:txBody>
      </p:sp>
      <p:sp>
        <p:nvSpPr>
          <p:cNvPr id="23555" name="Rectangle 3"/>
          <p:cNvSpPr>
            <a:spLocks noGrp="1" noChangeArrowheads="1"/>
          </p:cNvSpPr>
          <p:nvPr>
            <p:ph type="body" idx="1"/>
          </p:nvPr>
        </p:nvSpPr>
        <p:spPr/>
        <p:txBody>
          <a:bodyPr/>
          <a:lstStyle/>
          <a:p>
            <a:pPr marL="609600" indent="-609600">
              <a:buFontTx/>
              <a:buNone/>
            </a:pPr>
            <a:r>
              <a:rPr lang="en-US"/>
              <a:t>	Convert the following infix expressions into the corresponding prefix expressions. Calculate the values of the expressions as well</a:t>
            </a:r>
          </a:p>
          <a:p>
            <a:pPr marL="990600" lvl="1" indent="-533400">
              <a:buFontTx/>
              <a:buAutoNum type="arabicPeriod"/>
            </a:pPr>
            <a:r>
              <a:rPr lang="en-US" sz="4400" b="1"/>
              <a:t>2*(3+4)*5</a:t>
            </a:r>
          </a:p>
          <a:p>
            <a:pPr marL="990600" lvl="1" indent="-533400">
              <a:buFontTx/>
              <a:buAutoNum type="arabicPeriod"/>
            </a:pPr>
            <a:r>
              <a:rPr lang="en-US" sz="4400" b="1"/>
              <a:t>((4+5)*6)+4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Ambiguous CFG</a:t>
            </a:r>
          </a:p>
        </p:txBody>
      </p:sp>
      <p:sp>
        <p:nvSpPr>
          <p:cNvPr id="26627" name="Rectangle 3"/>
          <p:cNvSpPr>
            <a:spLocks noGrp="1" noChangeArrowheads="1"/>
          </p:cNvSpPr>
          <p:nvPr>
            <p:ph type="body" idx="1"/>
          </p:nvPr>
        </p:nvSpPr>
        <p:spPr/>
        <p:txBody>
          <a:bodyPr/>
          <a:lstStyle/>
          <a:p>
            <a:pPr>
              <a:lnSpc>
                <a:spcPct val="90000"/>
              </a:lnSpc>
              <a:buFontTx/>
              <a:buNone/>
            </a:pPr>
            <a:r>
              <a:rPr lang="en-US"/>
              <a:t>	The CFG is said to be ambiguous if there exists atleast one word of it’s language that can be generated by the different production trees.</a:t>
            </a:r>
          </a:p>
          <a:p>
            <a:pPr>
              <a:lnSpc>
                <a:spcPct val="90000"/>
              </a:lnSpc>
              <a:buFontTx/>
              <a:buNone/>
            </a:pPr>
            <a:r>
              <a:rPr lang="en-US"/>
              <a:t>	</a:t>
            </a:r>
            <a:r>
              <a:rPr lang="en-US" b="1" u="sng"/>
              <a:t>Example</a:t>
            </a:r>
            <a:r>
              <a:rPr lang="en-US"/>
              <a:t>: Consider the following CFG S</a:t>
            </a:r>
            <a:r>
              <a:rPr lang="en-US">
                <a:sym typeface="Math1" pitchFamily="2" charset="2"/>
              </a:rPr>
              <a:t></a:t>
            </a:r>
            <a:r>
              <a:rPr lang="en-US">
                <a:sym typeface="Wingdings" pitchFamily="2" charset="2"/>
              </a:rPr>
              <a:t>aS</a:t>
            </a:r>
            <a:r>
              <a:rPr lang="en-US" b="1">
                <a:sym typeface="Wingdings" pitchFamily="2" charset="2"/>
              </a:rPr>
              <a:t>|</a:t>
            </a:r>
            <a:r>
              <a:rPr lang="en-US">
                <a:sym typeface="Wingdings" pitchFamily="2" charset="2"/>
              </a:rPr>
              <a:t>Sa</a:t>
            </a:r>
            <a:r>
              <a:rPr lang="en-US" b="1">
                <a:sym typeface="Wingdings" pitchFamily="2" charset="2"/>
              </a:rPr>
              <a:t>|</a:t>
            </a:r>
            <a:r>
              <a:rPr lang="en-US">
                <a:sym typeface="Wingdings" pitchFamily="2" charset="2"/>
              </a:rPr>
              <a:t>a</a:t>
            </a:r>
          </a:p>
          <a:p>
            <a:pPr>
              <a:lnSpc>
                <a:spcPct val="90000"/>
              </a:lnSpc>
              <a:buFontTx/>
              <a:buNone/>
            </a:pPr>
            <a:r>
              <a:rPr lang="en-US">
                <a:sym typeface="Wingdings" pitchFamily="2" charset="2"/>
              </a:rPr>
              <a:t>	The word aaa can be generated by the following three different trees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152400"/>
            <a:ext cx="7772400" cy="1143000"/>
          </a:xfrm>
        </p:spPr>
        <p:txBody>
          <a:bodyPr/>
          <a:lstStyle/>
          <a:p>
            <a:r>
              <a:rPr lang="en-US"/>
              <a:t>Example continued …</a:t>
            </a:r>
          </a:p>
        </p:txBody>
      </p:sp>
      <p:sp>
        <p:nvSpPr>
          <p:cNvPr id="27651" name="Rectangle 3"/>
          <p:cNvSpPr>
            <a:spLocks noGrp="1" noChangeArrowheads="1"/>
          </p:cNvSpPr>
          <p:nvPr>
            <p:ph type="body" idx="1"/>
          </p:nvPr>
        </p:nvSpPr>
        <p:spPr>
          <a:xfrm>
            <a:off x="457200" y="1524000"/>
            <a:ext cx="8534400" cy="5181600"/>
          </a:xfrm>
        </p:spPr>
        <p:txBody>
          <a:bodyPr>
            <a:normAutofit/>
          </a:bodyPr>
          <a:lstStyle/>
          <a:p>
            <a:pPr>
              <a:lnSpc>
                <a:spcPct val="90000"/>
              </a:lnSpc>
              <a:buFontTx/>
              <a:buNone/>
            </a:pPr>
            <a:r>
              <a:rPr lang="en-US" sz="3000" dirty="0"/>
              <a:t>	</a:t>
            </a:r>
          </a:p>
          <a:p>
            <a:pPr>
              <a:lnSpc>
                <a:spcPct val="90000"/>
              </a:lnSpc>
              <a:buFontTx/>
              <a:buNone/>
            </a:pPr>
            <a:endParaRPr lang="en-US" sz="3000" dirty="0"/>
          </a:p>
          <a:p>
            <a:pPr>
              <a:lnSpc>
                <a:spcPct val="90000"/>
              </a:lnSpc>
              <a:buFontTx/>
              <a:buNone/>
            </a:pPr>
            <a:endParaRPr lang="en-US" sz="3000" dirty="0"/>
          </a:p>
          <a:p>
            <a:pPr>
              <a:lnSpc>
                <a:spcPct val="90000"/>
              </a:lnSpc>
              <a:buFontTx/>
              <a:buNone/>
            </a:pPr>
            <a:endParaRPr lang="en-US" sz="3000" dirty="0"/>
          </a:p>
          <a:p>
            <a:pPr>
              <a:lnSpc>
                <a:spcPct val="90000"/>
              </a:lnSpc>
              <a:buFontTx/>
              <a:buNone/>
            </a:pPr>
            <a:endParaRPr lang="en-US" sz="3000" dirty="0"/>
          </a:p>
          <a:p>
            <a:pPr>
              <a:lnSpc>
                <a:spcPct val="90000"/>
              </a:lnSpc>
              <a:buFontTx/>
              <a:buNone/>
            </a:pPr>
            <a:endParaRPr lang="en-US" sz="3000" dirty="0"/>
          </a:p>
          <a:p>
            <a:pPr>
              <a:lnSpc>
                <a:spcPct val="90000"/>
              </a:lnSpc>
              <a:buFontTx/>
              <a:buNone/>
            </a:pPr>
            <a:r>
              <a:rPr lang="en-US" sz="3000" dirty="0"/>
              <a:t>	Thus the above CFG is ambiguous, while the CFG </a:t>
            </a:r>
            <a:r>
              <a:rPr lang="en-US" sz="3000" dirty="0" err="1"/>
              <a:t>S</a:t>
            </a:r>
            <a:r>
              <a:rPr lang="en-US" sz="3000" dirty="0" err="1">
                <a:sym typeface="Math1" pitchFamily="2" charset="2"/>
              </a:rPr>
              <a:t></a:t>
            </a:r>
            <a:r>
              <a:rPr lang="en-US" sz="3000" dirty="0" err="1">
                <a:sym typeface="Wingdings" pitchFamily="2" charset="2"/>
              </a:rPr>
              <a:t>aS|a</a:t>
            </a:r>
            <a:r>
              <a:rPr lang="en-US" sz="3000" dirty="0">
                <a:sym typeface="Wingdings" pitchFamily="2" charset="2"/>
              </a:rPr>
              <a:t> is not ambiguous as neither the word </a:t>
            </a:r>
            <a:r>
              <a:rPr lang="en-US" sz="3000" dirty="0" err="1">
                <a:sym typeface="Wingdings" pitchFamily="2" charset="2"/>
              </a:rPr>
              <a:t>aaa</a:t>
            </a:r>
            <a:r>
              <a:rPr lang="en-US" sz="3000" dirty="0">
                <a:sym typeface="Wingdings" pitchFamily="2" charset="2"/>
              </a:rPr>
              <a:t> nor any other word can be derived from more than one production trees. The derivation tree for </a:t>
            </a:r>
            <a:r>
              <a:rPr lang="en-US" sz="3000" dirty="0" err="1">
                <a:sym typeface="Wingdings" pitchFamily="2" charset="2"/>
              </a:rPr>
              <a:t>aaa</a:t>
            </a:r>
            <a:r>
              <a:rPr lang="en-US" sz="3000" dirty="0">
                <a:sym typeface="Wingdings" pitchFamily="2" charset="2"/>
              </a:rPr>
              <a:t> is as follows</a:t>
            </a:r>
            <a:endParaRPr lang="en-US" sz="3000" dirty="0"/>
          </a:p>
        </p:txBody>
      </p:sp>
      <p:grpSp>
        <p:nvGrpSpPr>
          <p:cNvPr id="2" name="Group 4"/>
          <p:cNvGrpSpPr>
            <a:grpSpLocks/>
          </p:cNvGrpSpPr>
          <p:nvPr/>
        </p:nvGrpSpPr>
        <p:grpSpPr bwMode="auto">
          <a:xfrm>
            <a:off x="152400" y="1219200"/>
            <a:ext cx="3502025" cy="3403600"/>
            <a:chOff x="2810" y="1610"/>
            <a:chExt cx="2206" cy="2144"/>
          </a:xfrm>
        </p:grpSpPr>
        <p:sp>
          <p:nvSpPr>
            <p:cNvPr id="27653" name="Line 5"/>
            <p:cNvSpPr>
              <a:spLocks noChangeShapeType="1"/>
            </p:cNvSpPr>
            <p:nvPr/>
          </p:nvSpPr>
          <p:spPr bwMode="auto">
            <a:xfrm flipH="1">
              <a:off x="2979" y="1889"/>
              <a:ext cx="329" cy="330"/>
            </a:xfrm>
            <a:prstGeom prst="line">
              <a:avLst/>
            </a:prstGeom>
            <a:noFill/>
            <a:ln w="9525">
              <a:solidFill>
                <a:schemeClr val="tx1"/>
              </a:solidFill>
              <a:round/>
              <a:headEnd/>
              <a:tailEnd type="none" w="lg" len="lg"/>
            </a:ln>
            <a:effectLst/>
          </p:spPr>
          <p:txBody>
            <a:bodyPr/>
            <a:lstStyle/>
            <a:p>
              <a:endParaRPr lang="en-US"/>
            </a:p>
          </p:txBody>
        </p:sp>
        <p:sp>
          <p:nvSpPr>
            <p:cNvPr id="27654" name="Line 6"/>
            <p:cNvSpPr>
              <a:spLocks noChangeShapeType="1"/>
            </p:cNvSpPr>
            <p:nvPr/>
          </p:nvSpPr>
          <p:spPr bwMode="auto">
            <a:xfrm>
              <a:off x="3473" y="1889"/>
              <a:ext cx="329" cy="330"/>
            </a:xfrm>
            <a:prstGeom prst="line">
              <a:avLst/>
            </a:prstGeom>
            <a:noFill/>
            <a:ln w="9525">
              <a:solidFill>
                <a:schemeClr val="tx1"/>
              </a:solidFill>
              <a:round/>
              <a:headEnd/>
              <a:tailEnd type="none" w="lg" len="lg"/>
            </a:ln>
            <a:effectLst/>
          </p:spPr>
          <p:txBody>
            <a:bodyPr/>
            <a:lstStyle/>
            <a:p>
              <a:endParaRPr lang="en-US"/>
            </a:p>
          </p:txBody>
        </p:sp>
        <p:sp>
          <p:nvSpPr>
            <p:cNvPr id="27655" name="Text Box 7"/>
            <p:cNvSpPr txBox="1">
              <a:spLocks noChangeArrowheads="1"/>
            </p:cNvSpPr>
            <p:nvPr/>
          </p:nvSpPr>
          <p:spPr bwMode="auto">
            <a:xfrm>
              <a:off x="3257" y="1610"/>
              <a:ext cx="603"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27656" name="Text Box 8"/>
            <p:cNvSpPr txBox="1">
              <a:spLocks noChangeArrowheads="1"/>
            </p:cNvSpPr>
            <p:nvPr/>
          </p:nvSpPr>
          <p:spPr bwMode="auto">
            <a:xfrm>
              <a:off x="2810" y="2174"/>
              <a:ext cx="603" cy="346"/>
            </a:xfrm>
            <a:prstGeom prst="rect">
              <a:avLst/>
            </a:prstGeom>
            <a:noFill/>
            <a:ln w="9525">
              <a:noFill/>
              <a:miter lim="800000"/>
              <a:headEnd/>
              <a:tailEnd type="none" w="lg" len="lg"/>
            </a:ln>
            <a:effectLst/>
          </p:spPr>
          <p:txBody>
            <a:bodyPr>
              <a:spAutoFit/>
            </a:bodyPr>
            <a:lstStyle/>
            <a:p>
              <a:pPr>
                <a:spcBef>
                  <a:spcPct val="50000"/>
                </a:spcBef>
              </a:pPr>
              <a:r>
                <a:rPr lang="en-US" sz="3000" b="1"/>
                <a:t>a</a:t>
              </a:r>
            </a:p>
          </p:txBody>
        </p:sp>
        <p:sp>
          <p:nvSpPr>
            <p:cNvPr id="27657" name="Text Box 9"/>
            <p:cNvSpPr txBox="1">
              <a:spLocks noChangeArrowheads="1"/>
            </p:cNvSpPr>
            <p:nvPr/>
          </p:nvSpPr>
          <p:spPr bwMode="auto">
            <a:xfrm>
              <a:off x="3683" y="2188"/>
              <a:ext cx="877"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27658" name="Line 10"/>
            <p:cNvSpPr>
              <a:spLocks noChangeShapeType="1"/>
            </p:cNvSpPr>
            <p:nvPr/>
          </p:nvSpPr>
          <p:spPr bwMode="auto">
            <a:xfrm flipH="1">
              <a:off x="3427" y="2489"/>
              <a:ext cx="329" cy="330"/>
            </a:xfrm>
            <a:prstGeom prst="line">
              <a:avLst/>
            </a:prstGeom>
            <a:noFill/>
            <a:ln w="9525">
              <a:solidFill>
                <a:schemeClr val="tx1"/>
              </a:solidFill>
              <a:round/>
              <a:headEnd/>
              <a:tailEnd type="none" w="lg" len="lg"/>
            </a:ln>
            <a:effectLst/>
          </p:spPr>
          <p:txBody>
            <a:bodyPr/>
            <a:lstStyle/>
            <a:p>
              <a:endParaRPr lang="en-US"/>
            </a:p>
          </p:txBody>
        </p:sp>
        <p:sp>
          <p:nvSpPr>
            <p:cNvPr id="27659" name="Line 11"/>
            <p:cNvSpPr>
              <a:spLocks noChangeShapeType="1"/>
            </p:cNvSpPr>
            <p:nvPr/>
          </p:nvSpPr>
          <p:spPr bwMode="auto">
            <a:xfrm>
              <a:off x="3921" y="2489"/>
              <a:ext cx="329" cy="330"/>
            </a:xfrm>
            <a:prstGeom prst="line">
              <a:avLst/>
            </a:prstGeom>
            <a:noFill/>
            <a:ln w="9525">
              <a:solidFill>
                <a:schemeClr val="tx1"/>
              </a:solidFill>
              <a:round/>
              <a:headEnd/>
              <a:tailEnd type="none" w="lg" len="lg"/>
            </a:ln>
            <a:effectLst/>
          </p:spPr>
          <p:txBody>
            <a:bodyPr/>
            <a:lstStyle/>
            <a:p>
              <a:endParaRPr lang="en-US"/>
            </a:p>
          </p:txBody>
        </p:sp>
        <p:sp>
          <p:nvSpPr>
            <p:cNvPr id="27660" name="Text Box 12"/>
            <p:cNvSpPr txBox="1">
              <a:spLocks noChangeArrowheads="1"/>
            </p:cNvSpPr>
            <p:nvPr/>
          </p:nvSpPr>
          <p:spPr bwMode="auto">
            <a:xfrm>
              <a:off x="3258" y="2774"/>
              <a:ext cx="603" cy="346"/>
            </a:xfrm>
            <a:prstGeom prst="rect">
              <a:avLst/>
            </a:prstGeom>
            <a:noFill/>
            <a:ln w="9525">
              <a:noFill/>
              <a:miter lim="800000"/>
              <a:headEnd/>
              <a:tailEnd type="none" w="lg" len="lg"/>
            </a:ln>
            <a:effectLst/>
          </p:spPr>
          <p:txBody>
            <a:bodyPr>
              <a:spAutoFit/>
            </a:bodyPr>
            <a:lstStyle/>
            <a:p>
              <a:pPr>
                <a:spcBef>
                  <a:spcPct val="50000"/>
                </a:spcBef>
              </a:pPr>
              <a:r>
                <a:rPr lang="en-US" sz="3000" b="1"/>
                <a:t>a</a:t>
              </a:r>
            </a:p>
          </p:txBody>
        </p:sp>
        <p:sp>
          <p:nvSpPr>
            <p:cNvPr id="27661" name="Text Box 13"/>
            <p:cNvSpPr txBox="1">
              <a:spLocks noChangeArrowheads="1"/>
            </p:cNvSpPr>
            <p:nvPr/>
          </p:nvSpPr>
          <p:spPr bwMode="auto">
            <a:xfrm>
              <a:off x="4139" y="2786"/>
              <a:ext cx="877"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27662" name="Line 14"/>
            <p:cNvSpPr>
              <a:spLocks noChangeShapeType="1"/>
            </p:cNvSpPr>
            <p:nvPr/>
          </p:nvSpPr>
          <p:spPr bwMode="auto">
            <a:xfrm>
              <a:off x="4272" y="3072"/>
              <a:ext cx="0" cy="384"/>
            </a:xfrm>
            <a:prstGeom prst="line">
              <a:avLst/>
            </a:prstGeom>
            <a:noFill/>
            <a:ln w="9525">
              <a:solidFill>
                <a:schemeClr val="tx1"/>
              </a:solidFill>
              <a:round/>
              <a:headEnd/>
              <a:tailEnd/>
            </a:ln>
            <a:effectLst/>
          </p:spPr>
          <p:txBody>
            <a:bodyPr/>
            <a:lstStyle/>
            <a:p>
              <a:endParaRPr lang="en-US"/>
            </a:p>
          </p:txBody>
        </p:sp>
        <p:sp>
          <p:nvSpPr>
            <p:cNvPr id="27663" name="Text Box 15"/>
            <p:cNvSpPr txBox="1">
              <a:spLocks noChangeArrowheads="1"/>
            </p:cNvSpPr>
            <p:nvPr/>
          </p:nvSpPr>
          <p:spPr bwMode="auto">
            <a:xfrm>
              <a:off x="4149" y="3408"/>
              <a:ext cx="603" cy="346"/>
            </a:xfrm>
            <a:prstGeom prst="rect">
              <a:avLst/>
            </a:prstGeom>
            <a:noFill/>
            <a:ln w="9525">
              <a:noFill/>
              <a:miter lim="800000"/>
              <a:headEnd/>
              <a:tailEnd type="none" w="lg" len="lg"/>
            </a:ln>
            <a:effectLst/>
          </p:spPr>
          <p:txBody>
            <a:bodyPr>
              <a:spAutoFit/>
            </a:bodyPr>
            <a:lstStyle/>
            <a:p>
              <a:pPr>
                <a:spcBef>
                  <a:spcPct val="50000"/>
                </a:spcBef>
              </a:pPr>
              <a:r>
                <a:rPr lang="en-US" sz="3000" b="1"/>
                <a:t>a</a:t>
              </a:r>
            </a:p>
          </p:txBody>
        </p:sp>
      </p:grpSp>
      <p:grpSp>
        <p:nvGrpSpPr>
          <p:cNvPr id="3" name="Group 16"/>
          <p:cNvGrpSpPr>
            <a:grpSpLocks/>
          </p:cNvGrpSpPr>
          <p:nvPr/>
        </p:nvGrpSpPr>
        <p:grpSpPr bwMode="auto">
          <a:xfrm>
            <a:off x="2898775" y="1143000"/>
            <a:ext cx="3502025" cy="3403600"/>
            <a:chOff x="1538" y="1200"/>
            <a:chExt cx="2206" cy="2144"/>
          </a:xfrm>
        </p:grpSpPr>
        <p:sp>
          <p:nvSpPr>
            <p:cNvPr id="27665" name="Line 17"/>
            <p:cNvSpPr>
              <a:spLocks noChangeShapeType="1"/>
            </p:cNvSpPr>
            <p:nvPr/>
          </p:nvSpPr>
          <p:spPr bwMode="auto">
            <a:xfrm flipH="1">
              <a:off x="1707" y="1479"/>
              <a:ext cx="329" cy="330"/>
            </a:xfrm>
            <a:prstGeom prst="line">
              <a:avLst/>
            </a:prstGeom>
            <a:noFill/>
            <a:ln w="9525">
              <a:solidFill>
                <a:schemeClr val="tx1"/>
              </a:solidFill>
              <a:round/>
              <a:headEnd/>
              <a:tailEnd type="none" w="lg" len="lg"/>
            </a:ln>
            <a:effectLst/>
          </p:spPr>
          <p:txBody>
            <a:bodyPr/>
            <a:lstStyle/>
            <a:p>
              <a:endParaRPr lang="en-US"/>
            </a:p>
          </p:txBody>
        </p:sp>
        <p:sp>
          <p:nvSpPr>
            <p:cNvPr id="27666" name="Line 18"/>
            <p:cNvSpPr>
              <a:spLocks noChangeShapeType="1"/>
            </p:cNvSpPr>
            <p:nvPr/>
          </p:nvSpPr>
          <p:spPr bwMode="auto">
            <a:xfrm>
              <a:off x="2201" y="1479"/>
              <a:ext cx="329" cy="330"/>
            </a:xfrm>
            <a:prstGeom prst="line">
              <a:avLst/>
            </a:prstGeom>
            <a:noFill/>
            <a:ln w="9525">
              <a:solidFill>
                <a:schemeClr val="tx1"/>
              </a:solidFill>
              <a:round/>
              <a:headEnd/>
              <a:tailEnd type="none" w="lg" len="lg"/>
            </a:ln>
            <a:effectLst/>
          </p:spPr>
          <p:txBody>
            <a:bodyPr/>
            <a:lstStyle/>
            <a:p>
              <a:endParaRPr lang="en-US"/>
            </a:p>
          </p:txBody>
        </p:sp>
        <p:sp>
          <p:nvSpPr>
            <p:cNvPr id="27667" name="Text Box 19"/>
            <p:cNvSpPr txBox="1">
              <a:spLocks noChangeArrowheads="1"/>
            </p:cNvSpPr>
            <p:nvPr/>
          </p:nvSpPr>
          <p:spPr bwMode="auto">
            <a:xfrm>
              <a:off x="1985" y="1200"/>
              <a:ext cx="603"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27668" name="Text Box 20"/>
            <p:cNvSpPr txBox="1">
              <a:spLocks noChangeArrowheads="1"/>
            </p:cNvSpPr>
            <p:nvPr/>
          </p:nvSpPr>
          <p:spPr bwMode="auto">
            <a:xfrm>
              <a:off x="1538" y="1764"/>
              <a:ext cx="603" cy="346"/>
            </a:xfrm>
            <a:prstGeom prst="rect">
              <a:avLst/>
            </a:prstGeom>
            <a:noFill/>
            <a:ln w="9525">
              <a:noFill/>
              <a:miter lim="800000"/>
              <a:headEnd/>
              <a:tailEnd type="none" w="lg" len="lg"/>
            </a:ln>
            <a:effectLst/>
          </p:spPr>
          <p:txBody>
            <a:bodyPr>
              <a:spAutoFit/>
            </a:bodyPr>
            <a:lstStyle/>
            <a:p>
              <a:pPr>
                <a:spcBef>
                  <a:spcPct val="50000"/>
                </a:spcBef>
              </a:pPr>
              <a:r>
                <a:rPr lang="en-US" sz="3000" b="1"/>
                <a:t>a</a:t>
              </a:r>
            </a:p>
          </p:txBody>
        </p:sp>
        <p:sp>
          <p:nvSpPr>
            <p:cNvPr id="27669" name="Text Box 21"/>
            <p:cNvSpPr txBox="1">
              <a:spLocks noChangeArrowheads="1"/>
            </p:cNvSpPr>
            <p:nvPr/>
          </p:nvSpPr>
          <p:spPr bwMode="auto">
            <a:xfrm>
              <a:off x="2411" y="1778"/>
              <a:ext cx="877"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27670" name="Line 22"/>
            <p:cNvSpPr>
              <a:spLocks noChangeShapeType="1"/>
            </p:cNvSpPr>
            <p:nvPr/>
          </p:nvSpPr>
          <p:spPr bwMode="auto">
            <a:xfrm flipH="1">
              <a:off x="2155" y="2079"/>
              <a:ext cx="329" cy="330"/>
            </a:xfrm>
            <a:prstGeom prst="line">
              <a:avLst/>
            </a:prstGeom>
            <a:noFill/>
            <a:ln w="9525">
              <a:solidFill>
                <a:schemeClr val="tx1"/>
              </a:solidFill>
              <a:round/>
              <a:headEnd/>
              <a:tailEnd type="none" w="lg" len="lg"/>
            </a:ln>
            <a:effectLst/>
          </p:spPr>
          <p:txBody>
            <a:bodyPr/>
            <a:lstStyle/>
            <a:p>
              <a:endParaRPr lang="en-US"/>
            </a:p>
          </p:txBody>
        </p:sp>
        <p:sp>
          <p:nvSpPr>
            <p:cNvPr id="27671" name="Line 23"/>
            <p:cNvSpPr>
              <a:spLocks noChangeShapeType="1"/>
            </p:cNvSpPr>
            <p:nvPr/>
          </p:nvSpPr>
          <p:spPr bwMode="auto">
            <a:xfrm>
              <a:off x="2649" y="2079"/>
              <a:ext cx="329" cy="330"/>
            </a:xfrm>
            <a:prstGeom prst="line">
              <a:avLst/>
            </a:prstGeom>
            <a:noFill/>
            <a:ln w="9525">
              <a:solidFill>
                <a:schemeClr val="tx1"/>
              </a:solidFill>
              <a:round/>
              <a:headEnd/>
              <a:tailEnd type="none" w="lg" len="lg"/>
            </a:ln>
            <a:effectLst/>
          </p:spPr>
          <p:txBody>
            <a:bodyPr/>
            <a:lstStyle/>
            <a:p>
              <a:endParaRPr lang="en-US"/>
            </a:p>
          </p:txBody>
        </p:sp>
        <p:sp>
          <p:nvSpPr>
            <p:cNvPr id="27672" name="Text Box 24"/>
            <p:cNvSpPr txBox="1">
              <a:spLocks noChangeArrowheads="1"/>
            </p:cNvSpPr>
            <p:nvPr/>
          </p:nvSpPr>
          <p:spPr bwMode="auto">
            <a:xfrm>
              <a:off x="1986" y="2364"/>
              <a:ext cx="603"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27673" name="Text Box 25"/>
            <p:cNvSpPr txBox="1">
              <a:spLocks noChangeArrowheads="1"/>
            </p:cNvSpPr>
            <p:nvPr/>
          </p:nvSpPr>
          <p:spPr bwMode="auto">
            <a:xfrm>
              <a:off x="2867" y="2376"/>
              <a:ext cx="877" cy="346"/>
            </a:xfrm>
            <a:prstGeom prst="rect">
              <a:avLst/>
            </a:prstGeom>
            <a:noFill/>
            <a:ln w="9525">
              <a:noFill/>
              <a:miter lim="800000"/>
              <a:headEnd/>
              <a:tailEnd type="none" w="lg" len="lg"/>
            </a:ln>
            <a:effectLst/>
          </p:spPr>
          <p:txBody>
            <a:bodyPr>
              <a:spAutoFit/>
            </a:bodyPr>
            <a:lstStyle/>
            <a:p>
              <a:pPr>
                <a:spcBef>
                  <a:spcPct val="50000"/>
                </a:spcBef>
              </a:pPr>
              <a:r>
                <a:rPr lang="en-US" sz="3000" b="1"/>
                <a:t>a</a:t>
              </a:r>
            </a:p>
          </p:txBody>
        </p:sp>
        <p:sp>
          <p:nvSpPr>
            <p:cNvPr id="27674" name="Line 26"/>
            <p:cNvSpPr>
              <a:spLocks noChangeShapeType="1"/>
            </p:cNvSpPr>
            <p:nvPr/>
          </p:nvSpPr>
          <p:spPr bwMode="auto">
            <a:xfrm>
              <a:off x="2112" y="2662"/>
              <a:ext cx="0" cy="384"/>
            </a:xfrm>
            <a:prstGeom prst="line">
              <a:avLst/>
            </a:prstGeom>
            <a:noFill/>
            <a:ln w="9525">
              <a:solidFill>
                <a:schemeClr val="tx1"/>
              </a:solidFill>
              <a:round/>
              <a:headEnd/>
              <a:tailEnd/>
            </a:ln>
            <a:effectLst/>
          </p:spPr>
          <p:txBody>
            <a:bodyPr/>
            <a:lstStyle/>
            <a:p>
              <a:endParaRPr lang="en-US"/>
            </a:p>
          </p:txBody>
        </p:sp>
        <p:sp>
          <p:nvSpPr>
            <p:cNvPr id="27675" name="Text Box 27"/>
            <p:cNvSpPr txBox="1">
              <a:spLocks noChangeArrowheads="1"/>
            </p:cNvSpPr>
            <p:nvPr/>
          </p:nvSpPr>
          <p:spPr bwMode="auto">
            <a:xfrm>
              <a:off x="1989" y="2998"/>
              <a:ext cx="603" cy="346"/>
            </a:xfrm>
            <a:prstGeom prst="rect">
              <a:avLst/>
            </a:prstGeom>
            <a:noFill/>
            <a:ln w="9525">
              <a:noFill/>
              <a:miter lim="800000"/>
              <a:headEnd/>
              <a:tailEnd type="none" w="lg" len="lg"/>
            </a:ln>
            <a:effectLst/>
          </p:spPr>
          <p:txBody>
            <a:bodyPr>
              <a:spAutoFit/>
            </a:bodyPr>
            <a:lstStyle/>
            <a:p>
              <a:pPr>
                <a:spcBef>
                  <a:spcPct val="50000"/>
                </a:spcBef>
              </a:pPr>
              <a:r>
                <a:rPr lang="en-US" sz="3000" b="1"/>
                <a:t>a</a:t>
              </a:r>
            </a:p>
          </p:txBody>
        </p:sp>
      </p:grpSp>
      <p:grpSp>
        <p:nvGrpSpPr>
          <p:cNvPr id="4" name="Group 28"/>
          <p:cNvGrpSpPr>
            <a:grpSpLocks/>
          </p:cNvGrpSpPr>
          <p:nvPr/>
        </p:nvGrpSpPr>
        <p:grpSpPr bwMode="auto">
          <a:xfrm>
            <a:off x="5676900" y="1219200"/>
            <a:ext cx="3543300" cy="3403600"/>
            <a:chOff x="2928" y="1152"/>
            <a:chExt cx="2232" cy="2144"/>
          </a:xfrm>
        </p:grpSpPr>
        <p:sp>
          <p:nvSpPr>
            <p:cNvPr id="27677" name="Line 29"/>
            <p:cNvSpPr>
              <a:spLocks noChangeShapeType="1"/>
            </p:cNvSpPr>
            <p:nvPr/>
          </p:nvSpPr>
          <p:spPr bwMode="auto">
            <a:xfrm flipH="1">
              <a:off x="3579" y="1431"/>
              <a:ext cx="329" cy="330"/>
            </a:xfrm>
            <a:prstGeom prst="line">
              <a:avLst/>
            </a:prstGeom>
            <a:noFill/>
            <a:ln w="9525">
              <a:solidFill>
                <a:schemeClr val="tx1"/>
              </a:solidFill>
              <a:round/>
              <a:headEnd/>
              <a:tailEnd type="none" w="lg" len="lg"/>
            </a:ln>
            <a:effectLst/>
          </p:spPr>
          <p:txBody>
            <a:bodyPr/>
            <a:lstStyle/>
            <a:p>
              <a:endParaRPr lang="en-US"/>
            </a:p>
          </p:txBody>
        </p:sp>
        <p:sp>
          <p:nvSpPr>
            <p:cNvPr id="27678" name="Line 30"/>
            <p:cNvSpPr>
              <a:spLocks noChangeShapeType="1"/>
            </p:cNvSpPr>
            <p:nvPr/>
          </p:nvSpPr>
          <p:spPr bwMode="auto">
            <a:xfrm>
              <a:off x="4073" y="1431"/>
              <a:ext cx="329" cy="330"/>
            </a:xfrm>
            <a:prstGeom prst="line">
              <a:avLst/>
            </a:prstGeom>
            <a:noFill/>
            <a:ln w="9525">
              <a:solidFill>
                <a:schemeClr val="tx1"/>
              </a:solidFill>
              <a:round/>
              <a:headEnd/>
              <a:tailEnd type="none" w="lg" len="lg"/>
            </a:ln>
            <a:effectLst/>
          </p:spPr>
          <p:txBody>
            <a:bodyPr/>
            <a:lstStyle/>
            <a:p>
              <a:endParaRPr lang="en-US"/>
            </a:p>
          </p:txBody>
        </p:sp>
        <p:sp>
          <p:nvSpPr>
            <p:cNvPr id="27679" name="Text Box 31"/>
            <p:cNvSpPr txBox="1">
              <a:spLocks noChangeArrowheads="1"/>
            </p:cNvSpPr>
            <p:nvPr/>
          </p:nvSpPr>
          <p:spPr bwMode="auto">
            <a:xfrm>
              <a:off x="3857" y="1152"/>
              <a:ext cx="603"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27680" name="Text Box 32"/>
            <p:cNvSpPr txBox="1">
              <a:spLocks noChangeArrowheads="1"/>
            </p:cNvSpPr>
            <p:nvPr/>
          </p:nvSpPr>
          <p:spPr bwMode="auto">
            <a:xfrm>
              <a:off x="3410" y="1716"/>
              <a:ext cx="603"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27681" name="Text Box 33"/>
            <p:cNvSpPr txBox="1">
              <a:spLocks noChangeArrowheads="1"/>
            </p:cNvSpPr>
            <p:nvPr/>
          </p:nvSpPr>
          <p:spPr bwMode="auto">
            <a:xfrm>
              <a:off x="4283" y="1730"/>
              <a:ext cx="877" cy="346"/>
            </a:xfrm>
            <a:prstGeom prst="rect">
              <a:avLst/>
            </a:prstGeom>
            <a:noFill/>
            <a:ln w="9525">
              <a:noFill/>
              <a:miter lim="800000"/>
              <a:headEnd/>
              <a:tailEnd type="none" w="lg" len="lg"/>
            </a:ln>
            <a:effectLst/>
          </p:spPr>
          <p:txBody>
            <a:bodyPr>
              <a:spAutoFit/>
            </a:bodyPr>
            <a:lstStyle/>
            <a:p>
              <a:pPr>
                <a:spcBef>
                  <a:spcPct val="50000"/>
                </a:spcBef>
              </a:pPr>
              <a:r>
                <a:rPr lang="en-US" sz="3000" b="1"/>
                <a:t>a</a:t>
              </a:r>
            </a:p>
          </p:txBody>
        </p:sp>
        <p:sp>
          <p:nvSpPr>
            <p:cNvPr id="27682" name="Line 34"/>
            <p:cNvSpPr>
              <a:spLocks noChangeShapeType="1"/>
            </p:cNvSpPr>
            <p:nvPr/>
          </p:nvSpPr>
          <p:spPr bwMode="auto">
            <a:xfrm flipH="1">
              <a:off x="3097" y="2031"/>
              <a:ext cx="329" cy="330"/>
            </a:xfrm>
            <a:prstGeom prst="line">
              <a:avLst/>
            </a:prstGeom>
            <a:noFill/>
            <a:ln w="9525">
              <a:solidFill>
                <a:schemeClr val="tx1"/>
              </a:solidFill>
              <a:round/>
              <a:headEnd/>
              <a:tailEnd type="none" w="lg" len="lg"/>
            </a:ln>
            <a:effectLst/>
          </p:spPr>
          <p:txBody>
            <a:bodyPr/>
            <a:lstStyle/>
            <a:p>
              <a:endParaRPr lang="en-US"/>
            </a:p>
          </p:txBody>
        </p:sp>
        <p:sp>
          <p:nvSpPr>
            <p:cNvPr id="27683" name="Line 35"/>
            <p:cNvSpPr>
              <a:spLocks noChangeShapeType="1"/>
            </p:cNvSpPr>
            <p:nvPr/>
          </p:nvSpPr>
          <p:spPr bwMode="auto">
            <a:xfrm>
              <a:off x="3591" y="2031"/>
              <a:ext cx="329" cy="330"/>
            </a:xfrm>
            <a:prstGeom prst="line">
              <a:avLst/>
            </a:prstGeom>
            <a:noFill/>
            <a:ln w="9525">
              <a:solidFill>
                <a:schemeClr val="tx1"/>
              </a:solidFill>
              <a:round/>
              <a:headEnd/>
              <a:tailEnd type="none" w="lg" len="lg"/>
            </a:ln>
            <a:effectLst/>
          </p:spPr>
          <p:txBody>
            <a:bodyPr/>
            <a:lstStyle/>
            <a:p>
              <a:endParaRPr lang="en-US"/>
            </a:p>
          </p:txBody>
        </p:sp>
        <p:sp>
          <p:nvSpPr>
            <p:cNvPr id="27684" name="Text Box 36"/>
            <p:cNvSpPr txBox="1">
              <a:spLocks noChangeArrowheads="1"/>
            </p:cNvSpPr>
            <p:nvPr/>
          </p:nvSpPr>
          <p:spPr bwMode="auto">
            <a:xfrm>
              <a:off x="2928" y="2316"/>
              <a:ext cx="603"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27685" name="Text Box 37"/>
            <p:cNvSpPr txBox="1">
              <a:spLocks noChangeArrowheads="1"/>
            </p:cNvSpPr>
            <p:nvPr/>
          </p:nvSpPr>
          <p:spPr bwMode="auto">
            <a:xfrm>
              <a:off x="3827" y="2256"/>
              <a:ext cx="877" cy="346"/>
            </a:xfrm>
            <a:prstGeom prst="rect">
              <a:avLst/>
            </a:prstGeom>
            <a:noFill/>
            <a:ln w="9525">
              <a:noFill/>
              <a:miter lim="800000"/>
              <a:headEnd/>
              <a:tailEnd type="none" w="lg" len="lg"/>
            </a:ln>
            <a:effectLst/>
          </p:spPr>
          <p:txBody>
            <a:bodyPr>
              <a:spAutoFit/>
            </a:bodyPr>
            <a:lstStyle/>
            <a:p>
              <a:pPr>
                <a:spcBef>
                  <a:spcPct val="50000"/>
                </a:spcBef>
              </a:pPr>
              <a:r>
                <a:rPr lang="en-US" sz="3000" b="1"/>
                <a:t>a</a:t>
              </a:r>
            </a:p>
          </p:txBody>
        </p:sp>
        <p:sp>
          <p:nvSpPr>
            <p:cNvPr id="27686" name="Line 38"/>
            <p:cNvSpPr>
              <a:spLocks noChangeShapeType="1"/>
            </p:cNvSpPr>
            <p:nvPr/>
          </p:nvSpPr>
          <p:spPr bwMode="auto">
            <a:xfrm>
              <a:off x="3057" y="2614"/>
              <a:ext cx="0" cy="384"/>
            </a:xfrm>
            <a:prstGeom prst="line">
              <a:avLst/>
            </a:prstGeom>
            <a:noFill/>
            <a:ln w="9525">
              <a:solidFill>
                <a:schemeClr val="tx1"/>
              </a:solidFill>
              <a:round/>
              <a:headEnd/>
              <a:tailEnd/>
            </a:ln>
            <a:effectLst/>
          </p:spPr>
          <p:txBody>
            <a:bodyPr/>
            <a:lstStyle/>
            <a:p>
              <a:endParaRPr lang="en-US"/>
            </a:p>
          </p:txBody>
        </p:sp>
        <p:sp>
          <p:nvSpPr>
            <p:cNvPr id="27687" name="Text Box 39"/>
            <p:cNvSpPr txBox="1">
              <a:spLocks noChangeArrowheads="1"/>
            </p:cNvSpPr>
            <p:nvPr/>
          </p:nvSpPr>
          <p:spPr bwMode="auto">
            <a:xfrm>
              <a:off x="2934" y="2950"/>
              <a:ext cx="603" cy="346"/>
            </a:xfrm>
            <a:prstGeom prst="rect">
              <a:avLst/>
            </a:prstGeom>
            <a:noFill/>
            <a:ln w="9525">
              <a:noFill/>
              <a:miter lim="800000"/>
              <a:headEnd/>
              <a:tailEnd type="none" w="lg" len="lg"/>
            </a:ln>
            <a:effectLst/>
          </p:spPr>
          <p:txBody>
            <a:bodyPr>
              <a:spAutoFit/>
            </a:bodyPr>
            <a:lstStyle/>
            <a:p>
              <a:pPr>
                <a:spcBef>
                  <a:spcPct val="50000"/>
                </a:spcBef>
              </a:pPr>
              <a:r>
                <a:rPr lang="en-US" sz="3000" b="1"/>
                <a:t>a</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152400"/>
            <a:ext cx="7772400" cy="1143000"/>
          </a:xfrm>
        </p:spPr>
        <p:txBody>
          <a:bodyPr/>
          <a:lstStyle/>
          <a:p>
            <a:r>
              <a:rPr lang="en-US"/>
              <a:t>Solution of the Task</a:t>
            </a:r>
          </a:p>
        </p:txBody>
      </p:sp>
      <p:sp>
        <p:nvSpPr>
          <p:cNvPr id="7171" name="Rectangle 3"/>
          <p:cNvSpPr>
            <a:spLocks noGrp="1" noChangeArrowheads="1"/>
          </p:cNvSpPr>
          <p:nvPr>
            <p:ph type="body" idx="1"/>
          </p:nvPr>
        </p:nvSpPr>
        <p:spPr>
          <a:xfrm>
            <a:off x="685800" y="1219200"/>
            <a:ext cx="7772400" cy="4114800"/>
          </a:xfrm>
        </p:spPr>
        <p:txBody>
          <a:bodyPr>
            <a:normAutofit lnSpcReduction="10000"/>
          </a:bodyPr>
          <a:lstStyle/>
          <a:p>
            <a:pPr marL="609600" indent="-609600">
              <a:lnSpc>
                <a:spcPct val="90000"/>
              </a:lnSpc>
              <a:buFontTx/>
              <a:buNone/>
            </a:pPr>
            <a:r>
              <a:rPr lang="en-US" sz="2600"/>
              <a:t>	Convert the following infix expressions into the corresponding prefix expressions. Calculate the values of the expressions as well</a:t>
            </a:r>
          </a:p>
          <a:p>
            <a:pPr marL="990600" lvl="1" indent="-533400">
              <a:lnSpc>
                <a:spcPct val="90000"/>
              </a:lnSpc>
              <a:buFontTx/>
              <a:buAutoNum type="arabicPeriod"/>
            </a:pPr>
            <a:r>
              <a:rPr lang="en-US" sz="2600"/>
              <a:t>2*(3+4)*5</a:t>
            </a:r>
          </a:p>
          <a:p>
            <a:pPr marL="990600" lvl="1" indent="-533400">
              <a:lnSpc>
                <a:spcPct val="90000"/>
              </a:lnSpc>
              <a:buFontTx/>
              <a:buNone/>
            </a:pPr>
            <a:r>
              <a:rPr lang="en-US" sz="2600" b="1" i="1"/>
              <a:t>	</a:t>
            </a:r>
            <a:r>
              <a:rPr lang="en-US" sz="2600" b="1" u="sng"/>
              <a:t>Solution</a:t>
            </a:r>
            <a:r>
              <a:rPr lang="en-US" sz="2600"/>
              <a:t>: 2*+3 4 *5  which can be calculated as</a:t>
            </a:r>
          </a:p>
          <a:p>
            <a:pPr marL="990600" lvl="1" indent="-533400">
              <a:lnSpc>
                <a:spcPct val="90000"/>
              </a:lnSpc>
              <a:buFontTx/>
              <a:buNone/>
            </a:pPr>
            <a:r>
              <a:rPr lang="en-US" sz="2600"/>
              <a:t>	*2+3 4 *5 = * *2+3 4 5= **2 7 5 = *14 5 = 70</a:t>
            </a:r>
          </a:p>
          <a:p>
            <a:pPr marL="990600" lvl="1" indent="-533400">
              <a:lnSpc>
                <a:spcPct val="90000"/>
              </a:lnSpc>
              <a:buFontTx/>
              <a:buAutoNum type="arabicPeriod" startAt="2"/>
            </a:pPr>
            <a:r>
              <a:rPr lang="en-US" sz="2600"/>
              <a:t>((4+5)*6)+4</a:t>
            </a:r>
          </a:p>
          <a:p>
            <a:pPr marL="990600" lvl="1" indent="-533400">
              <a:lnSpc>
                <a:spcPct val="90000"/>
              </a:lnSpc>
              <a:buFontTx/>
              <a:buNone/>
            </a:pPr>
            <a:r>
              <a:rPr lang="en-US" sz="2600" b="1"/>
              <a:t>	</a:t>
            </a:r>
            <a:r>
              <a:rPr lang="en-US" sz="2600" b="1" u="sng"/>
              <a:t>Solution</a:t>
            </a:r>
            <a:r>
              <a:rPr lang="en-US" sz="2600"/>
              <a:t>: (+4 5 * 6)+4= (*+4 5 6) + 4 which can be calculated as</a:t>
            </a:r>
          </a:p>
          <a:p>
            <a:pPr marL="990600" lvl="1" indent="-533400">
              <a:lnSpc>
                <a:spcPct val="90000"/>
              </a:lnSpc>
              <a:buFontTx/>
              <a:buNone/>
            </a:pPr>
            <a:r>
              <a:rPr lang="en-US" sz="2600"/>
              <a:t>	+*+4 5 6 4 = +* 9 6 4 = +54 4 = 58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228600"/>
            <a:ext cx="7772400" cy="1143000"/>
          </a:xfrm>
        </p:spPr>
        <p:txBody>
          <a:bodyPr/>
          <a:lstStyle/>
          <a:p>
            <a:r>
              <a:rPr lang="en-US"/>
              <a:t>Solution of the task</a:t>
            </a:r>
          </a:p>
        </p:txBody>
      </p:sp>
      <p:sp>
        <p:nvSpPr>
          <p:cNvPr id="7171" name="Rectangle 3"/>
          <p:cNvSpPr>
            <a:spLocks noGrp="1" noChangeArrowheads="1"/>
          </p:cNvSpPr>
          <p:nvPr>
            <p:ph type="body" idx="1"/>
          </p:nvPr>
        </p:nvSpPr>
        <p:spPr>
          <a:xfrm>
            <a:off x="685800" y="1447800"/>
            <a:ext cx="7772400" cy="4114800"/>
          </a:xfrm>
        </p:spPr>
        <p:txBody>
          <a:bodyPr>
            <a:normAutofit fontScale="92500" lnSpcReduction="20000"/>
          </a:bodyPr>
          <a:lstStyle/>
          <a:p>
            <a:pPr>
              <a:lnSpc>
                <a:spcPct val="90000"/>
              </a:lnSpc>
              <a:buFontTx/>
              <a:buNone/>
            </a:pPr>
            <a:r>
              <a:rPr lang="en-US" sz="3000"/>
              <a:t>	Construct CFG that generates the language L = {w </a:t>
            </a:r>
            <a:r>
              <a:rPr lang="en-US" sz="3000">
                <a:sym typeface="Math1" pitchFamily="2" charset="2"/>
              </a:rPr>
              <a:t> {a,b}</a:t>
            </a:r>
            <a:r>
              <a:rPr lang="en-US" sz="3000" baseline="40000">
                <a:sym typeface="Math1" pitchFamily="2" charset="2"/>
              </a:rPr>
              <a:t>*</a:t>
            </a:r>
            <a:r>
              <a:rPr lang="en-US" sz="3000">
                <a:sym typeface="Math1" pitchFamily="2" charset="2"/>
              </a:rPr>
              <a:t>: length(w)  2 and second letter of w from right is a}</a:t>
            </a:r>
          </a:p>
          <a:p>
            <a:pPr>
              <a:lnSpc>
                <a:spcPct val="90000"/>
              </a:lnSpc>
              <a:buFontTx/>
              <a:buNone/>
            </a:pPr>
            <a:r>
              <a:rPr lang="en-US" sz="3000">
                <a:sym typeface="Math1" pitchFamily="2" charset="2"/>
              </a:rPr>
              <a:t>	It can be observed that the language L can be expressed by (a+b)</a:t>
            </a:r>
            <a:r>
              <a:rPr lang="en-US" sz="3000" baseline="40000">
                <a:sym typeface="Math1" pitchFamily="2" charset="2"/>
              </a:rPr>
              <a:t>*</a:t>
            </a:r>
            <a:r>
              <a:rPr lang="en-US" sz="3000">
                <a:sym typeface="Math1" pitchFamily="2" charset="2"/>
              </a:rPr>
              <a:t>(aa+ab). Here the nonterminal S should be replaced the nonterminals X or Y where X should generate the strings corresponding to (a+b)</a:t>
            </a:r>
            <a:r>
              <a:rPr lang="en-US" sz="3000" baseline="40000">
                <a:sym typeface="Math1" pitchFamily="2" charset="2"/>
              </a:rPr>
              <a:t>*</a:t>
            </a:r>
            <a:r>
              <a:rPr lang="en-US" sz="3000">
                <a:sym typeface="Math1" pitchFamily="2" charset="2"/>
              </a:rPr>
              <a:t> and Y should generate the strings corresponding to (aa+ab). Thus the required CFG may be</a:t>
            </a:r>
          </a:p>
          <a:p>
            <a:pPr>
              <a:lnSpc>
                <a:spcPct val="90000"/>
              </a:lnSpc>
              <a:buFontTx/>
              <a:buNone/>
            </a:pPr>
            <a:r>
              <a:rPr lang="en-US" sz="3000">
                <a:sym typeface="Math1" pitchFamily="2" charset="2"/>
              </a:rPr>
              <a:t>	(1)	S </a:t>
            </a:r>
            <a:r>
              <a:rPr lang="en-US" sz="3000">
                <a:sym typeface="Wingdings" pitchFamily="2" charset="2"/>
              </a:rPr>
              <a:t> XY    </a:t>
            </a:r>
            <a:r>
              <a:rPr lang="en-US" sz="3000">
                <a:sym typeface="Math1" pitchFamily="2" charset="2"/>
              </a:rPr>
              <a:t>(2)  X </a:t>
            </a:r>
            <a:r>
              <a:rPr lang="en-US" sz="3000">
                <a:sym typeface="Wingdings" pitchFamily="2" charset="2"/>
              </a:rPr>
              <a:t> aX|bX|</a:t>
            </a:r>
            <a:r>
              <a:rPr lang="en-US" sz="3000">
                <a:sym typeface="Math1" pitchFamily="2" charset="2"/>
              </a:rPr>
              <a:t>     	        (3) Y </a:t>
            </a:r>
            <a:r>
              <a:rPr lang="en-US" sz="3000">
                <a:sym typeface="Wingdings" pitchFamily="2" charset="2"/>
              </a:rPr>
              <a:t> aa|ab</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Example</a:t>
            </a:r>
          </a:p>
        </p:txBody>
      </p:sp>
      <p:sp>
        <p:nvSpPr>
          <p:cNvPr id="9219" name="Rectangle 3"/>
          <p:cNvSpPr>
            <a:spLocks noGrp="1" noChangeArrowheads="1"/>
          </p:cNvSpPr>
          <p:nvPr>
            <p:ph type="body" idx="1"/>
          </p:nvPr>
        </p:nvSpPr>
        <p:spPr>
          <a:xfrm>
            <a:off x="685800" y="1981200"/>
            <a:ext cx="7772400" cy="4343400"/>
          </a:xfrm>
        </p:spPr>
        <p:txBody>
          <a:bodyPr/>
          <a:lstStyle/>
          <a:p>
            <a:pPr>
              <a:buFontTx/>
              <a:buNone/>
            </a:pPr>
            <a:r>
              <a:rPr lang="en-US"/>
              <a:t>	Consider the following CFG</a:t>
            </a:r>
          </a:p>
          <a:p>
            <a:pPr>
              <a:buFontTx/>
              <a:buNone/>
            </a:pPr>
            <a:r>
              <a:rPr lang="en-US"/>
              <a:t>	S </a:t>
            </a:r>
            <a:r>
              <a:rPr lang="en-US">
                <a:sym typeface="Math1" pitchFamily="2" charset="2"/>
              </a:rPr>
              <a:t> aS | bS | aaS | </a:t>
            </a:r>
          </a:p>
          <a:p>
            <a:pPr>
              <a:buFontTx/>
              <a:buNone/>
            </a:pPr>
            <a:r>
              <a:rPr lang="en-US">
                <a:sym typeface="Math1" pitchFamily="2" charset="2"/>
              </a:rPr>
              <a:t>	It can be observed that the word aaa can be derived from more than one production trees. Thus, the above CFG is ambiguous. This ambiguity can be removed by removing the production S  aaS </a:t>
            </a:r>
          </a:p>
          <a:p>
            <a:pPr>
              <a:buFontTx/>
              <a:buNone/>
            </a:pPr>
            <a:r>
              <a:rPr lang="en-US">
                <a:sym typeface="Math1" pitchFamily="2" charset="2"/>
              </a:rPr>
              <a:t>Following is another example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Example</a:t>
            </a:r>
          </a:p>
        </p:txBody>
      </p:sp>
      <p:sp>
        <p:nvSpPr>
          <p:cNvPr id="10243" name="Rectangle 3"/>
          <p:cNvSpPr>
            <a:spLocks noGrp="1" noChangeArrowheads="1"/>
          </p:cNvSpPr>
          <p:nvPr>
            <p:ph type="body" idx="1"/>
          </p:nvPr>
        </p:nvSpPr>
        <p:spPr/>
        <p:txBody>
          <a:bodyPr/>
          <a:lstStyle/>
          <a:p>
            <a:pPr>
              <a:lnSpc>
                <a:spcPct val="90000"/>
              </a:lnSpc>
              <a:buFontTx/>
              <a:buNone/>
            </a:pPr>
            <a:r>
              <a:rPr lang="en-US" sz="3000"/>
              <a:t>	Consider the CFG of the language PALINDROME</a:t>
            </a:r>
          </a:p>
          <a:p>
            <a:pPr>
              <a:lnSpc>
                <a:spcPct val="90000"/>
              </a:lnSpc>
              <a:buFontTx/>
              <a:buNone/>
            </a:pPr>
            <a:r>
              <a:rPr lang="en-US" sz="3000"/>
              <a:t>		S</a:t>
            </a:r>
            <a:r>
              <a:rPr lang="en-US" sz="3000">
                <a:sym typeface="Math1" pitchFamily="2" charset="2"/>
              </a:rPr>
              <a:t></a:t>
            </a:r>
            <a:r>
              <a:rPr lang="en-US" sz="3000">
                <a:sym typeface="Wingdings" pitchFamily="2" charset="2"/>
              </a:rPr>
              <a:t>aSa</a:t>
            </a:r>
            <a:r>
              <a:rPr lang="en-US" sz="3000" b="1">
                <a:sym typeface="Wingdings" pitchFamily="2" charset="2"/>
              </a:rPr>
              <a:t>|</a:t>
            </a:r>
            <a:r>
              <a:rPr lang="en-US" sz="3000">
                <a:sym typeface="Wingdings" pitchFamily="2" charset="2"/>
              </a:rPr>
              <a:t>bSb</a:t>
            </a:r>
            <a:r>
              <a:rPr lang="en-US" sz="3000" b="1">
                <a:sym typeface="Wingdings" pitchFamily="2" charset="2"/>
              </a:rPr>
              <a:t>|</a:t>
            </a:r>
            <a:r>
              <a:rPr lang="en-US" sz="3000">
                <a:sym typeface="Wingdings" pitchFamily="2" charset="2"/>
              </a:rPr>
              <a:t>a</a:t>
            </a:r>
            <a:r>
              <a:rPr lang="en-US" sz="3000" b="1">
                <a:sym typeface="Wingdings" pitchFamily="2" charset="2"/>
              </a:rPr>
              <a:t>|</a:t>
            </a:r>
            <a:r>
              <a:rPr lang="en-US" sz="3000">
                <a:sym typeface="Wingdings" pitchFamily="2" charset="2"/>
              </a:rPr>
              <a:t>b</a:t>
            </a:r>
            <a:r>
              <a:rPr lang="en-US" sz="3000" b="1">
                <a:sym typeface="Wingdings" pitchFamily="2" charset="2"/>
              </a:rPr>
              <a:t>|</a:t>
            </a:r>
            <a:r>
              <a:rPr lang="en-US" sz="3000">
                <a:sym typeface="Math1" pitchFamily="2" charset="2"/>
              </a:rPr>
              <a:t></a:t>
            </a:r>
          </a:p>
          <a:p>
            <a:pPr>
              <a:lnSpc>
                <a:spcPct val="90000"/>
              </a:lnSpc>
              <a:buFontTx/>
              <a:buNone/>
            </a:pPr>
            <a:r>
              <a:rPr lang="en-US" sz="3000">
                <a:sym typeface="Math1" pitchFamily="2" charset="2"/>
              </a:rPr>
              <a:t>	It may be noted that this CFG is unambiguous as all the words of the language PALINDROME can only be generated by a unique production tree.</a:t>
            </a:r>
          </a:p>
          <a:p>
            <a:pPr>
              <a:lnSpc>
                <a:spcPct val="90000"/>
              </a:lnSpc>
              <a:buFontTx/>
              <a:buNone/>
            </a:pPr>
            <a:r>
              <a:rPr lang="en-US" sz="3000">
                <a:sym typeface="Math1" pitchFamily="2" charset="2"/>
              </a:rPr>
              <a:t>	It may be noted that if the production </a:t>
            </a:r>
          </a:p>
          <a:p>
            <a:pPr>
              <a:lnSpc>
                <a:spcPct val="90000"/>
              </a:lnSpc>
              <a:buFontTx/>
              <a:buNone/>
            </a:pPr>
            <a:r>
              <a:rPr lang="en-US" sz="3000">
                <a:sym typeface="Math1" pitchFamily="2" charset="2"/>
              </a:rPr>
              <a:t>	S  aaSaa is added to the given CFG, the CFG thus obtained will be no more unambiguous.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Total language tree</a:t>
            </a:r>
          </a:p>
        </p:txBody>
      </p:sp>
      <p:sp>
        <p:nvSpPr>
          <p:cNvPr id="12291" name="Rectangle 3"/>
          <p:cNvSpPr>
            <a:spLocks noGrp="1" noChangeArrowheads="1"/>
          </p:cNvSpPr>
          <p:nvPr>
            <p:ph type="body" idx="1"/>
          </p:nvPr>
        </p:nvSpPr>
        <p:spPr/>
        <p:txBody>
          <a:bodyPr/>
          <a:lstStyle/>
          <a:p>
            <a:pPr>
              <a:buFontTx/>
              <a:buNone/>
            </a:pPr>
            <a:r>
              <a:rPr lang="en-US" sz="3000"/>
              <a:t>	For a given CFG, a tree with the start symbol S as its root and whose nodes are working strings of terminals and non-terminals. The descendants of each node are all possible results of applying every production to the working string. This tree is called </a:t>
            </a:r>
            <a:r>
              <a:rPr lang="en-US" sz="3000" b="1"/>
              <a:t>total language tree</a:t>
            </a:r>
            <a:r>
              <a:rPr lang="en-US" sz="3000"/>
              <a:t>. Following is an example of total language tree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152400"/>
            <a:ext cx="7772400" cy="1143000"/>
          </a:xfrm>
        </p:spPr>
        <p:txBody>
          <a:bodyPr/>
          <a:lstStyle/>
          <a:p>
            <a:r>
              <a:rPr lang="en-US"/>
              <a:t>Example</a:t>
            </a:r>
          </a:p>
        </p:txBody>
      </p:sp>
      <p:sp>
        <p:nvSpPr>
          <p:cNvPr id="13315" name="Rectangle 3"/>
          <p:cNvSpPr>
            <a:spLocks noGrp="1" noChangeArrowheads="1"/>
          </p:cNvSpPr>
          <p:nvPr>
            <p:ph type="body" idx="1"/>
          </p:nvPr>
        </p:nvSpPr>
        <p:spPr>
          <a:xfrm>
            <a:off x="685800" y="1066800"/>
            <a:ext cx="7772400" cy="4114800"/>
          </a:xfrm>
        </p:spPr>
        <p:txBody>
          <a:bodyPr/>
          <a:lstStyle/>
          <a:p>
            <a:pPr>
              <a:buFontTx/>
              <a:buNone/>
            </a:pPr>
            <a:r>
              <a:rPr lang="en-US" sz="3000"/>
              <a:t>	Consider the following CFG</a:t>
            </a:r>
          </a:p>
          <a:p>
            <a:pPr>
              <a:buFontTx/>
              <a:buNone/>
            </a:pPr>
            <a:r>
              <a:rPr lang="en-US" sz="3000"/>
              <a:t>	S </a:t>
            </a:r>
            <a:r>
              <a:rPr lang="en-US" sz="3000">
                <a:sym typeface="Math1" pitchFamily="2" charset="2"/>
              </a:rPr>
              <a:t></a:t>
            </a:r>
            <a:r>
              <a:rPr lang="en-US" sz="3000">
                <a:sym typeface="Wingdings" pitchFamily="2" charset="2"/>
              </a:rPr>
              <a:t> aa</a:t>
            </a:r>
            <a:r>
              <a:rPr lang="en-US" sz="3000" b="1">
                <a:sym typeface="Wingdings" pitchFamily="2" charset="2"/>
              </a:rPr>
              <a:t>|</a:t>
            </a:r>
            <a:r>
              <a:rPr lang="en-US" sz="3000">
                <a:sym typeface="Wingdings" pitchFamily="2" charset="2"/>
              </a:rPr>
              <a:t>bX</a:t>
            </a:r>
            <a:r>
              <a:rPr lang="en-US" sz="3000" b="1">
                <a:sym typeface="Wingdings" pitchFamily="2" charset="2"/>
              </a:rPr>
              <a:t>|</a:t>
            </a:r>
            <a:r>
              <a:rPr lang="en-US" sz="3000">
                <a:sym typeface="Wingdings" pitchFamily="2" charset="2"/>
              </a:rPr>
              <a:t>aXX</a:t>
            </a:r>
          </a:p>
          <a:p>
            <a:pPr>
              <a:buFontTx/>
              <a:buNone/>
            </a:pPr>
            <a:r>
              <a:rPr lang="en-US" sz="3000">
                <a:sym typeface="Wingdings" pitchFamily="2" charset="2"/>
              </a:rPr>
              <a:t>	X </a:t>
            </a:r>
            <a:r>
              <a:rPr lang="en-US" sz="3000">
                <a:sym typeface="Math1" pitchFamily="2" charset="2"/>
              </a:rPr>
              <a:t></a:t>
            </a:r>
            <a:r>
              <a:rPr lang="en-US" sz="3000">
                <a:sym typeface="Wingdings" pitchFamily="2" charset="2"/>
              </a:rPr>
              <a:t> ab</a:t>
            </a:r>
            <a:r>
              <a:rPr lang="en-US" sz="3000" b="1">
                <a:sym typeface="Wingdings" pitchFamily="2" charset="2"/>
              </a:rPr>
              <a:t>|</a:t>
            </a:r>
            <a:r>
              <a:rPr lang="en-US" sz="3000">
                <a:sym typeface="Wingdings" pitchFamily="2" charset="2"/>
              </a:rPr>
              <a:t>b, then the total language tree for the given CFG may be</a:t>
            </a:r>
          </a:p>
        </p:txBody>
      </p:sp>
      <p:grpSp>
        <p:nvGrpSpPr>
          <p:cNvPr id="2" name="Group 4"/>
          <p:cNvGrpSpPr>
            <a:grpSpLocks/>
          </p:cNvGrpSpPr>
          <p:nvPr/>
        </p:nvGrpSpPr>
        <p:grpSpPr bwMode="auto">
          <a:xfrm>
            <a:off x="1524000" y="3124200"/>
            <a:ext cx="7448550" cy="3657600"/>
            <a:chOff x="468" y="1776"/>
            <a:chExt cx="4692" cy="2304"/>
          </a:xfrm>
        </p:grpSpPr>
        <p:sp>
          <p:nvSpPr>
            <p:cNvPr id="13317" name="Text Box 5"/>
            <p:cNvSpPr txBox="1">
              <a:spLocks noChangeArrowheads="1"/>
            </p:cNvSpPr>
            <p:nvPr/>
          </p:nvSpPr>
          <p:spPr bwMode="auto">
            <a:xfrm>
              <a:off x="1560" y="1776"/>
              <a:ext cx="912" cy="288"/>
            </a:xfrm>
            <a:prstGeom prst="rect">
              <a:avLst/>
            </a:prstGeom>
            <a:noFill/>
            <a:ln w="9525">
              <a:noFill/>
              <a:miter lim="800000"/>
              <a:headEnd/>
              <a:tailEnd/>
            </a:ln>
            <a:effectLst/>
          </p:spPr>
          <p:txBody>
            <a:bodyPr>
              <a:spAutoFit/>
            </a:bodyPr>
            <a:lstStyle/>
            <a:p>
              <a:pPr>
                <a:spcBef>
                  <a:spcPct val="50000"/>
                </a:spcBef>
              </a:pPr>
              <a:r>
                <a:rPr lang="en-US"/>
                <a:t>S</a:t>
              </a:r>
            </a:p>
          </p:txBody>
        </p:sp>
        <p:sp>
          <p:nvSpPr>
            <p:cNvPr id="13318" name="Line 6"/>
            <p:cNvSpPr>
              <a:spLocks noChangeShapeType="1"/>
            </p:cNvSpPr>
            <p:nvPr/>
          </p:nvSpPr>
          <p:spPr bwMode="auto">
            <a:xfrm flipH="1">
              <a:off x="684" y="1968"/>
              <a:ext cx="912" cy="288"/>
            </a:xfrm>
            <a:prstGeom prst="line">
              <a:avLst/>
            </a:prstGeom>
            <a:noFill/>
            <a:ln w="9525">
              <a:solidFill>
                <a:schemeClr val="tx1"/>
              </a:solidFill>
              <a:miter lim="800000"/>
              <a:headEnd/>
              <a:tailEnd/>
            </a:ln>
            <a:effectLst/>
          </p:spPr>
          <p:txBody>
            <a:bodyPr wrap="none"/>
            <a:lstStyle/>
            <a:p>
              <a:endParaRPr lang="en-US"/>
            </a:p>
          </p:txBody>
        </p:sp>
        <p:sp>
          <p:nvSpPr>
            <p:cNvPr id="13319" name="Line 7"/>
            <p:cNvSpPr>
              <a:spLocks noChangeShapeType="1"/>
            </p:cNvSpPr>
            <p:nvPr/>
          </p:nvSpPr>
          <p:spPr bwMode="auto">
            <a:xfrm>
              <a:off x="1752" y="1968"/>
              <a:ext cx="864" cy="288"/>
            </a:xfrm>
            <a:prstGeom prst="line">
              <a:avLst/>
            </a:prstGeom>
            <a:noFill/>
            <a:ln w="9525">
              <a:solidFill>
                <a:schemeClr val="tx1"/>
              </a:solidFill>
              <a:miter lim="800000"/>
              <a:headEnd/>
              <a:tailEnd/>
            </a:ln>
            <a:effectLst/>
          </p:spPr>
          <p:txBody>
            <a:bodyPr wrap="none"/>
            <a:lstStyle/>
            <a:p>
              <a:endParaRPr lang="en-US"/>
            </a:p>
          </p:txBody>
        </p:sp>
        <p:sp>
          <p:nvSpPr>
            <p:cNvPr id="13320" name="Line 8"/>
            <p:cNvSpPr>
              <a:spLocks noChangeShapeType="1"/>
            </p:cNvSpPr>
            <p:nvPr/>
          </p:nvSpPr>
          <p:spPr bwMode="auto">
            <a:xfrm>
              <a:off x="1656" y="2016"/>
              <a:ext cx="0" cy="384"/>
            </a:xfrm>
            <a:prstGeom prst="line">
              <a:avLst/>
            </a:prstGeom>
            <a:noFill/>
            <a:ln w="9525">
              <a:solidFill>
                <a:schemeClr val="tx1"/>
              </a:solidFill>
              <a:miter lim="800000"/>
              <a:headEnd/>
              <a:tailEnd/>
            </a:ln>
            <a:effectLst/>
          </p:spPr>
          <p:txBody>
            <a:bodyPr wrap="none"/>
            <a:lstStyle/>
            <a:p>
              <a:endParaRPr lang="en-US"/>
            </a:p>
          </p:txBody>
        </p:sp>
        <p:sp>
          <p:nvSpPr>
            <p:cNvPr id="13321" name="Text Box 9"/>
            <p:cNvSpPr txBox="1">
              <a:spLocks noChangeArrowheads="1"/>
            </p:cNvSpPr>
            <p:nvPr/>
          </p:nvSpPr>
          <p:spPr bwMode="auto">
            <a:xfrm>
              <a:off x="468" y="2172"/>
              <a:ext cx="912" cy="288"/>
            </a:xfrm>
            <a:prstGeom prst="rect">
              <a:avLst/>
            </a:prstGeom>
            <a:noFill/>
            <a:ln w="9525">
              <a:noFill/>
              <a:miter lim="800000"/>
              <a:headEnd/>
              <a:tailEnd/>
            </a:ln>
            <a:effectLst/>
          </p:spPr>
          <p:txBody>
            <a:bodyPr>
              <a:spAutoFit/>
            </a:bodyPr>
            <a:lstStyle/>
            <a:p>
              <a:pPr>
                <a:spcBef>
                  <a:spcPct val="50000"/>
                </a:spcBef>
              </a:pPr>
              <a:r>
                <a:rPr lang="en-US"/>
                <a:t>aa</a:t>
              </a:r>
            </a:p>
          </p:txBody>
        </p:sp>
        <p:sp>
          <p:nvSpPr>
            <p:cNvPr id="13322" name="Text Box 10"/>
            <p:cNvSpPr txBox="1">
              <a:spLocks noChangeArrowheads="1"/>
            </p:cNvSpPr>
            <p:nvPr/>
          </p:nvSpPr>
          <p:spPr bwMode="auto">
            <a:xfrm>
              <a:off x="1512" y="2340"/>
              <a:ext cx="912" cy="288"/>
            </a:xfrm>
            <a:prstGeom prst="rect">
              <a:avLst/>
            </a:prstGeom>
            <a:noFill/>
            <a:ln w="9525">
              <a:noFill/>
              <a:miter lim="800000"/>
              <a:headEnd/>
              <a:tailEnd/>
            </a:ln>
            <a:effectLst/>
          </p:spPr>
          <p:txBody>
            <a:bodyPr>
              <a:spAutoFit/>
            </a:bodyPr>
            <a:lstStyle/>
            <a:p>
              <a:pPr>
                <a:spcBef>
                  <a:spcPct val="50000"/>
                </a:spcBef>
              </a:pPr>
              <a:r>
                <a:rPr lang="en-US"/>
                <a:t>bX</a:t>
              </a:r>
            </a:p>
          </p:txBody>
        </p:sp>
        <p:sp>
          <p:nvSpPr>
            <p:cNvPr id="13323" name="Text Box 11"/>
            <p:cNvSpPr txBox="1">
              <a:spLocks noChangeArrowheads="1"/>
            </p:cNvSpPr>
            <p:nvPr/>
          </p:nvSpPr>
          <p:spPr bwMode="auto">
            <a:xfrm>
              <a:off x="2544" y="2208"/>
              <a:ext cx="912" cy="288"/>
            </a:xfrm>
            <a:prstGeom prst="rect">
              <a:avLst/>
            </a:prstGeom>
            <a:noFill/>
            <a:ln w="9525">
              <a:noFill/>
              <a:miter lim="800000"/>
              <a:headEnd/>
              <a:tailEnd/>
            </a:ln>
            <a:effectLst/>
          </p:spPr>
          <p:txBody>
            <a:bodyPr>
              <a:spAutoFit/>
            </a:bodyPr>
            <a:lstStyle/>
            <a:p>
              <a:pPr>
                <a:spcBef>
                  <a:spcPct val="50000"/>
                </a:spcBef>
              </a:pPr>
              <a:r>
                <a:rPr lang="en-US"/>
                <a:t>aXX</a:t>
              </a:r>
            </a:p>
          </p:txBody>
        </p:sp>
        <p:sp>
          <p:nvSpPr>
            <p:cNvPr id="13324" name="Line 12"/>
            <p:cNvSpPr>
              <a:spLocks noChangeShapeType="1"/>
            </p:cNvSpPr>
            <p:nvPr/>
          </p:nvSpPr>
          <p:spPr bwMode="auto">
            <a:xfrm flipH="1">
              <a:off x="1251" y="2611"/>
              <a:ext cx="329" cy="330"/>
            </a:xfrm>
            <a:prstGeom prst="line">
              <a:avLst/>
            </a:prstGeom>
            <a:noFill/>
            <a:ln w="9525">
              <a:solidFill>
                <a:schemeClr val="tx1"/>
              </a:solidFill>
              <a:round/>
              <a:headEnd/>
              <a:tailEnd type="none" w="lg" len="lg"/>
            </a:ln>
            <a:effectLst/>
          </p:spPr>
          <p:txBody>
            <a:bodyPr/>
            <a:lstStyle/>
            <a:p>
              <a:endParaRPr lang="en-US"/>
            </a:p>
          </p:txBody>
        </p:sp>
        <p:sp>
          <p:nvSpPr>
            <p:cNvPr id="13325" name="Line 13"/>
            <p:cNvSpPr>
              <a:spLocks noChangeShapeType="1"/>
            </p:cNvSpPr>
            <p:nvPr/>
          </p:nvSpPr>
          <p:spPr bwMode="auto">
            <a:xfrm>
              <a:off x="1745" y="2611"/>
              <a:ext cx="329" cy="330"/>
            </a:xfrm>
            <a:prstGeom prst="line">
              <a:avLst/>
            </a:prstGeom>
            <a:noFill/>
            <a:ln w="9525">
              <a:solidFill>
                <a:schemeClr val="tx1"/>
              </a:solidFill>
              <a:round/>
              <a:headEnd/>
              <a:tailEnd type="none" w="lg" len="lg"/>
            </a:ln>
            <a:effectLst/>
          </p:spPr>
          <p:txBody>
            <a:bodyPr/>
            <a:lstStyle/>
            <a:p>
              <a:endParaRPr lang="en-US"/>
            </a:p>
          </p:txBody>
        </p:sp>
        <p:sp>
          <p:nvSpPr>
            <p:cNvPr id="13326" name="Text Box 14"/>
            <p:cNvSpPr txBox="1">
              <a:spLocks noChangeArrowheads="1"/>
            </p:cNvSpPr>
            <p:nvPr/>
          </p:nvSpPr>
          <p:spPr bwMode="auto">
            <a:xfrm>
              <a:off x="996" y="2880"/>
              <a:ext cx="912" cy="288"/>
            </a:xfrm>
            <a:prstGeom prst="rect">
              <a:avLst/>
            </a:prstGeom>
            <a:noFill/>
            <a:ln w="9525">
              <a:noFill/>
              <a:miter lim="800000"/>
              <a:headEnd/>
              <a:tailEnd/>
            </a:ln>
            <a:effectLst/>
          </p:spPr>
          <p:txBody>
            <a:bodyPr>
              <a:spAutoFit/>
            </a:bodyPr>
            <a:lstStyle/>
            <a:p>
              <a:pPr>
                <a:spcBef>
                  <a:spcPct val="50000"/>
                </a:spcBef>
              </a:pPr>
              <a:r>
                <a:rPr lang="en-US"/>
                <a:t>bab</a:t>
              </a:r>
            </a:p>
          </p:txBody>
        </p:sp>
        <p:sp>
          <p:nvSpPr>
            <p:cNvPr id="13327" name="Text Box 15"/>
            <p:cNvSpPr txBox="1">
              <a:spLocks noChangeArrowheads="1"/>
            </p:cNvSpPr>
            <p:nvPr/>
          </p:nvSpPr>
          <p:spPr bwMode="auto">
            <a:xfrm>
              <a:off x="1908" y="2880"/>
              <a:ext cx="912" cy="288"/>
            </a:xfrm>
            <a:prstGeom prst="rect">
              <a:avLst/>
            </a:prstGeom>
            <a:noFill/>
            <a:ln w="9525">
              <a:noFill/>
              <a:miter lim="800000"/>
              <a:headEnd/>
              <a:tailEnd/>
            </a:ln>
            <a:effectLst/>
          </p:spPr>
          <p:txBody>
            <a:bodyPr>
              <a:spAutoFit/>
            </a:bodyPr>
            <a:lstStyle/>
            <a:p>
              <a:pPr>
                <a:spcBef>
                  <a:spcPct val="50000"/>
                </a:spcBef>
              </a:pPr>
              <a:r>
                <a:rPr lang="en-US"/>
                <a:t>bb</a:t>
              </a:r>
            </a:p>
          </p:txBody>
        </p:sp>
        <p:sp>
          <p:nvSpPr>
            <p:cNvPr id="13328" name="Line 16"/>
            <p:cNvSpPr>
              <a:spLocks noChangeShapeType="1"/>
            </p:cNvSpPr>
            <p:nvPr/>
          </p:nvSpPr>
          <p:spPr bwMode="auto">
            <a:xfrm>
              <a:off x="2976" y="2448"/>
              <a:ext cx="576" cy="240"/>
            </a:xfrm>
            <a:prstGeom prst="line">
              <a:avLst/>
            </a:prstGeom>
            <a:noFill/>
            <a:ln w="9525">
              <a:solidFill>
                <a:schemeClr val="tx1"/>
              </a:solidFill>
              <a:miter lim="800000"/>
              <a:headEnd/>
              <a:tailEnd/>
            </a:ln>
            <a:effectLst/>
          </p:spPr>
          <p:txBody>
            <a:bodyPr wrap="none"/>
            <a:lstStyle/>
            <a:p>
              <a:endParaRPr lang="en-US"/>
            </a:p>
          </p:txBody>
        </p:sp>
        <p:sp>
          <p:nvSpPr>
            <p:cNvPr id="13329" name="Line 17"/>
            <p:cNvSpPr>
              <a:spLocks noChangeShapeType="1"/>
            </p:cNvSpPr>
            <p:nvPr/>
          </p:nvSpPr>
          <p:spPr bwMode="auto">
            <a:xfrm flipH="1">
              <a:off x="2112" y="2448"/>
              <a:ext cx="480" cy="864"/>
            </a:xfrm>
            <a:prstGeom prst="line">
              <a:avLst/>
            </a:prstGeom>
            <a:noFill/>
            <a:ln w="9525">
              <a:solidFill>
                <a:schemeClr val="tx1"/>
              </a:solidFill>
              <a:miter lim="800000"/>
              <a:headEnd/>
              <a:tailEnd/>
            </a:ln>
            <a:effectLst/>
          </p:spPr>
          <p:txBody>
            <a:bodyPr wrap="none"/>
            <a:lstStyle/>
            <a:p>
              <a:endParaRPr lang="en-US"/>
            </a:p>
          </p:txBody>
        </p:sp>
        <p:sp>
          <p:nvSpPr>
            <p:cNvPr id="13330" name="Line 18"/>
            <p:cNvSpPr>
              <a:spLocks noChangeShapeType="1"/>
            </p:cNvSpPr>
            <p:nvPr/>
          </p:nvSpPr>
          <p:spPr bwMode="auto">
            <a:xfrm>
              <a:off x="2736" y="2448"/>
              <a:ext cx="0" cy="432"/>
            </a:xfrm>
            <a:prstGeom prst="line">
              <a:avLst/>
            </a:prstGeom>
            <a:noFill/>
            <a:ln w="9525">
              <a:solidFill>
                <a:schemeClr val="tx1"/>
              </a:solidFill>
              <a:miter lim="800000"/>
              <a:headEnd/>
              <a:tailEnd/>
            </a:ln>
            <a:effectLst/>
          </p:spPr>
          <p:txBody>
            <a:bodyPr wrap="none"/>
            <a:lstStyle/>
            <a:p>
              <a:endParaRPr lang="en-US"/>
            </a:p>
          </p:txBody>
        </p:sp>
        <p:sp>
          <p:nvSpPr>
            <p:cNvPr id="13331" name="Line 19"/>
            <p:cNvSpPr>
              <a:spLocks noChangeShapeType="1"/>
            </p:cNvSpPr>
            <p:nvPr/>
          </p:nvSpPr>
          <p:spPr bwMode="auto">
            <a:xfrm>
              <a:off x="2880" y="2448"/>
              <a:ext cx="480" cy="864"/>
            </a:xfrm>
            <a:prstGeom prst="line">
              <a:avLst/>
            </a:prstGeom>
            <a:noFill/>
            <a:ln w="9525">
              <a:solidFill>
                <a:schemeClr val="tx1"/>
              </a:solidFill>
              <a:miter lim="800000"/>
              <a:headEnd/>
              <a:tailEnd/>
            </a:ln>
            <a:effectLst/>
          </p:spPr>
          <p:txBody>
            <a:bodyPr wrap="none"/>
            <a:lstStyle/>
            <a:p>
              <a:endParaRPr lang="en-US"/>
            </a:p>
          </p:txBody>
        </p:sp>
        <p:sp>
          <p:nvSpPr>
            <p:cNvPr id="13332" name="Text Box 20"/>
            <p:cNvSpPr txBox="1">
              <a:spLocks noChangeArrowheads="1"/>
            </p:cNvSpPr>
            <p:nvPr/>
          </p:nvSpPr>
          <p:spPr bwMode="auto">
            <a:xfrm>
              <a:off x="1752" y="3240"/>
              <a:ext cx="912" cy="288"/>
            </a:xfrm>
            <a:prstGeom prst="rect">
              <a:avLst/>
            </a:prstGeom>
            <a:noFill/>
            <a:ln w="9525">
              <a:noFill/>
              <a:miter lim="800000"/>
              <a:headEnd/>
              <a:tailEnd/>
            </a:ln>
            <a:effectLst/>
          </p:spPr>
          <p:txBody>
            <a:bodyPr>
              <a:spAutoFit/>
            </a:bodyPr>
            <a:lstStyle/>
            <a:p>
              <a:pPr>
                <a:spcBef>
                  <a:spcPct val="50000"/>
                </a:spcBef>
              </a:pPr>
              <a:r>
                <a:rPr lang="en-US"/>
                <a:t>aabX</a:t>
              </a:r>
            </a:p>
          </p:txBody>
        </p:sp>
        <p:sp>
          <p:nvSpPr>
            <p:cNvPr id="13333" name="Text Box 21"/>
            <p:cNvSpPr txBox="1">
              <a:spLocks noChangeArrowheads="1"/>
            </p:cNvSpPr>
            <p:nvPr/>
          </p:nvSpPr>
          <p:spPr bwMode="auto">
            <a:xfrm>
              <a:off x="2448" y="2820"/>
              <a:ext cx="912" cy="288"/>
            </a:xfrm>
            <a:prstGeom prst="rect">
              <a:avLst/>
            </a:prstGeom>
            <a:noFill/>
            <a:ln w="9525">
              <a:noFill/>
              <a:miter lim="800000"/>
              <a:headEnd/>
              <a:tailEnd/>
            </a:ln>
            <a:effectLst/>
          </p:spPr>
          <p:txBody>
            <a:bodyPr>
              <a:spAutoFit/>
            </a:bodyPr>
            <a:lstStyle/>
            <a:p>
              <a:pPr>
                <a:spcBef>
                  <a:spcPct val="50000"/>
                </a:spcBef>
              </a:pPr>
              <a:r>
                <a:rPr lang="en-US"/>
                <a:t>abX</a:t>
              </a:r>
            </a:p>
          </p:txBody>
        </p:sp>
        <p:sp>
          <p:nvSpPr>
            <p:cNvPr id="13334" name="Text Box 22"/>
            <p:cNvSpPr txBox="1">
              <a:spLocks noChangeArrowheads="1"/>
            </p:cNvSpPr>
            <p:nvPr/>
          </p:nvSpPr>
          <p:spPr bwMode="auto">
            <a:xfrm>
              <a:off x="3120" y="3252"/>
              <a:ext cx="912" cy="288"/>
            </a:xfrm>
            <a:prstGeom prst="rect">
              <a:avLst/>
            </a:prstGeom>
            <a:noFill/>
            <a:ln w="9525">
              <a:noFill/>
              <a:miter lim="800000"/>
              <a:headEnd/>
              <a:tailEnd/>
            </a:ln>
            <a:effectLst/>
          </p:spPr>
          <p:txBody>
            <a:bodyPr>
              <a:spAutoFit/>
            </a:bodyPr>
            <a:lstStyle/>
            <a:p>
              <a:pPr>
                <a:spcBef>
                  <a:spcPct val="50000"/>
                </a:spcBef>
              </a:pPr>
              <a:r>
                <a:rPr lang="en-US"/>
                <a:t>aXab</a:t>
              </a:r>
            </a:p>
          </p:txBody>
        </p:sp>
        <p:sp>
          <p:nvSpPr>
            <p:cNvPr id="13335" name="Text Box 23"/>
            <p:cNvSpPr txBox="1">
              <a:spLocks noChangeArrowheads="1"/>
            </p:cNvSpPr>
            <p:nvPr/>
          </p:nvSpPr>
          <p:spPr bwMode="auto">
            <a:xfrm>
              <a:off x="3468" y="2592"/>
              <a:ext cx="912" cy="288"/>
            </a:xfrm>
            <a:prstGeom prst="rect">
              <a:avLst/>
            </a:prstGeom>
            <a:noFill/>
            <a:ln w="9525">
              <a:noFill/>
              <a:miter lim="800000"/>
              <a:headEnd/>
              <a:tailEnd/>
            </a:ln>
            <a:effectLst/>
          </p:spPr>
          <p:txBody>
            <a:bodyPr>
              <a:spAutoFit/>
            </a:bodyPr>
            <a:lstStyle/>
            <a:p>
              <a:pPr>
                <a:spcBef>
                  <a:spcPct val="50000"/>
                </a:spcBef>
              </a:pPr>
              <a:r>
                <a:rPr lang="en-US"/>
                <a:t>aXb</a:t>
              </a:r>
            </a:p>
          </p:txBody>
        </p:sp>
        <p:sp>
          <p:nvSpPr>
            <p:cNvPr id="13336" name="Line 24"/>
            <p:cNvSpPr>
              <a:spLocks noChangeShapeType="1"/>
            </p:cNvSpPr>
            <p:nvPr/>
          </p:nvSpPr>
          <p:spPr bwMode="auto">
            <a:xfrm flipH="1">
              <a:off x="1551" y="3523"/>
              <a:ext cx="329" cy="330"/>
            </a:xfrm>
            <a:prstGeom prst="line">
              <a:avLst/>
            </a:prstGeom>
            <a:noFill/>
            <a:ln w="9525">
              <a:solidFill>
                <a:schemeClr val="tx1"/>
              </a:solidFill>
              <a:round/>
              <a:headEnd/>
              <a:tailEnd type="none" w="lg" len="lg"/>
            </a:ln>
            <a:effectLst/>
          </p:spPr>
          <p:txBody>
            <a:bodyPr/>
            <a:lstStyle/>
            <a:p>
              <a:endParaRPr lang="en-US"/>
            </a:p>
          </p:txBody>
        </p:sp>
        <p:sp>
          <p:nvSpPr>
            <p:cNvPr id="13337" name="Line 25"/>
            <p:cNvSpPr>
              <a:spLocks noChangeShapeType="1"/>
            </p:cNvSpPr>
            <p:nvPr/>
          </p:nvSpPr>
          <p:spPr bwMode="auto">
            <a:xfrm>
              <a:off x="2045" y="3523"/>
              <a:ext cx="329" cy="330"/>
            </a:xfrm>
            <a:prstGeom prst="line">
              <a:avLst/>
            </a:prstGeom>
            <a:noFill/>
            <a:ln w="9525">
              <a:solidFill>
                <a:schemeClr val="tx1"/>
              </a:solidFill>
              <a:round/>
              <a:headEnd/>
              <a:tailEnd type="none" w="lg" len="lg"/>
            </a:ln>
            <a:effectLst/>
          </p:spPr>
          <p:txBody>
            <a:bodyPr/>
            <a:lstStyle/>
            <a:p>
              <a:endParaRPr lang="en-US"/>
            </a:p>
          </p:txBody>
        </p:sp>
        <p:sp>
          <p:nvSpPr>
            <p:cNvPr id="13338" name="Text Box 26"/>
            <p:cNvSpPr txBox="1">
              <a:spLocks noChangeArrowheads="1"/>
            </p:cNvSpPr>
            <p:nvPr/>
          </p:nvSpPr>
          <p:spPr bwMode="auto">
            <a:xfrm>
              <a:off x="1296" y="3792"/>
              <a:ext cx="912" cy="288"/>
            </a:xfrm>
            <a:prstGeom prst="rect">
              <a:avLst/>
            </a:prstGeom>
            <a:noFill/>
            <a:ln w="9525">
              <a:noFill/>
              <a:miter lim="800000"/>
              <a:headEnd/>
              <a:tailEnd/>
            </a:ln>
            <a:effectLst/>
          </p:spPr>
          <p:txBody>
            <a:bodyPr>
              <a:spAutoFit/>
            </a:bodyPr>
            <a:lstStyle/>
            <a:p>
              <a:pPr>
                <a:spcBef>
                  <a:spcPct val="50000"/>
                </a:spcBef>
              </a:pPr>
              <a:r>
                <a:rPr lang="en-US"/>
                <a:t>aabab</a:t>
              </a:r>
            </a:p>
          </p:txBody>
        </p:sp>
        <p:sp>
          <p:nvSpPr>
            <p:cNvPr id="13339" name="Text Box 27"/>
            <p:cNvSpPr txBox="1">
              <a:spLocks noChangeArrowheads="1"/>
            </p:cNvSpPr>
            <p:nvPr/>
          </p:nvSpPr>
          <p:spPr bwMode="auto">
            <a:xfrm>
              <a:off x="2208" y="3756"/>
              <a:ext cx="912" cy="288"/>
            </a:xfrm>
            <a:prstGeom prst="rect">
              <a:avLst/>
            </a:prstGeom>
            <a:noFill/>
            <a:ln w="9525">
              <a:noFill/>
              <a:miter lim="800000"/>
              <a:headEnd/>
              <a:tailEnd/>
            </a:ln>
            <a:effectLst/>
          </p:spPr>
          <p:txBody>
            <a:bodyPr>
              <a:spAutoFit/>
            </a:bodyPr>
            <a:lstStyle/>
            <a:p>
              <a:pPr>
                <a:spcBef>
                  <a:spcPct val="50000"/>
                </a:spcBef>
              </a:pPr>
              <a:r>
                <a:rPr lang="en-US"/>
                <a:t>aabb</a:t>
              </a:r>
            </a:p>
          </p:txBody>
        </p:sp>
        <p:sp>
          <p:nvSpPr>
            <p:cNvPr id="13340" name="Line 28"/>
            <p:cNvSpPr>
              <a:spLocks noChangeShapeType="1"/>
            </p:cNvSpPr>
            <p:nvPr/>
          </p:nvSpPr>
          <p:spPr bwMode="auto">
            <a:xfrm flipH="1">
              <a:off x="2991" y="3523"/>
              <a:ext cx="329" cy="330"/>
            </a:xfrm>
            <a:prstGeom prst="line">
              <a:avLst/>
            </a:prstGeom>
            <a:noFill/>
            <a:ln w="9525">
              <a:solidFill>
                <a:schemeClr val="tx1"/>
              </a:solidFill>
              <a:round/>
              <a:headEnd/>
              <a:tailEnd type="none" w="lg" len="lg"/>
            </a:ln>
            <a:effectLst/>
          </p:spPr>
          <p:txBody>
            <a:bodyPr/>
            <a:lstStyle/>
            <a:p>
              <a:endParaRPr lang="en-US"/>
            </a:p>
          </p:txBody>
        </p:sp>
        <p:sp>
          <p:nvSpPr>
            <p:cNvPr id="13341" name="Line 29"/>
            <p:cNvSpPr>
              <a:spLocks noChangeShapeType="1"/>
            </p:cNvSpPr>
            <p:nvPr/>
          </p:nvSpPr>
          <p:spPr bwMode="auto">
            <a:xfrm>
              <a:off x="3485" y="3523"/>
              <a:ext cx="329" cy="330"/>
            </a:xfrm>
            <a:prstGeom prst="line">
              <a:avLst/>
            </a:prstGeom>
            <a:noFill/>
            <a:ln w="9525">
              <a:solidFill>
                <a:schemeClr val="tx1"/>
              </a:solidFill>
              <a:round/>
              <a:headEnd/>
              <a:tailEnd type="none" w="lg" len="lg"/>
            </a:ln>
            <a:effectLst/>
          </p:spPr>
          <p:txBody>
            <a:bodyPr/>
            <a:lstStyle/>
            <a:p>
              <a:endParaRPr lang="en-US"/>
            </a:p>
          </p:txBody>
        </p:sp>
        <p:sp>
          <p:nvSpPr>
            <p:cNvPr id="13342" name="Text Box 30"/>
            <p:cNvSpPr txBox="1">
              <a:spLocks noChangeArrowheads="1"/>
            </p:cNvSpPr>
            <p:nvPr/>
          </p:nvSpPr>
          <p:spPr bwMode="auto">
            <a:xfrm>
              <a:off x="2736" y="3780"/>
              <a:ext cx="912" cy="288"/>
            </a:xfrm>
            <a:prstGeom prst="rect">
              <a:avLst/>
            </a:prstGeom>
            <a:noFill/>
            <a:ln w="9525">
              <a:noFill/>
              <a:miter lim="800000"/>
              <a:headEnd/>
              <a:tailEnd/>
            </a:ln>
            <a:effectLst/>
          </p:spPr>
          <p:txBody>
            <a:bodyPr>
              <a:spAutoFit/>
            </a:bodyPr>
            <a:lstStyle/>
            <a:p>
              <a:pPr>
                <a:spcBef>
                  <a:spcPct val="50000"/>
                </a:spcBef>
              </a:pPr>
              <a:r>
                <a:rPr lang="en-US"/>
                <a:t>aabab</a:t>
              </a:r>
            </a:p>
          </p:txBody>
        </p:sp>
        <p:sp>
          <p:nvSpPr>
            <p:cNvPr id="13343" name="Text Box 31"/>
            <p:cNvSpPr txBox="1">
              <a:spLocks noChangeArrowheads="1"/>
            </p:cNvSpPr>
            <p:nvPr/>
          </p:nvSpPr>
          <p:spPr bwMode="auto">
            <a:xfrm>
              <a:off x="3660" y="3780"/>
              <a:ext cx="912" cy="288"/>
            </a:xfrm>
            <a:prstGeom prst="rect">
              <a:avLst/>
            </a:prstGeom>
            <a:noFill/>
            <a:ln w="9525">
              <a:noFill/>
              <a:miter lim="800000"/>
              <a:headEnd/>
              <a:tailEnd/>
            </a:ln>
            <a:effectLst/>
          </p:spPr>
          <p:txBody>
            <a:bodyPr>
              <a:spAutoFit/>
            </a:bodyPr>
            <a:lstStyle/>
            <a:p>
              <a:pPr>
                <a:spcBef>
                  <a:spcPct val="50000"/>
                </a:spcBef>
              </a:pPr>
              <a:r>
                <a:rPr lang="en-US"/>
                <a:t>abab</a:t>
              </a:r>
            </a:p>
          </p:txBody>
        </p:sp>
        <p:sp>
          <p:nvSpPr>
            <p:cNvPr id="13344" name="Line 32"/>
            <p:cNvSpPr>
              <a:spLocks noChangeShapeType="1"/>
            </p:cNvSpPr>
            <p:nvPr/>
          </p:nvSpPr>
          <p:spPr bwMode="auto">
            <a:xfrm>
              <a:off x="3744" y="2832"/>
              <a:ext cx="0" cy="336"/>
            </a:xfrm>
            <a:prstGeom prst="line">
              <a:avLst/>
            </a:prstGeom>
            <a:noFill/>
            <a:ln w="9525">
              <a:solidFill>
                <a:schemeClr val="tx1"/>
              </a:solidFill>
              <a:miter lim="800000"/>
              <a:headEnd/>
              <a:tailEnd/>
            </a:ln>
            <a:effectLst/>
          </p:spPr>
          <p:txBody>
            <a:bodyPr wrap="none"/>
            <a:lstStyle/>
            <a:p>
              <a:endParaRPr lang="en-US"/>
            </a:p>
          </p:txBody>
        </p:sp>
        <p:sp>
          <p:nvSpPr>
            <p:cNvPr id="13345" name="Line 33"/>
            <p:cNvSpPr>
              <a:spLocks noChangeShapeType="1"/>
            </p:cNvSpPr>
            <p:nvPr/>
          </p:nvSpPr>
          <p:spPr bwMode="auto">
            <a:xfrm>
              <a:off x="3840" y="2736"/>
              <a:ext cx="480" cy="144"/>
            </a:xfrm>
            <a:prstGeom prst="line">
              <a:avLst/>
            </a:prstGeom>
            <a:noFill/>
            <a:ln w="9525">
              <a:solidFill>
                <a:schemeClr val="tx1"/>
              </a:solidFill>
              <a:miter lim="800000"/>
              <a:headEnd/>
              <a:tailEnd/>
            </a:ln>
            <a:effectLst/>
          </p:spPr>
          <p:txBody>
            <a:bodyPr wrap="none"/>
            <a:lstStyle/>
            <a:p>
              <a:endParaRPr lang="en-US"/>
            </a:p>
          </p:txBody>
        </p:sp>
        <p:sp>
          <p:nvSpPr>
            <p:cNvPr id="13346" name="Text Box 34"/>
            <p:cNvSpPr txBox="1">
              <a:spLocks noChangeArrowheads="1"/>
            </p:cNvSpPr>
            <p:nvPr/>
          </p:nvSpPr>
          <p:spPr bwMode="auto">
            <a:xfrm>
              <a:off x="3564" y="3084"/>
              <a:ext cx="912" cy="288"/>
            </a:xfrm>
            <a:prstGeom prst="rect">
              <a:avLst/>
            </a:prstGeom>
            <a:noFill/>
            <a:ln w="9525">
              <a:noFill/>
              <a:miter lim="800000"/>
              <a:headEnd/>
              <a:tailEnd/>
            </a:ln>
            <a:effectLst/>
          </p:spPr>
          <p:txBody>
            <a:bodyPr>
              <a:spAutoFit/>
            </a:bodyPr>
            <a:lstStyle/>
            <a:p>
              <a:pPr>
                <a:spcBef>
                  <a:spcPct val="50000"/>
                </a:spcBef>
              </a:pPr>
              <a:r>
                <a:rPr lang="en-US"/>
                <a:t>aabb</a:t>
              </a:r>
            </a:p>
          </p:txBody>
        </p:sp>
        <p:sp>
          <p:nvSpPr>
            <p:cNvPr id="13347" name="Text Box 35"/>
            <p:cNvSpPr txBox="1">
              <a:spLocks noChangeArrowheads="1"/>
            </p:cNvSpPr>
            <p:nvPr/>
          </p:nvSpPr>
          <p:spPr bwMode="auto">
            <a:xfrm>
              <a:off x="4248" y="2784"/>
              <a:ext cx="912" cy="288"/>
            </a:xfrm>
            <a:prstGeom prst="rect">
              <a:avLst/>
            </a:prstGeom>
            <a:noFill/>
            <a:ln w="9525">
              <a:noFill/>
              <a:miter lim="800000"/>
              <a:headEnd/>
              <a:tailEnd/>
            </a:ln>
            <a:effectLst/>
          </p:spPr>
          <p:txBody>
            <a:bodyPr>
              <a:spAutoFit/>
            </a:bodyPr>
            <a:lstStyle/>
            <a:p>
              <a:pPr>
                <a:spcBef>
                  <a:spcPct val="50000"/>
                </a:spcBef>
              </a:pPr>
              <a:r>
                <a:rPr lang="en-US"/>
                <a:t>abb</a:t>
              </a:r>
            </a:p>
          </p:txBody>
        </p:sp>
        <p:sp>
          <p:nvSpPr>
            <p:cNvPr id="13348" name="Line 36"/>
            <p:cNvSpPr>
              <a:spLocks noChangeShapeType="1"/>
            </p:cNvSpPr>
            <p:nvPr/>
          </p:nvSpPr>
          <p:spPr bwMode="auto">
            <a:xfrm flipH="1">
              <a:off x="2448" y="3072"/>
              <a:ext cx="192" cy="384"/>
            </a:xfrm>
            <a:prstGeom prst="line">
              <a:avLst/>
            </a:prstGeom>
            <a:noFill/>
            <a:ln w="9525">
              <a:solidFill>
                <a:schemeClr val="tx1"/>
              </a:solidFill>
              <a:miter lim="800000"/>
              <a:headEnd/>
              <a:tailEnd/>
            </a:ln>
            <a:effectLst/>
          </p:spPr>
          <p:txBody>
            <a:bodyPr wrap="none"/>
            <a:lstStyle/>
            <a:p>
              <a:endParaRPr lang="en-US"/>
            </a:p>
          </p:txBody>
        </p:sp>
        <p:sp>
          <p:nvSpPr>
            <p:cNvPr id="13349" name="Line 37"/>
            <p:cNvSpPr>
              <a:spLocks noChangeShapeType="1"/>
            </p:cNvSpPr>
            <p:nvPr/>
          </p:nvSpPr>
          <p:spPr bwMode="auto">
            <a:xfrm>
              <a:off x="2736" y="3072"/>
              <a:ext cx="192" cy="384"/>
            </a:xfrm>
            <a:prstGeom prst="line">
              <a:avLst/>
            </a:prstGeom>
            <a:noFill/>
            <a:ln w="9525">
              <a:solidFill>
                <a:schemeClr val="tx1"/>
              </a:solidFill>
              <a:miter lim="800000"/>
              <a:headEnd/>
              <a:tailEnd/>
            </a:ln>
            <a:effectLst/>
          </p:spPr>
          <p:txBody>
            <a:bodyPr wrap="none"/>
            <a:lstStyle/>
            <a:p>
              <a:endParaRPr lang="en-US"/>
            </a:p>
          </p:txBody>
        </p:sp>
        <p:sp>
          <p:nvSpPr>
            <p:cNvPr id="13350" name="Text Box 38"/>
            <p:cNvSpPr txBox="1">
              <a:spLocks noChangeArrowheads="1"/>
            </p:cNvSpPr>
            <p:nvPr/>
          </p:nvSpPr>
          <p:spPr bwMode="auto">
            <a:xfrm>
              <a:off x="2208" y="3408"/>
              <a:ext cx="912" cy="288"/>
            </a:xfrm>
            <a:prstGeom prst="rect">
              <a:avLst/>
            </a:prstGeom>
            <a:noFill/>
            <a:ln w="9525">
              <a:noFill/>
              <a:miter lim="800000"/>
              <a:headEnd/>
              <a:tailEnd/>
            </a:ln>
            <a:effectLst/>
          </p:spPr>
          <p:txBody>
            <a:bodyPr>
              <a:spAutoFit/>
            </a:bodyPr>
            <a:lstStyle/>
            <a:p>
              <a:pPr>
                <a:spcBef>
                  <a:spcPct val="50000"/>
                </a:spcBef>
              </a:pPr>
              <a:r>
                <a:rPr lang="en-US"/>
                <a:t>abab</a:t>
              </a:r>
            </a:p>
          </p:txBody>
        </p:sp>
        <p:sp>
          <p:nvSpPr>
            <p:cNvPr id="13351" name="Text Box 39"/>
            <p:cNvSpPr txBox="1">
              <a:spLocks noChangeArrowheads="1"/>
            </p:cNvSpPr>
            <p:nvPr/>
          </p:nvSpPr>
          <p:spPr bwMode="auto">
            <a:xfrm>
              <a:off x="2736" y="3384"/>
              <a:ext cx="912" cy="288"/>
            </a:xfrm>
            <a:prstGeom prst="rect">
              <a:avLst/>
            </a:prstGeom>
            <a:noFill/>
            <a:ln w="9525">
              <a:noFill/>
              <a:miter lim="800000"/>
              <a:headEnd/>
              <a:tailEnd/>
            </a:ln>
            <a:effectLst/>
          </p:spPr>
          <p:txBody>
            <a:bodyPr>
              <a:spAutoFit/>
            </a:bodyPr>
            <a:lstStyle/>
            <a:p>
              <a:pPr>
                <a:spcBef>
                  <a:spcPct val="50000"/>
                </a:spcBef>
              </a:pPr>
              <a:r>
                <a:rPr lang="en-US"/>
                <a:t>abb</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Example continued …</a:t>
            </a:r>
          </a:p>
        </p:txBody>
      </p:sp>
      <p:sp>
        <p:nvSpPr>
          <p:cNvPr id="14339" name="Rectangle 3"/>
          <p:cNvSpPr>
            <a:spLocks noGrp="1" noChangeArrowheads="1"/>
          </p:cNvSpPr>
          <p:nvPr>
            <p:ph type="body" idx="1"/>
          </p:nvPr>
        </p:nvSpPr>
        <p:spPr/>
        <p:txBody>
          <a:bodyPr/>
          <a:lstStyle/>
          <a:p>
            <a:pPr>
              <a:buFontTx/>
              <a:buNone/>
            </a:pPr>
            <a:r>
              <a:rPr lang="en-US"/>
              <a:t>	It may be observed from the previous total language tree that dropping the repeated words, the language generated by the given CFG is </a:t>
            </a:r>
          </a:p>
          <a:p>
            <a:pPr>
              <a:buFontTx/>
              <a:buNone/>
            </a:pPr>
            <a:r>
              <a:rPr lang="en-US"/>
              <a:t>	{aa, bab, bb, aabab, aabb, abab, abb} </a:t>
            </a:r>
          </a:p>
          <a:p>
            <a:pPr>
              <a:buFontTx/>
              <a:buNone/>
            </a:pPr>
            <a:r>
              <a:rPr lang="en-US"/>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152400"/>
            <a:ext cx="7772400" cy="1143000"/>
          </a:xfrm>
        </p:spPr>
        <p:txBody>
          <a:bodyPr/>
          <a:lstStyle/>
          <a:p>
            <a:r>
              <a:rPr lang="en-US"/>
              <a:t>Example</a:t>
            </a:r>
          </a:p>
        </p:txBody>
      </p:sp>
      <p:sp>
        <p:nvSpPr>
          <p:cNvPr id="15363" name="Rectangle 3"/>
          <p:cNvSpPr>
            <a:spLocks noGrp="1" noChangeArrowheads="1"/>
          </p:cNvSpPr>
          <p:nvPr>
            <p:ph type="body" idx="1"/>
          </p:nvPr>
        </p:nvSpPr>
        <p:spPr>
          <a:xfrm>
            <a:off x="685800" y="1066800"/>
            <a:ext cx="7772400" cy="4114800"/>
          </a:xfrm>
        </p:spPr>
        <p:txBody>
          <a:bodyPr>
            <a:normAutofit fontScale="85000" lnSpcReduction="20000"/>
          </a:bodyPr>
          <a:lstStyle/>
          <a:p>
            <a:pPr>
              <a:lnSpc>
                <a:spcPct val="90000"/>
              </a:lnSpc>
              <a:buFontTx/>
              <a:buNone/>
            </a:pPr>
            <a:r>
              <a:rPr lang="en-US" sz="2800"/>
              <a:t>	Consider the following CFG</a:t>
            </a:r>
          </a:p>
          <a:p>
            <a:pPr>
              <a:lnSpc>
                <a:spcPct val="90000"/>
              </a:lnSpc>
              <a:buFontTx/>
              <a:buNone/>
            </a:pPr>
            <a:r>
              <a:rPr lang="en-US" sz="2800"/>
              <a:t>	S </a:t>
            </a:r>
            <a:r>
              <a:rPr lang="en-US" sz="2800">
                <a:sym typeface="Math1" pitchFamily="2" charset="2"/>
              </a:rPr>
              <a:t></a:t>
            </a:r>
            <a:r>
              <a:rPr lang="en-US" sz="2800">
                <a:sym typeface="Wingdings" pitchFamily="2" charset="2"/>
              </a:rPr>
              <a:t> X|b, X </a:t>
            </a:r>
            <a:r>
              <a:rPr lang="en-US" sz="2800">
                <a:sym typeface="Math1" pitchFamily="2" charset="2"/>
              </a:rPr>
              <a:t></a:t>
            </a:r>
            <a:r>
              <a:rPr lang="en-US" sz="2800" b="1">
                <a:sym typeface="Wingdings" pitchFamily="2" charset="2"/>
              </a:rPr>
              <a:t> </a:t>
            </a:r>
            <a:r>
              <a:rPr lang="en-US" sz="2800">
                <a:sym typeface="Wingdings" pitchFamily="2" charset="2"/>
              </a:rPr>
              <a:t>aX</a:t>
            </a:r>
          </a:p>
          <a:p>
            <a:pPr>
              <a:lnSpc>
                <a:spcPct val="90000"/>
              </a:lnSpc>
              <a:buFontTx/>
              <a:buNone/>
            </a:pPr>
            <a:r>
              <a:rPr lang="en-US" sz="2800">
                <a:sym typeface="Wingdings" pitchFamily="2" charset="2"/>
              </a:rPr>
              <a:t>	then following will be the total language tree of the above CFG</a:t>
            </a:r>
          </a:p>
          <a:p>
            <a:pPr>
              <a:lnSpc>
                <a:spcPct val="90000"/>
              </a:lnSpc>
              <a:buFontTx/>
              <a:buNone/>
            </a:pPr>
            <a:endParaRPr lang="en-US" sz="2800">
              <a:sym typeface="Wingdings" pitchFamily="2" charset="2"/>
            </a:endParaRPr>
          </a:p>
          <a:p>
            <a:pPr>
              <a:lnSpc>
                <a:spcPct val="90000"/>
              </a:lnSpc>
              <a:buFontTx/>
              <a:buNone/>
            </a:pPr>
            <a:endParaRPr lang="en-US" sz="2800">
              <a:sym typeface="Wingdings" pitchFamily="2" charset="2"/>
            </a:endParaRPr>
          </a:p>
          <a:p>
            <a:pPr>
              <a:lnSpc>
                <a:spcPct val="90000"/>
              </a:lnSpc>
              <a:buFontTx/>
              <a:buNone/>
            </a:pPr>
            <a:endParaRPr lang="en-US" sz="2800">
              <a:sym typeface="Wingdings" pitchFamily="2" charset="2"/>
            </a:endParaRPr>
          </a:p>
          <a:p>
            <a:pPr>
              <a:lnSpc>
                <a:spcPct val="90000"/>
              </a:lnSpc>
              <a:buFontTx/>
              <a:buNone/>
            </a:pPr>
            <a:r>
              <a:rPr lang="en-US" sz="2800"/>
              <a:t>	</a:t>
            </a:r>
            <a:r>
              <a:rPr lang="en-US" sz="2800" b="1" u="sng"/>
              <a:t>Note</a:t>
            </a:r>
            <a:r>
              <a:rPr lang="en-US" sz="2800"/>
              <a:t>: It is to be</a:t>
            </a:r>
          </a:p>
          <a:p>
            <a:pPr>
              <a:lnSpc>
                <a:spcPct val="90000"/>
              </a:lnSpc>
              <a:buFontTx/>
              <a:buNone/>
            </a:pPr>
            <a:r>
              <a:rPr lang="en-US" sz="2800"/>
              <a:t>	noted that the </a:t>
            </a:r>
          </a:p>
          <a:p>
            <a:pPr>
              <a:lnSpc>
                <a:spcPct val="90000"/>
              </a:lnSpc>
              <a:buFontTx/>
              <a:buNone/>
            </a:pPr>
            <a:r>
              <a:rPr lang="en-US" sz="2800"/>
              <a:t>	only word in </a:t>
            </a:r>
          </a:p>
          <a:p>
            <a:pPr>
              <a:lnSpc>
                <a:spcPct val="90000"/>
              </a:lnSpc>
              <a:buFontTx/>
              <a:buNone/>
            </a:pPr>
            <a:r>
              <a:rPr lang="en-US" sz="2800"/>
              <a:t>	this language</a:t>
            </a:r>
          </a:p>
          <a:p>
            <a:pPr>
              <a:lnSpc>
                <a:spcPct val="90000"/>
              </a:lnSpc>
              <a:buFontTx/>
              <a:buNone/>
            </a:pPr>
            <a:r>
              <a:rPr lang="en-US" sz="2800"/>
              <a:t>	is b.</a:t>
            </a:r>
          </a:p>
        </p:txBody>
      </p:sp>
      <p:grpSp>
        <p:nvGrpSpPr>
          <p:cNvPr id="2" name="Group 4"/>
          <p:cNvGrpSpPr>
            <a:grpSpLocks/>
          </p:cNvGrpSpPr>
          <p:nvPr/>
        </p:nvGrpSpPr>
        <p:grpSpPr bwMode="auto">
          <a:xfrm>
            <a:off x="4629150" y="2438400"/>
            <a:ext cx="2819400" cy="3771900"/>
            <a:chOff x="2916" y="1536"/>
            <a:chExt cx="1776" cy="2376"/>
          </a:xfrm>
        </p:grpSpPr>
        <p:grpSp>
          <p:nvGrpSpPr>
            <p:cNvPr id="3" name="Group 5"/>
            <p:cNvGrpSpPr>
              <a:grpSpLocks/>
            </p:cNvGrpSpPr>
            <p:nvPr/>
          </p:nvGrpSpPr>
          <p:grpSpPr bwMode="auto">
            <a:xfrm>
              <a:off x="3120" y="1536"/>
              <a:ext cx="1488" cy="2244"/>
              <a:chOff x="2340" y="1788"/>
              <a:chExt cx="1488" cy="2244"/>
            </a:xfrm>
          </p:grpSpPr>
          <p:sp>
            <p:nvSpPr>
              <p:cNvPr id="15366" name="Line 6"/>
              <p:cNvSpPr>
                <a:spLocks noChangeShapeType="1"/>
              </p:cNvSpPr>
              <p:nvPr/>
            </p:nvSpPr>
            <p:spPr bwMode="auto">
              <a:xfrm flipH="1">
                <a:off x="2491" y="2031"/>
                <a:ext cx="329" cy="330"/>
              </a:xfrm>
              <a:prstGeom prst="line">
                <a:avLst/>
              </a:prstGeom>
              <a:noFill/>
              <a:ln w="9525">
                <a:solidFill>
                  <a:schemeClr val="tx1"/>
                </a:solidFill>
                <a:round/>
                <a:headEnd/>
                <a:tailEnd type="none" w="lg" len="lg"/>
              </a:ln>
              <a:effectLst/>
            </p:spPr>
            <p:txBody>
              <a:bodyPr/>
              <a:lstStyle/>
              <a:p>
                <a:endParaRPr lang="en-US"/>
              </a:p>
            </p:txBody>
          </p:sp>
          <p:sp>
            <p:nvSpPr>
              <p:cNvPr id="15367" name="Line 7"/>
              <p:cNvSpPr>
                <a:spLocks noChangeShapeType="1"/>
              </p:cNvSpPr>
              <p:nvPr/>
            </p:nvSpPr>
            <p:spPr bwMode="auto">
              <a:xfrm>
                <a:off x="2985" y="2031"/>
                <a:ext cx="329" cy="330"/>
              </a:xfrm>
              <a:prstGeom prst="line">
                <a:avLst/>
              </a:prstGeom>
              <a:noFill/>
              <a:ln w="9525">
                <a:solidFill>
                  <a:schemeClr val="tx1"/>
                </a:solidFill>
                <a:round/>
                <a:headEnd/>
                <a:tailEnd type="none" w="lg" len="lg"/>
              </a:ln>
              <a:effectLst/>
            </p:spPr>
            <p:txBody>
              <a:bodyPr/>
              <a:lstStyle/>
              <a:p>
                <a:endParaRPr lang="en-US"/>
              </a:p>
            </p:txBody>
          </p:sp>
          <p:sp>
            <p:nvSpPr>
              <p:cNvPr id="15368" name="Text Box 8"/>
              <p:cNvSpPr txBox="1">
                <a:spLocks noChangeArrowheads="1"/>
              </p:cNvSpPr>
              <p:nvPr/>
            </p:nvSpPr>
            <p:spPr bwMode="auto">
              <a:xfrm>
                <a:off x="2796" y="1788"/>
                <a:ext cx="576" cy="288"/>
              </a:xfrm>
              <a:prstGeom prst="rect">
                <a:avLst/>
              </a:prstGeom>
              <a:noFill/>
              <a:ln w="9525">
                <a:noFill/>
                <a:miter lim="800000"/>
                <a:headEnd/>
                <a:tailEnd/>
              </a:ln>
              <a:effectLst/>
            </p:spPr>
            <p:txBody>
              <a:bodyPr>
                <a:spAutoFit/>
              </a:bodyPr>
              <a:lstStyle/>
              <a:p>
                <a:pPr>
                  <a:spcBef>
                    <a:spcPct val="50000"/>
                  </a:spcBef>
                </a:pPr>
                <a:r>
                  <a:rPr lang="en-US"/>
                  <a:t>S</a:t>
                </a:r>
              </a:p>
            </p:txBody>
          </p:sp>
          <p:sp>
            <p:nvSpPr>
              <p:cNvPr id="15369" name="Text Box 9"/>
              <p:cNvSpPr txBox="1">
                <a:spLocks noChangeArrowheads="1"/>
              </p:cNvSpPr>
              <p:nvPr/>
            </p:nvSpPr>
            <p:spPr bwMode="auto">
              <a:xfrm>
                <a:off x="2352" y="2304"/>
                <a:ext cx="576" cy="288"/>
              </a:xfrm>
              <a:prstGeom prst="rect">
                <a:avLst/>
              </a:prstGeom>
              <a:noFill/>
              <a:ln w="9525">
                <a:noFill/>
                <a:miter lim="800000"/>
                <a:headEnd/>
                <a:tailEnd/>
              </a:ln>
              <a:effectLst/>
            </p:spPr>
            <p:txBody>
              <a:bodyPr>
                <a:spAutoFit/>
              </a:bodyPr>
              <a:lstStyle/>
              <a:p>
                <a:pPr>
                  <a:spcBef>
                    <a:spcPct val="50000"/>
                  </a:spcBef>
                </a:pPr>
                <a:r>
                  <a:rPr lang="en-US"/>
                  <a:t>X</a:t>
                </a:r>
              </a:p>
            </p:txBody>
          </p:sp>
          <p:sp>
            <p:nvSpPr>
              <p:cNvPr id="15370" name="Text Box 10"/>
              <p:cNvSpPr txBox="1">
                <a:spLocks noChangeArrowheads="1"/>
              </p:cNvSpPr>
              <p:nvPr/>
            </p:nvSpPr>
            <p:spPr bwMode="auto">
              <a:xfrm>
                <a:off x="3252" y="2304"/>
                <a:ext cx="576" cy="288"/>
              </a:xfrm>
              <a:prstGeom prst="rect">
                <a:avLst/>
              </a:prstGeom>
              <a:noFill/>
              <a:ln w="9525">
                <a:noFill/>
                <a:miter lim="800000"/>
                <a:headEnd/>
                <a:tailEnd/>
              </a:ln>
              <a:effectLst/>
            </p:spPr>
            <p:txBody>
              <a:bodyPr>
                <a:spAutoFit/>
              </a:bodyPr>
              <a:lstStyle/>
              <a:p>
                <a:pPr>
                  <a:spcBef>
                    <a:spcPct val="50000"/>
                  </a:spcBef>
                </a:pPr>
                <a:r>
                  <a:rPr lang="en-US"/>
                  <a:t>b</a:t>
                </a:r>
              </a:p>
            </p:txBody>
          </p:sp>
          <p:sp>
            <p:nvSpPr>
              <p:cNvPr id="15371" name="Line 11"/>
              <p:cNvSpPr>
                <a:spLocks noChangeShapeType="1"/>
              </p:cNvSpPr>
              <p:nvPr/>
            </p:nvSpPr>
            <p:spPr bwMode="auto">
              <a:xfrm>
                <a:off x="2472" y="2544"/>
                <a:ext cx="0" cy="384"/>
              </a:xfrm>
              <a:prstGeom prst="line">
                <a:avLst/>
              </a:prstGeom>
              <a:noFill/>
              <a:ln w="9525">
                <a:solidFill>
                  <a:schemeClr val="tx1"/>
                </a:solidFill>
                <a:miter lim="800000"/>
                <a:headEnd/>
                <a:tailEnd/>
              </a:ln>
              <a:effectLst/>
            </p:spPr>
            <p:txBody>
              <a:bodyPr wrap="none"/>
              <a:lstStyle/>
              <a:p>
                <a:endParaRPr lang="en-US"/>
              </a:p>
            </p:txBody>
          </p:sp>
          <p:sp>
            <p:nvSpPr>
              <p:cNvPr id="15372" name="Text Box 12"/>
              <p:cNvSpPr txBox="1">
                <a:spLocks noChangeArrowheads="1"/>
              </p:cNvSpPr>
              <p:nvPr/>
            </p:nvSpPr>
            <p:spPr bwMode="auto">
              <a:xfrm>
                <a:off x="2340" y="2868"/>
                <a:ext cx="576" cy="288"/>
              </a:xfrm>
              <a:prstGeom prst="rect">
                <a:avLst/>
              </a:prstGeom>
              <a:noFill/>
              <a:ln w="9525">
                <a:noFill/>
                <a:miter lim="800000"/>
                <a:headEnd/>
                <a:tailEnd/>
              </a:ln>
              <a:effectLst/>
            </p:spPr>
            <p:txBody>
              <a:bodyPr>
                <a:spAutoFit/>
              </a:bodyPr>
              <a:lstStyle/>
              <a:p>
                <a:pPr>
                  <a:spcBef>
                    <a:spcPct val="50000"/>
                  </a:spcBef>
                </a:pPr>
                <a:r>
                  <a:rPr lang="en-US"/>
                  <a:t>aX</a:t>
                </a:r>
              </a:p>
            </p:txBody>
          </p:sp>
          <p:sp>
            <p:nvSpPr>
              <p:cNvPr id="15373" name="Line 13"/>
              <p:cNvSpPr>
                <a:spLocks noChangeShapeType="1"/>
              </p:cNvSpPr>
              <p:nvPr/>
            </p:nvSpPr>
            <p:spPr bwMode="auto">
              <a:xfrm>
                <a:off x="2472" y="3120"/>
                <a:ext cx="0" cy="384"/>
              </a:xfrm>
              <a:prstGeom prst="line">
                <a:avLst/>
              </a:prstGeom>
              <a:noFill/>
              <a:ln w="9525">
                <a:solidFill>
                  <a:schemeClr val="tx1"/>
                </a:solidFill>
                <a:miter lim="800000"/>
                <a:headEnd/>
                <a:tailEnd/>
              </a:ln>
              <a:effectLst/>
            </p:spPr>
            <p:txBody>
              <a:bodyPr wrap="none"/>
              <a:lstStyle/>
              <a:p>
                <a:endParaRPr lang="en-US"/>
              </a:p>
            </p:txBody>
          </p:sp>
          <p:sp>
            <p:nvSpPr>
              <p:cNvPr id="15374" name="Text Box 14"/>
              <p:cNvSpPr txBox="1">
                <a:spLocks noChangeArrowheads="1"/>
              </p:cNvSpPr>
              <p:nvPr/>
            </p:nvSpPr>
            <p:spPr bwMode="auto">
              <a:xfrm>
                <a:off x="2340" y="3444"/>
                <a:ext cx="576" cy="288"/>
              </a:xfrm>
              <a:prstGeom prst="rect">
                <a:avLst/>
              </a:prstGeom>
              <a:noFill/>
              <a:ln w="9525">
                <a:noFill/>
                <a:miter lim="800000"/>
                <a:headEnd/>
                <a:tailEnd/>
              </a:ln>
              <a:effectLst/>
            </p:spPr>
            <p:txBody>
              <a:bodyPr>
                <a:spAutoFit/>
              </a:bodyPr>
              <a:lstStyle/>
              <a:p>
                <a:pPr>
                  <a:spcBef>
                    <a:spcPct val="50000"/>
                  </a:spcBef>
                </a:pPr>
                <a:r>
                  <a:rPr lang="en-US"/>
                  <a:t>aaX</a:t>
                </a:r>
              </a:p>
            </p:txBody>
          </p:sp>
          <p:sp>
            <p:nvSpPr>
              <p:cNvPr id="15375" name="Text Box 15"/>
              <p:cNvSpPr txBox="1">
                <a:spLocks noChangeArrowheads="1"/>
              </p:cNvSpPr>
              <p:nvPr/>
            </p:nvSpPr>
            <p:spPr bwMode="auto">
              <a:xfrm rot="5400000">
                <a:off x="2382" y="3686"/>
                <a:ext cx="364" cy="327"/>
              </a:xfrm>
              <a:prstGeom prst="rect">
                <a:avLst/>
              </a:prstGeom>
              <a:noFill/>
              <a:ln w="9525">
                <a:noFill/>
                <a:miter lim="800000"/>
                <a:headEnd/>
                <a:tailEnd/>
              </a:ln>
              <a:effectLst/>
            </p:spPr>
            <p:txBody>
              <a:bodyPr>
                <a:spAutoFit/>
              </a:bodyPr>
              <a:lstStyle/>
              <a:p>
                <a:pPr>
                  <a:spcBef>
                    <a:spcPct val="50000"/>
                  </a:spcBef>
                </a:pPr>
                <a:r>
                  <a:rPr lang="en-US" sz="2800" b="1"/>
                  <a:t>…</a:t>
                </a:r>
              </a:p>
            </p:txBody>
          </p:sp>
        </p:grpSp>
        <p:sp>
          <p:nvSpPr>
            <p:cNvPr id="15376" name="Text Box 16"/>
            <p:cNvSpPr txBox="1">
              <a:spLocks noChangeArrowheads="1"/>
            </p:cNvSpPr>
            <p:nvPr/>
          </p:nvSpPr>
          <p:spPr bwMode="auto">
            <a:xfrm>
              <a:off x="2916" y="3624"/>
              <a:ext cx="1776" cy="288"/>
            </a:xfrm>
            <a:prstGeom prst="rect">
              <a:avLst/>
            </a:prstGeom>
            <a:noFill/>
            <a:ln w="9525">
              <a:noFill/>
              <a:miter lim="800000"/>
              <a:headEnd/>
              <a:tailEnd/>
            </a:ln>
            <a:effectLst/>
          </p:spPr>
          <p:txBody>
            <a:bodyPr>
              <a:spAutoFit/>
            </a:bodyPr>
            <a:lstStyle/>
            <a:p>
              <a:pPr>
                <a:spcBef>
                  <a:spcPct val="50000"/>
                </a:spcBef>
              </a:pPr>
              <a:r>
                <a:rPr lang="en-US"/>
                <a:t>aaa </a:t>
              </a:r>
              <a:r>
                <a:rPr lang="en-US" b="1"/>
                <a:t>…</a:t>
              </a:r>
              <a:r>
                <a:rPr lang="en-US"/>
                <a:t>aX</a:t>
              </a:r>
              <a:endParaRPr lang="en-US" b="1"/>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152400"/>
            <a:ext cx="7772400" cy="1143000"/>
          </a:xfrm>
        </p:spPr>
        <p:txBody>
          <a:bodyPr/>
          <a:lstStyle/>
          <a:p>
            <a:r>
              <a:rPr lang="en-US" dirty="0"/>
              <a:t>Example</a:t>
            </a:r>
          </a:p>
        </p:txBody>
      </p:sp>
      <p:sp>
        <p:nvSpPr>
          <p:cNvPr id="8195" name="Rectangle 3"/>
          <p:cNvSpPr>
            <a:spLocks noGrp="1" noChangeArrowheads="1"/>
          </p:cNvSpPr>
          <p:nvPr>
            <p:ph type="body" idx="1"/>
          </p:nvPr>
        </p:nvSpPr>
        <p:spPr>
          <a:xfrm>
            <a:off x="685800" y="1600200"/>
            <a:ext cx="7772400" cy="4114800"/>
          </a:xfrm>
        </p:spPr>
        <p:txBody>
          <a:bodyPr>
            <a:normAutofit fontScale="92500" lnSpcReduction="10000"/>
          </a:bodyPr>
          <a:lstStyle/>
          <a:p>
            <a:pPr>
              <a:lnSpc>
                <a:spcPct val="90000"/>
              </a:lnSpc>
              <a:buFontTx/>
              <a:buNone/>
            </a:pPr>
            <a:r>
              <a:rPr lang="en-US" sz="3000" dirty="0"/>
              <a:t>	Construct the CFG for the language of strings</a:t>
            </a:r>
            <a:r>
              <a:rPr lang="en-US" sz="3000" dirty="0">
                <a:sym typeface="Math1" pitchFamily="2" charset="2"/>
              </a:rPr>
              <a:t>, defined over ={</a:t>
            </a:r>
            <a:r>
              <a:rPr lang="en-US" sz="3000" dirty="0" err="1">
                <a:sym typeface="Math1" pitchFamily="2" charset="2"/>
              </a:rPr>
              <a:t>a,b</a:t>
            </a:r>
            <a:r>
              <a:rPr lang="en-US" sz="3000" dirty="0">
                <a:sym typeface="Math1" pitchFamily="2" charset="2"/>
              </a:rPr>
              <a:t>}, </a:t>
            </a:r>
            <a:r>
              <a:rPr lang="en-US" sz="3000" dirty="0"/>
              <a:t>beginning and ending in same letters.</a:t>
            </a:r>
          </a:p>
          <a:p>
            <a:pPr>
              <a:lnSpc>
                <a:spcPct val="90000"/>
              </a:lnSpc>
              <a:buFontTx/>
              <a:buNone/>
            </a:pPr>
            <a:r>
              <a:rPr lang="en-US" sz="3000" dirty="0"/>
              <a:t>	</a:t>
            </a:r>
            <a:r>
              <a:rPr lang="en-US" sz="3000" b="1" u="sng" dirty="0"/>
              <a:t>Solution</a:t>
            </a:r>
            <a:r>
              <a:rPr lang="en-US" sz="3000" dirty="0"/>
              <a:t>:</a:t>
            </a:r>
          </a:p>
          <a:p>
            <a:pPr>
              <a:lnSpc>
                <a:spcPct val="90000"/>
              </a:lnSpc>
              <a:buFontTx/>
              <a:buNone/>
            </a:pPr>
            <a:r>
              <a:rPr lang="en-US" sz="3000" dirty="0"/>
              <a:t>	It may be noted that the above language contains the strings a and b as well. So while constructing the required CFG the strings a and b must be generated. Thus the required CFG may be</a:t>
            </a:r>
          </a:p>
          <a:p>
            <a:pPr>
              <a:lnSpc>
                <a:spcPct val="90000"/>
              </a:lnSpc>
              <a:buFontTx/>
              <a:buNone/>
            </a:pPr>
            <a:r>
              <a:rPr lang="en-US" sz="3000" dirty="0"/>
              <a:t>		S </a:t>
            </a:r>
            <a:r>
              <a:rPr lang="en-US" sz="3000" dirty="0">
                <a:sym typeface="Math1" pitchFamily="2" charset="2"/>
              </a:rPr>
              <a:t></a:t>
            </a:r>
            <a:r>
              <a:rPr lang="en-US" sz="3000" dirty="0">
                <a:sym typeface="Wingdings" pitchFamily="2" charset="2"/>
              </a:rPr>
              <a:t> </a:t>
            </a:r>
            <a:r>
              <a:rPr lang="en-US" sz="3000" dirty="0" err="1">
                <a:sym typeface="Wingdings" pitchFamily="2" charset="2"/>
              </a:rPr>
              <a:t>aXa|bXb|a|b</a:t>
            </a:r>
            <a:endParaRPr lang="en-US" sz="3000" dirty="0">
              <a:sym typeface="Wingdings" pitchFamily="2" charset="2"/>
            </a:endParaRPr>
          </a:p>
          <a:p>
            <a:pPr>
              <a:lnSpc>
                <a:spcPct val="90000"/>
              </a:lnSpc>
              <a:buFontTx/>
              <a:buNone/>
            </a:pPr>
            <a:r>
              <a:rPr lang="en-US" sz="3000" dirty="0">
                <a:sym typeface="Wingdings" pitchFamily="2" charset="2"/>
              </a:rPr>
              <a:t>		X </a:t>
            </a:r>
            <a:r>
              <a:rPr lang="en-US" sz="3000" dirty="0">
                <a:sym typeface="Math1" pitchFamily="2" charset="2"/>
              </a:rPr>
              <a:t></a:t>
            </a:r>
            <a:r>
              <a:rPr lang="en-US" sz="3000" dirty="0">
                <a:sym typeface="Wingdings" pitchFamily="2" charset="2"/>
              </a:rPr>
              <a:t> </a:t>
            </a:r>
            <a:r>
              <a:rPr lang="en-US" sz="3000" dirty="0" err="1">
                <a:sym typeface="Wingdings" pitchFamily="2" charset="2"/>
              </a:rPr>
              <a:t>aX|bX</a:t>
            </a:r>
            <a:r>
              <a:rPr lang="en-US" sz="3000" dirty="0">
                <a:sym typeface="Wingdings" pitchFamily="2" charset="2"/>
              </a:rPr>
              <a:t>|</a:t>
            </a:r>
            <a:r>
              <a:rPr lang="en-US" sz="3000" dirty="0">
                <a:sym typeface="Math1" pitchFamily="2" charset="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304800"/>
            <a:ext cx="7772400" cy="1143000"/>
          </a:xfrm>
        </p:spPr>
        <p:txBody>
          <a:bodyPr/>
          <a:lstStyle/>
          <a:p>
            <a:r>
              <a:rPr lang="en-US"/>
              <a:t>Example</a:t>
            </a:r>
          </a:p>
        </p:txBody>
      </p:sp>
      <p:sp>
        <p:nvSpPr>
          <p:cNvPr id="10243" name="Rectangle 3"/>
          <p:cNvSpPr>
            <a:spLocks noGrp="1" noChangeArrowheads="1"/>
          </p:cNvSpPr>
          <p:nvPr>
            <p:ph type="body" idx="1"/>
          </p:nvPr>
        </p:nvSpPr>
        <p:spPr>
          <a:xfrm>
            <a:off x="685800" y="1752600"/>
            <a:ext cx="7772400" cy="4114800"/>
          </a:xfrm>
        </p:spPr>
        <p:txBody>
          <a:bodyPr/>
          <a:lstStyle/>
          <a:p>
            <a:pPr>
              <a:buFontTx/>
              <a:buNone/>
            </a:pPr>
            <a:r>
              <a:rPr lang="en-US" sz="3000"/>
              <a:t>	Consider the following CFG</a:t>
            </a:r>
          </a:p>
          <a:p>
            <a:pPr>
              <a:buFontTx/>
              <a:buNone/>
            </a:pPr>
            <a:r>
              <a:rPr lang="en-US" sz="3000"/>
              <a:t>	S </a:t>
            </a:r>
            <a:r>
              <a:rPr lang="en-US" sz="3000">
                <a:sym typeface="Math1" pitchFamily="2" charset="2"/>
              </a:rPr>
              <a:t></a:t>
            </a:r>
            <a:r>
              <a:rPr lang="en-US" sz="3000">
                <a:sym typeface="Wingdings" pitchFamily="2" charset="2"/>
              </a:rPr>
              <a:t> S+S</a:t>
            </a:r>
            <a:r>
              <a:rPr lang="en-US" sz="3000" b="1">
                <a:sym typeface="Wingdings" pitchFamily="2" charset="2"/>
              </a:rPr>
              <a:t>|</a:t>
            </a:r>
            <a:r>
              <a:rPr lang="en-US" sz="3000">
                <a:sym typeface="Wingdings" pitchFamily="2" charset="2"/>
              </a:rPr>
              <a:t>S*S</a:t>
            </a:r>
            <a:r>
              <a:rPr lang="en-US" sz="3000" b="1">
                <a:sym typeface="Wingdings" pitchFamily="2" charset="2"/>
              </a:rPr>
              <a:t>|</a:t>
            </a:r>
            <a:r>
              <a:rPr lang="en-US" sz="3000" u="sng">
                <a:sym typeface="Wingdings" pitchFamily="2" charset="2"/>
              </a:rPr>
              <a:t>number</a:t>
            </a:r>
          </a:p>
          <a:p>
            <a:pPr>
              <a:buFontTx/>
              <a:buNone/>
            </a:pPr>
            <a:r>
              <a:rPr lang="en-US" sz="3000">
                <a:sym typeface="Wingdings" pitchFamily="2" charset="2"/>
              </a:rPr>
              <a:t>	</a:t>
            </a:r>
            <a:r>
              <a:rPr lang="en-US" sz="3000"/>
              <a:t>where S and </a:t>
            </a:r>
            <a:r>
              <a:rPr lang="en-US" sz="3000" u="sng"/>
              <a:t>number</a:t>
            </a:r>
            <a:r>
              <a:rPr lang="en-US" sz="3000"/>
              <a:t> are non-terminals and the operators behave like terminals.</a:t>
            </a:r>
          </a:p>
          <a:p>
            <a:pPr>
              <a:buFontTx/>
              <a:buNone/>
            </a:pPr>
            <a:r>
              <a:rPr lang="en-US" sz="3000">
                <a:sym typeface="Wingdings" pitchFamily="2" charset="2"/>
              </a:rPr>
              <a:t>	The above CFG creates ambiguity as the expression 3+4*5 has two possibilities (3+4)*5=35 and 3+(4*5)=23 which can be expressed by the following production trees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Example continued …</a:t>
            </a:r>
          </a:p>
        </p:txBody>
      </p:sp>
      <p:sp>
        <p:nvSpPr>
          <p:cNvPr id="11267" name="Rectangle 3"/>
          <p:cNvSpPr>
            <a:spLocks noGrp="1" noChangeArrowheads="1"/>
          </p:cNvSpPr>
          <p:nvPr>
            <p:ph type="body" idx="1"/>
          </p:nvPr>
        </p:nvSpPr>
        <p:spPr/>
        <p:txBody>
          <a:bodyPr/>
          <a:lstStyle/>
          <a:p>
            <a:endParaRPr lang="en-US"/>
          </a:p>
        </p:txBody>
      </p:sp>
      <p:grpSp>
        <p:nvGrpSpPr>
          <p:cNvPr id="2" name="Group 4"/>
          <p:cNvGrpSpPr>
            <a:grpSpLocks/>
          </p:cNvGrpSpPr>
          <p:nvPr/>
        </p:nvGrpSpPr>
        <p:grpSpPr bwMode="auto">
          <a:xfrm>
            <a:off x="762000" y="1924050"/>
            <a:ext cx="3835400" cy="3486150"/>
            <a:chOff x="480" y="1974"/>
            <a:chExt cx="2416" cy="2196"/>
          </a:xfrm>
        </p:grpSpPr>
        <p:sp>
          <p:nvSpPr>
            <p:cNvPr id="11269" name="Text Box 5"/>
            <p:cNvSpPr txBox="1">
              <a:spLocks noChangeArrowheads="1"/>
            </p:cNvSpPr>
            <p:nvPr/>
          </p:nvSpPr>
          <p:spPr bwMode="auto">
            <a:xfrm>
              <a:off x="1344" y="1974"/>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1270" name="Text Box 6"/>
            <p:cNvSpPr txBox="1">
              <a:spLocks noChangeArrowheads="1"/>
            </p:cNvSpPr>
            <p:nvPr/>
          </p:nvSpPr>
          <p:spPr bwMode="auto">
            <a:xfrm>
              <a:off x="912" y="2588"/>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1271" name="Text Box 7"/>
            <p:cNvSpPr txBox="1">
              <a:spLocks noChangeArrowheads="1"/>
            </p:cNvSpPr>
            <p:nvPr/>
          </p:nvSpPr>
          <p:spPr bwMode="auto">
            <a:xfrm>
              <a:off x="1744" y="2582"/>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1272" name="Line 8"/>
            <p:cNvSpPr>
              <a:spLocks noChangeShapeType="1"/>
            </p:cNvSpPr>
            <p:nvPr/>
          </p:nvSpPr>
          <p:spPr bwMode="auto">
            <a:xfrm flipH="1">
              <a:off x="1584" y="2886"/>
              <a:ext cx="240" cy="384"/>
            </a:xfrm>
            <a:prstGeom prst="line">
              <a:avLst/>
            </a:prstGeom>
            <a:noFill/>
            <a:ln w="9525">
              <a:solidFill>
                <a:schemeClr val="tx1"/>
              </a:solidFill>
              <a:round/>
              <a:headEnd/>
              <a:tailEnd type="none" w="lg" len="lg"/>
            </a:ln>
            <a:effectLst/>
          </p:spPr>
          <p:txBody>
            <a:bodyPr/>
            <a:lstStyle/>
            <a:p>
              <a:endParaRPr lang="en-US"/>
            </a:p>
          </p:txBody>
        </p:sp>
        <p:sp>
          <p:nvSpPr>
            <p:cNvPr id="11273" name="Line 9"/>
            <p:cNvSpPr>
              <a:spLocks noChangeShapeType="1"/>
            </p:cNvSpPr>
            <p:nvPr/>
          </p:nvSpPr>
          <p:spPr bwMode="auto">
            <a:xfrm>
              <a:off x="1968" y="2886"/>
              <a:ext cx="240" cy="384"/>
            </a:xfrm>
            <a:prstGeom prst="line">
              <a:avLst/>
            </a:prstGeom>
            <a:noFill/>
            <a:ln w="9525">
              <a:solidFill>
                <a:schemeClr val="tx1"/>
              </a:solidFill>
              <a:round/>
              <a:headEnd/>
              <a:tailEnd type="none" w="lg" len="lg"/>
            </a:ln>
            <a:effectLst/>
          </p:spPr>
          <p:txBody>
            <a:bodyPr/>
            <a:lstStyle/>
            <a:p>
              <a:endParaRPr lang="en-US"/>
            </a:p>
          </p:txBody>
        </p:sp>
        <p:sp>
          <p:nvSpPr>
            <p:cNvPr id="11274" name="Text Box 10"/>
            <p:cNvSpPr txBox="1">
              <a:spLocks noChangeArrowheads="1"/>
            </p:cNvSpPr>
            <p:nvPr/>
          </p:nvSpPr>
          <p:spPr bwMode="auto">
            <a:xfrm>
              <a:off x="1440" y="3212"/>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1275" name="Text Box 11"/>
            <p:cNvSpPr txBox="1">
              <a:spLocks noChangeArrowheads="1"/>
            </p:cNvSpPr>
            <p:nvPr/>
          </p:nvSpPr>
          <p:spPr bwMode="auto">
            <a:xfrm>
              <a:off x="2064" y="3206"/>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1276" name="Line 12"/>
            <p:cNvSpPr>
              <a:spLocks noChangeShapeType="1"/>
            </p:cNvSpPr>
            <p:nvPr/>
          </p:nvSpPr>
          <p:spPr bwMode="auto">
            <a:xfrm flipH="1">
              <a:off x="1104" y="2262"/>
              <a:ext cx="288" cy="384"/>
            </a:xfrm>
            <a:prstGeom prst="line">
              <a:avLst/>
            </a:prstGeom>
            <a:noFill/>
            <a:ln w="9525">
              <a:solidFill>
                <a:schemeClr val="tx1"/>
              </a:solidFill>
              <a:round/>
              <a:headEnd/>
              <a:tailEnd type="none" w="lg" len="lg"/>
            </a:ln>
            <a:effectLst/>
          </p:spPr>
          <p:txBody>
            <a:bodyPr/>
            <a:lstStyle/>
            <a:p>
              <a:endParaRPr lang="en-US"/>
            </a:p>
          </p:txBody>
        </p:sp>
        <p:sp>
          <p:nvSpPr>
            <p:cNvPr id="11277" name="Line 13"/>
            <p:cNvSpPr>
              <a:spLocks noChangeShapeType="1"/>
            </p:cNvSpPr>
            <p:nvPr/>
          </p:nvSpPr>
          <p:spPr bwMode="auto">
            <a:xfrm>
              <a:off x="1536" y="2262"/>
              <a:ext cx="288" cy="384"/>
            </a:xfrm>
            <a:prstGeom prst="line">
              <a:avLst/>
            </a:prstGeom>
            <a:noFill/>
            <a:ln w="9525">
              <a:solidFill>
                <a:schemeClr val="tx1"/>
              </a:solidFill>
              <a:round/>
              <a:headEnd/>
              <a:tailEnd type="none" w="lg" len="lg"/>
            </a:ln>
            <a:effectLst/>
          </p:spPr>
          <p:txBody>
            <a:bodyPr/>
            <a:lstStyle/>
            <a:p>
              <a:endParaRPr lang="en-US"/>
            </a:p>
          </p:txBody>
        </p:sp>
        <p:sp>
          <p:nvSpPr>
            <p:cNvPr id="11278" name="Line 14"/>
            <p:cNvSpPr>
              <a:spLocks noChangeShapeType="1"/>
            </p:cNvSpPr>
            <p:nvPr/>
          </p:nvSpPr>
          <p:spPr bwMode="auto">
            <a:xfrm>
              <a:off x="1040" y="2880"/>
              <a:ext cx="0" cy="480"/>
            </a:xfrm>
            <a:prstGeom prst="line">
              <a:avLst/>
            </a:prstGeom>
            <a:noFill/>
            <a:ln w="9525">
              <a:solidFill>
                <a:schemeClr val="tx1"/>
              </a:solidFill>
              <a:round/>
              <a:headEnd/>
              <a:tailEnd type="none" w="lg" len="lg"/>
            </a:ln>
            <a:effectLst/>
          </p:spPr>
          <p:txBody>
            <a:bodyPr/>
            <a:lstStyle/>
            <a:p>
              <a:endParaRPr lang="en-US"/>
            </a:p>
          </p:txBody>
        </p:sp>
        <p:sp>
          <p:nvSpPr>
            <p:cNvPr id="11279" name="Line 15"/>
            <p:cNvSpPr>
              <a:spLocks noChangeShapeType="1"/>
            </p:cNvSpPr>
            <p:nvPr/>
          </p:nvSpPr>
          <p:spPr bwMode="auto">
            <a:xfrm>
              <a:off x="1584" y="3462"/>
              <a:ext cx="0" cy="474"/>
            </a:xfrm>
            <a:prstGeom prst="line">
              <a:avLst/>
            </a:prstGeom>
            <a:noFill/>
            <a:ln w="9525">
              <a:solidFill>
                <a:schemeClr val="tx1"/>
              </a:solidFill>
              <a:round/>
              <a:headEnd/>
              <a:tailEnd type="none" w="lg" len="lg"/>
            </a:ln>
            <a:effectLst/>
          </p:spPr>
          <p:txBody>
            <a:bodyPr/>
            <a:lstStyle/>
            <a:p>
              <a:endParaRPr lang="en-US"/>
            </a:p>
          </p:txBody>
        </p:sp>
        <p:sp>
          <p:nvSpPr>
            <p:cNvPr id="11280" name="Text Box 16"/>
            <p:cNvSpPr txBox="1">
              <a:spLocks noChangeArrowheads="1"/>
            </p:cNvSpPr>
            <p:nvPr/>
          </p:nvSpPr>
          <p:spPr bwMode="auto">
            <a:xfrm>
              <a:off x="928" y="3280"/>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3</a:t>
              </a:r>
            </a:p>
          </p:txBody>
        </p:sp>
        <p:sp>
          <p:nvSpPr>
            <p:cNvPr id="11281" name="Text Box 17"/>
            <p:cNvSpPr txBox="1">
              <a:spLocks noChangeArrowheads="1"/>
            </p:cNvSpPr>
            <p:nvPr/>
          </p:nvSpPr>
          <p:spPr bwMode="auto">
            <a:xfrm>
              <a:off x="1456" y="3814"/>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4</a:t>
              </a:r>
            </a:p>
          </p:txBody>
        </p:sp>
        <p:sp>
          <p:nvSpPr>
            <p:cNvPr id="11282" name="Line 18"/>
            <p:cNvSpPr>
              <a:spLocks noChangeShapeType="1"/>
            </p:cNvSpPr>
            <p:nvPr/>
          </p:nvSpPr>
          <p:spPr bwMode="auto">
            <a:xfrm>
              <a:off x="1472" y="2256"/>
              <a:ext cx="0" cy="480"/>
            </a:xfrm>
            <a:prstGeom prst="line">
              <a:avLst/>
            </a:prstGeom>
            <a:noFill/>
            <a:ln w="9525">
              <a:solidFill>
                <a:schemeClr val="tx1"/>
              </a:solidFill>
              <a:round/>
              <a:headEnd/>
              <a:tailEnd type="none" w="lg" len="lg"/>
            </a:ln>
            <a:effectLst/>
          </p:spPr>
          <p:txBody>
            <a:bodyPr/>
            <a:lstStyle/>
            <a:p>
              <a:endParaRPr lang="en-US"/>
            </a:p>
          </p:txBody>
        </p:sp>
        <p:sp>
          <p:nvSpPr>
            <p:cNvPr id="11283" name="Text Box 19"/>
            <p:cNvSpPr txBox="1">
              <a:spLocks noChangeArrowheads="1"/>
            </p:cNvSpPr>
            <p:nvPr/>
          </p:nvSpPr>
          <p:spPr bwMode="auto">
            <a:xfrm>
              <a:off x="1344" y="2640"/>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sp>
          <p:nvSpPr>
            <p:cNvPr id="11284" name="Line 20"/>
            <p:cNvSpPr>
              <a:spLocks noChangeShapeType="1"/>
            </p:cNvSpPr>
            <p:nvPr/>
          </p:nvSpPr>
          <p:spPr bwMode="auto">
            <a:xfrm>
              <a:off x="1904" y="2870"/>
              <a:ext cx="0" cy="480"/>
            </a:xfrm>
            <a:prstGeom prst="line">
              <a:avLst/>
            </a:prstGeom>
            <a:noFill/>
            <a:ln w="9525">
              <a:solidFill>
                <a:schemeClr val="tx1"/>
              </a:solidFill>
              <a:round/>
              <a:headEnd/>
              <a:tailEnd type="none" w="lg" len="lg"/>
            </a:ln>
            <a:effectLst/>
          </p:spPr>
          <p:txBody>
            <a:bodyPr/>
            <a:lstStyle/>
            <a:p>
              <a:endParaRPr lang="en-US"/>
            </a:p>
          </p:txBody>
        </p:sp>
        <p:sp>
          <p:nvSpPr>
            <p:cNvPr id="11285" name="Text Box 21"/>
            <p:cNvSpPr txBox="1">
              <a:spLocks noChangeArrowheads="1"/>
            </p:cNvSpPr>
            <p:nvPr/>
          </p:nvSpPr>
          <p:spPr bwMode="auto">
            <a:xfrm>
              <a:off x="1808" y="3286"/>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sp>
          <p:nvSpPr>
            <p:cNvPr id="11286" name="Line 22"/>
            <p:cNvSpPr>
              <a:spLocks noChangeShapeType="1"/>
            </p:cNvSpPr>
            <p:nvPr/>
          </p:nvSpPr>
          <p:spPr bwMode="auto">
            <a:xfrm>
              <a:off x="2240" y="3456"/>
              <a:ext cx="0" cy="474"/>
            </a:xfrm>
            <a:prstGeom prst="line">
              <a:avLst/>
            </a:prstGeom>
            <a:noFill/>
            <a:ln w="9525">
              <a:solidFill>
                <a:schemeClr val="tx1"/>
              </a:solidFill>
              <a:round/>
              <a:headEnd/>
              <a:tailEnd type="none" w="lg" len="lg"/>
            </a:ln>
            <a:effectLst/>
          </p:spPr>
          <p:txBody>
            <a:bodyPr/>
            <a:lstStyle/>
            <a:p>
              <a:endParaRPr lang="en-US"/>
            </a:p>
          </p:txBody>
        </p:sp>
        <p:sp>
          <p:nvSpPr>
            <p:cNvPr id="11287" name="Text Box 23"/>
            <p:cNvSpPr txBox="1">
              <a:spLocks noChangeArrowheads="1"/>
            </p:cNvSpPr>
            <p:nvPr/>
          </p:nvSpPr>
          <p:spPr bwMode="auto">
            <a:xfrm>
              <a:off x="2128" y="3824"/>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5</a:t>
              </a:r>
            </a:p>
          </p:txBody>
        </p:sp>
        <p:sp>
          <p:nvSpPr>
            <p:cNvPr id="11288" name="Text Box 24"/>
            <p:cNvSpPr txBox="1">
              <a:spLocks noChangeArrowheads="1"/>
            </p:cNvSpPr>
            <p:nvPr/>
          </p:nvSpPr>
          <p:spPr bwMode="auto">
            <a:xfrm>
              <a:off x="480" y="2592"/>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(i)</a:t>
              </a:r>
            </a:p>
          </p:txBody>
        </p:sp>
      </p:grpSp>
      <p:grpSp>
        <p:nvGrpSpPr>
          <p:cNvPr id="3" name="Group 25"/>
          <p:cNvGrpSpPr>
            <a:grpSpLocks/>
          </p:cNvGrpSpPr>
          <p:nvPr/>
        </p:nvGrpSpPr>
        <p:grpSpPr bwMode="auto">
          <a:xfrm>
            <a:off x="4419600" y="1981200"/>
            <a:ext cx="3479800" cy="3486150"/>
            <a:chOff x="2784" y="1968"/>
            <a:chExt cx="2192" cy="2196"/>
          </a:xfrm>
        </p:grpSpPr>
        <p:sp>
          <p:nvSpPr>
            <p:cNvPr id="11290" name="Text Box 26"/>
            <p:cNvSpPr txBox="1">
              <a:spLocks noChangeArrowheads="1"/>
            </p:cNvSpPr>
            <p:nvPr/>
          </p:nvSpPr>
          <p:spPr bwMode="auto">
            <a:xfrm>
              <a:off x="3824" y="1968"/>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1291" name="Text Box 27"/>
            <p:cNvSpPr txBox="1">
              <a:spLocks noChangeArrowheads="1"/>
            </p:cNvSpPr>
            <p:nvPr/>
          </p:nvSpPr>
          <p:spPr bwMode="auto">
            <a:xfrm>
              <a:off x="4192" y="2582"/>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1292" name="Line 28"/>
            <p:cNvSpPr>
              <a:spLocks noChangeShapeType="1"/>
            </p:cNvSpPr>
            <p:nvPr/>
          </p:nvSpPr>
          <p:spPr bwMode="auto">
            <a:xfrm flipH="1">
              <a:off x="3584" y="2256"/>
              <a:ext cx="288" cy="384"/>
            </a:xfrm>
            <a:prstGeom prst="line">
              <a:avLst/>
            </a:prstGeom>
            <a:noFill/>
            <a:ln w="9525">
              <a:solidFill>
                <a:schemeClr val="tx1"/>
              </a:solidFill>
              <a:round/>
              <a:headEnd/>
              <a:tailEnd type="none" w="lg" len="lg"/>
            </a:ln>
            <a:effectLst/>
          </p:spPr>
          <p:txBody>
            <a:bodyPr/>
            <a:lstStyle/>
            <a:p>
              <a:endParaRPr lang="en-US"/>
            </a:p>
          </p:txBody>
        </p:sp>
        <p:sp>
          <p:nvSpPr>
            <p:cNvPr id="11293" name="Line 29"/>
            <p:cNvSpPr>
              <a:spLocks noChangeShapeType="1"/>
            </p:cNvSpPr>
            <p:nvPr/>
          </p:nvSpPr>
          <p:spPr bwMode="auto">
            <a:xfrm>
              <a:off x="4016" y="2256"/>
              <a:ext cx="288" cy="384"/>
            </a:xfrm>
            <a:prstGeom prst="line">
              <a:avLst/>
            </a:prstGeom>
            <a:noFill/>
            <a:ln w="9525">
              <a:solidFill>
                <a:schemeClr val="tx1"/>
              </a:solidFill>
              <a:round/>
              <a:headEnd/>
              <a:tailEnd type="none" w="lg" len="lg"/>
            </a:ln>
            <a:effectLst/>
          </p:spPr>
          <p:txBody>
            <a:bodyPr/>
            <a:lstStyle/>
            <a:p>
              <a:endParaRPr lang="en-US"/>
            </a:p>
          </p:txBody>
        </p:sp>
        <p:sp>
          <p:nvSpPr>
            <p:cNvPr id="11294" name="Line 30"/>
            <p:cNvSpPr>
              <a:spLocks noChangeShapeType="1"/>
            </p:cNvSpPr>
            <p:nvPr/>
          </p:nvSpPr>
          <p:spPr bwMode="auto">
            <a:xfrm>
              <a:off x="4320" y="2874"/>
              <a:ext cx="0" cy="480"/>
            </a:xfrm>
            <a:prstGeom prst="line">
              <a:avLst/>
            </a:prstGeom>
            <a:noFill/>
            <a:ln w="9525">
              <a:solidFill>
                <a:schemeClr val="tx1"/>
              </a:solidFill>
              <a:round/>
              <a:headEnd/>
              <a:tailEnd type="none" w="lg" len="lg"/>
            </a:ln>
            <a:effectLst/>
          </p:spPr>
          <p:txBody>
            <a:bodyPr/>
            <a:lstStyle/>
            <a:p>
              <a:endParaRPr lang="en-US"/>
            </a:p>
          </p:txBody>
        </p:sp>
        <p:sp>
          <p:nvSpPr>
            <p:cNvPr id="11295" name="Text Box 31"/>
            <p:cNvSpPr txBox="1">
              <a:spLocks noChangeArrowheads="1"/>
            </p:cNvSpPr>
            <p:nvPr/>
          </p:nvSpPr>
          <p:spPr bwMode="auto">
            <a:xfrm>
              <a:off x="4208" y="3274"/>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5</a:t>
              </a:r>
            </a:p>
          </p:txBody>
        </p:sp>
        <p:sp>
          <p:nvSpPr>
            <p:cNvPr id="11296" name="Line 32"/>
            <p:cNvSpPr>
              <a:spLocks noChangeShapeType="1"/>
            </p:cNvSpPr>
            <p:nvPr/>
          </p:nvSpPr>
          <p:spPr bwMode="auto">
            <a:xfrm>
              <a:off x="3952" y="2250"/>
              <a:ext cx="0" cy="480"/>
            </a:xfrm>
            <a:prstGeom prst="line">
              <a:avLst/>
            </a:prstGeom>
            <a:noFill/>
            <a:ln w="9525">
              <a:solidFill>
                <a:schemeClr val="tx1"/>
              </a:solidFill>
              <a:round/>
              <a:headEnd/>
              <a:tailEnd type="none" w="lg" len="lg"/>
            </a:ln>
            <a:effectLst/>
          </p:spPr>
          <p:txBody>
            <a:bodyPr/>
            <a:lstStyle/>
            <a:p>
              <a:endParaRPr lang="en-US"/>
            </a:p>
          </p:txBody>
        </p:sp>
        <p:sp>
          <p:nvSpPr>
            <p:cNvPr id="11297" name="Text Box 33"/>
            <p:cNvSpPr txBox="1">
              <a:spLocks noChangeArrowheads="1"/>
            </p:cNvSpPr>
            <p:nvPr/>
          </p:nvSpPr>
          <p:spPr bwMode="auto">
            <a:xfrm>
              <a:off x="3856" y="2666"/>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sp>
          <p:nvSpPr>
            <p:cNvPr id="11298" name="Text Box 34"/>
            <p:cNvSpPr txBox="1">
              <a:spLocks noChangeArrowheads="1"/>
            </p:cNvSpPr>
            <p:nvPr/>
          </p:nvSpPr>
          <p:spPr bwMode="auto">
            <a:xfrm>
              <a:off x="2784" y="2586"/>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(ii)</a:t>
              </a:r>
            </a:p>
          </p:txBody>
        </p:sp>
        <p:sp>
          <p:nvSpPr>
            <p:cNvPr id="11299" name="Text Box 35"/>
            <p:cNvSpPr txBox="1">
              <a:spLocks noChangeArrowheads="1"/>
            </p:cNvSpPr>
            <p:nvPr/>
          </p:nvSpPr>
          <p:spPr bwMode="auto">
            <a:xfrm>
              <a:off x="3408" y="2576"/>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1300" name="Line 36"/>
            <p:cNvSpPr>
              <a:spLocks noChangeShapeType="1"/>
            </p:cNvSpPr>
            <p:nvPr/>
          </p:nvSpPr>
          <p:spPr bwMode="auto">
            <a:xfrm flipH="1">
              <a:off x="3248" y="2880"/>
              <a:ext cx="240" cy="384"/>
            </a:xfrm>
            <a:prstGeom prst="line">
              <a:avLst/>
            </a:prstGeom>
            <a:noFill/>
            <a:ln w="9525">
              <a:solidFill>
                <a:schemeClr val="tx1"/>
              </a:solidFill>
              <a:round/>
              <a:headEnd/>
              <a:tailEnd type="none" w="lg" len="lg"/>
            </a:ln>
            <a:effectLst/>
          </p:spPr>
          <p:txBody>
            <a:bodyPr/>
            <a:lstStyle/>
            <a:p>
              <a:endParaRPr lang="en-US"/>
            </a:p>
          </p:txBody>
        </p:sp>
        <p:sp>
          <p:nvSpPr>
            <p:cNvPr id="11301" name="Line 37"/>
            <p:cNvSpPr>
              <a:spLocks noChangeShapeType="1"/>
            </p:cNvSpPr>
            <p:nvPr/>
          </p:nvSpPr>
          <p:spPr bwMode="auto">
            <a:xfrm>
              <a:off x="3632" y="2880"/>
              <a:ext cx="240" cy="384"/>
            </a:xfrm>
            <a:prstGeom prst="line">
              <a:avLst/>
            </a:prstGeom>
            <a:noFill/>
            <a:ln w="9525">
              <a:solidFill>
                <a:schemeClr val="tx1"/>
              </a:solidFill>
              <a:round/>
              <a:headEnd/>
              <a:tailEnd type="none" w="lg" len="lg"/>
            </a:ln>
            <a:effectLst/>
          </p:spPr>
          <p:txBody>
            <a:bodyPr/>
            <a:lstStyle/>
            <a:p>
              <a:endParaRPr lang="en-US"/>
            </a:p>
          </p:txBody>
        </p:sp>
        <p:sp>
          <p:nvSpPr>
            <p:cNvPr id="11302" name="Text Box 38"/>
            <p:cNvSpPr txBox="1">
              <a:spLocks noChangeArrowheads="1"/>
            </p:cNvSpPr>
            <p:nvPr/>
          </p:nvSpPr>
          <p:spPr bwMode="auto">
            <a:xfrm>
              <a:off x="3104" y="3206"/>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1303" name="Text Box 39"/>
            <p:cNvSpPr txBox="1">
              <a:spLocks noChangeArrowheads="1"/>
            </p:cNvSpPr>
            <p:nvPr/>
          </p:nvSpPr>
          <p:spPr bwMode="auto">
            <a:xfrm>
              <a:off x="3728" y="3200"/>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1304" name="Line 40"/>
            <p:cNvSpPr>
              <a:spLocks noChangeShapeType="1"/>
            </p:cNvSpPr>
            <p:nvPr/>
          </p:nvSpPr>
          <p:spPr bwMode="auto">
            <a:xfrm>
              <a:off x="3248" y="3456"/>
              <a:ext cx="0" cy="474"/>
            </a:xfrm>
            <a:prstGeom prst="line">
              <a:avLst/>
            </a:prstGeom>
            <a:noFill/>
            <a:ln w="9525">
              <a:solidFill>
                <a:schemeClr val="tx1"/>
              </a:solidFill>
              <a:round/>
              <a:headEnd/>
              <a:tailEnd type="none" w="lg" len="lg"/>
            </a:ln>
            <a:effectLst/>
          </p:spPr>
          <p:txBody>
            <a:bodyPr/>
            <a:lstStyle/>
            <a:p>
              <a:endParaRPr lang="en-US"/>
            </a:p>
          </p:txBody>
        </p:sp>
        <p:sp>
          <p:nvSpPr>
            <p:cNvPr id="11305" name="Text Box 41"/>
            <p:cNvSpPr txBox="1">
              <a:spLocks noChangeArrowheads="1"/>
            </p:cNvSpPr>
            <p:nvPr/>
          </p:nvSpPr>
          <p:spPr bwMode="auto">
            <a:xfrm>
              <a:off x="3120" y="3808"/>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3</a:t>
              </a:r>
            </a:p>
          </p:txBody>
        </p:sp>
        <p:sp>
          <p:nvSpPr>
            <p:cNvPr id="11306" name="Line 42"/>
            <p:cNvSpPr>
              <a:spLocks noChangeShapeType="1"/>
            </p:cNvSpPr>
            <p:nvPr/>
          </p:nvSpPr>
          <p:spPr bwMode="auto">
            <a:xfrm>
              <a:off x="3568" y="2864"/>
              <a:ext cx="0" cy="480"/>
            </a:xfrm>
            <a:prstGeom prst="line">
              <a:avLst/>
            </a:prstGeom>
            <a:noFill/>
            <a:ln w="9525">
              <a:solidFill>
                <a:schemeClr val="tx1"/>
              </a:solidFill>
              <a:round/>
              <a:headEnd/>
              <a:tailEnd type="none" w="lg" len="lg"/>
            </a:ln>
            <a:effectLst/>
          </p:spPr>
          <p:txBody>
            <a:bodyPr/>
            <a:lstStyle/>
            <a:p>
              <a:endParaRPr lang="en-US"/>
            </a:p>
          </p:txBody>
        </p:sp>
        <p:sp>
          <p:nvSpPr>
            <p:cNvPr id="11307" name="Text Box 43"/>
            <p:cNvSpPr txBox="1">
              <a:spLocks noChangeArrowheads="1"/>
            </p:cNvSpPr>
            <p:nvPr/>
          </p:nvSpPr>
          <p:spPr bwMode="auto">
            <a:xfrm>
              <a:off x="3440" y="3264"/>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sp>
          <p:nvSpPr>
            <p:cNvPr id="11308" name="Line 44"/>
            <p:cNvSpPr>
              <a:spLocks noChangeShapeType="1"/>
            </p:cNvSpPr>
            <p:nvPr/>
          </p:nvSpPr>
          <p:spPr bwMode="auto">
            <a:xfrm>
              <a:off x="3904" y="3450"/>
              <a:ext cx="0" cy="474"/>
            </a:xfrm>
            <a:prstGeom prst="line">
              <a:avLst/>
            </a:prstGeom>
            <a:noFill/>
            <a:ln w="9525">
              <a:solidFill>
                <a:schemeClr val="tx1"/>
              </a:solidFill>
              <a:round/>
              <a:headEnd/>
              <a:tailEnd type="none" w="lg" len="lg"/>
            </a:ln>
            <a:effectLst/>
          </p:spPr>
          <p:txBody>
            <a:bodyPr/>
            <a:lstStyle/>
            <a:p>
              <a:endParaRPr lang="en-US"/>
            </a:p>
          </p:txBody>
        </p:sp>
        <p:sp>
          <p:nvSpPr>
            <p:cNvPr id="11309" name="Text Box 45"/>
            <p:cNvSpPr txBox="1">
              <a:spLocks noChangeArrowheads="1"/>
            </p:cNvSpPr>
            <p:nvPr/>
          </p:nvSpPr>
          <p:spPr bwMode="auto">
            <a:xfrm>
              <a:off x="3792" y="3818"/>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4</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152400"/>
            <a:ext cx="7772400" cy="1143000"/>
          </a:xfrm>
        </p:spPr>
        <p:txBody>
          <a:bodyPr/>
          <a:lstStyle/>
          <a:p>
            <a:r>
              <a:rPr lang="en-US"/>
              <a:t>Example continued …</a:t>
            </a:r>
          </a:p>
        </p:txBody>
      </p:sp>
      <p:sp>
        <p:nvSpPr>
          <p:cNvPr id="12291" name="Rectangle 3"/>
          <p:cNvSpPr>
            <a:spLocks noGrp="1" noChangeArrowheads="1"/>
          </p:cNvSpPr>
          <p:nvPr>
            <p:ph type="body" idx="1"/>
          </p:nvPr>
        </p:nvSpPr>
        <p:spPr>
          <a:xfrm>
            <a:off x="685800" y="990600"/>
            <a:ext cx="7772400" cy="4114800"/>
          </a:xfrm>
        </p:spPr>
        <p:txBody>
          <a:bodyPr/>
          <a:lstStyle/>
          <a:p>
            <a:pPr>
              <a:buFontTx/>
              <a:buNone/>
            </a:pPr>
            <a:r>
              <a:rPr lang="en-US"/>
              <a:t>	The expressions can be calculated starting from bottom to the top, replacing each nonterminal by the result of calculation </a:t>
            </a:r>
            <a:r>
              <a:rPr lang="en-US" i="1"/>
              <a:t>e.g.</a:t>
            </a:r>
          </a:p>
        </p:txBody>
      </p:sp>
      <p:grpSp>
        <p:nvGrpSpPr>
          <p:cNvPr id="2" name="Group 4"/>
          <p:cNvGrpSpPr>
            <a:grpSpLocks/>
          </p:cNvGrpSpPr>
          <p:nvPr/>
        </p:nvGrpSpPr>
        <p:grpSpPr bwMode="auto">
          <a:xfrm>
            <a:off x="1117600" y="3124200"/>
            <a:ext cx="6959600" cy="2641600"/>
            <a:chOff x="416" y="1968"/>
            <a:chExt cx="4384" cy="1664"/>
          </a:xfrm>
        </p:grpSpPr>
        <p:sp>
          <p:nvSpPr>
            <p:cNvPr id="12293" name="Text Box 5"/>
            <p:cNvSpPr txBox="1">
              <a:spLocks noChangeArrowheads="1"/>
            </p:cNvSpPr>
            <p:nvPr/>
          </p:nvSpPr>
          <p:spPr bwMode="auto">
            <a:xfrm>
              <a:off x="1344" y="1974"/>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2294" name="Text Box 6"/>
            <p:cNvSpPr txBox="1">
              <a:spLocks noChangeArrowheads="1"/>
            </p:cNvSpPr>
            <p:nvPr/>
          </p:nvSpPr>
          <p:spPr bwMode="auto">
            <a:xfrm>
              <a:off x="912" y="2588"/>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3</a:t>
              </a:r>
            </a:p>
          </p:txBody>
        </p:sp>
        <p:sp>
          <p:nvSpPr>
            <p:cNvPr id="12295" name="Text Box 7"/>
            <p:cNvSpPr txBox="1">
              <a:spLocks noChangeArrowheads="1"/>
            </p:cNvSpPr>
            <p:nvPr/>
          </p:nvSpPr>
          <p:spPr bwMode="auto">
            <a:xfrm>
              <a:off x="1744" y="2582"/>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2296" name="Line 8"/>
            <p:cNvSpPr>
              <a:spLocks noChangeShapeType="1"/>
            </p:cNvSpPr>
            <p:nvPr/>
          </p:nvSpPr>
          <p:spPr bwMode="auto">
            <a:xfrm flipH="1">
              <a:off x="1584" y="2886"/>
              <a:ext cx="240" cy="384"/>
            </a:xfrm>
            <a:prstGeom prst="line">
              <a:avLst/>
            </a:prstGeom>
            <a:noFill/>
            <a:ln w="9525">
              <a:solidFill>
                <a:schemeClr val="tx1"/>
              </a:solidFill>
              <a:round/>
              <a:headEnd/>
              <a:tailEnd type="none" w="lg" len="lg"/>
            </a:ln>
            <a:effectLst/>
          </p:spPr>
          <p:txBody>
            <a:bodyPr/>
            <a:lstStyle/>
            <a:p>
              <a:endParaRPr lang="en-US"/>
            </a:p>
          </p:txBody>
        </p:sp>
        <p:sp>
          <p:nvSpPr>
            <p:cNvPr id="12297" name="Line 9"/>
            <p:cNvSpPr>
              <a:spLocks noChangeShapeType="1"/>
            </p:cNvSpPr>
            <p:nvPr/>
          </p:nvSpPr>
          <p:spPr bwMode="auto">
            <a:xfrm>
              <a:off x="1968" y="2886"/>
              <a:ext cx="240" cy="384"/>
            </a:xfrm>
            <a:prstGeom prst="line">
              <a:avLst/>
            </a:prstGeom>
            <a:noFill/>
            <a:ln w="9525">
              <a:solidFill>
                <a:schemeClr val="tx1"/>
              </a:solidFill>
              <a:round/>
              <a:headEnd/>
              <a:tailEnd type="none" w="lg" len="lg"/>
            </a:ln>
            <a:effectLst/>
          </p:spPr>
          <p:txBody>
            <a:bodyPr/>
            <a:lstStyle/>
            <a:p>
              <a:endParaRPr lang="en-US"/>
            </a:p>
          </p:txBody>
        </p:sp>
        <p:sp>
          <p:nvSpPr>
            <p:cNvPr id="12298" name="Text Box 10"/>
            <p:cNvSpPr txBox="1">
              <a:spLocks noChangeArrowheads="1"/>
            </p:cNvSpPr>
            <p:nvPr/>
          </p:nvSpPr>
          <p:spPr bwMode="auto">
            <a:xfrm>
              <a:off x="1440" y="3212"/>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4</a:t>
              </a:r>
            </a:p>
          </p:txBody>
        </p:sp>
        <p:sp>
          <p:nvSpPr>
            <p:cNvPr id="12299" name="Text Box 11"/>
            <p:cNvSpPr txBox="1">
              <a:spLocks noChangeArrowheads="1"/>
            </p:cNvSpPr>
            <p:nvPr/>
          </p:nvSpPr>
          <p:spPr bwMode="auto">
            <a:xfrm>
              <a:off x="2064" y="3206"/>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5</a:t>
              </a:r>
            </a:p>
          </p:txBody>
        </p:sp>
        <p:sp>
          <p:nvSpPr>
            <p:cNvPr id="12300" name="Line 12"/>
            <p:cNvSpPr>
              <a:spLocks noChangeShapeType="1"/>
            </p:cNvSpPr>
            <p:nvPr/>
          </p:nvSpPr>
          <p:spPr bwMode="auto">
            <a:xfrm flipH="1">
              <a:off x="1104" y="2262"/>
              <a:ext cx="288" cy="384"/>
            </a:xfrm>
            <a:prstGeom prst="line">
              <a:avLst/>
            </a:prstGeom>
            <a:noFill/>
            <a:ln w="9525">
              <a:solidFill>
                <a:schemeClr val="tx1"/>
              </a:solidFill>
              <a:round/>
              <a:headEnd/>
              <a:tailEnd type="none" w="lg" len="lg"/>
            </a:ln>
            <a:effectLst/>
          </p:spPr>
          <p:txBody>
            <a:bodyPr/>
            <a:lstStyle/>
            <a:p>
              <a:endParaRPr lang="en-US"/>
            </a:p>
          </p:txBody>
        </p:sp>
        <p:sp>
          <p:nvSpPr>
            <p:cNvPr id="12301" name="Line 13"/>
            <p:cNvSpPr>
              <a:spLocks noChangeShapeType="1"/>
            </p:cNvSpPr>
            <p:nvPr/>
          </p:nvSpPr>
          <p:spPr bwMode="auto">
            <a:xfrm>
              <a:off x="1536" y="2262"/>
              <a:ext cx="288" cy="384"/>
            </a:xfrm>
            <a:prstGeom prst="line">
              <a:avLst/>
            </a:prstGeom>
            <a:noFill/>
            <a:ln w="9525">
              <a:solidFill>
                <a:schemeClr val="tx1"/>
              </a:solidFill>
              <a:round/>
              <a:headEnd/>
              <a:tailEnd type="none" w="lg" len="lg"/>
            </a:ln>
            <a:effectLst/>
          </p:spPr>
          <p:txBody>
            <a:bodyPr/>
            <a:lstStyle/>
            <a:p>
              <a:endParaRPr lang="en-US"/>
            </a:p>
          </p:txBody>
        </p:sp>
        <p:sp>
          <p:nvSpPr>
            <p:cNvPr id="12302" name="Line 14"/>
            <p:cNvSpPr>
              <a:spLocks noChangeShapeType="1"/>
            </p:cNvSpPr>
            <p:nvPr/>
          </p:nvSpPr>
          <p:spPr bwMode="auto">
            <a:xfrm>
              <a:off x="1472" y="2256"/>
              <a:ext cx="0" cy="480"/>
            </a:xfrm>
            <a:prstGeom prst="line">
              <a:avLst/>
            </a:prstGeom>
            <a:noFill/>
            <a:ln w="9525">
              <a:solidFill>
                <a:schemeClr val="tx1"/>
              </a:solidFill>
              <a:round/>
              <a:headEnd/>
              <a:tailEnd type="none" w="lg" len="lg"/>
            </a:ln>
            <a:effectLst/>
          </p:spPr>
          <p:txBody>
            <a:bodyPr/>
            <a:lstStyle/>
            <a:p>
              <a:endParaRPr lang="en-US"/>
            </a:p>
          </p:txBody>
        </p:sp>
        <p:sp>
          <p:nvSpPr>
            <p:cNvPr id="12303" name="Text Box 15"/>
            <p:cNvSpPr txBox="1">
              <a:spLocks noChangeArrowheads="1"/>
            </p:cNvSpPr>
            <p:nvPr/>
          </p:nvSpPr>
          <p:spPr bwMode="auto">
            <a:xfrm>
              <a:off x="1344" y="2640"/>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sp>
          <p:nvSpPr>
            <p:cNvPr id="12304" name="Line 16"/>
            <p:cNvSpPr>
              <a:spLocks noChangeShapeType="1"/>
            </p:cNvSpPr>
            <p:nvPr/>
          </p:nvSpPr>
          <p:spPr bwMode="auto">
            <a:xfrm>
              <a:off x="1904" y="2870"/>
              <a:ext cx="0" cy="480"/>
            </a:xfrm>
            <a:prstGeom prst="line">
              <a:avLst/>
            </a:prstGeom>
            <a:noFill/>
            <a:ln w="9525">
              <a:solidFill>
                <a:schemeClr val="tx1"/>
              </a:solidFill>
              <a:round/>
              <a:headEnd/>
              <a:tailEnd type="none" w="lg" len="lg"/>
            </a:ln>
            <a:effectLst/>
          </p:spPr>
          <p:txBody>
            <a:bodyPr/>
            <a:lstStyle/>
            <a:p>
              <a:endParaRPr lang="en-US"/>
            </a:p>
          </p:txBody>
        </p:sp>
        <p:sp>
          <p:nvSpPr>
            <p:cNvPr id="12305" name="Text Box 17"/>
            <p:cNvSpPr txBox="1">
              <a:spLocks noChangeArrowheads="1"/>
            </p:cNvSpPr>
            <p:nvPr/>
          </p:nvSpPr>
          <p:spPr bwMode="auto">
            <a:xfrm>
              <a:off x="1808" y="3286"/>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sp>
          <p:nvSpPr>
            <p:cNvPr id="12306" name="Text Box 18"/>
            <p:cNvSpPr txBox="1">
              <a:spLocks noChangeArrowheads="1"/>
            </p:cNvSpPr>
            <p:nvPr/>
          </p:nvSpPr>
          <p:spPr bwMode="auto">
            <a:xfrm>
              <a:off x="416" y="2592"/>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(i)</a:t>
              </a:r>
              <a:r>
                <a:rPr lang="en-US" sz="3000" b="1">
                  <a:sym typeface="Math1" pitchFamily="2" charset="2"/>
                </a:rPr>
                <a:t></a:t>
              </a:r>
              <a:endParaRPr lang="en-US" sz="3000" b="1"/>
            </a:p>
          </p:txBody>
        </p:sp>
        <p:sp>
          <p:nvSpPr>
            <p:cNvPr id="12307" name="Text Box 19"/>
            <p:cNvSpPr txBox="1">
              <a:spLocks noChangeArrowheads="1"/>
            </p:cNvSpPr>
            <p:nvPr/>
          </p:nvSpPr>
          <p:spPr bwMode="auto">
            <a:xfrm>
              <a:off x="2288" y="2544"/>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sym typeface="Math1" pitchFamily="2" charset="2"/>
                </a:rPr>
                <a:t></a:t>
              </a:r>
              <a:endParaRPr lang="en-US" sz="3000" b="1"/>
            </a:p>
          </p:txBody>
        </p:sp>
        <p:sp>
          <p:nvSpPr>
            <p:cNvPr id="12308" name="Text Box 20"/>
            <p:cNvSpPr txBox="1">
              <a:spLocks noChangeArrowheads="1"/>
            </p:cNvSpPr>
            <p:nvPr/>
          </p:nvSpPr>
          <p:spPr bwMode="auto">
            <a:xfrm>
              <a:off x="3168" y="1968"/>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2309" name="Text Box 21"/>
            <p:cNvSpPr txBox="1">
              <a:spLocks noChangeArrowheads="1"/>
            </p:cNvSpPr>
            <p:nvPr/>
          </p:nvSpPr>
          <p:spPr bwMode="auto">
            <a:xfrm>
              <a:off x="2736" y="2582"/>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3</a:t>
              </a:r>
            </a:p>
          </p:txBody>
        </p:sp>
        <p:sp>
          <p:nvSpPr>
            <p:cNvPr id="12310" name="Text Box 22"/>
            <p:cNvSpPr txBox="1">
              <a:spLocks noChangeArrowheads="1"/>
            </p:cNvSpPr>
            <p:nvPr/>
          </p:nvSpPr>
          <p:spPr bwMode="auto">
            <a:xfrm>
              <a:off x="3536" y="2592"/>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20</a:t>
              </a:r>
            </a:p>
          </p:txBody>
        </p:sp>
        <p:sp>
          <p:nvSpPr>
            <p:cNvPr id="12311" name="Line 23"/>
            <p:cNvSpPr>
              <a:spLocks noChangeShapeType="1"/>
            </p:cNvSpPr>
            <p:nvPr/>
          </p:nvSpPr>
          <p:spPr bwMode="auto">
            <a:xfrm flipH="1">
              <a:off x="2928" y="2256"/>
              <a:ext cx="288" cy="384"/>
            </a:xfrm>
            <a:prstGeom prst="line">
              <a:avLst/>
            </a:prstGeom>
            <a:noFill/>
            <a:ln w="9525">
              <a:solidFill>
                <a:schemeClr val="tx1"/>
              </a:solidFill>
              <a:round/>
              <a:headEnd/>
              <a:tailEnd type="none" w="lg" len="lg"/>
            </a:ln>
            <a:effectLst/>
          </p:spPr>
          <p:txBody>
            <a:bodyPr/>
            <a:lstStyle/>
            <a:p>
              <a:endParaRPr lang="en-US"/>
            </a:p>
          </p:txBody>
        </p:sp>
        <p:sp>
          <p:nvSpPr>
            <p:cNvPr id="12312" name="Line 24"/>
            <p:cNvSpPr>
              <a:spLocks noChangeShapeType="1"/>
            </p:cNvSpPr>
            <p:nvPr/>
          </p:nvSpPr>
          <p:spPr bwMode="auto">
            <a:xfrm>
              <a:off x="3360" y="2256"/>
              <a:ext cx="288" cy="384"/>
            </a:xfrm>
            <a:prstGeom prst="line">
              <a:avLst/>
            </a:prstGeom>
            <a:noFill/>
            <a:ln w="9525">
              <a:solidFill>
                <a:schemeClr val="tx1"/>
              </a:solidFill>
              <a:round/>
              <a:headEnd/>
              <a:tailEnd type="none" w="lg" len="lg"/>
            </a:ln>
            <a:effectLst/>
          </p:spPr>
          <p:txBody>
            <a:bodyPr/>
            <a:lstStyle/>
            <a:p>
              <a:endParaRPr lang="en-US"/>
            </a:p>
          </p:txBody>
        </p:sp>
        <p:sp>
          <p:nvSpPr>
            <p:cNvPr id="12313" name="Line 25"/>
            <p:cNvSpPr>
              <a:spLocks noChangeShapeType="1"/>
            </p:cNvSpPr>
            <p:nvPr/>
          </p:nvSpPr>
          <p:spPr bwMode="auto">
            <a:xfrm>
              <a:off x="3296" y="2250"/>
              <a:ext cx="0" cy="480"/>
            </a:xfrm>
            <a:prstGeom prst="line">
              <a:avLst/>
            </a:prstGeom>
            <a:noFill/>
            <a:ln w="9525">
              <a:solidFill>
                <a:schemeClr val="tx1"/>
              </a:solidFill>
              <a:round/>
              <a:headEnd/>
              <a:tailEnd type="none" w="lg" len="lg"/>
            </a:ln>
            <a:effectLst/>
          </p:spPr>
          <p:txBody>
            <a:bodyPr/>
            <a:lstStyle/>
            <a:p>
              <a:endParaRPr lang="en-US"/>
            </a:p>
          </p:txBody>
        </p:sp>
        <p:sp>
          <p:nvSpPr>
            <p:cNvPr id="12314" name="Text Box 26"/>
            <p:cNvSpPr txBox="1">
              <a:spLocks noChangeArrowheads="1"/>
            </p:cNvSpPr>
            <p:nvPr/>
          </p:nvSpPr>
          <p:spPr bwMode="auto">
            <a:xfrm>
              <a:off x="3168" y="2634"/>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sp>
          <p:nvSpPr>
            <p:cNvPr id="12315" name="Text Box 27"/>
            <p:cNvSpPr txBox="1">
              <a:spLocks noChangeArrowheads="1"/>
            </p:cNvSpPr>
            <p:nvPr/>
          </p:nvSpPr>
          <p:spPr bwMode="auto">
            <a:xfrm>
              <a:off x="4032" y="2544"/>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sym typeface="Math1" pitchFamily="2" charset="2"/>
                </a:rPr>
                <a:t>23</a:t>
              </a:r>
              <a:endParaRPr lang="en-US" sz="3000" b="1"/>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Example continued …</a:t>
            </a:r>
          </a:p>
        </p:txBody>
      </p:sp>
      <p:sp>
        <p:nvSpPr>
          <p:cNvPr id="13315" name="Rectangle 3"/>
          <p:cNvSpPr>
            <a:spLocks noGrp="1" noChangeArrowheads="1"/>
          </p:cNvSpPr>
          <p:nvPr>
            <p:ph type="body" idx="1"/>
          </p:nvPr>
        </p:nvSpPr>
        <p:spPr/>
        <p:txBody>
          <a:bodyPr/>
          <a:lstStyle/>
          <a:p>
            <a:pPr>
              <a:lnSpc>
                <a:spcPct val="90000"/>
              </a:lnSpc>
              <a:buFontTx/>
              <a:buNone/>
            </a:pPr>
            <a:r>
              <a:rPr lang="en-US" sz="3000"/>
              <a:t>	Similarly</a:t>
            </a:r>
          </a:p>
          <a:p>
            <a:pPr>
              <a:lnSpc>
                <a:spcPct val="90000"/>
              </a:lnSpc>
              <a:buFontTx/>
              <a:buNone/>
            </a:pPr>
            <a:endParaRPr lang="en-US" sz="3000"/>
          </a:p>
          <a:p>
            <a:pPr>
              <a:lnSpc>
                <a:spcPct val="90000"/>
              </a:lnSpc>
              <a:buFontTx/>
              <a:buNone/>
            </a:pPr>
            <a:endParaRPr lang="en-US" sz="3000"/>
          </a:p>
          <a:p>
            <a:pPr>
              <a:lnSpc>
                <a:spcPct val="90000"/>
              </a:lnSpc>
              <a:buFontTx/>
              <a:buNone/>
            </a:pPr>
            <a:endParaRPr lang="en-US" sz="3000"/>
          </a:p>
          <a:p>
            <a:pPr>
              <a:lnSpc>
                <a:spcPct val="90000"/>
              </a:lnSpc>
              <a:buFontTx/>
              <a:buNone/>
            </a:pPr>
            <a:endParaRPr lang="en-US" sz="3000"/>
          </a:p>
          <a:p>
            <a:pPr>
              <a:lnSpc>
                <a:spcPct val="90000"/>
              </a:lnSpc>
              <a:buFontTx/>
              <a:buNone/>
            </a:pPr>
            <a:endParaRPr lang="en-US" sz="3000"/>
          </a:p>
          <a:p>
            <a:pPr>
              <a:lnSpc>
                <a:spcPct val="90000"/>
              </a:lnSpc>
              <a:buFontTx/>
              <a:buNone/>
            </a:pPr>
            <a:r>
              <a:rPr lang="en-US" sz="3000"/>
              <a:t>	The ambiguity that has been observed in this example can be removed with a change in the CFG as discussed in the following example</a:t>
            </a:r>
          </a:p>
        </p:txBody>
      </p:sp>
      <p:grpSp>
        <p:nvGrpSpPr>
          <p:cNvPr id="2" name="Group 4"/>
          <p:cNvGrpSpPr>
            <a:grpSpLocks/>
          </p:cNvGrpSpPr>
          <p:nvPr/>
        </p:nvGrpSpPr>
        <p:grpSpPr bwMode="auto">
          <a:xfrm>
            <a:off x="1193800" y="2286000"/>
            <a:ext cx="7112000" cy="2667000"/>
            <a:chOff x="608" y="1968"/>
            <a:chExt cx="4480" cy="1680"/>
          </a:xfrm>
        </p:grpSpPr>
        <p:sp>
          <p:nvSpPr>
            <p:cNvPr id="13317" name="Text Box 5"/>
            <p:cNvSpPr txBox="1">
              <a:spLocks noChangeArrowheads="1"/>
            </p:cNvSpPr>
            <p:nvPr/>
          </p:nvSpPr>
          <p:spPr bwMode="auto">
            <a:xfrm>
              <a:off x="1632" y="1974"/>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3318" name="Text Box 6"/>
            <p:cNvSpPr txBox="1">
              <a:spLocks noChangeArrowheads="1"/>
            </p:cNvSpPr>
            <p:nvPr/>
          </p:nvSpPr>
          <p:spPr bwMode="auto">
            <a:xfrm>
              <a:off x="1968" y="2588"/>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5</a:t>
              </a:r>
            </a:p>
          </p:txBody>
        </p:sp>
        <p:sp>
          <p:nvSpPr>
            <p:cNvPr id="13319" name="Line 7"/>
            <p:cNvSpPr>
              <a:spLocks noChangeShapeType="1"/>
            </p:cNvSpPr>
            <p:nvPr/>
          </p:nvSpPr>
          <p:spPr bwMode="auto">
            <a:xfrm flipH="1">
              <a:off x="1392" y="2262"/>
              <a:ext cx="288" cy="384"/>
            </a:xfrm>
            <a:prstGeom prst="line">
              <a:avLst/>
            </a:prstGeom>
            <a:noFill/>
            <a:ln w="9525">
              <a:solidFill>
                <a:schemeClr val="tx1"/>
              </a:solidFill>
              <a:round/>
              <a:headEnd/>
              <a:tailEnd type="none" w="lg" len="lg"/>
            </a:ln>
            <a:effectLst/>
          </p:spPr>
          <p:txBody>
            <a:bodyPr/>
            <a:lstStyle/>
            <a:p>
              <a:endParaRPr lang="en-US"/>
            </a:p>
          </p:txBody>
        </p:sp>
        <p:sp>
          <p:nvSpPr>
            <p:cNvPr id="13320" name="Line 8"/>
            <p:cNvSpPr>
              <a:spLocks noChangeShapeType="1"/>
            </p:cNvSpPr>
            <p:nvPr/>
          </p:nvSpPr>
          <p:spPr bwMode="auto">
            <a:xfrm>
              <a:off x="1824" y="2262"/>
              <a:ext cx="288" cy="384"/>
            </a:xfrm>
            <a:prstGeom prst="line">
              <a:avLst/>
            </a:prstGeom>
            <a:noFill/>
            <a:ln w="9525">
              <a:solidFill>
                <a:schemeClr val="tx1"/>
              </a:solidFill>
              <a:round/>
              <a:headEnd/>
              <a:tailEnd type="none" w="lg" len="lg"/>
            </a:ln>
            <a:effectLst/>
          </p:spPr>
          <p:txBody>
            <a:bodyPr/>
            <a:lstStyle/>
            <a:p>
              <a:endParaRPr lang="en-US"/>
            </a:p>
          </p:txBody>
        </p:sp>
        <p:sp>
          <p:nvSpPr>
            <p:cNvPr id="13321" name="Line 9"/>
            <p:cNvSpPr>
              <a:spLocks noChangeShapeType="1"/>
            </p:cNvSpPr>
            <p:nvPr/>
          </p:nvSpPr>
          <p:spPr bwMode="auto">
            <a:xfrm>
              <a:off x="1760" y="2256"/>
              <a:ext cx="0" cy="480"/>
            </a:xfrm>
            <a:prstGeom prst="line">
              <a:avLst/>
            </a:prstGeom>
            <a:noFill/>
            <a:ln w="9525">
              <a:solidFill>
                <a:schemeClr val="tx1"/>
              </a:solidFill>
              <a:round/>
              <a:headEnd/>
              <a:tailEnd type="none" w="lg" len="lg"/>
            </a:ln>
            <a:effectLst/>
          </p:spPr>
          <p:txBody>
            <a:bodyPr/>
            <a:lstStyle/>
            <a:p>
              <a:endParaRPr lang="en-US"/>
            </a:p>
          </p:txBody>
        </p:sp>
        <p:sp>
          <p:nvSpPr>
            <p:cNvPr id="13322" name="Text Box 10"/>
            <p:cNvSpPr txBox="1">
              <a:spLocks noChangeArrowheads="1"/>
            </p:cNvSpPr>
            <p:nvPr/>
          </p:nvSpPr>
          <p:spPr bwMode="auto">
            <a:xfrm>
              <a:off x="1656" y="2664"/>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sp>
          <p:nvSpPr>
            <p:cNvPr id="13323" name="Text Box 11"/>
            <p:cNvSpPr txBox="1">
              <a:spLocks noChangeArrowheads="1"/>
            </p:cNvSpPr>
            <p:nvPr/>
          </p:nvSpPr>
          <p:spPr bwMode="auto">
            <a:xfrm>
              <a:off x="608" y="2580"/>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(ii) </a:t>
              </a:r>
              <a:r>
                <a:rPr lang="en-US" sz="3000" b="1">
                  <a:sym typeface="Math1" pitchFamily="2" charset="2"/>
                </a:rPr>
                <a:t></a:t>
              </a:r>
              <a:endParaRPr lang="en-US" sz="3000" b="1"/>
            </a:p>
          </p:txBody>
        </p:sp>
        <p:sp>
          <p:nvSpPr>
            <p:cNvPr id="13324" name="Text Box 12"/>
            <p:cNvSpPr txBox="1">
              <a:spLocks noChangeArrowheads="1"/>
            </p:cNvSpPr>
            <p:nvPr/>
          </p:nvSpPr>
          <p:spPr bwMode="auto">
            <a:xfrm>
              <a:off x="2576" y="2544"/>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sym typeface="Math1" pitchFamily="2" charset="2"/>
                </a:rPr>
                <a:t></a:t>
              </a:r>
              <a:endParaRPr lang="en-US" sz="3000" b="1"/>
            </a:p>
          </p:txBody>
        </p:sp>
        <p:sp>
          <p:nvSpPr>
            <p:cNvPr id="13325" name="Text Box 13"/>
            <p:cNvSpPr txBox="1">
              <a:spLocks noChangeArrowheads="1"/>
            </p:cNvSpPr>
            <p:nvPr/>
          </p:nvSpPr>
          <p:spPr bwMode="auto">
            <a:xfrm>
              <a:off x="3456" y="1968"/>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3326" name="Text Box 14"/>
            <p:cNvSpPr txBox="1">
              <a:spLocks noChangeArrowheads="1"/>
            </p:cNvSpPr>
            <p:nvPr/>
          </p:nvSpPr>
          <p:spPr bwMode="auto">
            <a:xfrm>
              <a:off x="3024" y="2582"/>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7</a:t>
              </a:r>
            </a:p>
          </p:txBody>
        </p:sp>
        <p:sp>
          <p:nvSpPr>
            <p:cNvPr id="13327" name="Text Box 15"/>
            <p:cNvSpPr txBox="1">
              <a:spLocks noChangeArrowheads="1"/>
            </p:cNvSpPr>
            <p:nvPr/>
          </p:nvSpPr>
          <p:spPr bwMode="auto">
            <a:xfrm>
              <a:off x="3824" y="2592"/>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5</a:t>
              </a:r>
            </a:p>
          </p:txBody>
        </p:sp>
        <p:sp>
          <p:nvSpPr>
            <p:cNvPr id="13328" name="Line 16"/>
            <p:cNvSpPr>
              <a:spLocks noChangeShapeType="1"/>
            </p:cNvSpPr>
            <p:nvPr/>
          </p:nvSpPr>
          <p:spPr bwMode="auto">
            <a:xfrm flipH="1">
              <a:off x="3216" y="2256"/>
              <a:ext cx="288" cy="384"/>
            </a:xfrm>
            <a:prstGeom prst="line">
              <a:avLst/>
            </a:prstGeom>
            <a:noFill/>
            <a:ln w="9525">
              <a:solidFill>
                <a:schemeClr val="tx1"/>
              </a:solidFill>
              <a:round/>
              <a:headEnd/>
              <a:tailEnd type="none" w="lg" len="lg"/>
            </a:ln>
            <a:effectLst/>
          </p:spPr>
          <p:txBody>
            <a:bodyPr/>
            <a:lstStyle/>
            <a:p>
              <a:endParaRPr lang="en-US"/>
            </a:p>
          </p:txBody>
        </p:sp>
        <p:sp>
          <p:nvSpPr>
            <p:cNvPr id="13329" name="Line 17"/>
            <p:cNvSpPr>
              <a:spLocks noChangeShapeType="1"/>
            </p:cNvSpPr>
            <p:nvPr/>
          </p:nvSpPr>
          <p:spPr bwMode="auto">
            <a:xfrm>
              <a:off x="3648" y="2256"/>
              <a:ext cx="288" cy="384"/>
            </a:xfrm>
            <a:prstGeom prst="line">
              <a:avLst/>
            </a:prstGeom>
            <a:noFill/>
            <a:ln w="9525">
              <a:solidFill>
                <a:schemeClr val="tx1"/>
              </a:solidFill>
              <a:round/>
              <a:headEnd/>
              <a:tailEnd type="none" w="lg" len="lg"/>
            </a:ln>
            <a:effectLst/>
          </p:spPr>
          <p:txBody>
            <a:bodyPr/>
            <a:lstStyle/>
            <a:p>
              <a:endParaRPr lang="en-US"/>
            </a:p>
          </p:txBody>
        </p:sp>
        <p:sp>
          <p:nvSpPr>
            <p:cNvPr id="13330" name="Line 18"/>
            <p:cNvSpPr>
              <a:spLocks noChangeShapeType="1"/>
            </p:cNvSpPr>
            <p:nvPr/>
          </p:nvSpPr>
          <p:spPr bwMode="auto">
            <a:xfrm>
              <a:off x="3584" y="2250"/>
              <a:ext cx="0" cy="480"/>
            </a:xfrm>
            <a:prstGeom prst="line">
              <a:avLst/>
            </a:prstGeom>
            <a:noFill/>
            <a:ln w="9525">
              <a:solidFill>
                <a:schemeClr val="tx1"/>
              </a:solidFill>
              <a:round/>
              <a:headEnd/>
              <a:tailEnd type="none" w="lg" len="lg"/>
            </a:ln>
            <a:effectLst/>
          </p:spPr>
          <p:txBody>
            <a:bodyPr/>
            <a:lstStyle/>
            <a:p>
              <a:endParaRPr lang="en-US"/>
            </a:p>
          </p:txBody>
        </p:sp>
        <p:sp>
          <p:nvSpPr>
            <p:cNvPr id="13331" name="Text Box 19"/>
            <p:cNvSpPr txBox="1">
              <a:spLocks noChangeArrowheads="1"/>
            </p:cNvSpPr>
            <p:nvPr/>
          </p:nvSpPr>
          <p:spPr bwMode="auto">
            <a:xfrm>
              <a:off x="3456" y="2634"/>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sp>
          <p:nvSpPr>
            <p:cNvPr id="13332" name="Text Box 20"/>
            <p:cNvSpPr txBox="1">
              <a:spLocks noChangeArrowheads="1"/>
            </p:cNvSpPr>
            <p:nvPr/>
          </p:nvSpPr>
          <p:spPr bwMode="auto">
            <a:xfrm>
              <a:off x="4320" y="2544"/>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sym typeface="Math1" pitchFamily="2" charset="2"/>
                </a:rPr>
                <a:t>35</a:t>
              </a:r>
              <a:endParaRPr lang="en-US" sz="3000" b="1"/>
            </a:p>
          </p:txBody>
        </p:sp>
        <p:sp>
          <p:nvSpPr>
            <p:cNvPr id="13333" name="Text Box 21"/>
            <p:cNvSpPr txBox="1">
              <a:spLocks noChangeArrowheads="1"/>
            </p:cNvSpPr>
            <p:nvPr/>
          </p:nvSpPr>
          <p:spPr bwMode="auto">
            <a:xfrm>
              <a:off x="1216" y="2598"/>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3334" name="Line 22"/>
            <p:cNvSpPr>
              <a:spLocks noChangeShapeType="1"/>
            </p:cNvSpPr>
            <p:nvPr/>
          </p:nvSpPr>
          <p:spPr bwMode="auto">
            <a:xfrm flipH="1">
              <a:off x="1056" y="2902"/>
              <a:ext cx="240" cy="384"/>
            </a:xfrm>
            <a:prstGeom prst="line">
              <a:avLst/>
            </a:prstGeom>
            <a:noFill/>
            <a:ln w="9525">
              <a:solidFill>
                <a:schemeClr val="tx1"/>
              </a:solidFill>
              <a:round/>
              <a:headEnd/>
              <a:tailEnd type="none" w="lg" len="lg"/>
            </a:ln>
            <a:effectLst/>
          </p:spPr>
          <p:txBody>
            <a:bodyPr/>
            <a:lstStyle/>
            <a:p>
              <a:endParaRPr lang="en-US"/>
            </a:p>
          </p:txBody>
        </p:sp>
        <p:sp>
          <p:nvSpPr>
            <p:cNvPr id="13335" name="Line 23"/>
            <p:cNvSpPr>
              <a:spLocks noChangeShapeType="1"/>
            </p:cNvSpPr>
            <p:nvPr/>
          </p:nvSpPr>
          <p:spPr bwMode="auto">
            <a:xfrm>
              <a:off x="1440" y="2902"/>
              <a:ext cx="240" cy="384"/>
            </a:xfrm>
            <a:prstGeom prst="line">
              <a:avLst/>
            </a:prstGeom>
            <a:noFill/>
            <a:ln w="9525">
              <a:solidFill>
                <a:schemeClr val="tx1"/>
              </a:solidFill>
              <a:round/>
              <a:headEnd/>
              <a:tailEnd type="none" w="lg" len="lg"/>
            </a:ln>
            <a:effectLst/>
          </p:spPr>
          <p:txBody>
            <a:bodyPr/>
            <a:lstStyle/>
            <a:p>
              <a:endParaRPr lang="en-US"/>
            </a:p>
          </p:txBody>
        </p:sp>
        <p:sp>
          <p:nvSpPr>
            <p:cNvPr id="13336" name="Text Box 24"/>
            <p:cNvSpPr txBox="1">
              <a:spLocks noChangeArrowheads="1"/>
            </p:cNvSpPr>
            <p:nvPr/>
          </p:nvSpPr>
          <p:spPr bwMode="auto">
            <a:xfrm>
              <a:off x="912" y="3228"/>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3</a:t>
              </a:r>
            </a:p>
          </p:txBody>
        </p:sp>
        <p:sp>
          <p:nvSpPr>
            <p:cNvPr id="13337" name="Text Box 25"/>
            <p:cNvSpPr txBox="1">
              <a:spLocks noChangeArrowheads="1"/>
            </p:cNvSpPr>
            <p:nvPr/>
          </p:nvSpPr>
          <p:spPr bwMode="auto">
            <a:xfrm>
              <a:off x="1536" y="3222"/>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4</a:t>
              </a:r>
            </a:p>
          </p:txBody>
        </p:sp>
        <p:sp>
          <p:nvSpPr>
            <p:cNvPr id="13338" name="Line 26"/>
            <p:cNvSpPr>
              <a:spLocks noChangeShapeType="1"/>
            </p:cNvSpPr>
            <p:nvPr/>
          </p:nvSpPr>
          <p:spPr bwMode="auto">
            <a:xfrm>
              <a:off x="1376" y="2886"/>
              <a:ext cx="0" cy="480"/>
            </a:xfrm>
            <a:prstGeom prst="line">
              <a:avLst/>
            </a:prstGeom>
            <a:noFill/>
            <a:ln w="9525">
              <a:solidFill>
                <a:schemeClr val="tx1"/>
              </a:solidFill>
              <a:round/>
              <a:headEnd/>
              <a:tailEnd type="none" w="lg" len="lg"/>
            </a:ln>
            <a:effectLst/>
          </p:spPr>
          <p:txBody>
            <a:bodyPr/>
            <a:lstStyle/>
            <a:p>
              <a:endParaRPr lang="en-US"/>
            </a:p>
          </p:txBody>
        </p:sp>
        <p:sp>
          <p:nvSpPr>
            <p:cNvPr id="13339" name="Text Box 27"/>
            <p:cNvSpPr txBox="1">
              <a:spLocks noChangeArrowheads="1"/>
            </p:cNvSpPr>
            <p:nvPr/>
          </p:nvSpPr>
          <p:spPr bwMode="auto">
            <a:xfrm>
              <a:off x="1280" y="3302"/>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52400"/>
            <a:ext cx="7772400" cy="1143000"/>
          </a:xfrm>
        </p:spPr>
        <p:txBody>
          <a:bodyPr/>
          <a:lstStyle/>
          <a:p>
            <a:r>
              <a:rPr lang="en-US"/>
              <a:t>Example</a:t>
            </a:r>
          </a:p>
        </p:txBody>
      </p:sp>
      <p:sp>
        <p:nvSpPr>
          <p:cNvPr id="14339" name="Rectangle 3"/>
          <p:cNvSpPr>
            <a:spLocks noGrp="1" noChangeArrowheads="1"/>
          </p:cNvSpPr>
          <p:nvPr>
            <p:ph type="body" idx="1"/>
          </p:nvPr>
        </p:nvSpPr>
        <p:spPr>
          <a:xfrm>
            <a:off x="685800" y="1524000"/>
            <a:ext cx="7772400" cy="4114800"/>
          </a:xfrm>
        </p:spPr>
        <p:txBody>
          <a:bodyPr>
            <a:normAutofit lnSpcReduction="10000"/>
          </a:bodyPr>
          <a:lstStyle/>
          <a:p>
            <a:pPr marL="609600" indent="-609600">
              <a:lnSpc>
                <a:spcPct val="90000"/>
              </a:lnSpc>
              <a:buFontTx/>
              <a:buNone/>
            </a:pPr>
            <a:r>
              <a:rPr lang="en-US" sz="3000"/>
              <a:t>	S </a:t>
            </a:r>
            <a:r>
              <a:rPr lang="en-US" sz="3000">
                <a:sym typeface="Math1" pitchFamily="2" charset="2"/>
              </a:rPr>
              <a:t></a:t>
            </a:r>
            <a:r>
              <a:rPr lang="en-US" sz="3000">
                <a:sym typeface="Wingdings" pitchFamily="2" charset="2"/>
              </a:rPr>
              <a:t> (S+S)</a:t>
            </a:r>
            <a:r>
              <a:rPr lang="en-US" sz="3000" b="1">
                <a:sym typeface="Wingdings" pitchFamily="2" charset="2"/>
              </a:rPr>
              <a:t>|(</a:t>
            </a:r>
            <a:r>
              <a:rPr lang="en-US" sz="3000">
                <a:sym typeface="Wingdings" pitchFamily="2" charset="2"/>
              </a:rPr>
              <a:t>S*S)</a:t>
            </a:r>
            <a:r>
              <a:rPr lang="en-US" sz="3000" b="1">
                <a:sym typeface="Wingdings" pitchFamily="2" charset="2"/>
              </a:rPr>
              <a:t>|</a:t>
            </a:r>
            <a:r>
              <a:rPr lang="en-US" sz="3000" u="sng">
                <a:sym typeface="Wingdings" pitchFamily="2" charset="2"/>
              </a:rPr>
              <a:t>number</a:t>
            </a:r>
            <a:endParaRPr lang="en-US" sz="3000">
              <a:sym typeface="Wingdings" pitchFamily="2" charset="2"/>
            </a:endParaRPr>
          </a:p>
          <a:p>
            <a:pPr marL="609600" indent="-609600">
              <a:lnSpc>
                <a:spcPct val="90000"/>
              </a:lnSpc>
              <a:buFontTx/>
              <a:buNone/>
            </a:pPr>
            <a:r>
              <a:rPr lang="en-US" sz="3000">
                <a:sym typeface="Wingdings" pitchFamily="2" charset="2"/>
              </a:rPr>
              <a:t>	where S and </a:t>
            </a:r>
            <a:r>
              <a:rPr lang="en-US" sz="3000" u="sng">
                <a:sym typeface="Wingdings" pitchFamily="2" charset="2"/>
              </a:rPr>
              <a:t>number</a:t>
            </a:r>
            <a:r>
              <a:rPr lang="en-US" sz="3000">
                <a:sym typeface="Wingdings" pitchFamily="2" charset="2"/>
              </a:rPr>
              <a:t> are nonterminals, while (, *, +, ) and the numbers are terminals.</a:t>
            </a:r>
          </a:p>
          <a:p>
            <a:pPr marL="609600" indent="-609600">
              <a:lnSpc>
                <a:spcPct val="90000"/>
              </a:lnSpc>
              <a:buFontTx/>
              <a:buNone/>
            </a:pPr>
            <a:r>
              <a:rPr lang="en-US" sz="3000">
                <a:sym typeface="Wingdings" pitchFamily="2" charset="2"/>
              </a:rPr>
              <a:t>	Here it can be observed that </a:t>
            </a:r>
          </a:p>
          <a:p>
            <a:pPr marL="990600" lvl="1" indent="-533400">
              <a:lnSpc>
                <a:spcPct val="90000"/>
              </a:lnSpc>
              <a:buFontTx/>
              <a:buAutoNum type="arabicPeriod"/>
            </a:pPr>
            <a:r>
              <a:rPr lang="en-US" sz="2600">
                <a:sym typeface="Wingdings" pitchFamily="2" charset="2"/>
              </a:rPr>
              <a:t>S </a:t>
            </a:r>
            <a:r>
              <a:rPr lang="en-US" sz="2600">
                <a:sym typeface="Math1" pitchFamily="2" charset="2"/>
              </a:rPr>
              <a:t> (S+S)</a:t>
            </a:r>
          </a:p>
          <a:p>
            <a:pPr marL="990600" lvl="1" indent="-533400">
              <a:lnSpc>
                <a:spcPct val="90000"/>
              </a:lnSpc>
              <a:buFontTx/>
              <a:buNone/>
            </a:pPr>
            <a:r>
              <a:rPr lang="en-US" sz="2600">
                <a:sym typeface="Math1" pitchFamily="2" charset="2"/>
              </a:rPr>
              <a:t>	    (S+(S*S))</a:t>
            </a:r>
          </a:p>
          <a:p>
            <a:pPr marL="990600" lvl="1" indent="-533400">
              <a:lnSpc>
                <a:spcPct val="90000"/>
              </a:lnSpc>
              <a:buFontTx/>
              <a:buNone/>
            </a:pPr>
            <a:r>
              <a:rPr lang="en-US" sz="2600">
                <a:sym typeface="Math1" pitchFamily="2" charset="2"/>
              </a:rPr>
              <a:t>	    (3+(4*5)) = 23</a:t>
            </a:r>
          </a:p>
          <a:p>
            <a:pPr marL="990600" lvl="1" indent="-533400">
              <a:lnSpc>
                <a:spcPct val="90000"/>
              </a:lnSpc>
              <a:buFontTx/>
              <a:buAutoNum type="arabicPeriod" startAt="2"/>
            </a:pPr>
            <a:r>
              <a:rPr lang="en-US" sz="2600">
                <a:sym typeface="Math1" pitchFamily="2" charset="2"/>
              </a:rPr>
              <a:t>S</a:t>
            </a:r>
            <a:r>
              <a:rPr lang="en-US" sz="2600">
                <a:sym typeface="Wingdings" pitchFamily="2" charset="2"/>
              </a:rPr>
              <a:t> </a:t>
            </a:r>
            <a:r>
              <a:rPr lang="en-US" sz="2600">
                <a:sym typeface="Math1" pitchFamily="2" charset="2"/>
              </a:rPr>
              <a:t> (S*S)</a:t>
            </a:r>
          </a:p>
          <a:p>
            <a:pPr marL="990600" lvl="1" indent="-533400">
              <a:lnSpc>
                <a:spcPct val="90000"/>
              </a:lnSpc>
              <a:buFontTx/>
              <a:buNone/>
            </a:pPr>
            <a:r>
              <a:rPr lang="en-US" sz="2600">
                <a:sym typeface="Math1" pitchFamily="2" charset="2"/>
              </a:rPr>
              <a:t>          ((S+S)*S)</a:t>
            </a:r>
          </a:p>
          <a:p>
            <a:pPr marL="990600" lvl="1" indent="-533400">
              <a:lnSpc>
                <a:spcPct val="90000"/>
              </a:lnSpc>
              <a:buFontTx/>
              <a:buNone/>
            </a:pPr>
            <a:r>
              <a:rPr lang="en-US" sz="2600">
                <a:sym typeface="Math1" pitchFamily="2" charset="2"/>
              </a:rPr>
              <a:t>          ((3+4)*5) = 35</a:t>
            </a:r>
          </a:p>
          <a:p>
            <a:pPr marL="990600" lvl="1" indent="-533400">
              <a:lnSpc>
                <a:spcPct val="90000"/>
              </a:lnSpc>
              <a:buFontTx/>
              <a:buNone/>
            </a:pPr>
            <a:endParaRPr lang="en-US" sz="2600">
              <a:sym typeface="Math1" pitchFamily="2" charset="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152400"/>
            <a:ext cx="7772400" cy="1143000"/>
          </a:xfrm>
        </p:spPr>
        <p:txBody>
          <a:bodyPr/>
          <a:lstStyle/>
          <a:p>
            <a:r>
              <a:rPr lang="en-US"/>
              <a:t>Polish Notation (o-o-o)</a:t>
            </a:r>
          </a:p>
        </p:txBody>
      </p:sp>
      <p:sp>
        <p:nvSpPr>
          <p:cNvPr id="16387" name="Rectangle 3"/>
          <p:cNvSpPr>
            <a:spLocks noGrp="1" noChangeArrowheads="1"/>
          </p:cNvSpPr>
          <p:nvPr>
            <p:ph type="body" idx="1"/>
          </p:nvPr>
        </p:nvSpPr>
        <p:spPr>
          <a:xfrm>
            <a:off x="685800" y="1295400"/>
            <a:ext cx="7772400" cy="4114800"/>
          </a:xfrm>
        </p:spPr>
        <p:txBody>
          <a:bodyPr/>
          <a:lstStyle/>
          <a:p>
            <a:pPr>
              <a:buFontTx/>
              <a:buNone/>
            </a:pPr>
            <a:r>
              <a:rPr lang="en-US" sz="3000"/>
              <a:t>	There is another notation for arithmetic expressions for the CFG S</a:t>
            </a:r>
            <a:r>
              <a:rPr lang="en-US" sz="3000">
                <a:sym typeface="Math1" pitchFamily="2" charset="2"/>
              </a:rPr>
              <a:t></a:t>
            </a:r>
            <a:r>
              <a:rPr lang="en-US" sz="3000">
                <a:sym typeface="Wingdings" pitchFamily="2" charset="2"/>
              </a:rPr>
              <a:t>S+S|S*S|</a:t>
            </a:r>
            <a:r>
              <a:rPr lang="en-US" sz="3000" u="sng">
                <a:sym typeface="Wingdings" pitchFamily="2" charset="2"/>
              </a:rPr>
              <a:t>number</a:t>
            </a:r>
            <a:r>
              <a:rPr lang="en-US" sz="3000">
                <a:sym typeface="Wingdings" pitchFamily="2" charset="2"/>
              </a:rPr>
              <a:t>. Consider the following derivation trees</a:t>
            </a:r>
            <a:endParaRPr lang="en-US" sz="3000" i="1"/>
          </a:p>
        </p:txBody>
      </p:sp>
      <p:grpSp>
        <p:nvGrpSpPr>
          <p:cNvPr id="2" name="Group 4"/>
          <p:cNvGrpSpPr>
            <a:grpSpLocks/>
          </p:cNvGrpSpPr>
          <p:nvPr/>
        </p:nvGrpSpPr>
        <p:grpSpPr bwMode="auto">
          <a:xfrm>
            <a:off x="762000" y="3238500"/>
            <a:ext cx="3835400" cy="3486150"/>
            <a:chOff x="480" y="1974"/>
            <a:chExt cx="2416" cy="2196"/>
          </a:xfrm>
        </p:grpSpPr>
        <p:sp>
          <p:nvSpPr>
            <p:cNvPr id="16389" name="Text Box 5"/>
            <p:cNvSpPr txBox="1">
              <a:spLocks noChangeArrowheads="1"/>
            </p:cNvSpPr>
            <p:nvPr/>
          </p:nvSpPr>
          <p:spPr bwMode="auto">
            <a:xfrm>
              <a:off x="1344" y="1974"/>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6390" name="Text Box 6"/>
            <p:cNvSpPr txBox="1">
              <a:spLocks noChangeArrowheads="1"/>
            </p:cNvSpPr>
            <p:nvPr/>
          </p:nvSpPr>
          <p:spPr bwMode="auto">
            <a:xfrm>
              <a:off x="912" y="2588"/>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6391" name="Text Box 7"/>
            <p:cNvSpPr txBox="1">
              <a:spLocks noChangeArrowheads="1"/>
            </p:cNvSpPr>
            <p:nvPr/>
          </p:nvSpPr>
          <p:spPr bwMode="auto">
            <a:xfrm>
              <a:off x="1744" y="2582"/>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6392" name="Line 8"/>
            <p:cNvSpPr>
              <a:spLocks noChangeShapeType="1"/>
            </p:cNvSpPr>
            <p:nvPr/>
          </p:nvSpPr>
          <p:spPr bwMode="auto">
            <a:xfrm flipH="1">
              <a:off x="1584" y="2886"/>
              <a:ext cx="240" cy="384"/>
            </a:xfrm>
            <a:prstGeom prst="line">
              <a:avLst/>
            </a:prstGeom>
            <a:noFill/>
            <a:ln w="9525">
              <a:solidFill>
                <a:schemeClr val="tx1"/>
              </a:solidFill>
              <a:round/>
              <a:headEnd/>
              <a:tailEnd type="none" w="lg" len="lg"/>
            </a:ln>
            <a:effectLst/>
          </p:spPr>
          <p:txBody>
            <a:bodyPr/>
            <a:lstStyle/>
            <a:p>
              <a:endParaRPr lang="en-US"/>
            </a:p>
          </p:txBody>
        </p:sp>
        <p:sp>
          <p:nvSpPr>
            <p:cNvPr id="16393" name="Line 9"/>
            <p:cNvSpPr>
              <a:spLocks noChangeShapeType="1"/>
            </p:cNvSpPr>
            <p:nvPr/>
          </p:nvSpPr>
          <p:spPr bwMode="auto">
            <a:xfrm>
              <a:off x="1968" y="2886"/>
              <a:ext cx="240" cy="384"/>
            </a:xfrm>
            <a:prstGeom prst="line">
              <a:avLst/>
            </a:prstGeom>
            <a:noFill/>
            <a:ln w="9525">
              <a:solidFill>
                <a:schemeClr val="tx1"/>
              </a:solidFill>
              <a:round/>
              <a:headEnd/>
              <a:tailEnd type="none" w="lg" len="lg"/>
            </a:ln>
            <a:effectLst/>
          </p:spPr>
          <p:txBody>
            <a:bodyPr/>
            <a:lstStyle/>
            <a:p>
              <a:endParaRPr lang="en-US"/>
            </a:p>
          </p:txBody>
        </p:sp>
        <p:sp>
          <p:nvSpPr>
            <p:cNvPr id="16394" name="Text Box 10"/>
            <p:cNvSpPr txBox="1">
              <a:spLocks noChangeArrowheads="1"/>
            </p:cNvSpPr>
            <p:nvPr/>
          </p:nvSpPr>
          <p:spPr bwMode="auto">
            <a:xfrm>
              <a:off x="1440" y="3212"/>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6395" name="Text Box 11"/>
            <p:cNvSpPr txBox="1">
              <a:spLocks noChangeArrowheads="1"/>
            </p:cNvSpPr>
            <p:nvPr/>
          </p:nvSpPr>
          <p:spPr bwMode="auto">
            <a:xfrm>
              <a:off x="2064" y="3206"/>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6396" name="Line 12"/>
            <p:cNvSpPr>
              <a:spLocks noChangeShapeType="1"/>
            </p:cNvSpPr>
            <p:nvPr/>
          </p:nvSpPr>
          <p:spPr bwMode="auto">
            <a:xfrm flipH="1">
              <a:off x="1104" y="2262"/>
              <a:ext cx="288" cy="384"/>
            </a:xfrm>
            <a:prstGeom prst="line">
              <a:avLst/>
            </a:prstGeom>
            <a:noFill/>
            <a:ln w="9525">
              <a:solidFill>
                <a:schemeClr val="tx1"/>
              </a:solidFill>
              <a:round/>
              <a:headEnd/>
              <a:tailEnd type="none" w="lg" len="lg"/>
            </a:ln>
            <a:effectLst/>
          </p:spPr>
          <p:txBody>
            <a:bodyPr/>
            <a:lstStyle/>
            <a:p>
              <a:endParaRPr lang="en-US"/>
            </a:p>
          </p:txBody>
        </p:sp>
        <p:sp>
          <p:nvSpPr>
            <p:cNvPr id="16397" name="Line 13"/>
            <p:cNvSpPr>
              <a:spLocks noChangeShapeType="1"/>
            </p:cNvSpPr>
            <p:nvPr/>
          </p:nvSpPr>
          <p:spPr bwMode="auto">
            <a:xfrm>
              <a:off x="1536" y="2262"/>
              <a:ext cx="288" cy="384"/>
            </a:xfrm>
            <a:prstGeom prst="line">
              <a:avLst/>
            </a:prstGeom>
            <a:noFill/>
            <a:ln w="9525">
              <a:solidFill>
                <a:schemeClr val="tx1"/>
              </a:solidFill>
              <a:round/>
              <a:headEnd/>
              <a:tailEnd type="none" w="lg" len="lg"/>
            </a:ln>
            <a:effectLst/>
          </p:spPr>
          <p:txBody>
            <a:bodyPr/>
            <a:lstStyle/>
            <a:p>
              <a:endParaRPr lang="en-US"/>
            </a:p>
          </p:txBody>
        </p:sp>
        <p:sp>
          <p:nvSpPr>
            <p:cNvPr id="16398" name="Line 14"/>
            <p:cNvSpPr>
              <a:spLocks noChangeShapeType="1"/>
            </p:cNvSpPr>
            <p:nvPr/>
          </p:nvSpPr>
          <p:spPr bwMode="auto">
            <a:xfrm>
              <a:off x="1040" y="2880"/>
              <a:ext cx="0" cy="480"/>
            </a:xfrm>
            <a:prstGeom prst="line">
              <a:avLst/>
            </a:prstGeom>
            <a:noFill/>
            <a:ln w="9525">
              <a:solidFill>
                <a:schemeClr val="tx1"/>
              </a:solidFill>
              <a:round/>
              <a:headEnd/>
              <a:tailEnd type="none" w="lg" len="lg"/>
            </a:ln>
            <a:effectLst/>
          </p:spPr>
          <p:txBody>
            <a:bodyPr/>
            <a:lstStyle/>
            <a:p>
              <a:endParaRPr lang="en-US"/>
            </a:p>
          </p:txBody>
        </p:sp>
        <p:sp>
          <p:nvSpPr>
            <p:cNvPr id="16399" name="Line 15"/>
            <p:cNvSpPr>
              <a:spLocks noChangeShapeType="1"/>
            </p:cNvSpPr>
            <p:nvPr/>
          </p:nvSpPr>
          <p:spPr bwMode="auto">
            <a:xfrm>
              <a:off x="1584" y="3462"/>
              <a:ext cx="0" cy="474"/>
            </a:xfrm>
            <a:prstGeom prst="line">
              <a:avLst/>
            </a:prstGeom>
            <a:noFill/>
            <a:ln w="9525">
              <a:solidFill>
                <a:schemeClr val="tx1"/>
              </a:solidFill>
              <a:round/>
              <a:headEnd/>
              <a:tailEnd type="none" w="lg" len="lg"/>
            </a:ln>
            <a:effectLst/>
          </p:spPr>
          <p:txBody>
            <a:bodyPr/>
            <a:lstStyle/>
            <a:p>
              <a:endParaRPr lang="en-US"/>
            </a:p>
          </p:txBody>
        </p:sp>
        <p:sp>
          <p:nvSpPr>
            <p:cNvPr id="16400" name="Text Box 16"/>
            <p:cNvSpPr txBox="1">
              <a:spLocks noChangeArrowheads="1"/>
            </p:cNvSpPr>
            <p:nvPr/>
          </p:nvSpPr>
          <p:spPr bwMode="auto">
            <a:xfrm>
              <a:off x="928" y="3280"/>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3</a:t>
              </a:r>
            </a:p>
          </p:txBody>
        </p:sp>
        <p:sp>
          <p:nvSpPr>
            <p:cNvPr id="16401" name="Text Box 17"/>
            <p:cNvSpPr txBox="1">
              <a:spLocks noChangeArrowheads="1"/>
            </p:cNvSpPr>
            <p:nvPr/>
          </p:nvSpPr>
          <p:spPr bwMode="auto">
            <a:xfrm>
              <a:off x="1456" y="3814"/>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4</a:t>
              </a:r>
            </a:p>
          </p:txBody>
        </p:sp>
        <p:sp>
          <p:nvSpPr>
            <p:cNvPr id="16402" name="Line 18"/>
            <p:cNvSpPr>
              <a:spLocks noChangeShapeType="1"/>
            </p:cNvSpPr>
            <p:nvPr/>
          </p:nvSpPr>
          <p:spPr bwMode="auto">
            <a:xfrm>
              <a:off x="1472" y="2256"/>
              <a:ext cx="0" cy="480"/>
            </a:xfrm>
            <a:prstGeom prst="line">
              <a:avLst/>
            </a:prstGeom>
            <a:noFill/>
            <a:ln w="9525">
              <a:solidFill>
                <a:schemeClr val="tx1"/>
              </a:solidFill>
              <a:round/>
              <a:headEnd/>
              <a:tailEnd type="none" w="lg" len="lg"/>
            </a:ln>
            <a:effectLst/>
          </p:spPr>
          <p:txBody>
            <a:bodyPr/>
            <a:lstStyle/>
            <a:p>
              <a:endParaRPr lang="en-US"/>
            </a:p>
          </p:txBody>
        </p:sp>
        <p:sp>
          <p:nvSpPr>
            <p:cNvPr id="16403" name="Text Box 19"/>
            <p:cNvSpPr txBox="1">
              <a:spLocks noChangeArrowheads="1"/>
            </p:cNvSpPr>
            <p:nvPr/>
          </p:nvSpPr>
          <p:spPr bwMode="auto">
            <a:xfrm>
              <a:off x="1344" y="2640"/>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sp>
          <p:nvSpPr>
            <p:cNvPr id="16404" name="Line 20"/>
            <p:cNvSpPr>
              <a:spLocks noChangeShapeType="1"/>
            </p:cNvSpPr>
            <p:nvPr/>
          </p:nvSpPr>
          <p:spPr bwMode="auto">
            <a:xfrm>
              <a:off x="1904" y="2870"/>
              <a:ext cx="0" cy="480"/>
            </a:xfrm>
            <a:prstGeom prst="line">
              <a:avLst/>
            </a:prstGeom>
            <a:noFill/>
            <a:ln w="9525">
              <a:solidFill>
                <a:schemeClr val="tx1"/>
              </a:solidFill>
              <a:round/>
              <a:headEnd/>
              <a:tailEnd type="none" w="lg" len="lg"/>
            </a:ln>
            <a:effectLst/>
          </p:spPr>
          <p:txBody>
            <a:bodyPr/>
            <a:lstStyle/>
            <a:p>
              <a:endParaRPr lang="en-US"/>
            </a:p>
          </p:txBody>
        </p:sp>
        <p:sp>
          <p:nvSpPr>
            <p:cNvPr id="16405" name="Text Box 21"/>
            <p:cNvSpPr txBox="1">
              <a:spLocks noChangeArrowheads="1"/>
            </p:cNvSpPr>
            <p:nvPr/>
          </p:nvSpPr>
          <p:spPr bwMode="auto">
            <a:xfrm>
              <a:off x="1808" y="3286"/>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sp>
          <p:nvSpPr>
            <p:cNvPr id="16406" name="Line 22"/>
            <p:cNvSpPr>
              <a:spLocks noChangeShapeType="1"/>
            </p:cNvSpPr>
            <p:nvPr/>
          </p:nvSpPr>
          <p:spPr bwMode="auto">
            <a:xfrm>
              <a:off x="2240" y="3456"/>
              <a:ext cx="0" cy="474"/>
            </a:xfrm>
            <a:prstGeom prst="line">
              <a:avLst/>
            </a:prstGeom>
            <a:noFill/>
            <a:ln w="9525">
              <a:solidFill>
                <a:schemeClr val="tx1"/>
              </a:solidFill>
              <a:round/>
              <a:headEnd/>
              <a:tailEnd type="none" w="lg" len="lg"/>
            </a:ln>
            <a:effectLst/>
          </p:spPr>
          <p:txBody>
            <a:bodyPr/>
            <a:lstStyle/>
            <a:p>
              <a:endParaRPr lang="en-US"/>
            </a:p>
          </p:txBody>
        </p:sp>
        <p:sp>
          <p:nvSpPr>
            <p:cNvPr id="16407" name="Text Box 23"/>
            <p:cNvSpPr txBox="1">
              <a:spLocks noChangeArrowheads="1"/>
            </p:cNvSpPr>
            <p:nvPr/>
          </p:nvSpPr>
          <p:spPr bwMode="auto">
            <a:xfrm>
              <a:off x="2128" y="3824"/>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5</a:t>
              </a:r>
            </a:p>
          </p:txBody>
        </p:sp>
        <p:sp>
          <p:nvSpPr>
            <p:cNvPr id="16408" name="Text Box 24"/>
            <p:cNvSpPr txBox="1">
              <a:spLocks noChangeArrowheads="1"/>
            </p:cNvSpPr>
            <p:nvPr/>
          </p:nvSpPr>
          <p:spPr bwMode="auto">
            <a:xfrm>
              <a:off x="480" y="2592"/>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(i)</a:t>
              </a:r>
            </a:p>
          </p:txBody>
        </p:sp>
      </p:grpSp>
      <p:grpSp>
        <p:nvGrpSpPr>
          <p:cNvPr id="3" name="Group 25"/>
          <p:cNvGrpSpPr>
            <a:grpSpLocks/>
          </p:cNvGrpSpPr>
          <p:nvPr/>
        </p:nvGrpSpPr>
        <p:grpSpPr bwMode="auto">
          <a:xfrm>
            <a:off x="4419600" y="3295650"/>
            <a:ext cx="3479800" cy="3486150"/>
            <a:chOff x="2784" y="1968"/>
            <a:chExt cx="2192" cy="2196"/>
          </a:xfrm>
        </p:grpSpPr>
        <p:sp>
          <p:nvSpPr>
            <p:cNvPr id="16410" name="Text Box 26"/>
            <p:cNvSpPr txBox="1">
              <a:spLocks noChangeArrowheads="1"/>
            </p:cNvSpPr>
            <p:nvPr/>
          </p:nvSpPr>
          <p:spPr bwMode="auto">
            <a:xfrm>
              <a:off x="3824" y="1968"/>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6411" name="Text Box 27"/>
            <p:cNvSpPr txBox="1">
              <a:spLocks noChangeArrowheads="1"/>
            </p:cNvSpPr>
            <p:nvPr/>
          </p:nvSpPr>
          <p:spPr bwMode="auto">
            <a:xfrm>
              <a:off x="4192" y="2582"/>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6412" name="Line 28"/>
            <p:cNvSpPr>
              <a:spLocks noChangeShapeType="1"/>
            </p:cNvSpPr>
            <p:nvPr/>
          </p:nvSpPr>
          <p:spPr bwMode="auto">
            <a:xfrm flipH="1">
              <a:off x="3584" y="2256"/>
              <a:ext cx="288" cy="384"/>
            </a:xfrm>
            <a:prstGeom prst="line">
              <a:avLst/>
            </a:prstGeom>
            <a:noFill/>
            <a:ln w="9525">
              <a:solidFill>
                <a:schemeClr val="tx1"/>
              </a:solidFill>
              <a:round/>
              <a:headEnd/>
              <a:tailEnd type="none" w="lg" len="lg"/>
            </a:ln>
            <a:effectLst/>
          </p:spPr>
          <p:txBody>
            <a:bodyPr/>
            <a:lstStyle/>
            <a:p>
              <a:endParaRPr lang="en-US"/>
            </a:p>
          </p:txBody>
        </p:sp>
        <p:sp>
          <p:nvSpPr>
            <p:cNvPr id="16413" name="Line 29"/>
            <p:cNvSpPr>
              <a:spLocks noChangeShapeType="1"/>
            </p:cNvSpPr>
            <p:nvPr/>
          </p:nvSpPr>
          <p:spPr bwMode="auto">
            <a:xfrm>
              <a:off x="4016" y="2256"/>
              <a:ext cx="288" cy="384"/>
            </a:xfrm>
            <a:prstGeom prst="line">
              <a:avLst/>
            </a:prstGeom>
            <a:noFill/>
            <a:ln w="9525">
              <a:solidFill>
                <a:schemeClr val="tx1"/>
              </a:solidFill>
              <a:round/>
              <a:headEnd/>
              <a:tailEnd type="none" w="lg" len="lg"/>
            </a:ln>
            <a:effectLst/>
          </p:spPr>
          <p:txBody>
            <a:bodyPr/>
            <a:lstStyle/>
            <a:p>
              <a:endParaRPr lang="en-US"/>
            </a:p>
          </p:txBody>
        </p:sp>
        <p:sp>
          <p:nvSpPr>
            <p:cNvPr id="16414" name="Line 30"/>
            <p:cNvSpPr>
              <a:spLocks noChangeShapeType="1"/>
            </p:cNvSpPr>
            <p:nvPr/>
          </p:nvSpPr>
          <p:spPr bwMode="auto">
            <a:xfrm>
              <a:off x="4320" y="2874"/>
              <a:ext cx="0" cy="480"/>
            </a:xfrm>
            <a:prstGeom prst="line">
              <a:avLst/>
            </a:prstGeom>
            <a:noFill/>
            <a:ln w="9525">
              <a:solidFill>
                <a:schemeClr val="tx1"/>
              </a:solidFill>
              <a:round/>
              <a:headEnd/>
              <a:tailEnd type="none" w="lg" len="lg"/>
            </a:ln>
            <a:effectLst/>
          </p:spPr>
          <p:txBody>
            <a:bodyPr/>
            <a:lstStyle/>
            <a:p>
              <a:endParaRPr lang="en-US"/>
            </a:p>
          </p:txBody>
        </p:sp>
        <p:sp>
          <p:nvSpPr>
            <p:cNvPr id="16415" name="Text Box 31"/>
            <p:cNvSpPr txBox="1">
              <a:spLocks noChangeArrowheads="1"/>
            </p:cNvSpPr>
            <p:nvPr/>
          </p:nvSpPr>
          <p:spPr bwMode="auto">
            <a:xfrm>
              <a:off x="4208" y="3274"/>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5</a:t>
              </a:r>
            </a:p>
          </p:txBody>
        </p:sp>
        <p:sp>
          <p:nvSpPr>
            <p:cNvPr id="16416" name="Line 32"/>
            <p:cNvSpPr>
              <a:spLocks noChangeShapeType="1"/>
            </p:cNvSpPr>
            <p:nvPr/>
          </p:nvSpPr>
          <p:spPr bwMode="auto">
            <a:xfrm>
              <a:off x="3952" y="2250"/>
              <a:ext cx="0" cy="480"/>
            </a:xfrm>
            <a:prstGeom prst="line">
              <a:avLst/>
            </a:prstGeom>
            <a:noFill/>
            <a:ln w="9525">
              <a:solidFill>
                <a:schemeClr val="tx1"/>
              </a:solidFill>
              <a:round/>
              <a:headEnd/>
              <a:tailEnd type="none" w="lg" len="lg"/>
            </a:ln>
            <a:effectLst/>
          </p:spPr>
          <p:txBody>
            <a:bodyPr/>
            <a:lstStyle/>
            <a:p>
              <a:endParaRPr lang="en-US"/>
            </a:p>
          </p:txBody>
        </p:sp>
        <p:sp>
          <p:nvSpPr>
            <p:cNvPr id="16417" name="Text Box 33"/>
            <p:cNvSpPr txBox="1">
              <a:spLocks noChangeArrowheads="1"/>
            </p:cNvSpPr>
            <p:nvPr/>
          </p:nvSpPr>
          <p:spPr bwMode="auto">
            <a:xfrm>
              <a:off x="3856" y="2666"/>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sp>
          <p:nvSpPr>
            <p:cNvPr id="16418" name="Text Box 34"/>
            <p:cNvSpPr txBox="1">
              <a:spLocks noChangeArrowheads="1"/>
            </p:cNvSpPr>
            <p:nvPr/>
          </p:nvSpPr>
          <p:spPr bwMode="auto">
            <a:xfrm>
              <a:off x="2784" y="2586"/>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(ii)</a:t>
              </a:r>
            </a:p>
          </p:txBody>
        </p:sp>
        <p:sp>
          <p:nvSpPr>
            <p:cNvPr id="16419" name="Text Box 35"/>
            <p:cNvSpPr txBox="1">
              <a:spLocks noChangeArrowheads="1"/>
            </p:cNvSpPr>
            <p:nvPr/>
          </p:nvSpPr>
          <p:spPr bwMode="auto">
            <a:xfrm>
              <a:off x="3408" y="2576"/>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6420" name="Line 36"/>
            <p:cNvSpPr>
              <a:spLocks noChangeShapeType="1"/>
            </p:cNvSpPr>
            <p:nvPr/>
          </p:nvSpPr>
          <p:spPr bwMode="auto">
            <a:xfrm flipH="1">
              <a:off x="3248" y="2880"/>
              <a:ext cx="240" cy="384"/>
            </a:xfrm>
            <a:prstGeom prst="line">
              <a:avLst/>
            </a:prstGeom>
            <a:noFill/>
            <a:ln w="9525">
              <a:solidFill>
                <a:schemeClr val="tx1"/>
              </a:solidFill>
              <a:round/>
              <a:headEnd/>
              <a:tailEnd type="none" w="lg" len="lg"/>
            </a:ln>
            <a:effectLst/>
          </p:spPr>
          <p:txBody>
            <a:bodyPr/>
            <a:lstStyle/>
            <a:p>
              <a:endParaRPr lang="en-US"/>
            </a:p>
          </p:txBody>
        </p:sp>
        <p:sp>
          <p:nvSpPr>
            <p:cNvPr id="16421" name="Line 37"/>
            <p:cNvSpPr>
              <a:spLocks noChangeShapeType="1"/>
            </p:cNvSpPr>
            <p:nvPr/>
          </p:nvSpPr>
          <p:spPr bwMode="auto">
            <a:xfrm>
              <a:off x="3632" y="2880"/>
              <a:ext cx="240" cy="384"/>
            </a:xfrm>
            <a:prstGeom prst="line">
              <a:avLst/>
            </a:prstGeom>
            <a:noFill/>
            <a:ln w="9525">
              <a:solidFill>
                <a:schemeClr val="tx1"/>
              </a:solidFill>
              <a:round/>
              <a:headEnd/>
              <a:tailEnd type="none" w="lg" len="lg"/>
            </a:ln>
            <a:effectLst/>
          </p:spPr>
          <p:txBody>
            <a:bodyPr/>
            <a:lstStyle/>
            <a:p>
              <a:endParaRPr lang="en-US"/>
            </a:p>
          </p:txBody>
        </p:sp>
        <p:sp>
          <p:nvSpPr>
            <p:cNvPr id="16422" name="Text Box 38"/>
            <p:cNvSpPr txBox="1">
              <a:spLocks noChangeArrowheads="1"/>
            </p:cNvSpPr>
            <p:nvPr/>
          </p:nvSpPr>
          <p:spPr bwMode="auto">
            <a:xfrm>
              <a:off x="3104" y="3206"/>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6423" name="Text Box 39"/>
            <p:cNvSpPr txBox="1">
              <a:spLocks noChangeArrowheads="1"/>
            </p:cNvSpPr>
            <p:nvPr/>
          </p:nvSpPr>
          <p:spPr bwMode="auto">
            <a:xfrm>
              <a:off x="3728" y="3200"/>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S</a:t>
              </a:r>
            </a:p>
          </p:txBody>
        </p:sp>
        <p:sp>
          <p:nvSpPr>
            <p:cNvPr id="16424" name="Line 40"/>
            <p:cNvSpPr>
              <a:spLocks noChangeShapeType="1"/>
            </p:cNvSpPr>
            <p:nvPr/>
          </p:nvSpPr>
          <p:spPr bwMode="auto">
            <a:xfrm>
              <a:off x="3248" y="3456"/>
              <a:ext cx="0" cy="474"/>
            </a:xfrm>
            <a:prstGeom prst="line">
              <a:avLst/>
            </a:prstGeom>
            <a:noFill/>
            <a:ln w="9525">
              <a:solidFill>
                <a:schemeClr val="tx1"/>
              </a:solidFill>
              <a:round/>
              <a:headEnd/>
              <a:tailEnd type="none" w="lg" len="lg"/>
            </a:ln>
            <a:effectLst/>
          </p:spPr>
          <p:txBody>
            <a:bodyPr/>
            <a:lstStyle/>
            <a:p>
              <a:endParaRPr lang="en-US"/>
            </a:p>
          </p:txBody>
        </p:sp>
        <p:sp>
          <p:nvSpPr>
            <p:cNvPr id="16425" name="Text Box 41"/>
            <p:cNvSpPr txBox="1">
              <a:spLocks noChangeArrowheads="1"/>
            </p:cNvSpPr>
            <p:nvPr/>
          </p:nvSpPr>
          <p:spPr bwMode="auto">
            <a:xfrm>
              <a:off x="3120" y="3808"/>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3</a:t>
              </a:r>
            </a:p>
          </p:txBody>
        </p:sp>
        <p:sp>
          <p:nvSpPr>
            <p:cNvPr id="16426" name="Line 42"/>
            <p:cNvSpPr>
              <a:spLocks noChangeShapeType="1"/>
            </p:cNvSpPr>
            <p:nvPr/>
          </p:nvSpPr>
          <p:spPr bwMode="auto">
            <a:xfrm>
              <a:off x="3568" y="2864"/>
              <a:ext cx="0" cy="480"/>
            </a:xfrm>
            <a:prstGeom prst="line">
              <a:avLst/>
            </a:prstGeom>
            <a:noFill/>
            <a:ln w="9525">
              <a:solidFill>
                <a:schemeClr val="tx1"/>
              </a:solidFill>
              <a:round/>
              <a:headEnd/>
              <a:tailEnd type="none" w="lg" len="lg"/>
            </a:ln>
            <a:effectLst/>
          </p:spPr>
          <p:txBody>
            <a:bodyPr/>
            <a:lstStyle/>
            <a:p>
              <a:endParaRPr lang="en-US"/>
            </a:p>
          </p:txBody>
        </p:sp>
        <p:sp>
          <p:nvSpPr>
            <p:cNvPr id="16427" name="Text Box 43"/>
            <p:cNvSpPr txBox="1">
              <a:spLocks noChangeArrowheads="1"/>
            </p:cNvSpPr>
            <p:nvPr/>
          </p:nvSpPr>
          <p:spPr bwMode="auto">
            <a:xfrm>
              <a:off x="3440" y="3264"/>
              <a:ext cx="528" cy="346"/>
            </a:xfrm>
            <a:prstGeom prst="rect">
              <a:avLst/>
            </a:prstGeom>
            <a:noFill/>
            <a:ln w="9525">
              <a:noFill/>
              <a:miter lim="800000"/>
              <a:headEnd/>
              <a:tailEnd type="none" w="lg" len="lg"/>
            </a:ln>
            <a:effectLst/>
          </p:spPr>
          <p:txBody>
            <a:bodyPr>
              <a:spAutoFit/>
            </a:bodyPr>
            <a:lstStyle/>
            <a:p>
              <a:pPr>
                <a:spcBef>
                  <a:spcPct val="50000"/>
                </a:spcBef>
              </a:pPr>
              <a:r>
                <a:rPr lang="en-US" sz="3000" b="1"/>
                <a:t>+</a:t>
              </a:r>
            </a:p>
          </p:txBody>
        </p:sp>
        <p:sp>
          <p:nvSpPr>
            <p:cNvPr id="16428" name="Line 44"/>
            <p:cNvSpPr>
              <a:spLocks noChangeShapeType="1"/>
            </p:cNvSpPr>
            <p:nvPr/>
          </p:nvSpPr>
          <p:spPr bwMode="auto">
            <a:xfrm>
              <a:off x="3904" y="3450"/>
              <a:ext cx="0" cy="474"/>
            </a:xfrm>
            <a:prstGeom prst="line">
              <a:avLst/>
            </a:prstGeom>
            <a:noFill/>
            <a:ln w="9525">
              <a:solidFill>
                <a:schemeClr val="tx1"/>
              </a:solidFill>
              <a:round/>
              <a:headEnd/>
              <a:tailEnd type="none" w="lg" len="lg"/>
            </a:ln>
            <a:effectLst/>
          </p:spPr>
          <p:txBody>
            <a:bodyPr/>
            <a:lstStyle/>
            <a:p>
              <a:endParaRPr lang="en-US"/>
            </a:p>
          </p:txBody>
        </p:sp>
        <p:sp>
          <p:nvSpPr>
            <p:cNvPr id="16429" name="Text Box 45"/>
            <p:cNvSpPr txBox="1">
              <a:spLocks noChangeArrowheads="1"/>
            </p:cNvSpPr>
            <p:nvPr/>
          </p:nvSpPr>
          <p:spPr bwMode="auto">
            <a:xfrm>
              <a:off x="3792" y="3818"/>
              <a:ext cx="768" cy="346"/>
            </a:xfrm>
            <a:prstGeom prst="rect">
              <a:avLst/>
            </a:prstGeom>
            <a:noFill/>
            <a:ln w="9525">
              <a:noFill/>
              <a:miter lim="800000"/>
              <a:headEnd/>
              <a:tailEnd type="none" w="lg" len="lg"/>
            </a:ln>
            <a:effectLst/>
          </p:spPr>
          <p:txBody>
            <a:bodyPr>
              <a:spAutoFit/>
            </a:bodyPr>
            <a:lstStyle/>
            <a:p>
              <a:pPr>
                <a:spcBef>
                  <a:spcPct val="50000"/>
                </a:spcBef>
              </a:pPr>
              <a:r>
                <a:rPr lang="en-US" sz="3000" b="1"/>
                <a:t>4</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B4642CC14B3AE408FD2222842AD493B" ma:contentTypeVersion="3" ma:contentTypeDescription="Create a new document." ma:contentTypeScope="" ma:versionID="5069558d2ca139d6ad6501c901da8250">
  <xsd:schema xmlns:xsd="http://www.w3.org/2001/XMLSchema" xmlns:xs="http://www.w3.org/2001/XMLSchema" xmlns:p="http://schemas.microsoft.com/office/2006/metadata/properties" xmlns:ns2="e8e0bd34-5a05-4959-9713-b387cac3636e" targetNamespace="http://schemas.microsoft.com/office/2006/metadata/properties" ma:root="true" ma:fieldsID="2cadfcc6334f8b1244e31cac4a9f3d87" ns2:_="">
    <xsd:import namespace="e8e0bd34-5a05-4959-9713-b387cac3636e"/>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e0bd34-5a05-4959-9713-b387cac363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D5AA49-156C-4CFD-A2EB-C6A90B44D0C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0C371D9-F9D3-49EF-83E8-C91BF4D8DF18}">
  <ds:schemaRefs>
    <ds:schemaRef ds:uri="http://schemas.microsoft.com/sharepoint/v3/contenttype/forms"/>
  </ds:schemaRefs>
</ds:datastoreItem>
</file>

<file path=customXml/itemProps3.xml><?xml version="1.0" encoding="utf-8"?>
<ds:datastoreItem xmlns:ds="http://schemas.openxmlformats.org/officeDocument/2006/customXml" ds:itemID="{5F4000EF-D4E6-4A94-9ADE-10A3BE4AC8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e0bd34-5a05-4959-9713-b387cac363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TotalTime>
  <Words>1631</Words>
  <Application>Microsoft Office PowerPoint</Application>
  <PresentationFormat>On-screen Show (4:3)</PresentationFormat>
  <Paragraphs>275</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Task</vt:lpstr>
      <vt:lpstr>Solution of the task</vt:lpstr>
      <vt:lpstr>Example</vt:lpstr>
      <vt:lpstr>Example</vt:lpstr>
      <vt:lpstr>Example continued …</vt:lpstr>
      <vt:lpstr>Example continued …</vt:lpstr>
      <vt:lpstr>Example continued …</vt:lpstr>
      <vt:lpstr>Example</vt:lpstr>
      <vt:lpstr>Polish Notation (o-o-o)</vt:lpstr>
      <vt:lpstr>Polish Notation (o-o-o)</vt:lpstr>
      <vt:lpstr>Polish notation continued …</vt:lpstr>
      <vt:lpstr>Polish notation continued …</vt:lpstr>
      <vt:lpstr>Example</vt:lpstr>
      <vt:lpstr>Example continued …</vt:lpstr>
      <vt:lpstr>Note</vt:lpstr>
      <vt:lpstr>Task</vt:lpstr>
      <vt:lpstr>Ambiguous CFG</vt:lpstr>
      <vt:lpstr>Example continued …</vt:lpstr>
      <vt:lpstr>Solution of the Task</vt:lpstr>
      <vt:lpstr>Example</vt:lpstr>
      <vt:lpstr>Example</vt:lpstr>
      <vt:lpstr>Total language tree</vt:lpstr>
      <vt:lpstr>Example</vt:lpstr>
      <vt:lpstr>Example continued …</vt:lpstr>
      <vt:lpstr>Example</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Hamza Farooq</cp:lastModifiedBy>
  <cp:revision>6</cp:revision>
  <dcterms:created xsi:type="dcterms:W3CDTF">2020-05-13T10:31:14Z</dcterms:created>
  <dcterms:modified xsi:type="dcterms:W3CDTF">2021-01-17T07:39:00Z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0x0101006B4642CC14B3AE408FD2222842AD493B</vt:lpwstr>
  </property>
</Properties>
</file>