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1" r:id="rId5"/>
    <p:sldId id="282" r:id="rId6"/>
    <p:sldId id="283"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A6197-B30D-4730-9344-F4CC1DAE3AA7}" v="2" dt="2020-12-11T19:25:19.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20mscs559@student.uet.edu.pk" userId="S::2020mscs559_student.uet.edu.pk#ext#@pern.onmicrosoft.com::9c066b12-9cbc-410e-b6fd-75896d1b4e71" providerId="AD" clId="Web-{047A6197-B30D-4730-9344-F4CC1DAE3AA7}"/>
    <pc:docChg chg="modSld">
      <pc:chgData name="2020mscs559@student.uet.edu.pk" userId="S::2020mscs559_student.uet.edu.pk#ext#@pern.onmicrosoft.com::9c066b12-9cbc-410e-b6fd-75896d1b4e71" providerId="AD" clId="Web-{047A6197-B30D-4730-9344-F4CC1DAE3AA7}" dt="2020-12-11T19:25:19.756" v="1"/>
      <pc:docMkLst>
        <pc:docMk/>
      </pc:docMkLst>
      <pc:sldChg chg="addSp delSp">
        <pc:chgData name="2020mscs559@student.uet.edu.pk" userId="S::2020mscs559_student.uet.edu.pk#ext#@pern.onmicrosoft.com::9c066b12-9cbc-410e-b6fd-75896d1b4e71" providerId="AD" clId="Web-{047A6197-B30D-4730-9344-F4CC1DAE3AA7}" dt="2020-12-11T19:25:19.756" v="1"/>
        <pc:sldMkLst>
          <pc:docMk/>
          <pc:sldMk cId="0" sldId="257"/>
        </pc:sldMkLst>
        <pc:spChg chg="add del">
          <ac:chgData name="2020mscs559@student.uet.edu.pk" userId="S::2020mscs559_student.uet.edu.pk#ext#@pern.onmicrosoft.com::9c066b12-9cbc-410e-b6fd-75896d1b4e71" providerId="AD" clId="Web-{047A6197-B30D-4730-9344-F4CC1DAE3AA7}" dt="2020-12-11T19:25:19.756" v="1"/>
          <ac:spMkLst>
            <pc:docMk/>
            <pc:sldMk cId="0" sldId="257"/>
            <ac:spMk id="6" creationId="{CE596574-9F22-481E-808D-DA88DB1E0F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089A8-8B39-40CE-8363-D5691F7CDDBF}"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D56FF-B0DB-4088-88DB-479793034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089A8-8B39-40CE-8363-D5691F7CDDBF}" type="datetimeFigureOut">
              <a:rPr lang="en-US" smtClean="0"/>
              <a:pPr/>
              <a:t>12/11/2020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D56FF-B0DB-4088-88DB-4797930342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DE8A69-0E5A-42F5-A0CE-605F6E6310A5}" type="slidenum">
              <a:rPr lang="en-US"/>
              <a:pPr/>
              <a:t>1</a:t>
            </a:fld>
            <a:endParaRPr lang="en-US"/>
          </a:p>
        </p:txBody>
      </p:sp>
      <p:sp>
        <p:nvSpPr>
          <p:cNvPr id="403458" name="Rectangle 2"/>
          <p:cNvSpPr>
            <a:spLocks noGrp="1" noChangeArrowheads="1"/>
          </p:cNvSpPr>
          <p:nvPr>
            <p:ph type="title"/>
          </p:nvPr>
        </p:nvSpPr>
        <p:spPr/>
        <p:txBody>
          <a:bodyPr>
            <a:normAutofit fontScale="90000"/>
          </a:bodyPr>
          <a:lstStyle/>
          <a:p>
            <a:r>
              <a:rPr lang="en-US"/>
              <a:t>Constructing the incrementing machine continued …</a:t>
            </a:r>
          </a:p>
        </p:txBody>
      </p:sp>
      <p:sp>
        <p:nvSpPr>
          <p:cNvPr id="403459" name="Rectangle 3"/>
          <p:cNvSpPr>
            <a:spLocks noGrp="1" noChangeArrowheads="1"/>
          </p:cNvSpPr>
          <p:nvPr>
            <p:ph type="body" idx="1"/>
          </p:nvPr>
        </p:nvSpPr>
        <p:spPr>
          <a:xfrm>
            <a:off x="685800" y="1905000"/>
            <a:ext cx="7772400" cy="4495800"/>
          </a:xfrm>
        </p:spPr>
        <p:txBody>
          <a:bodyPr/>
          <a:lstStyle/>
          <a:p>
            <a:pPr>
              <a:lnSpc>
                <a:spcPct val="90000"/>
              </a:lnSpc>
              <a:buFontTx/>
              <a:buNone/>
            </a:pPr>
            <a:r>
              <a:rPr lang="en-US" sz="3400"/>
              <a:t>	b)	If the right most bit of binary number is 1 then the output can be obtained, converting that 1 along with all its concatenated 1’s to 0’s,  then converting the next 0 to 1 and remaining bits unchanged.</a:t>
            </a:r>
          </a:p>
          <a:p>
            <a:pPr>
              <a:lnSpc>
                <a:spcPct val="90000"/>
              </a:lnSpc>
              <a:buFontTx/>
              <a:buNone/>
            </a:pPr>
            <a:r>
              <a:rPr lang="en-US" sz="3400"/>
              <a:t>	The observations (a) and (b) help to construct the following Incrementing (Mealy) machine.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E0CF8E-D4A0-4E6E-BFA7-5F82AB6F3534}" type="slidenum">
              <a:rPr lang="en-US"/>
              <a:pPr/>
              <a:t>10</a:t>
            </a:fld>
            <a:endParaRPr lang="en-US"/>
          </a:p>
        </p:txBody>
      </p:sp>
      <p:sp>
        <p:nvSpPr>
          <p:cNvPr id="440322" name="Rectangle 2"/>
          <p:cNvSpPr>
            <a:spLocks noGrp="1" noChangeArrowheads="1"/>
          </p:cNvSpPr>
          <p:nvPr>
            <p:ph type="title"/>
          </p:nvPr>
        </p:nvSpPr>
        <p:spPr>
          <a:xfrm>
            <a:off x="685800" y="152400"/>
            <a:ext cx="7772400" cy="838200"/>
          </a:xfrm>
        </p:spPr>
        <p:txBody>
          <a:bodyPr/>
          <a:lstStyle/>
          <a:p>
            <a:r>
              <a:rPr lang="en-US"/>
              <a:t>Task</a:t>
            </a:r>
          </a:p>
        </p:txBody>
      </p:sp>
      <p:sp>
        <p:nvSpPr>
          <p:cNvPr id="440323" name="Rectangle 3"/>
          <p:cNvSpPr>
            <a:spLocks noGrp="1" noChangeArrowheads="1"/>
          </p:cNvSpPr>
          <p:nvPr>
            <p:ph type="body" idx="1"/>
          </p:nvPr>
        </p:nvSpPr>
        <p:spPr>
          <a:xfrm>
            <a:off x="685800" y="1219200"/>
            <a:ext cx="7772400" cy="5257800"/>
          </a:xfrm>
        </p:spPr>
        <p:txBody>
          <a:bodyPr>
            <a:normAutofit lnSpcReduction="10000"/>
          </a:bodyPr>
          <a:lstStyle/>
          <a:p>
            <a:pPr>
              <a:lnSpc>
                <a:spcPct val="90000"/>
              </a:lnSpc>
              <a:buFontTx/>
              <a:buNone/>
            </a:pPr>
            <a:r>
              <a:rPr lang="en-US" sz="2800"/>
              <a:t>	Subtract 39 from 64</a:t>
            </a:r>
          </a:p>
          <a:p>
            <a:pPr>
              <a:lnSpc>
                <a:spcPct val="90000"/>
              </a:lnSpc>
              <a:buFontTx/>
              <a:buNone/>
            </a:pPr>
            <a:r>
              <a:rPr lang="en-US" sz="2800"/>
              <a:t>	</a:t>
            </a:r>
            <a:r>
              <a:rPr lang="en-US" sz="2800" b="1" u="sng"/>
              <a:t>Solution</a:t>
            </a:r>
            <a:r>
              <a:rPr lang="en-US" sz="2800"/>
              <a:t>:	Taking a=64 and b=39.</a:t>
            </a:r>
          </a:p>
          <a:p>
            <a:pPr>
              <a:lnSpc>
                <a:spcPct val="90000"/>
              </a:lnSpc>
              <a:buFontTx/>
              <a:buNone/>
            </a:pPr>
            <a:r>
              <a:rPr lang="en-US" sz="3000"/>
              <a:t>	i)	Adding 9’s complement (60) of b to a.</a:t>
            </a:r>
          </a:p>
          <a:p>
            <a:pPr>
              <a:lnSpc>
                <a:spcPct val="90000"/>
              </a:lnSpc>
              <a:buFontTx/>
              <a:buNone/>
            </a:pPr>
            <a:r>
              <a:rPr lang="en-US" sz="3000"/>
              <a:t>		64</a:t>
            </a:r>
          </a:p>
          <a:p>
            <a:pPr>
              <a:lnSpc>
                <a:spcPct val="90000"/>
              </a:lnSpc>
              <a:buFontTx/>
              <a:buNone/>
            </a:pPr>
            <a:r>
              <a:rPr lang="en-US" sz="3000"/>
              <a:t>	    </a:t>
            </a:r>
            <a:r>
              <a:rPr lang="en-US" sz="3000" u="sng"/>
              <a:t>+60</a:t>
            </a:r>
          </a:p>
          <a:p>
            <a:pPr>
              <a:lnSpc>
                <a:spcPct val="90000"/>
              </a:lnSpc>
              <a:buFontTx/>
              <a:buNone/>
            </a:pPr>
            <a:r>
              <a:rPr lang="en-US" sz="3000"/>
              <a:t>	    </a:t>
            </a:r>
            <a:r>
              <a:rPr lang="en-US" sz="3000" b="1" u="sng"/>
              <a:t>1</a:t>
            </a:r>
            <a:r>
              <a:rPr lang="en-US" sz="3000" u="sng"/>
              <a:t>24</a:t>
            </a:r>
            <a:r>
              <a:rPr lang="en-US" sz="3000"/>
              <a:t>  which gives 24 ( ignoring the overflow)</a:t>
            </a:r>
          </a:p>
          <a:p>
            <a:pPr>
              <a:lnSpc>
                <a:spcPct val="90000"/>
              </a:lnSpc>
              <a:buFontTx/>
              <a:buNone/>
            </a:pPr>
            <a:r>
              <a:rPr lang="en-US" sz="3000"/>
              <a:t>	ii)	Increasing the above result 24, in magnitude, by 1	24		</a:t>
            </a:r>
          </a:p>
          <a:p>
            <a:pPr>
              <a:lnSpc>
                <a:spcPct val="90000"/>
              </a:lnSpc>
              <a:buFontTx/>
              <a:buNone/>
            </a:pPr>
            <a:r>
              <a:rPr lang="en-US" sz="3000"/>
              <a:t>			                   </a:t>
            </a:r>
            <a:r>
              <a:rPr lang="en-US" sz="3000" u="sng"/>
              <a:t>+1</a:t>
            </a:r>
          </a:p>
          <a:p>
            <a:pPr>
              <a:lnSpc>
                <a:spcPct val="90000"/>
              </a:lnSpc>
              <a:buFontTx/>
              <a:buNone/>
            </a:pPr>
            <a:r>
              <a:rPr lang="en-US" sz="3000"/>
              <a:t>				         </a:t>
            </a:r>
            <a:r>
              <a:rPr lang="en-US" sz="3000" u="sng"/>
              <a:t> 25 </a:t>
            </a:r>
            <a:r>
              <a:rPr lang="en-US" sz="3000"/>
              <a:t>which is the same as obtained by ordinary subtraction.</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D162B3-C0C5-4C5C-B280-02B02A80F991}" type="slidenum">
              <a:rPr lang="en-US"/>
              <a:pPr/>
              <a:t>11</a:t>
            </a:fld>
            <a:endParaRPr lang="en-US"/>
          </a:p>
        </p:txBody>
      </p:sp>
      <p:sp>
        <p:nvSpPr>
          <p:cNvPr id="405506" name="Rectangle 2"/>
          <p:cNvSpPr>
            <a:spLocks noGrp="1" noChangeArrowheads="1"/>
          </p:cNvSpPr>
          <p:nvPr>
            <p:ph type="title"/>
          </p:nvPr>
        </p:nvSpPr>
        <p:spPr>
          <a:xfrm>
            <a:off x="685800" y="228600"/>
            <a:ext cx="7772400" cy="1143000"/>
          </a:xfrm>
        </p:spPr>
        <p:txBody>
          <a:bodyPr/>
          <a:lstStyle/>
          <a:p>
            <a:r>
              <a:rPr lang="en-US"/>
              <a:t>Equivalent machines</a:t>
            </a:r>
          </a:p>
        </p:txBody>
      </p:sp>
      <p:sp>
        <p:nvSpPr>
          <p:cNvPr id="405507" name="Rectangle 3"/>
          <p:cNvSpPr>
            <a:spLocks noGrp="1" noChangeArrowheads="1"/>
          </p:cNvSpPr>
          <p:nvPr>
            <p:ph type="body" idx="1"/>
          </p:nvPr>
        </p:nvSpPr>
        <p:spPr>
          <a:xfrm>
            <a:off x="685800" y="1143000"/>
            <a:ext cx="7772400" cy="5029200"/>
          </a:xfrm>
        </p:spPr>
        <p:txBody>
          <a:bodyPr/>
          <a:lstStyle/>
          <a:p>
            <a:pPr>
              <a:lnSpc>
                <a:spcPct val="90000"/>
              </a:lnSpc>
              <a:buFontTx/>
              <a:buNone/>
            </a:pPr>
            <a:r>
              <a:rPr lang="en-US"/>
              <a:t>	Two machines are said to be </a:t>
            </a:r>
            <a:r>
              <a:rPr lang="en-US" b="1"/>
              <a:t>equivalent</a:t>
            </a:r>
            <a:r>
              <a:rPr lang="en-US"/>
              <a:t> if they print the same output string when the same input string is run on them.</a:t>
            </a:r>
          </a:p>
          <a:p>
            <a:pPr>
              <a:lnSpc>
                <a:spcPct val="90000"/>
              </a:lnSpc>
              <a:buFontTx/>
              <a:buNone/>
            </a:pPr>
            <a:r>
              <a:rPr lang="en-US"/>
              <a:t>	</a:t>
            </a:r>
            <a:r>
              <a:rPr lang="en-US" b="1" u="sng"/>
              <a:t>Remark</a:t>
            </a:r>
            <a:r>
              <a:rPr lang="en-US"/>
              <a:t>: Two Moore machines may be equivalent. Similarly two Mealy machines may also be equivalent, but a Moore machine can’t be equivalent to any Mealy machine. However, ignoring the extra character printed by the Moore machine, there exists a Mealy machine which is equivalent to the Moore machine.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794584-0582-4B4E-A718-5E72D40FCBE2}" type="slidenum">
              <a:rPr lang="en-US"/>
              <a:pPr/>
              <a:t>12</a:t>
            </a:fld>
            <a:endParaRPr lang="en-US"/>
          </a:p>
        </p:txBody>
      </p:sp>
      <p:sp>
        <p:nvSpPr>
          <p:cNvPr id="406530" name="Rectangle 2"/>
          <p:cNvSpPr>
            <a:spLocks noGrp="1" noChangeArrowheads="1"/>
          </p:cNvSpPr>
          <p:nvPr>
            <p:ph type="title"/>
          </p:nvPr>
        </p:nvSpPr>
        <p:spPr>
          <a:xfrm>
            <a:off x="685800" y="152400"/>
            <a:ext cx="7772400" cy="1143000"/>
          </a:xfrm>
        </p:spPr>
        <p:txBody>
          <a:bodyPr/>
          <a:lstStyle/>
          <a:p>
            <a:r>
              <a:rPr lang="en-US"/>
              <a:t>Theorem</a:t>
            </a:r>
          </a:p>
        </p:txBody>
      </p:sp>
      <p:sp>
        <p:nvSpPr>
          <p:cNvPr id="406531" name="Rectangle 3"/>
          <p:cNvSpPr>
            <a:spLocks noGrp="1" noChangeArrowheads="1"/>
          </p:cNvSpPr>
          <p:nvPr>
            <p:ph type="body" idx="1"/>
          </p:nvPr>
        </p:nvSpPr>
        <p:spPr>
          <a:xfrm>
            <a:off x="685800" y="1066800"/>
            <a:ext cx="7772400" cy="5257800"/>
          </a:xfrm>
        </p:spPr>
        <p:txBody>
          <a:bodyPr>
            <a:normAutofit lnSpcReduction="10000"/>
          </a:bodyPr>
          <a:lstStyle/>
          <a:p>
            <a:pPr>
              <a:buFontTx/>
              <a:buNone/>
            </a:pPr>
            <a:r>
              <a:rPr lang="en-US" sz="3000"/>
              <a:t>	</a:t>
            </a:r>
            <a:r>
              <a:rPr lang="en-US" sz="3000" b="1" u="sng"/>
              <a:t>Statement</a:t>
            </a:r>
            <a:r>
              <a:rPr lang="en-US" sz="3000"/>
              <a:t>:</a:t>
            </a:r>
          </a:p>
          <a:p>
            <a:pPr>
              <a:buFontTx/>
              <a:buNone/>
            </a:pPr>
            <a:r>
              <a:rPr lang="en-US" sz="3000"/>
              <a:t>	For every Moore machine there is a Mealy machine that is equivalent to it (ignoring the extra character printed by the Moore machine).</a:t>
            </a:r>
          </a:p>
          <a:p>
            <a:pPr>
              <a:buFontTx/>
              <a:buNone/>
            </a:pPr>
            <a:r>
              <a:rPr lang="en-US" sz="3000"/>
              <a:t>	</a:t>
            </a:r>
            <a:r>
              <a:rPr lang="en-US" sz="3000" b="1" u="sng"/>
              <a:t>Proof</a:t>
            </a:r>
            <a:r>
              <a:rPr lang="en-US" sz="3000"/>
              <a:t>: Let M be a Moore machine, then shifting the output characters corresponding to each state to the labels of corresponding incoming transitions, machine thus obtained will be a Mealy machine equivalent to M. </a:t>
            </a:r>
          </a:p>
          <a:p>
            <a:pPr>
              <a:buFontTx/>
              <a:buNone/>
            </a:pPr>
            <a:r>
              <a:rPr lang="en-US" sz="3000"/>
              <a:t>	Following is a note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F0CDC4-475E-4954-A83E-1BDA2C3826E5}" type="slidenum">
              <a:rPr lang="en-US"/>
              <a:pPr/>
              <a:t>13</a:t>
            </a:fld>
            <a:endParaRPr lang="en-US"/>
          </a:p>
        </p:txBody>
      </p:sp>
      <p:sp>
        <p:nvSpPr>
          <p:cNvPr id="429058" name="Rectangle 2"/>
          <p:cNvSpPr>
            <a:spLocks noGrp="1" noChangeArrowheads="1"/>
          </p:cNvSpPr>
          <p:nvPr>
            <p:ph type="title"/>
          </p:nvPr>
        </p:nvSpPr>
        <p:spPr/>
        <p:txBody>
          <a:bodyPr/>
          <a:lstStyle/>
          <a:p>
            <a:r>
              <a:rPr lang="en-US"/>
              <a:t>Note</a:t>
            </a:r>
          </a:p>
        </p:txBody>
      </p:sp>
      <p:sp>
        <p:nvSpPr>
          <p:cNvPr id="429059" name="Rectangle 3"/>
          <p:cNvSpPr>
            <a:spLocks noGrp="1" noChangeArrowheads="1"/>
          </p:cNvSpPr>
          <p:nvPr>
            <p:ph type="body" idx="1"/>
          </p:nvPr>
        </p:nvSpPr>
        <p:spPr/>
        <p:txBody>
          <a:bodyPr/>
          <a:lstStyle/>
          <a:p>
            <a:pPr>
              <a:buFontTx/>
              <a:buNone/>
            </a:pPr>
            <a:r>
              <a:rPr lang="en-US" sz="2800"/>
              <a:t>	It may be noted that while converting a Moore machine into an equivalent Mealy machine, the output character of a state will be ignored if there is no incoming transition at that state. A loop at a state is also supposed to be an incoming transition.</a:t>
            </a:r>
          </a:p>
          <a:p>
            <a:pPr>
              <a:buFontTx/>
              <a:buNone/>
            </a:pPr>
            <a:r>
              <a:rPr lang="en-US" sz="3000"/>
              <a:t>	Following is the example of converting a Moore machine into an equivalent Mealy machine</a:t>
            </a:r>
          </a:p>
          <a:p>
            <a:pPr>
              <a:buFontTx/>
              <a:buNone/>
            </a:pP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D633B788-2A1E-4CDC-9048-9473FE8A2C3C}" type="slidenum">
              <a:rPr lang="en-US"/>
              <a:pPr/>
              <a:t>14</a:t>
            </a:fld>
            <a:endParaRPr lang="en-US"/>
          </a:p>
        </p:txBody>
      </p:sp>
      <p:sp>
        <p:nvSpPr>
          <p:cNvPr id="409602" name="Rectangle 2"/>
          <p:cNvSpPr>
            <a:spLocks noGrp="1" noChangeArrowheads="1"/>
          </p:cNvSpPr>
          <p:nvPr>
            <p:ph type="title"/>
          </p:nvPr>
        </p:nvSpPr>
        <p:spPr/>
        <p:txBody>
          <a:bodyPr/>
          <a:lstStyle/>
          <a:p>
            <a:r>
              <a:rPr lang="en-US"/>
              <a:t>Example</a:t>
            </a:r>
          </a:p>
        </p:txBody>
      </p:sp>
      <p:sp>
        <p:nvSpPr>
          <p:cNvPr id="409603" name="Rectangle 3"/>
          <p:cNvSpPr>
            <a:spLocks noGrp="1" noChangeArrowheads="1"/>
          </p:cNvSpPr>
          <p:nvPr>
            <p:ph type="body" idx="1"/>
          </p:nvPr>
        </p:nvSpPr>
        <p:spPr>
          <a:xfrm>
            <a:off x="685800" y="1524000"/>
            <a:ext cx="7772400" cy="5029200"/>
          </a:xfrm>
        </p:spPr>
        <p:txBody>
          <a:bodyPr>
            <a:normAutofit lnSpcReduction="10000"/>
          </a:bodyPr>
          <a:lstStyle/>
          <a:p>
            <a:pPr>
              <a:buFontTx/>
              <a:buNone/>
            </a:pPr>
            <a:r>
              <a:rPr lang="en-US"/>
              <a:t>	Consider the following Moore machine</a:t>
            </a:r>
          </a:p>
          <a:p>
            <a:pPr>
              <a:buFontTx/>
              <a:buNone/>
            </a:pPr>
            <a:endParaRPr lang="en-US"/>
          </a:p>
          <a:p>
            <a:pPr>
              <a:buFontTx/>
              <a:buNone/>
            </a:pPr>
            <a:endParaRPr lang="en-US"/>
          </a:p>
          <a:p>
            <a:pPr>
              <a:buFontTx/>
              <a:buNone/>
            </a:pPr>
            <a:endParaRPr lang="en-US"/>
          </a:p>
          <a:p>
            <a:pPr>
              <a:buFontTx/>
              <a:buNone/>
            </a:pPr>
            <a:endParaRPr lang="en-US"/>
          </a:p>
          <a:p>
            <a:pPr>
              <a:buFontTx/>
              <a:buNone/>
            </a:pPr>
            <a:r>
              <a:rPr lang="en-US"/>
              <a:t>	</a:t>
            </a:r>
          </a:p>
          <a:p>
            <a:pPr>
              <a:buFontTx/>
              <a:buNone/>
            </a:pPr>
            <a:r>
              <a:rPr lang="en-US"/>
              <a:t>	Using the method described earlier, the above machine may be equivalent to the following Mealy machine</a:t>
            </a:r>
          </a:p>
        </p:txBody>
      </p:sp>
      <p:grpSp>
        <p:nvGrpSpPr>
          <p:cNvPr id="2" name="Group 40"/>
          <p:cNvGrpSpPr>
            <a:grpSpLocks/>
          </p:cNvGrpSpPr>
          <p:nvPr/>
        </p:nvGrpSpPr>
        <p:grpSpPr bwMode="auto">
          <a:xfrm>
            <a:off x="5295900" y="4064000"/>
            <a:ext cx="841375" cy="614363"/>
            <a:chOff x="726" y="2634"/>
            <a:chExt cx="566" cy="413"/>
          </a:xfrm>
        </p:grpSpPr>
        <p:sp>
          <p:nvSpPr>
            <p:cNvPr id="409641" name="Oval 4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09642" name="Text Box 42"/>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09644" name="Text Box 44"/>
          <p:cNvSpPr txBox="1">
            <a:spLocks noChangeArrowheads="1"/>
          </p:cNvSpPr>
          <p:nvPr/>
        </p:nvSpPr>
        <p:spPr bwMode="auto">
          <a:xfrm flipH="1">
            <a:off x="3086100" y="33083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grpSp>
        <p:nvGrpSpPr>
          <p:cNvPr id="3" name="Group 45"/>
          <p:cNvGrpSpPr>
            <a:grpSpLocks/>
          </p:cNvGrpSpPr>
          <p:nvPr/>
        </p:nvGrpSpPr>
        <p:grpSpPr bwMode="auto">
          <a:xfrm>
            <a:off x="2667000" y="4079875"/>
            <a:ext cx="898525" cy="655638"/>
            <a:chOff x="726" y="2634"/>
            <a:chExt cx="566" cy="413"/>
          </a:xfrm>
        </p:grpSpPr>
        <p:sp>
          <p:nvSpPr>
            <p:cNvPr id="409646" name="Oval 4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09647" name="Text Box 4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grpSp>
        <p:nvGrpSpPr>
          <p:cNvPr id="4" name="Group 49"/>
          <p:cNvGrpSpPr>
            <a:grpSpLocks/>
          </p:cNvGrpSpPr>
          <p:nvPr/>
        </p:nvGrpSpPr>
        <p:grpSpPr bwMode="auto">
          <a:xfrm rot="5400000">
            <a:off x="5954713" y="4059237"/>
            <a:ext cx="685800" cy="593725"/>
            <a:chOff x="2880" y="3312"/>
            <a:chExt cx="408" cy="336"/>
          </a:xfrm>
        </p:grpSpPr>
        <p:sp>
          <p:nvSpPr>
            <p:cNvPr id="409650" name="Freeform 50"/>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09651" name="Freeform 51"/>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09652" name="Freeform 52"/>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grpSp>
        <p:nvGrpSpPr>
          <p:cNvPr id="5" name="Group 55"/>
          <p:cNvGrpSpPr>
            <a:grpSpLocks/>
          </p:cNvGrpSpPr>
          <p:nvPr/>
        </p:nvGrpSpPr>
        <p:grpSpPr bwMode="auto">
          <a:xfrm>
            <a:off x="5295900" y="2330450"/>
            <a:ext cx="841375" cy="614363"/>
            <a:chOff x="726" y="2634"/>
            <a:chExt cx="566" cy="413"/>
          </a:xfrm>
        </p:grpSpPr>
        <p:sp>
          <p:nvSpPr>
            <p:cNvPr id="409656" name="Oval 5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09657" name="Text Box 5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09658" name="Text Box 58"/>
          <p:cNvSpPr txBox="1">
            <a:spLocks noChangeArrowheads="1"/>
          </p:cNvSpPr>
          <p:nvPr/>
        </p:nvSpPr>
        <p:spPr bwMode="auto">
          <a:xfrm flipH="1">
            <a:off x="4243388" y="22860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grpSp>
        <p:nvGrpSpPr>
          <p:cNvPr id="6" name="Group 59"/>
          <p:cNvGrpSpPr>
            <a:grpSpLocks/>
          </p:cNvGrpSpPr>
          <p:nvPr/>
        </p:nvGrpSpPr>
        <p:grpSpPr bwMode="auto">
          <a:xfrm>
            <a:off x="2667000" y="2346325"/>
            <a:ext cx="898525" cy="655638"/>
            <a:chOff x="726" y="2634"/>
            <a:chExt cx="566" cy="413"/>
          </a:xfrm>
        </p:grpSpPr>
        <p:sp>
          <p:nvSpPr>
            <p:cNvPr id="409660" name="Oval 6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09661" name="Text Box 6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09662" name="Text Box 62"/>
          <p:cNvSpPr txBox="1">
            <a:spLocks noChangeArrowheads="1"/>
          </p:cNvSpPr>
          <p:nvPr/>
        </p:nvSpPr>
        <p:spPr bwMode="auto">
          <a:xfrm flipH="1">
            <a:off x="2762250" y="242252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r>
              <a:rPr lang="en-US" sz="2400" b="1">
                <a:solidFill>
                  <a:srgbClr val="000000"/>
                </a:solidFill>
                <a:latin typeface="Times New Roman" pitchFamily="18" charset="0"/>
              </a:rPr>
              <a:t>/0</a:t>
            </a:r>
          </a:p>
        </p:txBody>
      </p:sp>
      <p:grpSp>
        <p:nvGrpSpPr>
          <p:cNvPr id="7" name="Group 63"/>
          <p:cNvGrpSpPr>
            <a:grpSpLocks/>
          </p:cNvGrpSpPr>
          <p:nvPr/>
        </p:nvGrpSpPr>
        <p:grpSpPr bwMode="auto">
          <a:xfrm rot="16200000">
            <a:off x="2182813" y="4154487"/>
            <a:ext cx="685800" cy="593725"/>
            <a:chOff x="2880" y="3312"/>
            <a:chExt cx="408" cy="336"/>
          </a:xfrm>
        </p:grpSpPr>
        <p:sp>
          <p:nvSpPr>
            <p:cNvPr id="409664" name="Freeform 64"/>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09665" name="Freeform 65"/>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09666" name="Freeform 66"/>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09667" name="Text Box 67"/>
          <p:cNvSpPr txBox="1">
            <a:spLocks noChangeArrowheads="1"/>
          </p:cNvSpPr>
          <p:nvPr/>
        </p:nvSpPr>
        <p:spPr bwMode="auto">
          <a:xfrm flipH="1">
            <a:off x="5657850" y="31750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09668" name="Text Box 68"/>
          <p:cNvSpPr txBox="1">
            <a:spLocks noChangeArrowheads="1"/>
          </p:cNvSpPr>
          <p:nvPr/>
        </p:nvSpPr>
        <p:spPr bwMode="auto">
          <a:xfrm flipH="1">
            <a:off x="4305300" y="41338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09669" name="Text Box 69"/>
          <p:cNvSpPr txBox="1">
            <a:spLocks noChangeArrowheads="1"/>
          </p:cNvSpPr>
          <p:nvPr/>
        </p:nvSpPr>
        <p:spPr bwMode="auto">
          <a:xfrm flipH="1">
            <a:off x="5372100" y="23939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r>
              <a:rPr lang="en-US" sz="2400" b="1">
                <a:solidFill>
                  <a:srgbClr val="000000"/>
                </a:solidFill>
                <a:latin typeface="Times New Roman" pitchFamily="18" charset="0"/>
              </a:rPr>
              <a:t>/1</a:t>
            </a:r>
          </a:p>
        </p:txBody>
      </p:sp>
      <p:sp>
        <p:nvSpPr>
          <p:cNvPr id="409670" name="Text Box 70"/>
          <p:cNvSpPr txBox="1">
            <a:spLocks noChangeArrowheads="1"/>
          </p:cNvSpPr>
          <p:nvPr/>
        </p:nvSpPr>
        <p:spPr bwMode="auto">
          <a:xfrm flipH="1">
            <a:off x="2762250" y="418782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r>
              <a:rPr lang="en-US" sz="2400" b="1">
                <a:solidFill>
                  <a:srgbClr val="000000"/>
                </a:solidFill>
                <a:latin typeface="Times New Roman" pitchFamily="18" charset="0"/>
              </a:rPr>
              <a:t>/0</a:t>
            </a:r>
          </a:p>
        </p:txBody>
      </p:sp>
      <p:sp>
        <p:nvSpPr>
          <p:cNvPr id="409671" name="Text Box 71"/>
          <p:cNvSpPr txBox="1">
            <a:spLocks noChangeArrowheads="1"/>
          </p:cNvSpPr>
          <p:nvPr/>
        </p:nvSpPr>
        <p:spPr bwMode="auto">
          <a:xfrm flipH="1">
            <a:off x="5372100" y="41275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r>
              <a:rPr lang="en-US" sz="2400" b="1">
                <a:solidFill>
                  <a:srgbClr val="000000"/>
                </a:solidFill>
                <a:latin typeface="Times New Roman" pitchFamily="18" charset="0"/>
              </a:rPr>
              <a:t>/1</a:t>
            </a:r>
          </a:p>
        </p:txBody>
      </p:sp>
      <p:sp>
        <p:nvSpPr>
          <p:cNvPr id="409672" name="Text Box 72"/>
          <p:cNvSpPr txBox="1">
            <a:spLocks noChangeArrowheads="1"/>
          </p:cNvSpPr>
          <p:nvPr/>
        </p:nvSpPr>
        <p:spPr bwMode="auto">
          <a:xfrm flipH="1">
            <a:off x="6338888" y="41148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a,b</a:t>
            </a:r>
            <a:endParaRPr lang="en-US" sz="2400">
              <a:latin typeface="Times New Roman" pitchFamily="18" charset="0"/>
            </a:endParaRPr>
          </a:p>
        </p:txBody>
      </p:sp>
      <p:sp>
        <p:nvSpPr>
          <p:cNvPr id="409673" name="Line 73"/>
          <p:cNvSpPr>
            <a:spLocks noChangeShapeType="1"/>
          </p:cNvSpPr>
          <p:nvPr/>
        </p:nvSpPr>
        <p:spPr bwMode="auto">
          <a:xfrm>
            <a:off x="3429000" y="2698750"/>
            <a:ext cx="1981200" cy="0"/>
          </a:xfrm>
          <a:prstGeom prst="line">
            <a:avLst/>
          </a:prstGeom>
          <a:noFill/>
          <a:ln w="9525">
            <a:solidFill>
              <a:schemeClr val="tx1"/>
            </a:solidFill>
            <a:round/>
            <a:headEnd/>
            <a:tailEnd type="arrow" w="lg" len="lg"/>
          </a:ln>
          <a:effectLst/>
        </p:spPr>
        <p:txBody>
          <a:bodyPr/>
          <a:lstStyle/>
          <a:p>
            <a:endParaRPr lang="en-US"/>
          </a:p>
        </p:txBody>
      </p:sp>
      <p:sp>
        <p:nvSpPr>
          <p:cNvPr id="409674" name="Line 74"/>
          <p:cNvSpPr>
            <a:spLocks noChangeShapeType="1"/>
          </p:cNvSpPr>
          <p:nvPr/>
        </p:nvSpPr>
        <p:spPr bwMode="auto">
          <a:xfrm>
            <a:off x="5715000" y="2946400"/>
            <a:ext cx="0" cy="1143000"/>
          </a:xfrm>
          <a:prstGeom prst="line">
            <a:avLst/>
          </a:prstGeom>
          <a:noFill/>
          <a:ln w="9525">
            <a:solidFill>
              <a:schemeClr val="tx1"/>
            </a:solidFill>
            <a:round/>
            <a:headEnd/>
            <a:tailEnd type="arrow" w="lg" len="lg"/>
          </a:ln>
          <a:effectLst/>
        </p:spPr>
        <p:txBody>
          <a:bodyPr/>
          <a:lstStyle/>
          <a:p>
            <a:endParaRPr lang="en-US"/>
          </a:p>
        </p:txBody>
      </p:sp>
      <p:sp>
        <p:nvSpPr>
          <p:cNvPr id="409675" name="Line 75"/>
          <p:cNvSpPr>
            <a:spLocks noChangeShapeType="1"/>
          </p:cNvSpPr>
          <p:nvPr/>
        </p:nvSpPr>
        <p:spPr bwMode="auto">
          <a:xfrm flipV="1">
            <a:off x="3124200" y="3003550"/>
            <a:ext cx="0" cy="1066800"/>
          </a:xfrm>
          <a:prstGeom prst="line">
            <a:avLst/>
          </a:prstGeom>
          <a:noFill/>
          <a:ln w="9525">
            <a:solidFill>
              <a:schemeClr val="tx1"/>
            </a:solidFill>
            <a:round/>
            <a:headEnd type="arrow" w="lg" len="lg"/>
            <a:tailEnd type="none" w="lg" len="lg"/>
          </a:ln>
          <a:effectLst/>
        </p:spPr>
        <p:txBody>
          <a:bodyPr/>
          <a:lstStyle/>
          <a:p>
            <a:endParaRPr lang="en-US"/>
          </a:p>
        </p:txBody>
      </p:sp>
      <p:sp>
        <p:nvSpPr>
          <p:cNvPr id="409678" name="Line 78"/>
          <p:cNvSpPr>
            <a:spLocks noChangeShapeType="1"/>
          </p:cNvSpPr>
          <p:nvPr/>
        </p:nvSpPr>
        <p:spPr bwMode="auto">
          <a:xfrm>
            <a:off x="2247900" y="2679700"/>
            <a:ext cx="533400" cy="0"/>
          </a:xfrm>
          <a:prstGeom prst="line">
            <a:avLst/>
          </a:prstGeom>
          <a:noFill/>
          <a:ln w="9525">
            <a:solidFill>
              <a:schemeClr val="tx1"/>
            </a:solidFill>
            <a:round/>
            <a:headEnd/>
            <a:tailEnd type="arrow" w="lg" len="lg"/>
          </a:ln>
          <a:effectLst/>
        </p:spPr>
        <p:txBody>
          <a:bodyPr/>
          <a:lstStyle/>
          <a:p>
            <a:endParaRPr lang="en-US"/>
          </a:p>
        </p:txBody>
      </p:sp>
      <p:sp>
        <p:nvSpPr>
          <p:cNvPr id="409679" name="Line 79"/>
          <p:cNvSpPr>
            <a:spLocks noChangeShapeType="1"/>
          </p:cNvSpPr>
          <p:nvPr/>
        </p:nvSpPr>
        <p:spPr bwMode="auto">
          <a:xfrm flipH="1">
            <a:off x="3352800" y="2870200"/>
            <a:ext cx="2209800" cy="1371600"/>
          </a:xfrm>
          <a:prstGeom prst="line">
            <a:avLst/>
          </a:prstGeom>
          <a:noFill/>
          <a:ln w="9525">
            <a:solidFill>
              <a:schemeClr val="tx1"/>
            </a:solidFill>
            <a:round/>
            <a:headEnd/>
            <a:tailEnd type="arrow" w="lg" len="lg"/>
          </a:ln>
          <a:effectLst/>
        </p:spPr>
        <p:txBody>
          <a:bodyPr wrap="none" anchor="ctr"/>
          <a:lstStyle/>
          <a:p>
            <a:endParaRPr lang="en-US"/>
          </a:p>
        </p:txBody>
      </p:sp>
      <p:sp>
        <p:nvSpPr>
          <p:cNvPr id="409680" name="Text Box 80"/>
          <p:cNvSpPr txBox="1">
            <a:spLocks noChangeArrowheads="1"/>
          </p:cNvSpPr>
          <p:nvPr/>
        </p:nvSpPr>
        <p:spPr bwMode="auto">
          <a:xfrm flipH="1">
            <a:off x="2166938" y="41656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09681" name="Line 81"/>
          <p:cNvSpPr>
            <a:spLocks noChangeShapeType="1"/>
          </p:cNvSpPr>
          <p:nvPr/>
        </p:nvSpPr>
        <p:spPr bwMode="auto">
          <a:xfrm>
            <a:off x="3429000" y="4470400"/>
            <a:ext cx="1981200" cy="0"/>
          </a:xfrm>
          <a:prstGeom prst="line">
            <a:avLst/>
          </a:prstGeom>
          <a:noFill/>
          <a:ln w="9525">
            <a:solidFill>
              <a:schemeClr val="tx1"/>
            </a:solidFill>
            <a:round/>
            <a:headEnd/>
            <a:tailEnd type="arrow" w="lg" len="lg"/>
          </a:ln>
          <a:effectLst/>
        </p:spPr>
        <p:txBody>
          <a:bodyPr wrap="none" anchor="ctr"/>
          <a:lstStyle/>
          <a:p>
            <a:endParaRPr lang="en-US"/>
          </a:p>
        </p:txBody>
      </p:sp>
      <p:sp>
        <p:nvSpPr>
          <p:cNvPr id="409682" name="Text Box 82"/>
          <p:cNvSpPr txBox="1">
            <a:spLocks noChangeArrowheads="1"/>
          </p:cNvSpPr>
          <p:nvPr/>
        </p:nvSpPr>
        <p:spPr bwMode="auto">
          <a:xfrm flipH="1">
            <a:off x="4186238" y="32512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025DACE7-F46E-4160-A3FC-5027F4FC9E38}" type="slidenum">
              <a:rPr lang="en-US"/>
              <a:pPr/>
              <a:t>15</a:t>
            </a:fld>
            <a:endParaRPr lang="en-US"/>
          </a:p>
        </p:txBody>
      </p:sp>
      <p:sp>
        <p:nvSpPr>
          <p:cNvPr id="410626" name="Rectangle 2"/>
          <p:cNvSpPr>
            <a:spLocks noGrp="1" noChangeArrowheads="1"/>
          </p:cNvSpPr>
          <p:nvPr>
            <p:ph type="title"/>
          </p:nvPr>
        </p:nvSpPr>
        <p:spPr/>
        <p:txBody>
          <a:bodyPr/>
          <a:lstStyle/>
          <a:p>
            <a:r>
              <a:rPr lang="en-US"/>
              <a:t>Example continued ...</a:t>
            </a:r>
          </a:p>
        </p:txBody>
      </p:sp>
      <p:grpSp>
        <p:nvGrpSpPr>
          <p:cNvPr id="2" name="Group 5"/>
          <p:cNvGrpSpPr>
            <a:grpSpLocks/>
          </p:cNvGrpSpPr>
          <p:nvPr/>
        </p:nvGrpSpPr>
        <p:grpSpPr bwMode="auto">
          <a:xfrm>
            <a:off x="5295900" y="3409950"/>
            <a:ext cx="841375" cy="614363"/>
            <a:chOff x="726" y="2634"/>
            <a:chExt cx="566" cy="413"/>
          </a:xfrm>
        </p:grpSpPr>
        <p:sp>
          <p:nvSpPr>
            <p:cNvPr id="41063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0631" name="Text Box 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0632" name="Text Box 8"/>
          <p:cNvSpPr txBox="1">
            <a:spLocks noChangeArrowheads="1"/>
          </p:cNvSpPr>
          <p:nvPr/>
        </p:nvSpPr>
        <p:spPr bwMode="auto">
          <a:xfrm flipH="1">
            <a:off x="2647950" y="26543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b/0</a:t>
            </a:r>
            <a:endParaRPr lang="en-US" sz="2400">
              <a:latin typeface="Times New Roman" pitchFamily="18" charset="0"/>
            </a:endParaRPr>
          </a:p>
        </p:txBody>
      </p:sp>
      <p:grpSp>
        <p:nvGrpSpPr>
          <p:cNvPr id="3" name="Group 9"/>
          <p:cNvGrpSpPr>
            <a:grpSpLocks/>
          </p:cNvGrpSpPr>
          <p:nvPr/>
        </p:nvGrpSpPr>
        <p:grpSpPr bwMode="auto">
          <a:xfrm>
            <a:off x="2667000" y="3425825"/>
            <a:ext cx="898525" cy="655638"/>
            <a:chOff x="726" y="2634"/>
            <a:chExt cx="566" cy="413"/>
          </a:xfrm>
        </p:grpSpPr>
        <p:sp>
          <p:nvSpPr>
            <p:cNvPr id="410634"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0635" name="Text Box 1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grpSp>
        <p:nvGrpSpPr>
          <p:cNvPr id="4" name="Group 12"/>
          <p:cNvGrpSpPr>
            <a:grpSpLocks/>
          </p:cNvGrpSpPr>
          <p:nvPr/>
        </p:nvGrpSpPr>
        <p:grpSpPr bwMode="auto">
          <a:xfrm rot="5400000">
            <a:off x="5954713" y="3405187"/>
            <a:ext cx="685800" cy="593725"/>
            <a:chOff x="2880" y="3312"/>
            <a:chExt cx="408" cy="336"/>
          </a:xfrm>
        </p:grpSpPr>
        <p:sp>
          <p:nvSpPr>
            <p:cNvPr id="410637" name="Freeform 13"/>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0638" name="Freeform 14"/>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0639" name="Freeform 15"/>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grpSp>
        <p:nvGrpSpPr>
          <p:cNvPr id="5" name="Group 16"/>
          <p:cNvGrpSpPr>
            <a:grpSpLocks/>
          </p:cNvGrpSpPr>
          <p:nvPr/>
        </p:nvGrpSpPr>
        <p:grpSpPr bwMode="auto">
          <a:xfrm>
            <a:off x="5295900" y="1676400"/>
            <a:ext cx="841375" cy="614363"/>
            <a:chOff x="726" y="2634"/>
            <a:chExt cx="566" cy="413"/>
          </a:xfrm>
        </p:grpSpPr>
        <p:sp>
          <p:nvSpPr>
            <p:cNvPr id="410641" name="Oval 1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0642" name="Text Box 18"/>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0643" name="Text Box 19"/>
          <p:cNvSpPr txBox="1">
            <a:spLocks noChangeArrowheads="1"/>
          </p:cNvSpPr>
          <p:nvPr/>
        </p:nvSpPr>
        <p:spPr bwMode="auto">
          <a:xfrm flipH="1">
            <a:off x="4243388" y="16891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grpSp>
        <p:nvGrpSpPr>
          <p:cNvPr id="6" name="Group 20"/>
          <p:cNvGrpSpPr>
            <a:grpSpLocks/>
          </p:cNvGrpSpPr>
          <p:nvPr/>
        </p:nvGrpSpPr>
        <p:grpSpPr bwMode="auto">
          <a:xfrm>
            <a:off x="2667000" y="1692275"/>
            <a:ext cx="898525" cy="655638"/>
            <a:chOff x="726" y="2634"/>
            <a:chExt cx="566" cy="413"/>
          </a:xfrm>
        </p:grpSpPr>
        <p:sp>
          <p:nvSpPr>
            <p:cNvPr id="410645"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0646" name="Text Box 22"/>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0647" name="Text Box 23"/>
          <p:cNvSpPr txBox="1">
            <a:spLocks noChangeArrowheads="1"/>
          </p:cNvSpPr>
          <p:nvPr/>
        </p:nvSpPr>
        <p:spPr bwMode="auto">
          <a:xfrm flipH="1">
            <a:off x="2857500" y="17303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p>
        </p:txBody>
      </p:sp>
      <p:grpSp>
        <p:nvGrpSpPr>
          <p:cNvPr id="7" name="Group 24"/>
          <p:cNvGrpSpPr>
            <a:grpSpLocks/>
          </p:cNvGrpSpPr>
          <p:nvPr/>
        </p:nvGrpSpPr>
        <p:grpSpPr bwMode="auto">
          <a:xfrm rot="16200000">
            <a:off x="2182813" y="3500437"/>
            <a:ext cx="685800" cy="593725"/>
            <a:chOff x="2880" y="3312"/>
            <a:chExt cx="408" cy="336"/>
          </a:xfrm>
        </p:grpSpPr>
        <p:sp>
          <p:nvSpPr>
            <p:cNvPr id="410649" name="Freeform 25"/>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0650" name="Freeform 26"/>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0651" name="Freeform 27"/>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10652" name="Text Box 28"/>
          <p:cNvSpPr txBox="1">
            <a:spLocks noChangeArrowheads="1"/>
          </p:cNvSpPr>
          <p:nvPr/>
        </p:nvSpPr>
        <p:spPr bwMode="auto">
          <a:xfrm flipH="1">
            <a:off x="5657850" y="25209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 </a:t>
            </a:r>
            <a:r>
              <a:rPr lang="en-US" sz="2400" b="1">
                <a:solidFill>
                  <a:srgbClr val="000000"/>
                </a:solidFill>
                <a:latin typeface="Times New Roman" pitchFamily="18" charset="0"/>
              </a:rPr>
              <a:t>/1</a:t>
            </a:r>
          </a:p>
        </p:txBody>
      </p:sp>
      <p:sp>
        <p:nvSpPr>
          <p:cNvPr id="410653" name="Text Box 29"/>
          <p:cNvSpPr txBox="1">
            <a:spLocks noChangeArrowheads="1"/>
          </p:cNvSpPr>
          <p:nvPr/>
        </p:nvSpPr>
        <p:spPr bwMode="auto">
          <a:xfrm flipH="1">
            <a:off x="4267200" y="34417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 </a:t>
            </a:r>
            <a:r>
              <a:rPr lang="en-US" sz="2400" b="1">
                <a:solidFill>
                  <a:srgbClr val="000000"/>
                </a:solidFill>
                <a:latin typeface="Times New Roman" pitchFamily="18" charset="0"/>
              </a:rPr>
              <a:t>/1</a:t>
            </a:r>
          </a:p>
        </p:txBody>
      </p:sp>
      <p:sp>
        <p:nvSpPr>
          <p:cNvPr id="410654" name="Text Box 30"/>
          <p:cNvSpPr txBox="1">
            <a:spLocks noChangeArrowheads="1"/>
          </p:cNvSpPr>
          <p:nvPr/>
        </p:nvSpPr>
        <p:spPr bwMode="auto">
          <a:xfrm flipH="1">
            <a:off x="5467350" y="17018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p>
        </p:txBody>
      </p:sp>
      <p:sp>
        <p:nvSpPr>
          <p:cNvPr id="410655" name="Text Box 31"/>
          <p:cNvSpPr txBox="1">
            <a:spLocks noChangeArrowheads="1"/>
          </p:cNvSpPr>
          <p:nvPr/>
        </p:nvSpPr>
        <p:spPr bwMode="auto">
          <a:xfrm flipH="1">
            <a:off x="2895600" y="34575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p>
        </p:txBody>
      </p:sp>
      <p:sp>
        <p:nvSpPr>
          <p:cNvPr id="410656" name="Text Box 32"/>
          <p:cNvSpPr txBox="1">
            <a:spLocks noChangeArrowheads="1"/>
          </p:cNvSpPr>
          <p:nvPr/>
        </p:nvSpPr>
        <p:spPr bwMode="auto">
          <a:xfrm flipH="1">
            <a:off x="5486400" y="34163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endParaRPr lang="en-US" sz="2400" b="1" baseline="-30000">
              <a:solidFill>
                <a:srgbClr val="000000"/>
              </a:solidFill>
              <a:latin typeface="Times New Roman" pitchFamily="18" charset="0"/>
            </a:endParaRPr>
          </a:p>
        </p:txBody>
      </p:sp>
      <p:sp>
        <p:nvSpPr>
          <p:cNvPr id="410657" name="Text Box 33"/>
          <p:cNvSpPr txBox="1">
            <a:spLocks noChangeArrowheads="1"/>
          </p:cNvSpPr>
          <p:nvPr/>
        </p:nvSpPr>
        <p:spPr bwMode="auto">
          <a:xfrm flipH="1">
            <a:off x="6319838" y="3403600"/>
            <a:ext cx="1281112" cy="30480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 </a:t>
            </a:r>
            <a:r>
              <a:rPr lang="en-US" sz="2400" b="1">
                <a:solidFill>
                  <a:srgbClr val="000000"/>
                </a:solidFill>
                <a:latin typeface="Times New Roman" pitchFamily="18" charset="0"/>
              </a:rPr>
              <a:t>/1</a:t>
            </a:r>
            <a:r>
              <a:rPr lang="en-US" sz="2200">
                <a:latin typeface="Times New Roman" pitchFamily="18" charset="0"/>
              </a:rPr>
              <a:t>,b </a:t>
            </a:r>
            <a:r>
              <a:rPr lang="en-US" sz="2400" b="1">
                <a:solidFill>
                  <a:srgbClr val="000000"/>
                </a:solidFill>
                <a:latin typeface="Times New Roman" pitchFamily="18" charset="0"/>
              </a:rPr>
              <a:t>/1</a:t>
            </a:r>
          </a:p>
        </p:txBody>
      </p:sp>
      <p:sp>
        <p:nvSpPr>
          <p:cNvPr id="410658" name="Line 34"/>
          <p:cNvSpPr>
            <a:spLocks noChangeShapeType="1"/>
          </p:cNvSpPr>
          <p:nvPr/>
        </p:nvSpPr>
        <p:spPr bwMode="auto">
          <a:xfrm>
            <a:off x="3429000" y="2044700"/>
            <a:ext cx="1981200" cy="0"/>
          </a:xfrm>
          <a:prstGeom prst="line">
            <a:avLst/>
          </a:prstGeom>
          <a:noFill/>
          <a:ln w="9525">
            <a:solidFill>
              <a:schemeClr val="tx1"/>
            </a:solidFill>
            <a:round/>
            <a:headEnd/>
            <a:tailEnd type="arrow" w="lg" len="lg"/>
          </a:ln>
          <a:effectLst/>
        </p:spPr>
        <p:txBody>
          <a:bodyPr/>
          <a:lstStyle/>
          <a:p>
            <a:endParaRPr lang="en-US"/>
          </a:p>
        </p:txBody>
      </p:sp>
      <p:sp>
        <p:nvSpPr>
          <p:cNvPr id="410659" name="Line 35"/>
          <p:cNvSpPr>
            <a:spLocks noChangeShapeType="1"/>
          </p:cNvSpPr>
          <p:nvPr/>
        </p:nvSpPr>
        <p:spPr bwMode="auto">
          <a:xfrm>
            <a:off x="5715000" y="2292350"/>
            <a:ext cx="0" cy="1143000"/>
          </a:xfrm>
          <a:prstGeom prst="line">
            <a:avLst/>
          </a:prstGeom>
          <a:noFill/>
          <a:ln w="9525">
            <a:solidFill>
              <a:schemeClr val="tx1"/>
            </a:solidFill>
            <a:round/>
            <a:headEnd/>
            <a:tailEnd type="arrow" w="lg" len="lg"/>
          </a:ln>
          <a:effectLst/>
        </p:spPr>
        <p:txBody>
          <a:bodyPr/>
          <a:lstStyle/>
          <a:p>
            <a:endParaRPr lang="en-US"/>
          </a:p>
        </p:txBody>
      </p:sp>
      <p:sp>
        <p:nvSpPr>
          <p:cNvPr id="410660" name="Line 36"/>
          <p:cNvSpPr>
            <a:spLocks noChangeShapeType="1"/>
          </p:cNvSpPr>
          <p:nvPr/>
        </p:nvSpPr>
        <p:spPr bwMode="auto">
          <a:xfrm flipV="1">
            <a:off x="3124200" y="2349500"/>
            <a:ext cx="0" cy="1066800"/>
          </a:xfrm>
          <a:prstGeom prst="line">
            <a:avLst/>
          </a:prstGeom>
          <a:noFill/>
          <a:ln w="9525">
            <a:solidFill>
              <a:schemeClr val="tx1"/>
            </a:solidFill>
            <a:round/>
            <a:headEnd type="arrow" w="lg" len="lg"/>
            <a:tailEnd type="none" w="lg" len="lg"/>
          </a:ln>
          <a:effectLst/>
        </p:spPr>
        <p:txBody>
          <a:bodyPr/>
          <a:lstStyle/>
          <a:p>
            <a:endParaRPr lang="en-US"/>
          </a:p>
        </p:txBody>
      </p:sp>
      <p:sp>
        <p:nvSpPr>
          <p:cNvPr id="410661" name="Line 37"/>
          <p:cNvSpPr>
            <a:spLocks noChangeShapeType="1"/>
          </p:cNvSpPr>
          <p:nvPr/>
        </p:nvSpPr>
        <p:spPr bwMode="auto">
          <a:xfrm>
            <a:off x="2247900" y="2025650"/>
            <a:ext cx="533400" cy="0"/>
          </a:xfrm>
          <a:prstGeom prst="line">
            <a:avLst/>
          </a:prstGeom>
          <a:noFill/>
          <a:ln w="9525">
            <a:solidFill>
              <a:schemeClr val="tx1"/>
            </a:solidFill>
            <a:round/>
            <a:headEnd/>
            <a:tailEnd type="arrow" w="lg" len="lg"/>
          </a:ln>
          <a:effectLst/>
        </p:spPr>
        <p:txBody>
          <a:bodyPr/>
          <a:lstStyle/>
          <a:p>
            <a:endParaRPr lang="en-US"/>
          </a:p>
        </p:txBody>
      </p:sp>
      <p:sp>
        <p:nvSpPr>
          <p:cNvPr id="410662" name="Line 38"/>
          <p:cNvSpPr>
            <a:spLocks noChangeShapeType="1"/>
          </p:cNvSpPr>
          <p:nvPr/>
        </p:nvSpPr>
        <p:spPr bwMode="auto">
          <a:xfrm flipH="1">
            <a:off x="3352800" y="2216150"/>
            <a:ext cx="2209800" cy="1371600"/>
          </a:xfrm>
          <a:prstGeom prst="line">
            <a:avLst/>
          </a:prstGeom>
          <a:noFill/>
          <a:ln w="9525">
            <a:solidFill>
              <a:schemeClr val="tx1"/>
            </a:solidFill>
            <a:round/>
            <a:headEnd/>
            <a:tailEnd type="arrow" w="lg" len="lg"/>
          </a:ln>
          <a:effectLst/>
        </p:spPr>
        <p:txBody>
          <a:bodyPr wrap="none" anchor="ctr"/>
          <a:lstStyle/>
          <a:p>
            <a:endParaRPr lang="en-US"/>
          </a:p>
        </p:txBody>
      </p:sp>
      <p:sp>
        <p:nvSpPr>
          <p:cNvPr id="410663" name="Text Box 39"/>
          <p:cNvSpPr txBox="1">
            <a:spLocks noChangeArrowheads="1"/>
          </p:cNvSpPr>
          <p:nvPr/>
        </p:nvSpPr>
        <p:spPr bwMode="auto">
          <a:xfrm flipH="1">
            <a:off x="1866900" y="35115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 </a:t>
            </a:r>
            <a:r>
              <a:rPr lang="en-US" sz="2400" b="1">
                <a:solidFill>
                  <a:srgbClr val="000000"/>
                </a:solidFill>
                <a:latin typeface="Times New Roman" pitchFamily="18" charset="0"/>
              </a:rPr>
              <a:t>/0</a:t>
            </a:r>
          </a:p>
        </p:txBody>
      </p:sp>
      <p:sp>
        <p:nvSpPr>
          <p:cNvPr id="410664" name="Line 40"/>
          <p:cNvSpPr>
            <a:spLocks noChangeShapeType="1"/>
          </p:cNvSpPr>
          <p:nvPr/>
        </p:nvSpPr>
        <p:spPr bwMode="auto">
          <a:xfrm>
            <a:off x="3429000" y="3816350"/>
            <a:ext cx="1981200" cy="0"/>
          </a:xfrm>
          <a:prstGeom prst="line">
            <a:avLst/>
          </a:prstGeom>
          <a:noFill/>
          <a:ln w="9525">
            <a:solidFill>
              <a:schemeClr val="tx1"/>
            </a:solidFill>
            <a:round/>
            <a:headEnd/>
            <a:tailEnd type="arrow" w="lg" len="lg"/>
          </a:ln>
          <a:effectLst/>
        </p:spPr>
        <p:txBody>
          <a:bodyPr wrap="none" anchor="ctr"/>
          <a:lstStyle/>
          <a:p>
            <a:endParaRPr lang="en-US"/>
          </a:p>
        </p:txBody>
      </p:sp>
      <p:sp>
        <p:nvSpPr>
          <p:cNvPr id="410665" name="Text Box 41"/>
          <p:cNvSpPr txBox="1">
            <a:spLocks noChangeArrowheads="1"/>
          </p:cNvSpPr>
          <p:nvPr/>
        </p:nvSpPr>
        <p:spPr bwMode="auto">
          <a:xfrm flipH="1">
            <a:off x="3995738" y="25209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 </a:t>
            </a:r>
            <a:r>
              <a:rPr lang="en-US" sz="2400" b="1">
                <a:solidFill>
                  <a:srgbClr val="000000"/>
                </a:solidFill>
                <a:latin typeface="Times New Roman" pitchFamily="18" charset="0"/>
              </a:rPr>
              <a:t>/0</a:t>
            </a:r>
          </a:p>
        </p:txBody>
      </p:sp>
      <p:sp>
        <p:nvSpPr>
          <p:cNvPr id="410666" name="Rectangle 42"/>
          <p:cNvSpPr>
            <a:spLocks noGrp="1" noChangeArrowheads="1"/>
          </p:cNvSpPr>
          <p:nvPr>
            <p:ph type="body" idx="1"/>
          </p:nvPr>
        </p:nvSpPr>
        <p:spPr>
          <a:xfrm>
            <a:off x="685800" y="1524000"/>
            <a:ext cx="7772400" cy="5029200"/>
          </a:xfrm>
          <a:noFill/>
          <a:ln/>
        </p:spPr>
        <p:txBody>
          <a:bodyPr/>
          <a:lstStyle/>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	Running the string abbabbba on both the machines, the output string can be determined by the following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5"/>
          <p:cNvSpPr>
            <a:spLocks noGrp="1"/>
          </p:cNvSpPr>
          <p:nvPr>
            <p:ph type="sldNum" sz="quarter" idx="12"/>
          </p:nvPr>
        </p:nvSpPr>
        <p:spPr/>
        <p:txBody>
          <a:bodyPr/>
          <a:lstStyle/>
          <a:p>
            <a:fld id="{9BC3329A-B40D-4333-B746-F2336FA7AA37}" type="slidenum">
              <a:rPr lang="en-US"/>
              <a:pPr/>
              <a:t>16</a:t>
            </a:fld>
            <a:endParaRPr lang="en-US"/>
          </a:p>
        </p:txBody>
      </p:sp>
      <p:sp>
        <p:nvSpPr>
          <p:cNvPr id="430082" name="Rectangle 2"/>
          <p:cNvSpPr>
            <a:spLocks noGrp="1" noChangeArrowheads="1"/>
          </p:cNvSpPr>
          <p:nvPr>
            <p:ph type="title"/>
          </p:nvPr>
        </p:nvSpPr>
        <p:spPr/>
        <p:txBody>
          <a:bodyPr/>
          <a:lstStyle/>
          <a:p>
            <a:r>
              <a:rPr lang="en-US"/>
              <a:t>Example continued ...</a:t>
            </a:r>
          </a:p>
        </p:txBody>
      </p:sp>
      <p:grpSp>
        <p:nvGrpSpPr>
          <p:cNvPr id="2" name="Group 105"/>
          <p:cNvGrpSpPr>
            <a:grpSpLocks/>
          </p:cNvGrpSpPr>
          <p:nvPr/>
        </p:nvGrpSpPr>
        <p:grpSpPr bwMode="auto">
          <a:xfrm>
            <a:off x="1295400" y="2438400"/>
            <a:ext cx="6324600" cy="3665538"/>
            <a:chOff x="807" y="1524"/>
            <a:chExt cx="3984" cy="2309"/>
          </a:xfrm>
        </p:grpSpPr>
        <p:grpSp>
          <p:nvGrpSpPr>
            <p:cNvPr id="3" name="Group 5"/>
            <p:cNvGrpSpPr>
              <a:grpSpLocks/>
            </p:cNvGrpSpPr>
            <p:nvPr/>
          </p:nvGrpSpPr>
          <p:grpSpPr bwMode="auto">
            <a:xfrm>
              <a:off x="816" y="1524"/>
              <a:ext cx="3960" cy="1740"/>
              <a:chOff x="480" y="1200"/>
              <a:chExt cx="3960" cy="1740"/>
            </a:xfrm>
          </p:grpSpPr>
          <p:grpSp>
            <p:nvGrpSpPr>
              <p:cNvPr id="4" name="Group 6"/>
              <p:cNvGrpSpPr>
                <a:grpSpLocks/>
              </p:cNvGrpSpPr>
              <p:nvPr/>
            </p:nvGrpSpPr>
            <p:grpSpPr bwMode="auto">
              <a:xfrm>
                <a:off x="1488" y="1536"/>
                <a:ext cx="240" cy="336"/>
                <a:chOff x="1824" y="2976"/>
                <a:chExt cx="240" cy="336"/>
              </a:xfrm>
            </p:grpSpPr>
            <p:sp>
              <p:nvSpPr>
                <p:cNvPr id="430087" name="Line 7"/>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088" name="Line 8"/>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5" name="Group 9"/>
              <p:cNvGrpSpPr>
                <a:grpSpLocks/>
              </p:cNvGrpSpPr>
              <p:nvPr/>
            </p:nvGrpSpPr>
            <p:grpSpPr bwMode="auto">
              <a:xfrm>
                <a:off x="480" y="1200"/>
                <a:ext cx="3960" cy="1740"/>
                <a:chOff x="480" y="1200"/>
                <a:chExt cx="3960" cy="1740"/>
              </a:xfrm>
            </p:grpSpPr>
            <p:sp>
              <p:nvSpPr>
                <p:cNvPr id="430090" name="Rectangle 10"/>
                <p:cNvSpPr>
                  <a:spLocks noChangeArrowheads="1"/>
                </p:cNvSpPr>
                <p:nvPr/>
              </p:nvSpPr>
              <p:spPr bwMode="auto">
                <a:xfrm>
                  <a:off x="408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1" name="Rectangle 11"/>
                <p:cNvSpPr>
                  <a:spLocks noChangeArrowheads="1"/>
                </p:cNvSpPr>
                <p:nvPr/>
              </p:nvSpPr>
              <p:spPr bwMode="auto">
                <a:xfrm>
                  <a:off x="372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2" name="Rectangle 12"/>
                <p:cNvSpPr>
                  <a:spLocks noChangeArrowheads="1"/>
                </p:cNvSpPr>
                <p:nvPr/>
              </p:nvSpPr>
              <p:spPr bwMode="auto">
                <a:xfrm>
                  <a:off x="336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3" name="Rectangle 13"/>
                <p:cNvSpPr>
                  <a:spLocks noChangeArrowheads="1"/>
                </p:cNvSpPr>
                <p:nvPr/>
              </p:nvSpPr>
              <p:spPr bwMode="auto">
                <a:xfrm>
                  <a:off x="300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4" name="Rectangle 14"/>
                <p:cNvSpPr>
                  <a:spLocks noChangeArrowheads="1"/>
                </p:cNvSpPr>
                <p:nvPr/>
              </p:nvSpPr>
              <p:spPr bwMode="auto">
                <a:xfrm>
                  <a:off x="264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5" name="Rectangle 15"/>
                <p:cNvSpPr>
                  <a:spLocks noChangeArrowheads="1"/>
                </p:cNvSpPr>
                <p:nvPr/>
              </p:nvSpPr>
              <p:spPr bwMode="auto">
                <a:xfrm>
                  <a:off x="228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6" name="Rectangle 16"/>
                <p:cNvSpPr>
                  <a:spLocks noChangeArrowheads="1"/>
                </p:cNvSpPr>
                <p:nvPr/>
              </p:nvSpPr>
              <p:spPr bwMode="auto">
                <a:xfrm>
                  <a:off x="192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0097" name="Rectangle 17"/>
                <p:cNvSpPr>
                  <a:spLocks noChangeArrowheads="1"/>
                </p:cNvSpPr>
                <p:nvPr/>
              </p:nvSpPr>
              <p:spPr bwMode="auto">
                <a:xfrm>
                  <a:off x="156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0098" name="Rectangle 18"/>
                <p:cNvSpPr>
                  <a:spLocks noChangeArrowheads="1"/>
                </p:cNvSpPr>
                <p:nvPr/>
              </p:nvSpPr>
              <p:spPr bwMode="auto">
                <a:xfrm>
                  <a:off x="120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0099" name="Rectangle 19"/>
                <p:cNvSpPr>
                  <a:spLocks noChangeArrowheads="1"/>
                </p:cNvSpPr>
                <p:nvPr/>
              </p:nvSpPr>
              <p:spPr bwMode="auto">
                <a:xfrm>
                  <a:off x="480" y="2375"/>
                  <a:ext cx="72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Moore</a:t>
                  </a:r>
                </a:p>
              </p:txBody>
            </p:sp>
            <p:sp>
              <p:nvSpPr>
                <p:cNvPr id="430100" name="Rectangle 20"/>
                <p:cNvSpPr>
                  <a:spLocks noChangeArrowheads="1"/>
                </p:cNvSpPr>
                <p:nvPr/>
              </p:nvSpPr>
              <p:spPr bwMode="auto">
                <a:xfrm>
                  <a:off x="408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1" name="Rectangle 21"/>
                <p:cNvSpPr>
                  <a:spLocks noChangeArrowheads="1"/>
                </p:cNvSpPr>
                <p:nvPr/>
              </p:nvSpPr>
              <p:spPr bwMode="auto">
                <a:xfrm>
                  <a:off x="372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2" name="Rectangle 22"/>
                <p:cNvSpPr>
                  <a:spLocks noChangeArrowheads="1"/>
                </p:cNvSpPr>
                <p:nvPr/>
              </p:nvSpPr>
              <p:spPr bwMode="auto">
                <a:xfrm>
                  <a:off x="336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3" name="Rectangle 23"/>
                <p:cNvSpPr>
                  <a:spLocks noChangeArrowheads="1"/>
                </p:cNvSpPr>
                <p:nvPr/>
              </p:nvSpPr>
              <p:spPr bwMode="auto">
                <a:xfrm>
                  <a:off x="300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4" name="Rectangle 24"/>
                <p:cNvSpPr>
                  <a:spLocks noChangeArrowheads="1"/>
                </p:cNvSpPr>
                <p:nvPr/>
              </p:nvSpPr>
              <p:spPr bwMode="auto">
                <a:xfrm>
                  <a:off x="264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5" name="Rectangle 25"/>
                <p:cNvSpPr>
                  <a:spLocks noChangeArrowheads="1"/>
                </p:cNvSpPr>
                <p:nvPr/>
              </p:nvSpPr>
              <p:spPr bwMode="auto">
                <a:xfrm>
                  <a:off x="228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0106" name="Rectangle 26"/>
                <p:cNvSpPr>
                  <a:spLocks noChangeArrowheads="1"/>
                </p:cNvSpPr>
                <p:nvPr/>
              </p:nvSpPr>
              <p:spPr bwMode="auto">
                <a:xfrm>
                  <a:off x="192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2</a:t>
                  </a:r>
                </a:p>
              </p:txBody>
            </p:sp>
            <p:sp>
              <p:nvSpPr>
                <p:cNvPr id="430107" name="Rectangle 27"/>
                <p:cNvSpPr>
                  <a:spLocks noChangeArrowheads="1"/>
                </p:cNvSpPr>
                <p:nvPr/>
              </p:nvSpPr>
              <p:spPr bwMode="auto">
                <a:xfrm>
                  <a:off x="156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1</a:t>
                  </a:r>
                </a:p>
              </p:txBody>
            </p:sp>
            <p:sp>
              <p:nvSpPr>
                <p:cNvPr id="430108" name="Rectangle 28"/>
                <p:cNvSpPr>
                  <a:spLocks noChangeArrowheads="1"/>
                </p:cNvSpPr>
                <p:nvPr/>
              </p:nvSpPr>
              <p:spPr bwMode="auto">
                <a:xfrm>
                  <a:off x="120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0</a:t>
                  </a:r>
                </a:p>
              </p:txBody>
            </p:sp>
            <p:sp>
              <p:nvSpPr>
                <p:cNvPr id="430109" name="Rectangle 29"/>
                <p:cNvSpPr>
                  <a:spLocks noChangeArrowheads="1"/>
                </p:cNvSpPr>
                <p:nvPr/>
              </p:nvSpPr>
              <p:spPr bwMode="auto">
                <a:xfrm>
                  <a:off x="480" y="1765"/>
                  <a:ext cx="720" cy="610"/>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States</a:t>
                  </a:r>
                </a:p>
              </p:txBody>
            </p:sp>
            <p:sp>
              <p:nvSpPr>
                <p:cNvPr id="430110" name="Rectangle 30"/>
                <p:cNvSpPr>
                  <a:spLocks noChangeArrowheads="1"/>
                </p:cNvSpPr>
                <p:nvPr/>
              </p:nvSpPr>
              <p:spPr bwMode="auto">
                <a:xfrm>
                  <a:off x="408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0111" name="Rectangle 31"/>
                <p:cNvSpPr>
                  <a:spLocks noChangeArrowheads="1"/>
                </p:cNvSpPr>
                <p:nvPr/>
              </p:nvSpPr>
              <p:spPr bwMode="auto">
                <a:xfrm>
                  <a:off x="372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0112" name="Rectangle 32"/>
                <p:cNvSpPr>
                  <a:spLocks noChangeArrowheads="1"/>
                </p:cNvSpPr>
                <p:nvPr/>
              </p:nvSpPr>
              <p:spPr bwMode="auto">
                <a:xfrm>
                  <a:off x="336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0113" name="Rectangle 33"/>
                <p:cNvSpPr>
                  <a:spLocks noChangeArrowheads="1"/>
                </p:cNvSpPr>
                <p:nvPr/>
              </p:nvSpPr>
              <p:spPr bwMode="auto">
                <a:xfrm>
                  <a:off x="300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0114" name="Rectangle 34"/>
                <p:cNvSpPr>
                  <a:spLocks noChangeArrowheads="1"/>
                </p:cNvSpPr>
                <p:nvPr/>
              </p:nvSpPr>
              <p:spPr bwMode="auto">
                <a:xfrm>
                  <a:off x="264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0115" name="Rectangle 35"/>
                <p:cNvSpPr>
                  <a:spLocks noChangeArrowheads="1"/>
                </p:cNvSpPr>
                <p:nvPr/>
              </p:nvSpPr>
              <p:spPr bwMode="auto">
                <a:xfrm>
                  <a:off x="228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0116" name="Rectangle 36"/>
                <p:cNvSpPr>
                  <a:spLocks noChangeArrowheads="1"/>
                </p:cNvSpPr>
                <p:nvPr/>
              </p:nvSpPr>
              <p:spPr bwMode="auto">
                <a:xfrm>
                  <a:off x="192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0117" name="Rectangle 37"/>
                <p:cNvSpPr>
                  <a:spLocks noChangeArrowheads="1"/>
                </p:cNvSpPr>
                <p:nvPr/>
              </p:nvSpPr>
              <p:spPr bwMode="auto">
                <a:xfrm>
                  <a:off x="156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0118" name="Rectangle 38"/>
                <p:cNvSpPr>
                  <a:spLocks noChangeArrowheads="1"/>
                </p:cNvSpPr>
                <p:nvPr/>
              </p:nvSpPr>
              <p:spPr bwMode="auto">
                <a:xfrm>
                  <a:off x="1200" y="1200"/>
                  <a:ext cx="360" cy="565"/>
                </a:xfrm>
                <a:prstGeom prst="rect">
                  <a:avLst/>
                </a:prstGeom>
                <a:noFill/>
                <a:ln w="9525">
                  <a:noFill/>
                  <a:miter lim="800000"/>
                  <a:headEnd/>
                  <a:tailEnd type="none" w="lg" len="lg"/>
                </a:ln>
                <a:effectLst/>
              </p:spPr>
              <p:txBody>
                <a:bodyPr/>
                <a:lstStyle/>
                <a:p>
                  <a:pPr algn="ctr">
                    <a:buFontTx/>
                    <a:buNone/>
                  </a:pPr>
                  <a:endParaRPr lang="en-US" sz="2800">
                    <a:latin typeface="Times New Roman" pitchFamily="18" charset="0"/>
                  </a:endParaRPr>
                </a:p>
              </p:txBody>
            </p:sp>
            <p:sp>
              <p:nvSpPr>
                <p:cNvPr id="430119" name="Rectangle 39"/>
                <p:cNvSpPr>
                  <a:spLocks noChangeArrowheads="1"/>
                </p:cNvSpPr>
                <p:nvPr/>
              </p:nvSpPr>
              <p:spPr bwMode="auto">
                <a:xfrm>
                  <a:off x="480" y="1200"/>
                  <a:ext cx="72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Input</a:t>
                  </a:r>
                </a:p>
              </p:txBody>
            </p:sp>
            <p:sp>
              <p:nvSpPr>
                <p:cNvPr id="430120" name="Line 40"/>
                <p:cNvSpPr>
                  <a:spLocks noChangeShapeType="1"/>
                </p:cNvSpPr>
                <p:nvPr/>
              </p:nvSpPr>
              <p:spPr bwMode="auto">
                <a:xfrm>
                  <a:off x="480" y="1200"/>
                  <a:ext cx="3960" cy="0"/>
                </a:xfrm>
                <a:prstGeom prst="line">
                  <a:avLst/>
                </a:prstGeom>
                <a:noFill/>
                <a:ln w="28575" cap="sq">
                  <a:solidFill>
                    <a:schemeClr val="tx1"/>
                  </a:solidFill>
                  <a:round/>
                  <a:headEnd/>
                  <a:tailEnd type="none" w="lg" len="lg"/>
                </a:ln>
                <a:effectLst/>
              </p:spPr>
              <p:txBody>
                <a:bodyPr/>
                <a:lstStyle/>
                <a:p>
                  <a:endParaRPr lang="en-US"/>
                </a:p>
              </p:txBody>
            </p:sp>
            <p:sp>
              <p:nvSpPr>
                <p:cNvPr id="430121" name="Line 41"/>
                <p:cNvSpPr>
                  <a:spLocks noChangeShapeType="1"/>
                </p:cNvSpPr>
                <p:nvPr/>
              </p:nvSpPr>
              <p:spPr bwMode="auto">
                <a:xfrm>
                  <a:off x="480" y="1765"/>
                  <a:ext cx="3960" cy="0"/>
                </a:xfrm>
                <a:prstGeom prst="line">
                  <a:avLst/>
                </a:prstGeom>
                <a:noFill/>
                <a:ln w="12700">
                  <a:solidFill>
                    <a:schemeClr val="tx1"/>
                  </a:solidFill>
                  <a:round/>
                  <a:headEnd/>
                  <a:tailEnd type="none" w="lg" len="lg"/>
                </a:ln>
                <a:effectLst/>
              </p:spPr>
              <p:txBody>
                <a:bodyPr/>
                <a:lstStyle/>
                <a:p>
                  <a:endParaRPr lang="en-US"/>
                </a:p>
              </p:txBody>
            </p:sp>
            <p:sp>
              <p:nvSpPr>
                <p:cNvPr id="430122" name="Line 42"/>
                <p:cNvSpPr>
                  <a:spLocks noChangeShapeType="1"/>
                </p:cNvSpPr>
                <p:nvPr/>
              </p:nvSpPr>
              <p:spPr bwMode="auto">
                <a:xfrm>
                  <a:off x="480" y="2375"/>
                  <a:ext cx="3960" cy="0"/>
                </a:xfrm>
                <a:prstGeom prst="line">
                  <a:avLst/>
                </a:prstGeom>
                <a:noFill/>
                <a:ln w="12700">
                  <a:solidFill>
                    <a:schemeClr val="tx1"/>
                  </a:solidFill>
                  <a:round/>
                  <a:headEnd/>
                  <a:tailEnd type="none" w="lg" len="lg"/>
                </a:ln>
                <a:effectLst/>
              </p:spPr>
              <p:txBody>
                <a:bodyPr/>
                <a:lstStyle/>
                <a:p>
                  <a:endParaRPr lang="en-US"/>
                </a:p>
              </p:txBody>
            </p:sp>
            <p:sp>
              <p:nvSpPr>
                <p:cNvPr id="430123" name="Line 43"/>
                <p:cNvSpPr>
                  <a:spLocks noChangeShapeType="1"/>
                </p:cNvSpPr>
                <p:nvPr/>
              </p:nvSpPr>
              <p:spPr bwMode="auto">
                <a:xfrm>
                  <a:off x="480" y="2940"/>
                  <a:ext cx="3960" cy="0"/>
                </a:xfrm>
                <a:prstGeom prst="line">
                  <a:avLst/>
                </a:prstGeom>
                <a:noFill/>
                <a:ln w="28575" cap="sq">
                  <a:solidFill>
                    <a:schemeClr val="tx1"/>
                  </a:solidFill>
                  <a:round/>
                  <a:headEnd/>
                  <a:tailEnd type="none" w="lg" len="lg"/>
                </a:ln>
                <a:effectLst/>
              </p:spPr>
              <p:txBody>
                <a:bodyPr/>
                <a:lstStyle/>
                <a:p>
                  <a:endParaRPr lang="en-US"/>
                </a:p>
              </p:txBody>
            </p:sp>
            <p:sp>
              <p:nvSpPr>
                <p:cNvPr id="430124" name="Line 44"/>
                <p:cNvSpPr>
                  <a:spLocks noChangeShapeType="1"/>
                </p:cNvSpPr>
                <p:nvPr/>
              </p:nvSpPr>
              <p:spPr bwMode="auto">
                <a:xfrm>
                  <a:off x="480" y="1200"/>
                  <a:ext cx="0" cy="1740"/>
                </a:xfrm>
                <a:prstGeom prst="line">
                  <a:avLst/>
                </a:prstGeom>
                <a:noFill/>
                <a:ln w="28575" cap="sq">
                  <a:solidFill>
                    <a:schemeClr val="tx1"/>
                  </a:solidFill>
                  <a:round/>
                  <a:headEnd/>
                  <a:tailEnd type="none" w="lg" len="lg"/>
                </a:ln>
                <a:effectLst/>
              </p:spPr>
              <p:txBody>
                <a:bodyPr/>
                <a:lstStyle/>
                <a:p>
                  <a:endParaRPr lang="en-US"/>
                </a:p>
              </p:txBody>
            </p:sp>
            <p:sp>
              <p:nvSpPr>
                <p:cNvPr id="430125" name="Line 45"/>
                <p:cNvSpPr>
                  <a:spLocks noChangeShapeType="1"/>
                </p:cNvSpPr>
                <p:nvPr/>
              </p:nvSpPr>
              <p:spPr bwMode="auto">
                <a:xfrm>
                  <a:off x="120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26" name="Line 46"/>
                <p:cNvSpPr>
                  <a:spLocks noChangeShapeType="1"/>
                </p:cNvSpPr>
                <p:nvPr/>
              </p:nvSpPr>
              <p:spPr bwMode="auto">
                <a:xfrm>
                  <a:off x="156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27" name="Line 47"/>
                <p:cNvSpPr>
                  <a:spLocks noChangeShapeType="1"/>
                </p:cNvSpPr>
                <p:nvPr/>
              </p:nvSpPr>
              <p:spPr bwMode="auto">
                <a:xfrm>
                  <a:off x="192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28" name="Line 48"/>
                <p:cNvSpPr>
                  <a:spLocks noChangeShapeType="1"/>
                </p:cNvSpPr>
                <p:nvPr/>
              </p:nvSpPr>
              <p:spPr bwMode="auto">
                <a:xfrm>
                  <a:off x="228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29" name="Line 49"/>
                <p:cNvSpPr>
                  <a:spLocks noChangeShapeType="1"/>
                </p:cNvSpPr>
                <p:nvPr/>
              </p:nvSpPr>
              <p:spPr bwMode="auto">
                <a:xfrm>
                  <a:off x="264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30" name="Line 50"/>
                <p:cNvSpPr>
                  <a:spLocks noChangeShapeType="1"/>
                </p:cNvSpPr>
                <p:nvPr/>
              </p:nvSpPr>
              <p:spPr bwMode="auto">
                <a:xfrm>
                  <a:off x="300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31" name="Line 51"/>
                <p:cNvSpPr>
                  <a:spLocks noChangeShapeType="1"/>
                </p:cNvSpPr>
                <p:nvPr/>
              </p:nvSpPr>
              <p:spPr bwMode="auto">
                <a:xfrm>
                  <a:off x="336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32" name="Line 52"/>
                <p:cNvSpPr>
                  <a:spLocks noChangeShapeType="1"/>
                </p:cNvSpPr>
                <p:nvPr/>
              </p:nvSpPr>
              <p:spPr bwMode="auto">
                <a:xfrm>
                  <a:off x="372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33" name="Line 53"/>
                <p:cNvSpPr>
                  <a:spLocks noChangeShapeType="1"/>
                </p:cNvSpPr>
                <p:nvPr/>
              </p:nvSpPr>
              <p:spPr bwMode="auto">
                <a:xfrm>
                  <a:off x="4080" y="1200"/>
                  <a:ext cx="0" cy="1740"/>
                </a:xfrm>
                <a:prstGeom prst="line">
                  <a:avLst/>
                </a:prstGeom>
                <a:noFill/>
                <a:ln w="12700">
                  <a:solidFill>
                    <a:schemeClr val="tx1"/>
                  </a:solidFill>
                  <a:round/>
                  <a:headEnd/>
                  <a:tailEnd type="none" w="lg" len="lg"/>
                </a:ln>
                <a:effectLst/>
              </p:spPr>
              <p:txBody>
                <a:bodyPr/>
                <a:lstStyle/>
                <a:p>
                  <a:endParaRPr lang="en-US"/>
                </a:p>
              </p:txBody>
            </p:sp>
            <p:sp>
              <p:nvSpPr>
                <p:cNvPr id="430134" name="Line 54"/>
                <p:cNvSpPr>
                  <a:spLocks noChangeShapeType="1"/>
                </p:cNvSpPr>
                <p:nvPr/>
              </p:nvSpPr>
              <p:spPr bwMode="auto">
                <a:xfrm>
                  <a:off x="4440" y="1200"/>
                  <a:ext cx="0" cy="1740"/>
                </a:xfrm>
                <a:prstGeom prst="line">
                  <a:avLst/>
                </a:prstGeom>
                <a:noFill/>
                <a:ln w="28575" cap="sq">
                  <a:solidFill>
                    <a:schemeClr val="tx1"/>
                  </a:solidFill>
                  <a:round/>
                  <a:headEnd/>
                  <a:tailEnd type="none" w="lg" len="lg"/>
                </a:ln>
                <a:effectLst/>
              </p:spPr>
              <p:txBody>
                <a:bodyPr/>
                <a:lstStyle/>
                <a:p>
                  <a:endParaRPr lang="en-US"/>
                </a:p>
              </p:txBody>
            </p:sp>
          </p:grpSp>
          <p:grpSp>
            <p:nvGrpSpPr>
              <p:cNvPr id="6" name="Group 55"/>
              <p:cNvGrpSpPr>
                <a:grpSpLocks/>
              </p:cNvGrpSpPr>
              <p:nvPr/>
            </p:nvGrpSpPr>
            <p:grpSpPr bwMode="auto">
              <a:xfrm>
                <a:off x="1824" y="1536"/>
                <a:ext cx="240" cy="336"/>
                <a:chOff x="1824" y="2976"/>
                <a:chExt cx="240" cy="336"/>
              </a:xfrm>
            </p:grpSpPr>
            <p:sp>
              <p:nvSpPr>
                <p:cNvPr id="430136" name="Line 56"/>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37" name="Line 57"/>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7" name="Group 58"/>
              <p:cNvGrpSpPr>
                <a:grpSpLocks/>
              </p:cNvGrpSpPr>
              <p:nvPr/>
            </p:nvGrpSpPr>
            <p:grpSpPr bwMode="auto">
              <a:xfrm>
                <a:off x="2208" y="1536"/>
                <a:ext cx="240" cy="336"/>
                <a:chOff x="1824" y="2976"/>
                <a:chExt cx="240" cy="336"/>
              </a:xfrm>
            </p:grpSpPr>
            <p:sp>
              <p:nvSpPr>
                <p:cNvPr id="430139" name="Line 59"/>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40" name="Line 60"/>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8" name="Group 61"/>
              <p:cNvGrpSpPr>
                <a:grpSpLocks/>
              </p:cNvGrpSpPr>
              <p:nvPr/>
            </p:nvGrpSpPr>
            <p:grpSpPr bwMode="auto">
              <a:xfrm>
                <a:off x="2592" y="1536"/>
                <a:ext cx="240" cy="336"/>
                <a:chOff x="1824" y="2976"/>
                <a:chExt cx="240" cy="336"/>
              </a:xfrm>
            </p:grpSpPr>
            <p:sp>
              <p:nvSpPr>
                <p:cNvPr id="430142" name="Line 62"/>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43" name="Line 63"/>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9" name="Group 64"/>
              <p:cNvGrpSpPr>
                <a:grpSpLocks/>
              </p:cNvGrpSpPr>
              <p:nvPr/>
            </p:nvGrpSpPr>
            <p:grpSpPr bwMode="auto">
              <a:xfrm>
                <a:off x="2928" y="1536"/>
                <a:ext cx="240" cy="336"/>
                <a:chOff x="1824" y="2976"/>
                <a:chExt cx="240" cy="336"/>
              </a:xfrm>
            </p:grpSpPr>
            <p:sp>
              <p:nvSpPr>
                <p:cNvPr id="430145" name="Line 65"/>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46" name="Line 66"/>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0" name="Group 67"/>
              <p:cNvGrpSpPr>
                <a:grpSpLocks/>
              </p:cNvGrpSpPr>
              <p:nvPr/>
            </p:nvGrpSpPr>
            <p:grpSpPr bwMode="auto">
              <a:xfrm>
                <a:off x="3264" y="1536"/>
                <a:ext cx="240" cy="336"/>
                <a:chOff x="1824" y="2976"/>
                <a:chExt cx="240" cy="336"/>
              </a:xfrm>
            </p:grpSpPr>
            <p:sp>
              <p:nvSpPr>
                <p:cNvPr id="430148" name="Line 68"/>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49" name="Line 69"/>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1" name="Group 70"/>
              <p:cNvGrpSpPr>
                <a:grpSpLocks/>
              </p:cNvGrpSpPr>
              <p:nvPr/>
            </p:nvGrpSpPr>
            <p:grpSpPr bwMode="auto">
              <a:xfrm>
                <a:off x="3648" y="1536"/>
                <a:ext cx="240" cy="336"/>
                <a:chOff x="1824" y="2976"/>
                <a:chExt cx="240" cy="336"/>
              </a:xfrm>
            </p:grpSpPr>
            <p:sp>
              <p:nvSpPr>
                <p:cNvPr id="430151" name="Line 71"/>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52" name="Line 72"/>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2" name="Group 73"/>
              <p:cNvGrpSpPr>
                <a:grpSpLocks/>
              </p:cNvGrpSpPr>
              <p:nvPr/>
            </p:nvGrpSpPr>
            <p:grpSpPr bwMode="auto">
              <a:xfrm>
                <a:off x="3984" y="1536"/>
                <a:ext cx="240" cy="336"/>
                <a:chOff x="1824" y="2976"/>
                <a:chExt cx="240" cy="336"/>
              </a:xfrm>
            </p:grpSpPr>
            <p:sp>
              <p:nvSpPr>
                <p:cNvPr id="430154" name="Line 74"/>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0155" name="Line 75"/>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grpSp>
          <p:nvGrpSpPr>
            <p:cNvPr id="13" name="Group 104"/>
            <p:cNvGrpSpPr>
              <a:grpSpLocks/>
            </p:cNvGrpSpPr>
            <p:nvPr/>
          </p:nvGrpSpPr>
          <p:grpSpPr bwMode="auto">
            <a:xfrm>
              <a:off x="807" y="3264"/>
              <a:ext cx="3984" cy="569"/>
              <a:chOff x="816" y="3264"/>
              <a:chExt cx="3936" cy="569"/>
            </a:xfrm>
          </p:grpSpPr>
          <p:sp>
            <p:nvSpPr>
              <p:cNvPr id="430167" name="Rectangle 87"/>
              <p:cNvSpPr>
                <a:spLocks noChangeArrowheads="1"/>
              </p:cNvSpPr>
              <p:nvPr/>
            </p:nvSpPr>
            <p:spPr bwMode="auto">
              <a:xfrm>
                <a:off x="4394"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6" name="Rectangle 86"/>
              <p:cNvSpPr>
                <a:spLocks noChangeArrowheads="1"/>
              </p:cNvSpPr>
              <p:nvPr/>
            </p:nvSpPr>
            <p:spPr bwMode="auto">
              <a:xfrm>
                <a:off x="4037" y="3264"/>
                <a:ext cx="357"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5" name="Rectangle 85"/>
              <p:cNvSpPr>
                <a:spLocks noChangeArrowheads="1"/>
              </p:cNvSpPr>
              <p:nvPr/>
            </p:nvSpPr>
            <p:spPr bwMode="auto">
              <a:xfrm>
                <a:off x="3679"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4" name="Rectangle 84"/>
              <p:cNvSpPr>
                <a:spLocks noChangeArrowheads="1"/>
              </p:cNvSpPr>
              <p:nvPr/>
            </p:nvSpPr>
            <p:spPr bwMode="auto">
              <a:xfrm>
                <a:off x="3321"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3" name="Rectangle 83"/>
              <p:cNvSpPr>
                <a:spLocks noChangeArrowheads="1"/>
              </p:cNvSpPr>
              <p:nvPr/>
            </p:nvSpPr>
            <p:spPr bwMode="auto">
              <a:xfrm>
                <a:off x="2963"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2" name="Rectangle 82"/>
              <p:cNvSpPr>
                <a:spLocks noChangeArrowheads="1"/>
              </p:cNvSpPr>
              <p:nvPr/>
            </p:nvSpPr>
            <p:spPr bwMode="auto">
              <a:xfrm>
                <a:off x="2605"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61" name="Rectangle 81"/>
              <p:cNvSpPr>
                <a:spLocks noChangeArrowheads="1"/>
              </p:cNvSpPr>
              <p:nvPr/>
            </p:nvSpPr>
            <p:spPr bwMode="auto">
              <a:xfrm>
                <a:off x="2247"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0</a:t>
                </a:r>
              </a:p>
            </p:txBody>
          </p:sp>
          <p:sp>
            <p:nvSpPr>
              <p:cNvPr id="430160" name="Rectangle 80"/>
              <p:cNvSpPr>
                <a:spLocks noChangeArrowheads="1"/>
              </p:cNvSpPr>
              <p:nvPr/>
            </p:nvSpPr>
            <p:spPr bwMode="auto">
              <a:xfrm>
                <a:off x="1889" y="3264"/>
                <a:ext cx="358"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1</a:t>
                </a:r>
              </a:p>
            </p:txBody>
          </p:sp>
          <p:sp>
            <p:nvSpPr>
              <p:cNvPr id="430159" name="Rectangle 79"/>
              <p:cNvSpPr>
                <a:spLocks noChangeArrowheads="1"/>
              </p:cNvSpPr>
              <p:nvPr/>
            </p:nvSpPr>
            <p:spPr bwMode="auto">
              <a:xfrm>
                <a:off x="1531" y="3264"/>
                <a:ext cx="358" cy="569"/>
              </a:xfrm>
              <a:prstGeom prst="rect">
                <a:avLst/>
              </a:prstGeom>
              <a:noFill/>
              <a:ln w="9525">
                <a:noFill/>
                <a:miter lim="800000"/>
                <a:headEnd/>
                <a:tailEnd type="none" w="lg" len="lg"/>
              </a:ln>
              <a:effectLst/>
            </p:spPr>
            <p:txBody>
              <a:bodyPr/>
              <a:lstStyle/>
              <a:p>
                <a:pPr>
                  <a:buFontTx/>
                  <a:buNone/>
                </a:pPr>
                <a:endParaRPr lang="en-US" sz="2800">
                  <a:latin typeface="Times New Roman" pitchFamily="18" charset="0"/>
                </a:endParaRPr>
              </a:p>
            </p:txBody>
          </p:sp>
          <p:sp>
            <p:nvSpPr>
              <p:cNvPr id="430158" name="Rectangle 78"/>
              <p:cNvSpPr>
                <a:spLocks noChangeArrowheads="1"/>
              </p:cNvSpPr>
              <p:nvPr/>
            </p:nvSpPr>
            <p:spPr bwMode="auto">
              <a:xfrm>
                <a:off x="1174" y="3264"/>
                <a:ext cx="357" cy="569"/>
              </a:xfrm>
              <a:prstGeom prst="rect">
                <a:avLst/>
              </a:prstGeom>
              <a:noFill/>
              <a:ln w="9525">
                <a:noFill/>
                <a:miter lim="800000"/>
                <a:headEnd/>
                <a:tailEnd type="none" w="lg" len="lg"/>
              </a:ln>
              <a:effectLst/>
            </p:spPr>
            <p:txBody>
              <a:bodyPr/>
              <a:lstStyle/>
              <a:p>
                <a:pPr>
                  <a:buFontTx/>
                  <a:buNone/>
                </a:pPr>
                <a:endParaRPr lang="en-US" sz="2800">
                  <a:latin typeface="Times New Roman" pitchFamily="18" charset="0"/>
                </a:endParaRPr>
              </a:p>
            </p:txBody>
          </p:sp>
          <p:sp>
            <p:nvSpPr>
              <p:cNvPr id="430157" name="Rectangle 77"/>
              <p:cNvSpPr>
                <a:spLocks noChangeArrowheads="1"/>
              </p:cNvSpPr>
              <p:nvPr/>
            </p:nvSpPr>
            <p:spPr bwMode="auto">
              <a:xfrm>
                <a:off x="816" y="3264"/>
                <a:ext cx="720"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Mealy</a:t>
                </a:r>
              </a:p>
            </p:txBody>
          </p:sp>
          <p:sp>
            <p:nvSpPr>
              <p:cNvPr id="430168" name="Line 88"/>
              <p:cNvSpPr>
                <a:spLocks noChangeShapeType="1"/>
              </p:cNvSpPr>
              <p:nvPr/>
            </p:nvSpPr>
            <p:spPr bwMode="auto">
              <a:xfrm>
                <a:off x="816" y="3264"/>
                <a:ext cx="3936" cy="0"/>
              </a:xfrm>
              <a:prstGeom prst="line">
                <a:avLst/>
              </a:prstGeom>
              <a:noFill/>
              <a:ln w="28575" cap="sq">
                <a:solidFill>
                  <a:schemeClr val="tx1"/>
                </a:solidFill>
                <a:round/>
                <a:headEnd/>
                <a:tailEnd type="none" w="lg" len="lg"/>
              </a:ln>
              <a:effectLst/>
            </p:spPr>
            <p:txBody>
              <a:bodyPr/>
              <a:lstStyle/>
              <a:p>
                <a:endParaRPr lang="en-US"/>
              </a:p>
            </p:txBody>
          </p:sp>
          <p:sp>
            <p:nvSpPr>
              <p:cNvPr id="430169" name="Line 89"/>
              <p:cNvSpPr>
                <a:spLocks noChangeShapeType="1"/>
              </p:cNvSpPr>
              <p:nvPr/>
            </p:nvSpPr>
            <p:spPr bwMode="auto">
              <a:xfrm>
                <a:off x="816" y="3833"/>
                <a:ext cx="3936" cy="0"/>
              </a:xfrm>
              <a:prstGeom prst="line">
                <a:avLst/>
              </a:prstGeom>
              <a:noFill/>
              <a:ln w="28575" cap="sq">
                <a:solidFill>
                  <a:schemeClr val="tx1"/>
                </a:solidFill>
                <a:round/>
                <a:headEnd/>
                <a:tailEnd type="none" w="lg" len="lg"/>
              </a:ln>
              <a:effectLst/>
            </p:spPr>
            <p:txBody>
              <a:bodyPr/>
              <a:lstStyle/>
              <a:p>
                <a:endParaRPr lang="en-US"/>
              </a:p>
            </p:txBody>
          </p:sp>
          <p:sp>
            <p:nvSpPr>
              <p:cNvPr id="430170" name="Line 90"/>
              <p:cNvSpPr>
                <a:spLocks noChangeShapeType="1"/>
              </p:cNvSpPr>
              <p:nvPr/>
            </p:nvSpPr>
            <p:spPr bwMode="auto">
              <a:xfrm>
                <a:off x="816" y="3264"/>
                <a:ext cx="0" cy="569"/>
              </a:xfrm>
              <a:prstGeom prst="line">
                <a:avLst/>
              </a:prstGeom>
              <a:noFill/>
              <a:ln w="28575" cap="sq">
                <a:solidFill>
                  <a:schemeClr val="tx1"/>
                </a:solidFill>
                <a:round/>
                <a:headEnd/>
                <a:tailEnd type="none" w="lg" len="lg"/>
              </a:ln>
              <a:effectLst/>
            </p:spPr>
            <p:txBody>
              <a:bodyPr/>
              <a:lstStyle/>
              <a:p>
                <a:endParaRPr lang="en-US"/>
              </a:p>
            </p:txBody>
          </p:sp>
          <p:sp>
            <p:nvSpPr>
              <p:cNvPr id="430172" name="Line 92"/>
              <p:cNvSpPr>
                <a:spLocks noChangeShapeType="1"/>
              </p:cNvSpPr>
              <p:nvPr/>
            </p:nvSpPr>
            <p:spPr bwMode="auto">
              <a:xfrm>
                <a:off x="1531" y="3264"/>
                <a:ext cx="0" cy="569"/>
              </a:xfrm>
              <a:prstGeom prst="line">
                <a:avLst/>
              </a:prstGeom>
              <a:noFill/>
              <a:ln w="12700">
                <a:solidFill>
                  <a:schemeClr val="tx1"/>
                </a:solidFill>
                <a:round/>
                <a:headEnd/>
                <a:tailEnd type="none" w="lg" len="lg"/>
              </a:ln>
              <a:effectLst/>
            </p:spPr>
            <p:txBody>
              <a:bodyPr/>
              <a:lstStyle/>
              <a:p>
                <a:endParaRPr lang="en-US"/>
              </a:p>
            </p:txBody>
          </p:sp>
          <p:sp>
            <p:nvSpPr>
              <p:cNvPr id="430173" name="Line 93"/>
              <p:cNvSpPr>
                <a:spLocks noChangeShapeType="1"/>
              </p:cNvSpPr>
              <p:nvPr/>
            </p:nvSpPr>
            <p:spPr bwMode="auto">
              <a:xfrm>
                <a:off x="1889" y="3264"/>
                <a:ext cx="0" cy="569"/>
              </a:xfrm>
              <a:prstGeom prst="line">
                <a:avLst/>
              </a:prstGeom>
              <a:noFill/>
              <a:ln w="12700">
                <a:solidFill>
                  <a:schemeClr val="tx1"/>
                </a:solidFill>
                <a:round/>
                <a:headEnd/>
                <a:tailEnd type="none" w="lg" len="lg"/>
              </a:ln>
              <a:effectLst/>
            </p:spPr>
            <p:txBody>
              <a:bodyPr/>
              <a:lstStyle/>
              <a:p>
                <a:endParaRPr lang="en-US"/>
              </a:p>
            </p:txBody>
          </p:sp>
          <p:sp>
            <p:nvSpPr>
              <p:cNvPr id="430174" name="Line 94"/>
              <p:cNvSpPr>
                <a:spLocks noChangeShapeType="1"/>
              </p:cNvSpPr>
              <p:nvPr/>
            </p:nvSpPr>
            <p:spPr bwMode="auto">
              <a:xfrm>
                <a:off x="2247" y="3264"/>
                <a:ext cx="0" cy="569"/>
              </a:xfrm>
              <a:prstGeom prst="line">
                <a:avLst/>
              </a:prstGeom>
              <a:noFill/>
              <a:ln w="12700">
                <a:solidFill>
                  <a:schemeClr val="tx1"/>
                </a:solidFill>
                <a:round/>
                <a:headEnd/>
                <a:tailEnd type="none" w="lg" len="lg"/>
              </a:ln>
              <a:effectLst/>
            </p:spPr>
            <p:txBody>
              <a:bodyPr/>
              <a:lstStyle/>
              <a:p>
                <a:endParaRPr lang="en-US"/>
              </a:p>
            </p:txBody>
          </p:sp>
          <p:sp>
            <p:nvSpPr>
              <p:cNvPr id="430175" name="Line 95"/>
              <p:cNvSpPr>
                <a:spLocks noChangeShapeType="1"/>
              </p:cNvSpPr>
              <p:nvPr/>
            </p:nvSpPr>
            <p:spPr bwMode="auto">
              <a:xfrm>
                <a:off x="2605" y="3264"/>
                <a:ext cx="0" cy="569"/>
              </a:xfrm>
              <a:prstGeom prst="line">
                <a:avLst/>
              </a:prstGeom>
              <a:noFill/>
              <a:ln w="12700">
                <a:solidFill>
                  <a:schemeClr val="tx1"/>
                </a:solidFill>
                <a:round/>
                <a:headEnd/>
                <a:tailEnd type="none" w="lg" len="lg"/>
              </a:ln>
              <a:effectLst/>
            </p:spPr>
            <p:txBody>
              <a:bodyPr/>
              <a:lstStyle/>
              <a:p>
                <a:endParaRPr lang="en-US"/>
              </a:p>
            </p:txBody>
          </p:sp>
          <p:sp>
            <p:nvSpPr>
              <p:cNvPr id="430176" name="Line 96"/>
              <p:cNvSpPr>
                <a:spLocks noChangeShapeType="1"/>
              </p:cNvSpPr>
              <p:nvPr/>
            </p:nvSpPr>
            <p:spPr bwMode="auto">
              <a:xfrm>
                <a:off x="2963" y="3264"/>
                <a:ext cx="0" cy="569"/>
              </a:xfrm>
              <a:prstGeom prst="line">
                <a:avLst/>
              </a:prstGeom>
              <a:noFill/>
              <a:ln w="12700">
                <a:solidFill>
                  <a:schemeClr val="tx1"/>
                </a:solidFill>
                <a:round/>
                <a:headEnd/>
                <a:tailEnd type="none" w="lg" len="lg"/>
              </a:ln>
              <a:effectLst/>
            </p:spPr>
            <p:txBody>
              <a:bodyPr/>
              <a:lstStyle/>
              <a:p>
                <a:endParaRPr lang="en-US"/>
              </a:p>
            </p:txBody>
          </p:sp>
          <p:sp>
            <p:nvSpPr>
              <p:cNvPr id="430177" name="Line 97"/>
              <p:cNvSpPr>
                <a:spLocks noChangeShapeType="1"/>
              </p:cNvSpPr>
              <p:nvPr/>
            </p:nvSpPr>
            <p:spPr bwMode="auto">
              <a:xfrm>
                <a:off x="3321" y="3264"/>
                <a:ext cx="0" cy="569"/>
              </a:xfrm>
              <a:prstGeom prst="line">
                <a:avLst/>
              </a:prstGeom>
              <a:noFill/>
              <a:ln w="12700">
                <a:solidFill>
                  <a:schemeClr val="tx1"/>
                </a:solidFill>
                <a:round/>
                <a:headEnd/>
                <a:tailEnd type="none" w="lg" len="lg"/>
              </a:ln>
              <a:effectLst/>
            </p:spPr>
            <p:txBody>
              <a:bodyPr/>
              <a:lstStyle/>
              <a:p>
                <a:endParaRPr lang="en-US"/>
              </a:p>
            </p:txBody>
          </p:sp>
          <p:sp>
            <p:nvSpPr>
              <p:cNvPr id="430178" name="Line 98"/>
              <p:cNvSpPr>
                <a:spLocks noChangeShapeType="1"/>
              </p:cNvSpPr>
              <p:nvPr/>
            </p:nvSpPr>
            <p:spPr bwMode="auto">
              <a:xfrm>
                <a:off x="3679" y="3264"/>
                <a:ext cx="0" cy="569"/>
              </a:xfrm>
              <a:prstGeom prst="line">
                <a:avLst/>
              </a:prstGeom>
              <a:noFill/>
              <a:ln w="12700">
                <a:solidFill>
                  <a:schemeClr val="tx1"/>
                </a:solidFill>
                <a:round/>
                <a:headEnd/>
                <a:tailEnd type="none" w="lg" len="lg"/>
              </a:ln>
              <a:effectLst/>
            </p:spPr>
            <p:txBody>
              <a:bodyPr/>
              <a:lstStyle/>
              <a:p>
                <a:endParaRPr lang="en-US"/>
              </a:p>
            </p:txBody>
          </p:sp>
          <p:sp>
            <p:nvSpPr>
              <p:cNvPr id="430179" name="Line 99"/>
              <p:cNvSpPr>
                <a:spLocks noChangeShapeType="1"/>
              </p:cNvSpPr>
              <p:nvPr/>
            </p:nvSpPr>
            <p:spPr bwMode="auto">
              <a:xfrm>
                <a:off x="4037" y="3264"/>
                <a:ext cx="0" cy="569"/>
              </a:xfrm>
              <a:prstGeom prst="line">
                <a:avLst/>
              </a:prstGeom>
              <a:noFill/>
              <a:ln w="12700">
                <a:solidFill>
                  <a:schemeClr val="tx1"/>
                </a:solidFill>
                <a:round/>
                <a:headEnd/>
                <a:tailEnd type="none" w="lg" len="lg"/>
              </a:ln>
              <a:effectLst/>
            </p:spPr>
            <p:txBody>
              <a:bodyPr/>
              <a:lstStyle/>
              <a:p>
                <a:endParaRPr lang="en-US"/>
              </a:p>
            </p:txBody>
          </p:sp>
          <p:sp>
            <p:nvSpPr>
              <p:cNvPr id="430180" name="Line 100"/>
              <p:cNvSpPr>
                <a:spLocks noChangeShapeType="1"/>
              </p:cNvSpPr>
              <p:nvPr/>
            </p:nvSpPr>
            <p:spPr bwMode="auto">
              <a:xfrm>
                <a:off x="4394" y="3264"/>
                <a:ext cx="0" cy="569"/>
              </a:xfrm>
              <a:prstGeom prst="line">
                <a:avLst/>
              </a:prstGeom>
              <a:noFill/>
              <a:ln w="12700">
                <a:solidFill>
                  <a:schemeClr val="tx1"/>
                </a:solidFill>
                <a:round/>
                <a:headEnd/>
                <a:tailEnd type="none" w="lg" len="lg"/>
              </a:ln>
              <a:effectLst/>
            </p:spPr>
            <p:txBody>
              <a:bodyPr/>
              <a:lstStyle/>
              <a:p>
                <a:endParaRPr lang="en-US"/>
              </a:p>
            </p:txBody>
          </p:sp>
          <p:sp>
            <p:nvSpPr>
              <p:cNvPr id="430181" name="Line 101"/>
              <p:cNvSpPr>
                <a:spLocks noChangeShapeType="1"/>
              </p:cNvSpPr>
              <p:nvPr/>
            </p:nvSpPr>
            <p:spPr bwMode="auto">
              <a:xfrm>
                <a:off x="4752" y="3264"/>
                <a:ext cx="0" cy="569"/>
              </a:xfrm>
              <a:prstGeom prst="line">
                <a:avLst/>
              </a:prstGeom>
              <a:noFill/>
              <a:ln w="28575" cap="sq">
                <a:solidFill>
                  <a:schemeClr val="tx1"/>
                </a:solidFill>
                <a:round/>
                <a:headEnd/>
                <a:tailEnd type="none" w="lg" len="lg"/>
              </a:ln>
              <a:effectLst/>
            </p:spPr>
            <p:txBody>
              <a:bodyPr/>
              <a:lstStyle/>
              <a:p>
                <a:endParaRPr lang="en-US"/>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EB613F4-6005-41BD-AD23-ECCC7604C8AC}" type="slidenum">
              <a:rPr lang="en-US"/>
              <a:pPr/>
              <a:t>17</a:t>
            </a:fld>
            <a:endParaRPr lang="en-US"/>
          </a:p>
        </p:txBody>
      </p:sp>
      <p:sp>
        <p:nvSpPr>
          <p:cNvPr id="412674" name="Rectangle 2"/>
          <p:cNvSpPr>
            <a:spLocks noGrp="1" noChangeArrowheads="1"/>
          </p:cNvSpPr>
          <p:nvPr>
            <p:ph type="title"/>
          </p:nvPr>
        </p:nvSpPr>
        <p:spPr>
          <a:xfrm>
            <a:off x="685800" y="152400"/>
            <a:ext cx="7772400" cy="1143000"/>
          </a:xfrm>
        </p:spPr>
        <p:txBody>
          <a:bodyPr/>
          <a:lstStyle/>
          <a:p>
            <a:r>
              <a:rPr lang="en-US"/>
              <a:t>Theorem</a:t>
            </a:r>
          </a:p>
        </p:txBody>
      </p:sp>
      <p:sp>
        <p:nvSpPr>
          <p:cNvPr id="412675" name="Rectangle 3"/>
          <p:cNvSpPr>
            <a:spLocks noGrp="1" noChangeArrowheads="1"/>
          </p:cNvSpPr>
          <p:nvPr>
            <p:ph type="body" idx="1"/>
          </p:nvPr>
        </p:nvSpPr>
        <p:spPr>
          <a:xfrm>
            <a:off x="685800" y="1066800"/>
            <a:ext cx="7772400" cy="5486400"/>
          </a:xfrm>
        </p:spPr>
        <p:txBody>
          <a:bodyPr/>
          <a:lstStyle/>
          <a:p>
            <a:pPr marL="533400" indent="-533400">
              <a:lnSpc>
                <a:spcPct val="90000"/>
              </a:lnSpc>
              <a:buFontTx/>
              <a:buNone/>
            </a:pPr>
            <a:r>
              <a:rPr lang="en-US" sz="3000"/>
              <a:t>	</a:t>
            </a:r>
            <a:r>
              <a:rPr lang="en-US" sz="3000" b="1" u="sng"/>
              <a:t>Statement</a:t>
            </a:r>
            <a:r>
              <a:rPr lang="en-US" sz="3000"/>
              <a:t>:</a:t>
            </a:r>
          </a:p>
          <a:p>
            <a:pPr marL="533400" indent="-533400">
              <a:lnSpc>
                <a:spcPct val="90000"/>
              </a:lnSpc>
              <a:buFontTx/>
              <a:buNone/>
            </a:pPr>
            <a:r>
              <a:rPr lang="en-US" sz="3000"/>
              <a:t>	For every Mealy machine there is a Moore machine that is equivalent to it (ignoring the extra character printed the Moore machine). </a:t>
            </a:r>
          </a:p>
          <a:p>
            <a:pPr marL="533400" indent="-533400">
              <a:lnSpc>
                <a:spcPct val="90000"/>
              </a:lnSpc>
              <a:buFontTx/>
              <a:buNone/>
            </a:pPr>
            <a:r>
              <a:rPr lang="en-US" sz="3000"/>
              <a:t>	</a:t>
            </a:r>
            <a:r>
              <a:rPr lang="en-US" sz="3000" b="1" u="sng"/>
              <a:t>Proof</a:t>
            </a:r>
            <a:r>
              <a:rPr lang="en-US" sz="3000"/>
              <a:t>: Let M be a Mealy machine. At each state there are two possibilities for incoming transitions </a:t>
            </a:r>
          </a:p>
          <a:p>
            <a:pPr marL="914400" lvl="1" indent="-457200">
              <a:lnSpc>
                <a:spcPct val="90000"/>
              </a:lnSpc>
              <a:buFontTx/>
              <a:buAutoNum type="arabicPeriod"/>
            </a:pPr>
            <a:r>
              <a:rPr lang="en-US" sz="3000"/>
              <a:t>The incoming transitions have the same output character. </a:t>
            </a:r>
          </a:p>
          <a:p>
            <a:pPr marL="914400" lvl="1" indent="-457200">
              <a:lnSpc>
                <a:spcPct val="90000"/>
              </a:lnSpc>
              <a:buFontTx/>
              <a:buAutoNum type="arabicPeriod"/>
            </a:pPr>
            <a:r>
              <a:rPr lang="en-US" sz="3000"/>
              <a:t>The incoming transitions have different output characters.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CB743FC-31D2-4EC6-8CC2-F91B5ED6722D}" type="slidenum">
              <a:rPr lang="en-US"/>
              <a:pPr/>
              <a:t>18</a:t>
            </a:fld>
            <a:endParaRPr lang="en-US"/>
          </a:p>
        </p:txBody>
      </p:sp>
      <p:sp>
        <p:nvSpPr>
          <p:cNvPr id="415746" name="Rectangle 2"/>
          <p:cNvSpPr>
            <a:spLocks noGrp="1" noChangeArrowheads="1"/>
          </p:cNvSpPr>
          <p:nvPr>
            <p:ph type="title"/>
          </p:nvPr>
        </p:nvSpPr>
        <p:spPr>
          <a:xfrm>
            <a:off x="685800" y="152400"/>
            <a:ext cx="7772400" cy="1143000"/>
          </a:xfrm>
        </p:spPr>
        <p:txBody>
          <a:bodyPr/>
          <a:lstStyle/>
          <a:p>
            <a:r>
              <a:rPr lang="en-US"/>
              <a:t>Proof continued …</a:t>
            </a:r>
          </a:p>
        </p:txBody>
      </p:sp>
      <p:sp>
        <p:nvSpPr>
          <p:cNvPr id="415747" name="Rectangle 3"/>
          <p:cNvSpPr>
            <a:spLocks noGrp="1" noChangeArrowheads="1"/>
          </p:cNvSpPr>
          <p:nvPr>
            <p:ph type="body" idx="1"/>
          </p:nvPr>
        </p:nvSpPr>
        <p:spPr>
          <a:xfrm>
            <a:off x="685800" y="1600200"/>
            <a:ext cx="7772400" cy="4572000"/>
          </a:xfrm>
        </p:spPr>
        <p:txBody>
          <a:bodyPr>
            <a:normAutofit lnSpcReduction="10000"/>
          </a:bodyPr>
          <a:lstStyle/>
          <a:p>
            <a:pPr>
              <a:lnSpc>
                <a:spcPct val="90000"/>
              </a:lnSpc>
              <a:buFontTx/>
              <a:buNone/>
            </a:pPr>
            <a:r>
              <a:rPr lang="en-US" sz="3000"/>
              <a:t>	If all the transitions have same output characters, then shift that character to the corresponding state.</a:t>
            </a:r>
          </a:p>
          <a:p>
            <a:pPr>
              <a:lnSpc>
                <a:spcPct val="90000"/>
              </a:lnSpc>
              <a:buFontTx/>
              <a:buNone/>
            </a:pPr>
            <a:r>
              <a:rPr lang="en-US" sz="3000"/>
              <a:t>	If all the transitions have different output characters, then the state will be converted to as many states as the number of different output characters for these transitions,  which shows</a:t>
            </a:r>
            <a:r>
              <a:rPr lang="en-US" sz="3000" i="1"/>
              <a:t> </a:t>
            </a:r>
            <a:r>
              <a:rPr lang="en-US" sz="3000"/>
              <a:t>that if this happens at state q</a:t>
            </a:r>
            <a:r>
              <a:rPr lang="en-US" sz="3000" baseline="-30000"/>
              <a:t>i</a:t>
            </a:r>
            <a:r>
              <a:rPr lang="en-US" sz="3000"/>
              <a:t> then q</a:t>
            </a:r>
            <a:r>
              <a:rPr lang="en-US" sz="3000" baseline="-30000"/>
              <a:t>i</a:t>
            </a:r>
            <a:r>
              <a:rPr lang="en-US" sz="3000"/>
              <a:t>  will be converted to q</a:t>
            </a:r>
            <a:r>
              <a:rPr lang="en-US" sz="3000" baseline="-30000"/>
              <a:t>i</a:t>
            </a:r>
            <a:r>
              <a:rPr lang="en-US" sz="3000" baseline="40000"/>
              <a:t>1 </a:t>
            </a:r>
            <a:r>
              <a:rPr lang="en-US" sz="3000"/>
              <a:t>and q</a:t>
            </a:r>
            <a:r>
              <a:rPr lang="en-US" sz="3000" baseline="-30000"/>
              <a:t>i</a:t>
            </a:r>
            <a:r>
              <a:rPr lang="en-US" sz="3000" baseline="40000"/>
              <a:t>2 </a:t>
            </a:r>
            <a:r>
              <a:rPr lang="en-US" sz="3000" i="1"/>
              <a:t>i.e.</a:t>
            </a:r>
            <a:r>
              <a:rPr lang="en-US" sz="3000"/>
              <a:t> if at q</a:t>
            </a:r>
            <a:r>
              <a:rPr lang="en-US" sz="3000" baseline="-30000"/>
              <a:t>i</a:t>
            </a:r>
            <a:r>
              <a:rPr lang="en-US" sz="3000"/>
              <a:t> there are the transitions with two output characters then q</a:t>
            </a:r>
            <a:r>
              <a:rPr lang="en-US" sz="3000" baseline="-30000"/>
              <a:t>i</a:t>
            </a:r>
            <a:r>
              <a:rPr lang="en-US" sz="3000" baseline="40000"/>
              <a:t>1</a:t>
            </a:r>
            <a:r>
              <a:rPr lang="en-US" sz="3000"/>
              <a:t> for one character and q</a:t>
            </a:r>
            <a:r>
              <a:rPr lang="en-US" sz="3000" baseline="-30000"/>
              <a:t>i</a:t>
            </a:r>
            <a:r>
              <a:rPr lang="en-US" sz="3000" baseline="40000"/>
              <a:t>2</a:t>
            </a:r>
            <a:r>
              <a:rPr lang="en-US" sz="3000"/>
              <a:t> for other character.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7906ED-907B-420F-BE96-B357E4D78EB9}" type="slidenum">
              <a:rPr lang="en-US"/>
              <a:pPr/>
              <a:t>19</a:t>
            </a:fld>
            <a:endParaRPr lang="en-US"/>
          </a:p>
        </p:txBody>
      </p:sp>
      <p:sp>
        <p:nvSpPr>
          <p:cNvPr id="431106" name="Rectangle 2"/>
          <p:cNvSpPr>
            <a:spLocks noGrp="1" noChangeArrowheads="1"/>
          </p:cNvSpPr>
          <p:nvPr>
            <p:ph type="title"/>
          </p:nvPr>
        </p:nvSpPr>
        <p:spPr/>
        <p:txBody>
          <a:bodyPr/>
          <a:lstStyle/>
          <a:p>
            <a:r>
              <a:rPr lang="en-US"/>
              <a:t>Proof continued …</a:t>
            </a:r>
          </a:p>
        </p:txBody>
      </p:sp>
      <p:sp>
        <p:nvSpPr>
          <p:cNvPr id="431107" name="Rectangle 3"/>
          <p:cNvSpPr>
            <a:spLocks noGrp="1" noChangeArrowheads="1"/>
          </p:cNvSpPr>
          <p:nvPr>
            <p:ph type="body" idx="1"/>
          </p:nvPr>
        </p:nvSpPr>
        <p:spPr/>
        <p:txBody>
          <a:bodyPr/>
          <a:lstStyle/>
          <a:p>
            <a:pPr>
              <a:lnSpc>
                <a:spcPct val="90000"/>
              </a:lnSpc>
              <a:buFontTx/>
              <a:buNone/>
            </a:pPr>
            <a:r>
              <a:rPr lang="en-US" sz="3400"/>
              <a:t>	Shift the output characters of the transitions to the corresponding new states q</a:t>
            </a:r>
            <a:r>
              <a:rPr lang="en-US" sz="3400" baseline="-30000"/>
              <a:t>i</a:t>
            </a:r>
            <a:r>
              <a:rPr lang="en-US" sz="3400" baseline="40000"/>
              <a:t>1 </a:t>
            </a:r>
            <a:r>
              <a:rPr lang="en-US" sz="3400"/>
              <a:t>and q</a:t>
            </a:r>
            <a:r>
              <a:rPr lang="en-US" sz="3400" baseline="-30000"/>
              <a:t>i</a:t>
            </a:r>
            <a:r>
              <a:rPr lang="en-US" sz="3400" baseline="40000"/>
              <a:t>2</a:t>
            </a:r>
            <a:r>
              <a:rPr lang="en-US" sz="3400"/>
              <a:t>. Moreover, these new states q</a:t>
            </a:r>
            <a:r>
              <a:rPr lang="en-US" sz="3400" baseline="-30000"/>
              <a:t>i</a:t>
            </a:r>
            <a:r>
              <a:rPr lang="en-US" sz="3400" baseline="40000"/>
              <a:t>1 </a:t>
            </a:r>
            <a:r>
              <a:rPr lang="en-US" sz="3400"/>
              <a:t>and q</a:t>
            </a:r>
            <a:r>
              <a:rPr lang="en-US" sz="3400" baseline="-30000"/>
              <a:t>i</a:t>
            </a:r>
            <a:r>
              <a:rPr lang="en-US" sz="3400" baseline="40000"/>
              <a:t>2 </a:t>
            </a:r>
            <a:r>
              <a:rPr lang="en-US" sz="3400"/>
              <a:t> should behave like q</a:t>
            </a:r>
            <a:r>
              <a:rPr lang="en-US" sz="3400" baseline="-30000"/>
              <a:t>i </a:t>
            </a:r>
            <a:r>
              <a:rPr lang="en-US" sz="3400"/>
              <a:t>as well. Continuing the process, the machine thus obtained, will be a Moore machine equivalent to Mealy machine M.</a:t>
            </a:r>
          </a:p>
          <a:p>
            <a:pPr>
              <a:lnSpc>
                <a:spcPct val="90000"/>
              </a:lnSpc>
              <a:buFontTx/>
              <a:buNone/>
            </a:pPr>
            <a:r>
              <a:rPr lang="en-US" sz="3400"/>
              <a:t>	Following is a note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6C0B10A9-6A7A-42C7-9B45-365F110BB658}" type="slidenum">
              <a:rPr lang="en-US"/>
              <a:pPr/>
              <a:t>2</a:t>
            </a:fld>
            <a:endParaRPr lang="en-US"/>
          </a:p>
        </p:txBody>
      </p:sp>
      <p:sp>
        <p:nvSpPr>
          <p:cNvPr id="389122" name="Rectangle 2"/>
          <p:cNvSpPr>
            <a:spLocks noGrp="1" noChangeArrowheads="1"/>
          </p:cNvSpPr>
          <p:nvPr>
            <p:ph type="title"/>
          </p:nvPr>
        </p:nvSpPr>
        <p:spPr>
          <a:xfrm>
            <a:off x="685800" y="152400"/>
            <a:ext cx="7772400" cy="1143000"/>
          </a:xfrm>
        </p:spPr>
        <p:txBody>
          <a:bodyPr>
            <a:normAutofit fontScale="90000"/>
          </a:bodyPr>
          <a:lstStyle/>
          <a:p>
            <a:r>
              <a:rPr lang="en-US"/>
              <a:t>Constructing the incrementing machine continued …</a:t>
            </a:r>
          </a:p>
        </p:txBody>
      </p:sp>
      <p:sp>
        <p:nvSpPr>
          <p:cNvPr id="389123" name="Rectangle 3"/>
          <p:cNvSpPr>
            <a:spLocks noGrp="1" noChangeArrowheads="1"/>
          </p:cNvSpPr>
          <p:nvPr>
            <p:ph type="body" idx="1"/>
          </p:nvPr>
        </p:nvSpPr>
        <p:spPr>
          <a:xfrm>
            <a:off x="685800" y="1371600"/>
            <a:ext cx="7772400" cy="4114800"/>
          </a:xfrm>
        </p:spPr>
        <p:txBody>
          <a:bodyPr/>
          <a:lstStyle/>
          <a:p>
            <a:pPr>
              <a:buFontTx/>
              <a:buNone/>
            </a:pPr>
            <a:r>
              <a:rPr lang="en-US"/>
              <a:t>	The Mealy machine have the states</a:t>
            </a:r>
          </a:p>
          <a:p>
            <a:pPr>
              <a:buFontTx/>
              <a:buNone/>
            </a:pPr>
            <a:r>
              <a:rPr lang="en-US"/>
              <a:t>	 q</a:t>
            </a:r>
            <a:r>
              <a:rPr lang="en-US" baseline="-30000"/>
              <a:t>0</a:t>
            </a:r>
            <a:r>
              <a:rPr lang="en-US"/>
              <a:t>, q</a:t>
            </a:r>
            <a:r>
              <a:rPr lang="en-US" baseline="-30000"/>
              <a:t>1</a:t>
            </a:r>
            <a:r>
              <a:rPr lang="en-US"/>
              <a:t>, q</a:t>
            </a:r>
            <a:r>
              <a:rPr lang="en-US" baseline="-30000"/>
              <a:t>2 </a:t>
            </a:r>
            <a:r>
              <a:rPr lang="en-US"/>
              <a:t>, where q</a:t>
            </a:r>
            <a:r>
              <a:rPr lang="en-US" baseline="-30000"/>
              <a:t>0</a:t>
            </a:r>
            <a:r>
              <a:rPr lang="en-US"/>
              <a:t> is the start state and</a:t>
            </a:r>
          </a:p>
          <a:p>
            <a:pPr>
              <a:buFontTx/>
              <a:buNone/>
            </a:pPr>
            <a:r>
              <a:rPr lang="en-US"/>
              <a:t>	</a:t>
            </a:r>
            <a:r>
              <a:rPr lang="en-US" sz="3400">
                <a:sym typeface="Symbol" pitchFamily="18" charset="2"/>
              </a:rPr>
              <a:t> = {0,1},</a:t>
            </a:r>
          </a:p>
          <a:p>
            <a:pPr>
              <a:buFontTx/>
              <a:buNone/>
            </a:pPr>
            <a:r>
              <a:rPr lang="en-US" sz="3400">
                <a:sym typeface="Math1" pitchFamily="2" charset="2"/>
              </a:rPr>
              <a:t>	={0,1}</a:t>
            </a:r>
          </a:p>
        </p:txBody>
      </p:sp>
      <p:sp>
        <p:nvSpPr>
          <p:cNvPr id="389124" name="Text Box 4"/>
          <p:cNvSpPr txBox="1">
            <a:spLocks noChangeArrowheads="1"/>
          </p:cNvSpPr>
          <p:nvPr/>
        </p:nvSpPr>
        <p:spPr bwMode="auto">
          <a:xfrm flipH="1">
            <a:off x="4076700" y="4406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0/1</a:t>
            </a:r>
            <a:endParaRPr lang="en-US" sz="2400">
              <a:latin typeface="Times New Roman" pitchFamily="18" charset="0"/>
            </a:endParaRPr>
          </a:p>
        </p:txBody>
      </p:sp>
      <p:grpSp>
        <p:nvGrpSpPr>
          <p:cNvPr id="2" name="Group 5"/>
          <p:cNvGrpSpPr>
            <a:grpSpLocks/>
          </p:cNvGrpSpPr>
          <p:nvPr/>
        </p:nvGrpSpPr>
        <p:grpSpPr bwMode="auto">
          <a:xfrm>
            <a:off x="4076700" y="5102225"/>
            <a:ext cx="898525" cy="655638"/>
            <a:chOff x="726" y="2634"/>
            <a:chExt cx="566" cy="413"/>
          </a:xfrm>
        </p:grpSpPr>
        <p:sp>
          <p:nvSpPr>
            <p:cNvPr id="389126"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389127" name="Text Box 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grpSp>
        <p:nvGrpSpPr>
          <p:cNvPr id="3" name="Group 8"/>
          <p:cNvGrpSpPr>
            <a:grpSpLocks/>
          </p:cNvGrpSpPr>
          <p:nvPr/>
        </p:nvGrpSpPr>
        <p:grpSpPr bwMode="auto">
          <a:xfrm rot="5400000">
            <a:off x="7345363" y="3379787"/>
            <a:ext cx="685800" cy="593725"/>
            <a:chOff x="2880" y="3312"/>
            <a:chExt cx="408" cy="336"/>
          </a:xfrm>
        </p:grpSpPr>
        <p:sp>
          <p:nvSpPr>
            <p:cNvPr id="389129" name="Freeform 9"/>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389130" name="Freeform 10"/>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389131" name="Freeform 11"/>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grpSp>
        <p:nvGrpSpPr>
          <p:cNvPr id="4" name="Group 12"/>
          <p:cNvGrpSpPr>
            <a:grpSpLocks/>
          </p:cNvGrpSpPr>
          <p:nvPr/>
        </p:nvGrpSpPr>
        <p:grpSpPr bwMode="auto">
          <a:xfrm>
            <a:off x="6705600" y="3352800"/>
            <a:ext cx="841375" cy="614363"/>
            <a:chOff x="726" y="2634"/>
            <a:chExt cx="566" cy="413"/>
          </a:xfrm>
        </p:grpSpPr>
        <p:sp>
          <p:nvSpPr>
            <p:cNvPr id="389133" name="Oval 1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389134" name="Text Box 14"/>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5" name="Group 15"/>
          <p:cNvGrpSpPr>
            <a:grpSpLocks/>
          </p:cNvGrpSpPr>
          <p:nvPr/>
        </p:nvGrpSpPr>
        <p:grpSpPr bwMode="auto">
          <a:xfrm>
            <a:off x="4076700" y="3368675"/>
            <a:ext cx="898525" cy="655638"/>
            <a:chOff x="726" y="2634"/>
            <a:chExt cx="566" cy="413"/>
          </a:xfrm>
        </p:grpSpPr>
        <p:sp>
          <p:nvSpPr>
            <p:cNvPr id="389136"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389137" name="Text Box 1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389138" name="Text Box 18"/>
          <p:cNvSpPr txBox="1">
            <a:spLocks noChangeArrowheads="1"/>
          </p:cNvSpPr>
          <p:nvPr/>
        </p:nvSpPr>
        <p:spPr bwMode="auto">
          <a:xfrm flipH="1">
            <a:off x="4267200" y="32924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389139" name="Text Box 19"/>
          <p:cNvSpPr txBox="1">
            <a:spLocks noChangeArrowheads="1"/>
          </p:cNvSpPr>
          <p:nvPr/>
        </p:nvSpPr>
        <p:spPr bwMode="auto">
          <a:xfrm flipH="1">
            <a:off x="6877050" y="32448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endParaRPr lang="en-US" sz="3600" b="1">
              <a:solidFill>
                <a:srgbClr val="000000"/>
              </a:solidFill>
              <a:latin typeface="Times New Roman" pitchFamily="18" charset="0"/>
            </a:endParaRPr>
          </a:p>
        </p:txBody>
      </p:sp>
      <p:sp>
        <p:nvSpPr>
          <p:cNvPr id="389140" name="Text Box 20"/>
          <p:cNvSpPr txBox="1">
            <a:spLocks noChangeArrowheads="1"/>
          </p:cNvSpPr>
          <p:nvPr/>
        </p:nvSpPr>
        <p:spPr bwMode="auto">
          <a:xfrm flipH="1">
            <a:off x="4248150" y="50292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endParaRPr lang="en-US" sz="3600" b="1">
              <a:solidFill>
                <a:srgbClr val="000000"/>
              </a:solidFill>
              <a:latin typeface="Times New Roman" pitchFamily="18" charset="0"/>
            </a:endParaRPr>
          </a:p>
        </p:txBody>
      </p:sp>
      <p:sp>
        <p:nvSpPr>
          <p:cNvPr id="389141" name="Text Box 21"/>
          <p:cNvSpPr txBox="1">
            <a:spLocks noChangeArrowheads="1"/>
          </p:cNvSpPr>
          <p:nvPr/>
        </p:nvSpPr>
        <p:spPr bwMode="auto">
          <a:xfrm flipH="1">
            <a:off x="7715250" y="34671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1/0</a:t>
            </a:r>
            <a:endParaRPr lang="en-US" sz="2400">
              <a:latin typeface="Times New Roman" pitchFamily="18" charset="0"/>
            </a:endParaRPr>
          </a:p>
        </p:txBody>
      </p:sp>
      <p:sp>
        <p:nvSpPr>
          <p:cNvPr id="389142" name="Line 22"/>
          <p:cNvSpPr>
            <a:spLocks noChangeShapeType="1"/>
          </p:cNvSpPr>
          <p:nvPr/>
        </p:nvSpPr>
        <p:spPr bwMode="auto">
          <a:xfrm>
            <a:off x="4838700" y="3721100"/>
            <a:ext cx="1981200" cy="0"/>
          </a:xfrm>
          <a:prstGeom prst="line">
            <a:avLst/>
          </a:prstGeom>
          <a:noFill/>
          <a:ln w="9525">
            <a:solidFill>
              <a:schemeClr val="tx1"/>
            </a:solidFill>
            <a:round/>
            <a:headEnd type="arrow" w="lg" len="lg"/>
            <a:tailEnd type="none" w="lg" len="lg"/>
          </a:ln>
          <a:effectLst/>
        </p:spPr>
        <p:txBody>
          <a:bodyPr/>
          <a:lstStyle/>
          <a:p>
            <a:endParaRPr lang="en-US"/>
          </a:p>
        </p:txBody>
      </p:sp>
      <p:sp>
        <p:nvSpPr>
          <p:cNvPr id="389143" name="Line 23"/>
          <p:cNvSpPr>
            <a:spLocks noChangeShapeType="1"/>
          </p:cNvSpPr>
          <p:nvPr/>
        </p:nvSpPr>
        <p:spPr bwMode="auto">
          <a:xfrm flipV="1">
            <a:off x="4533900" y="4025900"/>
            <a:ext cx="0" cy="1066800"/>
          </a:xfrm>
          <a:prstGeom prst="line">
            <a:avLst/>
          </a:prstGeom>
          <a:noFill/>
          <a:ln w="9525">
            <a:solidFill>
              <a:schemeClr val="tx1"/>
            </a:solidFill>
            <a:round/>
            <a:headEnd/>
            <a:tailEnd type="arrow" w="lg" len="lg"/>
          </a:ln>
          <a:effectLst/>
        </p:spPr>
        <p:txBody>
          <a:bodyPr/>
          <a:lstStyle/>
          <a:p>
            <a:endParaRPr lang="en-US"/>
          </a:p>
        </p:txBody>
      </p:sp>
      <p:sp>
        <p:nvSpPr>
          <p:cNvPr id="389144" name="Line 24"/>
          <p:cNvSpPr>
            <a:spLocks noChangeShapeType="1"/>
          </p:cNvSpPr>
          <p:nvPr/>
        </p:nvSpPr>
        <p:spPr bwMode="auto">
          <a:xfrm>
            <a:off x="3657600" y="5454650"/>
            <a:ext cx="533400" cy="0"/>
          </a:xfrm>
          <a:prstGeom prst="line">
            <a:avLst/>
          </a:prstGeom>
          <a:noFill/>
          <a:ln w="9525">
            <a:solidFill>
              <a:schemeClr val="tx1"/>
            </a:solidFill>
            <a:round/>
            <a:headEnd/>
            <a:tailEnd type="arrow" w="lg" len="lg"/>
          </a:ln>
          <a:effectLst/>
        </p:spPr>
        <p:txBody>
          <a:bodyPr/>
          <a:lstStyle/>
          <a:p>
            <a:endParaRPr lang="en-US"/>
          </a:p>
        </p:txBody>
      </p:sp>
      <p:sp>
        <p:nvSpPr>
          <p:cNvPr id="389145" name="Text Box 25"/>
          <p:cNvSpPr txBox="1">
            <a:spLocks noChangeArrowheads="1"/>
          </p:cNvSpPr>
          <p:nvPr/>
        </p:nvSpPr>
        <p:spPr bwMode="auto">
          <a:xfrm flipH="1">
            <a:off x="5638800" y="33591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0/1</a:t>
            </a:r>
            <a:endParaRPr lang="en-US" sz="2400">
              <a:latin typeface="Times New Roman" pitchFamily="18" charset="0"/>
            </a:endParaRPr>
          </a:p>
        </p:txBody>
      </p:sp>
      <p:sp>
        <p:nvSpPr>
          <p:cNvPr id="389146" name="Line 26"/>
          <p:cNvSpPr>
            <a:spLocks noChangeShapeType="1"/>
          </p:cNvSpPr>
          <p:nvPr/>
        </p:nvSpPr>
        <p:spPr bwMode="auto">
          <a:xfrm flipV="1">
            <a:off x="4781550" y="3924300"/>
            <a:ext cx="2209800" cy="1447800"/>
          </a:xfrm>
          <a:prstGeom prst="line">
            <a:avLst/>
          </a:prstGeom>
          <a:noFill/>
          <a:ln w="9525">
            <a:solidFill>
              <a:schemeClr val="tx1"/>
            </a:solidFill>
            <a:round/>
            <a:headEnd/>
            <a:tailEnd type="arrow" w="lg" len="lg"/>
          </a:ln>
          <a:effectLst/>
        </p:spPr>
        <p:txBody>
          <a:bodyPr wrap="none" anchor="ctr"/>
          <a:lstStyle/>
          <a:p>
            <a:endParaRPr lang="en-US"/>
          </a:p>
        </p:txBody>
      </p:sp>
      <p:sp>
        <p:nvSpPr>
          <p:cNvPr id="389147" name="Text Box 27"/>
          <p:cNvSpPr txBox="1">
            <a:spLocks noChangeArrowheads="1"/>
          </p:cNvSpPr>
          <p:nvPr/>
        </p:nvSpPr>
        <p:spPr bwMode="auto">
          <a:xfrm flipH="1">
            <a:off x="5505450" y="43053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1/0</a:t>
            </a:r>
            <a:endParaRPr lang="en-US" sz="2400">
              <a:latin typeface="Times New Roman" pitchFamily="18" charset="0"/>
            </a:endParaRPr>
          </a:p>
        </p:txBody>
      </p:sp>
      <p:grpSp>
        <p:nvGrpSpPr>
          <p:cNvPr id="6" name="Group 28"/>
          <p:cNvGrpSpPr>
            <a:grpSpLocks/>
          </p:cNvGrpSpPr>
          <p:nvPr/>
        </p:nvGrpSpPr>
        <p:grpSpPr bwMode="auto">
          <a:xfrm rot="16200000">
            <a:off x="3592513" y="3379787"/>
            <a:ext cx="685800" cy="593725"/>
            <a:chOff x="2880" y="3312"/>
            <a:chExt cx="408" cy="336"/>
          </a:xfrm>
        </p:grpSpPr>
        <p:sp>
          <p:nvSpPr>
            <p:cNvPr id="389149" name="Freeform 29"/>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389150" name="Freeform 30"/>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389151" name="Freeform 31"/>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389152" name="Text Box 32"/>
          <p:cNvSpPr txBox="1">
            <a:spLocks noChangeArrowheads="1"/>
          </p:cNvSpPr>
          <p:nvPr/>
        </p:nvSpPr>
        <p:spPr bwMode="auto">
          <a:xfrm flipH="1">
            <a:off x="3524250" y="3067050"/>
            <a:ext cx="1071563" cy="30480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0/0, 1/1</a:t>
            </a:r>
            <a:endParaRPr lang="en-US" sz="240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DBD846-A1AD-4596-AC37-5620BC832781}" type="slidenum">
              <a:rPr lang="en-US"/>
              <a:pPr/>
              <a:t>20</a:t>
            </a:fld>
            <a:endParaRPr lang="en-US"/>
          </a:p>
        </p:txBody>
      </p:sp>
      <p:sp>
        <p:nvSpPr>
          <p:cNvPr id="416770" name="Rectangle 2"/>
          <p:cNvSpPr>
            <a:spLocks noGrp="1" noChangeArrowheads="1"/>
          </p:cNvSpPr>
          <p:nvPr>
            <p:ph type="title"/>
          </p:nvPr>
        </p:nvSpPr>
        <p:spPr/>
        <p:txBody>
          <a:bodyPr/>
          <a:lstStyle/>
          <a:p>
            <a:r>
              <a:rPr lang="en-US"/>
              <a:t>Note</a:t>
            </a:r>
          </a:p>
        </p:txBody>
      </p:sp>
      <p:sp>
        <p:nvSpPr>
          <p:cNvPr id="416771" name="Rectangle 3"/>
          <p:cNvSpPr>
            <a:spLocks noGrp="1" noChangeArrowheads="1"/>
          </p:cNvSpPr>
          <p:nvPr>
            <p:ph type="body" idx="1"/>
          </p:nvPr>
        </p:nvSpPr>
        <p:spPr/>
        <p:txBody>
          <a:bodyPr/>
          <a:lstStyle/>
          <a:p>
            <a:pPr>
              <a:buFontTx/>
              <a:buNone/>
            </a:pPr>
            <a:r>
              <a:rPr lang="en-US" sz="2800"/>
              <a:t>	</a:t>
            </a:r>
            <a:r>
              <a:rPr lang="en-US" sz="3000"/>
              <a:t>It may be noted that if there is no incoming transition at certain state then any of the output characters may be associated with that state.</a:t>
            </a:r>
          </a:p>
          <a:p>
            <a:pPr>
              <a:buFontTx/>
              <a:buNone/>
            </a:pPr>
            <a:r>
              <a:rPr lang="en-US" sz="3000"/>
              <a:t>	It may also be noted that if the initial state is converted into more than one new states then only one of these new states will be considered to be the initial state. Following is an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87A7A779-FA9B-425C-9279-F35E3FFF1BF5}" type="slidenum">
              <a:rPr lang="en-US"/>
              <a:pPr/>
              <a:t>21</a:t>
            </a:fld>
            <a:endParaRPr lang="en-US"/>
          </a:p>
        </p:txBody>
      </p:sp>
      <p:sp>
        <p:nvSpPr>
          <p:cNvPr id="413698" name="Rectangle 2"/>
          <p:cNvSpPr>
            <a:spLocks noGrp="1" noChangeArrowheads="1"/>
          </p:cNvSpPr>
          <p:nvPr>
            <p:ph type="title"/>
          </p:nvPr>
        </p:nvSpPr>
        <p:spPr/>
        <p:txBody>
          <a:bodyPr/>
          <a:lstStyle/>
          <a:p>
            <a:r>
              <a:rPr lang="en-US"/>
              <a:t>Example</a:t>
            </a:r>
          </a:p>
        </p:txBody>
      </p:sp>
      <p:sp>
        <p:nvSpPr>
          <p:cNvPr id="413699" name="Rectangle 3"/>
          <p:cNvSpPr>
            <a:spLocks noGrp="1" noChangeArrowheads="1"/>
          </p:cNvSpPr>
          <p:nvPr>
            <p:ph type="body" idx="1"/>
          </p:nvPr>
        </p:nvSpPr>
        <p:spPr>
          <a:xfrm>
            <a:off x="685800" y="1524000"/>
            <a:ext cx="7772400" cy="5029200"/>
          </a:xfrm>
        </p:spPr>
        <p:txBody>
          <a:bodyPr/>
          <a:lstStyle/>
          <a:p>
            <a:pPr>
              <a:buFontTx/>
              <a:buNone/>
            </a:pPr>
            <a:r>
              <a:rPr lang="en-US"/>
              <a:t>	</a:t>
            </a:r>
            <a:r>
              <a:rPr lang="en-US" sz="3000"/>
              <a:t>Consider the following Mealy machine</a:t>
            </a:r>
          </a:p>
          <a:p>
            <a:pPr>
              <a:buFontTx/>
              <a:buNone/>
            </a:pPr>
            <a:endParaRPr lang="en-US" sz="3000"/>
          </a:p>
          <a:p>
            <a:pPr>
              <a:buFontTx/>
              <a:buNone/>
            </a:pPr>
            <a:endParaRPr lang="en-US"/>
          </a:p>
          <a:p>
            <a:pPr>
              <a:buFontTx/>
              <a:buNone/>
            </a:pPr>
            <a:endParaRPr lang="en-US"/>
          </a:p>
          <a:p>
            <a:pPr>
              <a:buFontTx/>
              <a:buNone/>
            </a:pPr>
            <a:endParaRPr lang="en-US"/>
          </a:p>
          <a:p>
            <a:pPr>
              <a:buFontTx/>
              <a:buNone/>
            </a:pPr>
            <a:r>
              <a:rPr lang="en-US"/>
              <a:t>	</a:t>
            </a:r>
          </a:p>
          <a:p>
            <a:pPr>
              <a:buFontTx/>
              <a:buNone/>
            </a:pPr>
            <a:r>
              <a:rPr lang="en-US"/>
              <a:t>	</a:t>
            </a:r>
          </a:p>
        </p:txBody>
      </p:sp>
      <p:grpSp>
        <p:nvGrpSpPr>
          <p:cNvPr id="2" name="Group 46"/>
          <p:cNvGrpSpPr>
            <a:grpSpLocks/>
          </p:cNvGrpSpPr>
          <p:nvPr/>
        </p:nvGrpSpPr>
        <p:grpSpPr bwMode="auto">
          <a:xfrm>
            <a:off x="5181600" y="4108450"/>
            <a:ext cx="841375" cy="614363"/>
            <a:chOff x="726" y="2634"/>
            <a:chExt cx="566" cy="413"/>
          </a:xfrm>
        </p:grpSpPr>
        <p:sp>
          <p:nvSpPr>
            <p:cNvPr id="413743" name="Oval 4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3744" name="Text Box 48"/>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3745" name="Freeform 49"/>
          <p:cNvSpPr>
            <a:spLocks/>
          </p:cNvSpPr>
          <p:nvPr/>
        </p:nvSpPr>
        <p:spPr bwMode="auto">
          <a:xfrm flipH="1" flipV="1">
            <a:off x="3278188" y="451802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413746" name="Text Box 50"/>
          <p:cNvSpPr txBox="1">
            <a:spLocks noChangeArrowheads="1"/>
          </p:cNvSpPr>
          <p:nvPr/>
        </p:nvSpPr>
        <p:spPr bwMode="auto">
          <a:xfrm flipH="1">
            <a:off x="2552700" y="34290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grpSp>
        <p:nvGrpSpPr>
          <p:cNvPr id="3" name="Group 51"/>
          <p:cNvGrpSpPr>
            <a:grpSpLocks/>
          </p:cNvGrpSpPr>
          <p:nvPr/>
        </p:nvGrpSpPr>
        <p:grpSpPr bwMode="auto">
          <a:xfrm>
            <a:off x="2552700" y="4124325"/>
            <a:ext cx="898525" cy="655638"/>
            <a:chOff x="726" y="2634"/>
            <a:chExt cx="566" cy="413"/>
          </a:xfrm>
        </p:grpSpPr>
        <p:sp>
          <p:nvSpPr>
            <p:cNvPr id="413748" name="Oval 5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3749" name="Text Box 53"/>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3750" name="Freeform 54"/>
          <p:cNvSpPr>
            <a:spLocks/>
          </p:cNvSpPr>
          <p:nvPr/>
        </p:nvSpPr>
        <p:spPr bwMode="auto">
          <a:xfrm>
            <a:off x="3297238" y="387667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nvGrpSpPr>
          <p:cNvPr id="4" name="Group 55"/>
          <p:cNvGrpSpPr>
            <a:grpSpLocks/>
          </p:cNvGrpSpPr>
          <p:nvPr/>
        </p:nvGrpSpPr>
        <p:grpSpPr bwMode="auto">
          <a:xfrm rot="5400000">
            <a:off x="5840413" y="4103687"/>
            <a:ext cx="685800" cy="593725"/>
            <a:chOff x="2880" y="3312"/>
            <a:chExt cx="408" cy="336"/>
          </a:xfrm>
        </p:grpSpPr>
        <p:sp>
          <p:nvSpPr>
            <p:cNvPr id="413752" name="Freeform 56"/>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3753" name="Freeform 57"/>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3754" name="Freeform 58"/>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13755" name="Text Box 59"/>
          <p:cNvSpPr txBox="1">
            <a:spLocks noChangeArrowheads="1"/>
          </p:cNvSpPr>
          <p:nvPr/>
        </p:nvSpPr>
        <p:spPr bwMode="auto">
          <a:xfrm flipH="1">
            <a:off x="4133850" y="45021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3756" name="Text Box 60"/>
          <p:cNvSpPr txBox="1">
            <a:spLocks noChangeArrowheads="1"/>
          </p:cNvSpPr>
          <p:nvPr/>
        </p:nvSpPr>
        <p:spPr bwMode="auto">
          <a:xfrm flipH="1">
            <a:off x="3714750" y="33147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grpSp>
        <p:nvGrpSpPr>
          <p:cNvPr id="5" name="Group 61"/>
          <p:cNvGrpSpPr>
            <a:grpSpLocks/>
          </p:cNvGrpSpPr>
          <p:nvPr/>
        </p:nvGrpSpPr>
        <p:grpSpPr bwMode="auto">
          <a:xfrm>
            <a:off x="5181600" y="2374900"/>
            <a:ext cx="841375" cy="614363"/>
            <a:chOff x="726" y="2634"/>
            <a:chExt cx="566" cy="413"/>
          </a:xfrm>
        </p:grpSpPr>
        <p:sp>
          <p:nvSpPr>
            <p:cNvPr id="413758" name="Oval 6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3759" name="Text Box 63"/>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6" name="Group 64"/>
          <p:cNvGrpSpPr>
            <a:grpSpLocks/>
          </p:cNvGrpSpPr>
          <p:nvPr/>
        </p:nvGrpSpPr>
        <p:grpSpPr bwMode="auto">
          <a:xfrm>
            <a:off x="2552700" y="2390775"/>
            <a:ext cx="898525" cy="655638"/>
            <a:chOff x="726" y="2634"/>
            <a:chExt cx="566" cy="413"/>
          </a:xfrm>
        </p:grpSpPr>
        <p:sp>
          <p:nvSpPr>
            <p:cNvPr id="413761" name="Oval 6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3762" name="Text Box 66"/>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3763" name="Text Box 67"/>
          <p:cNvSpPr txBox="1">
            <a:spLocks noChangeArrowheads="1"/>
          </p:cNvSpPr>
          <p:nvPr/>
        </p:nvSpPr>
        <p:spPr bwMode="auto">
          <a:xfrm flipH="1">
            <a:off x="2743200" y="233362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413764" name="Text Box 68"/>
          <p:cNvSpPr txBox="1">
            <a:spLocks noChangeArrowheads="1"/>
          </p:cNvSpPr>
          <p:nvPr/>
        </p:nvSpPr>
        <p:spPr bwMode="auto">
          <a:xfrm flipH="1">
            <a:off x="5543550" y="32575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sp>
        <p:nvSpPr>
          <p:cNvPr id="413765" name="Text Box 69"/>
          <p:cNvSpPr txBox="1">
            <a:spLocks noChangeArrowheads="1"/>
          </p:cNvSpPr>
          <p:nvPr/>
        </p:nvSpPr>
        <p:spPr bwMode="auto">
          <a:xfrm flipH="1">
            <a:off x="5334000" y="22860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endParaRPr lang="en-US" sz="3600" b="1">
              <a:solidFill>
                <a:srgbClr val="000000"/>
              </a:solidFill>
              <a:latin typeface="Times New Roman" pitchFamily="18" charset="0"/>
            </a:endParaRPr>
          </a:p>
        </p:txBody>
      </p:sp>
      <p:sp>
        <p:nvSpPr>
          <p:cNvPr id="413766" name="Text Box 70"/>
          <p:cNvSpPr txBox="1">
            <a:spLocks noChangeArrowheads="1"/>
          </p:cNvSpPr>
          <p:nvPr/>
        </p:nvSpPr>
        <p:spPr bwMode="auto">
          <a:xfrm flipH="1">
            <a:off x="2762250" y="40417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endParaRPr lang="en-US" sz="3600" b="1">
              <a:solidFill>
                <a:srgbClr val="000000"/>
              </a:solidFill>
              <a:latin typeface="Times New Roman" pitchFamily="18" charset="0"/>
            </a:endParaRPr>
          </a:p>
        </p:txBody>
      </p:sp>
      <p:sp>
        <p:nvSpPr>
          <p:cNvPr id="413767" name="Text Box 71"/>
          <p:cNvSpPr txBox="1">
            <a:spLocks noChangeArrowheads="1"/>
          </p:cNvSpPr>
          <p:nvPr/>
        </p:nvSpPr>
        <p:spPr bwMode="auto">
          <a:xfrm flipH="1">
            <a:off x="5353050" y="39814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endParaRPr lang="en-US" sz="3600" b="1">
              <a:solidFill>
                <a:srgbClr val="000000"/>
              </a:solidFill>
              <a:latin typeface="Times New Roman" pitchFamily="18" charset="0"/>
            </a:endParaRPr>
          </a:p>
        </p:txBody>
      </p:sp>
      <p:sp>
        <p:nvSpPr>
          <p:cNvPr id="413768" name="Text Box 72"/>
          <p:cNvSpPr txBox="1">
            <a:spLocks noChangeArrowheads="1"/>
          </p:cNvSpPr>
          <p:nvPr/>
        </p:nvSpPr>
        <p:spPr bwMode="auto">
          <a:xfrm flipH="1">
            <a:off x="6243638" y="42164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sp>
        <p:nvSpPr>
          <p:cNvPr id="413769" name="Line 73"/>
          <p:cNvSpPr>
            <a:spLocks noChangeShapeType="1"/>
          </p:cNvSpPr>
          <p:nvPr/>
        </p:nvSpPr>
        <p:spPr bwMode="auto">
          <a:xfrm>
            <a:off x="3314700" y="2743200"/>
            <a:ext cx="1981200" cy="0"/>
          </a:xfrm>
          <a:prstGeom prst="line">
            <a:avLst/>
          </a:prstGeom>
          <a:noFill/>
          <a:ln w="9525">
            <a:solidFill>
              <a:schemeClr val="tx1"/>
            </a:solidFill>
            <a:round/>
            <a:headEnd/>
            <a:tailEnd type="arrow" w="lg" len="lg"/>
          </a:ln>
          <a:effectLst/>
        </p:spPr>
        <p:txBody>
          <a:bodyPr/>
          <a:lstStyle/>
          <a:p>
            <a:endParaRPr lang="en-US"/>
          </a:p>
        </p:txBody>
      </p:sp>
      <p:sp>
        <p:nvSpPr>
          <p:cNvPr id="413770" name="Line 74"/>
          <p:cNvSpPr>
            <a:spLocks noChangeShapeType="1"/>
          </p:cNvSpPr>
          <p:nvPr/>
        </p:nvSpPr>
        <p:spPr bwMode="auto">
          <a:xfrm>
            <a:off x="5600700" y="2990850"/>
            <a:ext cx="0" cy="1143000"/>
          </a:xfrm>
          <a:prstGeom prst="line">
            <a:avLst/>
          </a:prstGeom>
          <a:noFill/>
          <a:ln w="9525">
            <a:solidFill>
              <a:schemeClr val="tx1"/>
            </a:solidFill>
            <a:round/>
            <a:headEnd/>
            <a:tailEnd type="arrow" w="lg" len="lg"/>
          </a:ln>
          <a:effectLst/>
        </p:spPr>
        <p:txBody>
          <a:bodyPr/>
          <a:lstStyle/>
          <a:p>
            <a:endParaRPr lang="en-US"/>
          </a:p>
        </p:txBody>
      </p:sp>
      <p:sp>
        <p:nvSpPr>
          <p:cNvPr id="413771" name="Line 75"/>
          <p:cNvSpPr>
            <a:spLocks noChangeShapeType="1"/>
          </p:cNvSpPr>
          <p:nvPr/>
        </p:nvSpPr>
        <p:spPr bwMode="auto">
          <a:xfrm flipV="1">
            <a:off x="3009900" y="3048000"/>
            <a:ext cx="0" cy="1066800"/>
          </a:xfrm>
          <a:prstGeom prst="line">
            <a:avLst/>
          </a:prstGeom>
          <a:noFill/>
          <a:ln w="9525">
            <a:solidFill>
              <a:schemeClr val="tx1"/>
            </a:solidFill>
            <a:round/>
            <a:headEnd/>
            <a:tailEnd type="arrow" w="lg" len="lg"/>
          </a:ln>
          <a:effectLst/>
        </p:spPr>
        <p:txBody>
          <a:bodyPr/>
          <a:lstStyle/>
          <a:p>
            <a:endParaRPr lang="en-US"/>
          </a:p>
        </p:txBody>
      </p:sp>
      <p:sp>
        <p:nvSpPr>
          <p:cNvPr id="413772" name="Line 76"/>
          <p:cNvSpPr>
            <a:spLocks noChangeShapeType="1"/>
          </p:cNvSpPr>
          <p:nvPr/>
        </p:nvSpPr>
        <p:spPr bwMode="auto">
          <a:xfrm>
            <a:off x="3238500" y="2895600"/>
            <a:ext cx="2209800" cy="1295400"/>
          </a:xfrm>
          <a:prstGeom prst="line">
            <a:avLst/>
          </a:prstGeom>
          <a:noFill/>
          <a:ln w="9525">
            <a:solidFill>
              <a:schemeClr val="tx1"/>
            </a:solidFill>
            <a:round/>
            <a:headEnd/>
            <a:tailEnd type="arrow" w="lg" len="lg"/>
          </a:ln>
          <a:effectLst/>
        </p:spPr>
        <p:txBody>
          <a:bodyPr/>
          <a:lstStyle/>
          <a:p>
            <a:endParaRPr lang="en-US"/>
          </a:p>
        </p:txBody>
      </p:sp>
      <p:sp>
        <p:nvSpPr>
          <p:cNvPr id="413773" name="Text Box 77"/>
          <p:cNvSpPr txBox="1">
            <a:spLocks noChangeArrowheads="1"/>
          </p:cNvSpPr>
          <p:nvPr/>
        </p:nvSpPr>
        <p:spPr bwMode="auto">
          <a:xfrm flipH="1">
            <a:off x="4071938" y="39878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b/0</a:t>
            </a:r>
            <a:endParaRPr lang="en-US" sz="2400">
              <a:latin typeface="Times New Roman" pitchFamily="18" charset="0"/>
            </a:endParaRPr>
          </a:p>
        </p:txBody>
      </p:sp>
      <p:sp>
        <p:nvSpPr>
          <p:cNvPr id="413774" name="Line 78"/>
          <p:cNvSpPr>
            <a:spLocks noChangeShapeType="1"/>
          </p:cNvSpPr>
          <p:nvPr/>
        </p:nvSpPr>
        <p:spPr bwMode="auto">
          <a:xfrm>
            <a:off x="2133600" y="4476750"/>
            <a:ext cx="533400" cy="0"/>
          </a:xfrm>
          <a:prstGeom prst="line">
            <a:avLst/>
          </a:prstGeom>
          <a:noFill/>
          <a:ln w="9525">
            <a:solidFill>
              <a:schemeClr val="tx1"/>
            </a:solidFill>
            <a:round/>
            <a:headEnd/>
            <a:tailEnd type="arrow" w="lg" len="lg"/>
          </a:ln>
          <a:effectLst/>
        </p:spPr>
        <p:txBody>
          <a:bodyPr/>
          <a:lstStyle/>
          <a:p>
            <a:endParaRPr lang="en-US"/>
          </a:p>
        </p:txBody>
      </p:sp>
      <p:sp>
        <p:nvSpPr>
          <p:cNvPr id="413775" name="Text Box 79"/>
          <p:cNvSpPr txBox="1">
            <a:spLocks noChangeArrowheads="1"/>
          </p:cNvSpPr>
          <p:nvPr/>
        </p:nvSpPr>
        <p:spPr bwMode="auto">
          <a:xfrm flipH="1">
            <a:off x="5119688" y="32956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3776" name="Text Box 80"/>
          <p:cNvSpPr txBox="1">
            <a:spLocks noChangeArrowheads="1"/>
          </p:cNvSpPr>
          <p:nvPr/>
        </p:nvSpPr>
        <p:spPr bwMode="auto">
          <a:xfrm flipH="1">
            <a:off x="4114800" y="23812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3777" name="Text Box 81"/>
          <p:cNvSpPr txBox="1">
            <a:spLocks noChangeArrowheads="1"/>
          </p:cNvSpPr>
          <p:nvPr/>
        </p:nvSpPr>
        <p:spPr bwMode="auto">
          <a:xfrm>
            <a:off x="1981200" y="2667000"/>
            <a:ext cx="4876800" cy="549275"/>
          </a:xfrm>
          <a:prstGeom prst="rect">
            <a:avLst/>
          </a:prstGeom>
          <a:noFill/>
          <a:ln w="9525">
            <a:noFill/>
            <a:miter lim="800000"/>
            <a:headEnd/>
            <a:tailEnd type="none" w="lg" len="lg"/>
          </a:ln>
          <a:effectLst/>
        </p:spPr>
        <p:txBody>
          <a:bodyPr>
            <a:spAutoFit/>
          </a:bodyPr>
          <a:lstStyle/>
          <a:p>
            <a:pPr>
              <a:spcBef>
                <a:spcPct val="50000"/>
              </a:spcBef>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8A4DFF9D-C691-4BD1-B5F1-4A6E3B154B92}" type="slidenum">
              <a:rPr lang="en-US"/>
              <a:pPr/>
              <a:t>22</a:t>
            </a:fld>
            <a:endParaRPr lang="en-US"/>
          </a:p>
        </p:txBody>
      </p:sp>
      <p:sp>
        <p:nvSpPr>
          <p:cNvPr id="417794" name="Rectangle 2"/>
          <p:cNvSpPr>
            <a:spLocks noGrp="1" noChangeArrowheads="1"/>
          </p:cNvSpPr>
          <p:nvPr>
            <p:ph type="title"/>
          </p:nvPr>
        </p:nvSpPr>
        <p:spPr>
          <a:xfrm>
            <a:off x="685800" y="152400"/>
            <a:ext cx="7772400" cy="1143000"/>
          </a:xfrm>
        </p:spPr>
        <p:txBody>
          <a:bodyPr/>
          <a:lstStyle/>
          <a:p>
            <a:r>
              <a:rPr lang="en-US"/>
              <a:t>Example continued ...</a:t>
            </a:r>
          </a:p>
        </p:txBody>
      </p:sp>
      <p:sp>
        <p:nvSpPr>
          <p:cNvPr id="417795" name="Rectangle 3"/>
          <p:cNvSpPr>
            <a:spLocks noGrp="1" noChangeArrowheads="1"/>
          </p:cNvSpPr>
          <p:nvPr>
            <p:ph type="body" idx="1"/>
          </p:nvPr>
        </p:nvSpPr>
        <p:spPr/>
        <p:txBody>
          <a:bodyPr/>
          <a:lstStyle/>
          <a:p>
            <a:pPr>
              <a:buFontTx/>
              <a:buNone/>
            </a:pPr>
            <a:r>
              <a:rPr lang="en-US"/>
              <a:t>	</a:t>
            </a:r>
          </a:p>
        </p:txBody>
      </p:sp>
      <p:grpSp>
        <p:nvGrpSpPr>
          <p:cNvPr id="2" name="Group 4"/>
          <p:cNvGrpSpPr>
            <a:grpSpLocks/>
          </p:cNvGrpSpPr>
          <p:nvPr/>
        </p:nvGrpSpPr>
        <p:grpSpPr bwMode="auto">
          <a:xfrm>
            <a:off x="5181600" y="4565650"/>
            <a:ext cx="841375" cy="614363"/>
            <a:chOff x="726" y="2634"/>
            <a:chExt cx="566" cy="413"/>
          </a:xfrm>
        </p:grpSpPr>
        <p:sp>
          <p:nvSpPr>
            <p:cNvPr id="417797"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7798" name="Text Box 6"/>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7799" name="Freeform 7"/>
          <p:cNvSpPr>
            <a:spLocks/>
          </p:cNvSpPr>
          <p:nvPr/>
        </p:nvSpPr>
        <p:spPr bwMode="auto">
          <a:xfrm flipH="1" flipV="1">
            <a:off x="3278188" y="497522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417800" name="Text Box 8"/>
          <p:cNvSpPr txBox="1">
            <a:spLocks noChangeArrowheads="1"/>
          </p:cNvSpPr>
          <p:nvPr/>
        </p:nvSpPr>
        <p:spPr bwMode="auto">
          <a:xfrm flipH="1">
            <a:off x="2552700" y="38862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grpSp>
        <p:nvGrpSpPr>
          <p:cNvPr id="3" name="Group 9"/>
          <p:cNvGrpSpPr>
            <a:grpSpLocks/>
          </p:cNvGrpSpPr>
          <p:nvPr/>
        </p:nvGrpSpPr>
        <p:grpSpPr bwMode="auto">
          <a:xfrm>
            <a:off x="2552700" y="4581525"/>
            <a:ext cx="898525" cy="655638"/>
            <a:chOff x="726" y="2634"/>
            <a:chExt cx="566" cy="413"/>
          </a:xfrm>
        </p:grpSpPr>
        <p:sp>
          <p:nvSpPr>
            <p:cNvPr id="417802"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7803" name="Text Box 1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7804" name="Freeform 12"/>
          <p:cNvSpPr>
            <a:spLocks/>
          </p:cNvSpPr>
          <p:nvPr/>
        </p:nvSpPr>
        <p:spPr bwMode="auto">
          <a:xfrm>
            <a:off x="3297238" y="433387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nvGrpSpPr>
          <p:cNvPr id="4" name="Group 13"/>
          <p:cNvGrpSpPr>
            <a:grpSpLocks/>
          </p:cNvGrpSpPr>
          <p:nvPr/>
        </p:nvGrpSpPr>
        <p:grpSpPr bwMode="auto">
          <a:xfrm rot="5400000">
            <a:off x="5840413" y="4560887"/>
            <a:ext cx="685800" cy="593725"/>
            <a:chOff x="2880" y="3312"/>
            <a:chExt cx="408" cy="336"/>
          </a:xfrm>
        </p:grpSpPr>
        <p:sp>
          <p:nvSpPr>
            <p:cNvPr id="417806" name="Freeform 14"/>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7807" name="Freeform 15"/>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7808" name="Freeform 16"/>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17809" name="Text Box 17"/>
          <p:cNvSpPr txBox="1">
            <a:spLocks noChangeArrowheads="1"/>
          </p:cNvSpPr>
          <p:nvPr/>
        </p:nvSpPr>
        <p:spPr bwMode="auto">
          <a:xfrm flipH="1">
            <a:off x="4133850" y="49593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17810" name="Text Box 18"/>
          <p:cNvSpPr txBox="1">
            <a:spLocks noChangeArrowheads="1"/>
          </p:cNvSpPr>
          <p:nvPr/>
        </p:nvSpPr>
        <p:spPr bwMode="auto">
          <a:xfrm flipH="1">
            <a:off x="3714750" y="3771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grpSp>
        <p:nvGrpSpPr>
          <p:cNvPr id="5" name="Group 19"/>
          <p:cNvGrpSpPr>
            <a:grpSpLocks/>
          </p:cNvGrpSpPr>
          <p:nvPr/>
        </p:nvGrpSpPr>
        <p:grpSpPr bwMode="auto">
          <a:xfrm>
            <a:off x="5181600" y="2832100"/>
            <a:ext cx="841375" cy="614363"/>
            <a:chOff x="726" y="2634"/>
            <a:chExt cx="566" cy="413"/>
          </a:xfrm>
        </p:grpSpPr>
        <p:sp>
          <p:nvSpPr>
            <p:cNvPr id="417812"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7813" name="Text Box 2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6" name="Group 22"/>
          <p:cNvGrpSpPr>
            <a:grpSpLocks/>
          </p:cNvGrpSpPr>
          <p:nvPr/>
        </p:nvGrpSpPr>
        <p:grpSpPr bwMode="auto">
          <a:xfrm>
            <a:off x="2552700" y="2847975"/>
            <a:ext cx="898525" cy="655638"/>
            <a:chOff x="726" y="2634"/>
            <a:chExt cx="566" cy="413"/>
          </a:xfrm>
        </p:grpSpPr>
        <p:sp>
          <p:nvSpPr>
            <p:cNvPr id="417815"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7816" name="Text Box 24"/>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7817" name="Text Box 25"/>
          <p:cNvSpPr txBox="1">
            <a:spLocks noChangeArrowheads="1"/>
          </p:cNvSpPr>
          <p:nvPr/>
        </p:nvSpPr>
        <p:spPr bwMode="auto">
          <a:xfrm flipH="1">
            <a:off x="2743200" y="279082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417818" name="Text Box 26"/>
          <p:cNvSpPr txBox="1">
            <a:spLocks noChangeArrowheads="1"/>
          </p:cNvSpPr>
          <p:nvPr/>
        </p:nvSpPr>
        <p:spPr bwMode="auto">
          <a:xfrm flipH="1">
            <a:off x="5543550" y="37147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sp>
        <p:nvSpPr>
          <p:cNvPr id="417819" name="Text Box 27"/>
          <p:cNvSpPr txBox="1">
            <a:spLocks noChangeArrowheads="1"/>
          </p:cNvSpPr>
          <p:nvPr/>
        </p:nvSpPr>
        <p:spPr bwMode="auto">
          <a:xfrm flipH="1">
            <a:off x="5334000" y="27432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endParaRPr lang="en-US" sz="3600" b="1">
              <a:solidFill>
                <a:srgbClr val="000000"/>
              </a:solidFill>
              <a:latin typeface="Times New Roman" pitchFamily="18" charset="0"/>
            </a:endParaRPr>
          </a:p>
        </p:txBody>
      </p:sp>
      <p:sp>
        <p:nvSpPr>
          <p:cNvPr id="417820" name="Text Box 28"/>
          <p:cNvSpPr txBox="1">
            <a:spLocks noChangeArrowheads="1"/>
          </p:cNvSpPr>
          <p:nvPr/>
        </p:nvSpPr>
        <p:spPr bwMode="auto">
          <a:xfrm flipH="1">
            <a:off x="2647950" y="4589463"/>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r>
              <a:rPr lang="en-US" sz="2400" b="1">
                <a:solidFill>
                  <a:srgbClr val="000000"/>
                </a:solidFill>
                <a:latin typeface="Times New Roman" pitchFamily="18" charset="0"/>
              </a:rPr>
              <a:t>/1</a:t>
            </a:r>
          </a:p>
        </p:txBody>
      </p:sp>
      <p:sp>
        <p:nvSpPr>
          <p:cNvPr id="417821" name="Text Box 29"/>
          <p:cNvSpPr txBox="1">
            <a:spLocks noChangeArrowheads="1"/>
          </p:cNvSpPr>
          <p:nvPr/>
        </p:nvSpPr>
        <p:spPr bwMode="auto">
          <a:xfrm flipH="1">
            <a:off x="5353050" y="44386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endParaRPr lang="en-US" sz="3600" b="1">
              <a:solidFill>
                <a:srgbClr val="000000"/>
              </a:solidFill>
              <a:latin typeface="Times New Roman" pitchFamily="18" charset="0"/>
            </a:endParaRPr>
          </a:p>
        </p:txBody>
      </p:sp>
      <p:sp>
        <p:nvSpPr>
          <p:cNvPr id="417822" name="Text Box 30"/>
          <p:cNvSpPr txBox="1">
            <a:spLocks noChangeArrowheads="1"/>
          </p:cNvSpPr>
          <p:nvPr/>
        </p:nvSpPr>
        <p:spPr bwMode="auto">
          <a:xfrm flipH="1">
            <a:off x="6243638" y="46736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sp>
        <p:nvSpPr>
          <p:cNvPr id="417823" name="Line 31"/>
          <p:cNvSpPr>
            <a:spLocks noChangeShapeType="1"/>
          </p:cNvSpPr>
          <p:nvPr/>
        </p:nvSpPr>
        <p:spPr bwMode="auto">
          <a:xfrm>
            <a:off x="3314700" y="3200400"/>
            <a:ext cx="1981200" cy="0"/>
          </a:xfrm>
          <a:prstGeom prst="line">
            <a:avLst/>
          </a:prstGeom>
          <a:noFill/>
          <a:ln w="9525">
            <a:solidFill>
              <a:schemeClr val="tx1"/>
            </a:solidFill>
            <a:round/>
            <a:headEnd/>
            <a:tailEnd type="arrow" w="lg" len="lg"/>
          </a:ln>
          <a:effectLst/>
        </p:spPr>
        <p:txBody>
          <a:bodyPr/>
          <a:lstStyle/>
          <a:p>
            <a:endParaRPr lang="en-US"/>
          </a:p>
        </p:txBody>
      </p:sp>
      <p:sp>
        <p:nvSpPr>
          <p:cNvPr id="417824" name="Line 32"/>
          <p:cNvSpPr>
            <a:spLocks noChangeShapeType="1"/>
          </p:cNvSpPr>
          <p:nvPr/>
        </p:nvSpPr>
        <p:spPr bwMode="auto">
          <a:xfrm>
            <a:off x="5600700" y="3448050"/>
            <a:ext cx="0" cy="1143000"/>
          </a:xfrm>
          <a:prstGeom prst="line">
            <a:avLst/>
          </a:prstGeom>
          <a:noFill/>
          <a:ln w="9525">
            <a:solidFill>
              <a:schemeClr val="tx1"/>
            </a:solidFill>
            <a:round/>
            <a:headEnd/>
            <a:tailEnd type="arrow" w="lg" len="lg"/>
          </a:ln>
          <a:effectLst/>
        </p:spPr>
        <p:txBody>
          <a:bodyPr/>
          <a:lstStyle/>
          <a:p>
            <a:endParaRPr lang="en-US"/>
          </a:p>
        </p:txBody>
      </p:sp>
      <p:sp>
        <p:nvSpPr>
          <p:cNvPr id="417825" name="Line 33"/>
          <p:cNvSpPr>
            <a:spLocks noChangeShapeType="1"/>
          </p:cNvSpPr>
          <p:nvPr/>
        </p:nvSpPr>
        <p:spPr bwMode="auto">
          <a:xfrm flipV="1">
            <a:off x="3009900" y="3505200"/>
            <a:ext cx="0" cy="1066800"/>
          </a:xfrm>
          <a:prstGeom prst="line">
            <a:avLst/>
          </a:prstGeom>
          <a:noFill/>
          <a:ln w="9525">
            <a:solidFill>
              <a:schemeClr val="tx1"/>
            </a:solidFill>
            <a:round/>
            <a:headEnd/>
            <a:tailEnd type="arrow" w="lg" len="lg"/>
          </a:ln>
          <a:effectLst/>
        </p:spPr>
        <p:txBody>
          <a:bodyPr/>
          <a:lstStyle/>
          <a:p>
            <a:endParaRPr lang="en-US"/>
          </a:p>
        </p:txBody>
      </p:sp>
      <p:sp>
        <p:nvSpPr>
          <p:cNvPr id="417826" name="Line 34"/>
          <p:cNvSpPr>
            <a:spLocks noChangeShapeType="1"/>
          </p:cNvSpPr>
          <p:nvPr/>
        </p:nvSpPr>
        <p:spPr bwMode="auto">
          <a:xfrm>
            <a:off x="3238500" y="3352800"/>
            <a:ext cx="2209800" cy="1295400"/>
          </a:xfrm>
          <a:prstGeom prst="line">
            <a:avLst/>
          </a:prstGeom>
          <a:noFill/>
          <a:ln w="9525">
            <a:solidFill>
              <a:schemeClr val="tx1"/>
            </a:solidFill>
            <a:round/>
            <a:headEnd/>
            <a:tailEnd type="arrow" w="lg" len="lg"/>
          </a:ln>
          <a:effectLst/>
        </p:spPr>
        <p:txBody>
          <a:bodyPr/>
          <a:lstStyle/>
          <a:p>
            <a:endParaRPr lang="en-US"/>
          </a:p>
        </p:txBody>
      </p:sp>
      <p:sp>
        <p:nvSpPr>
          <p:cNvPr id="417827" name="Text Box 35"/>
          <p:cNvSpPr txBox="1">
            <a:spLocks noChangeArrowheads="1"/>
          </p:cNvSpPr>
          <p:nvPr/>
        </p:nvSpPr>
        <p:spPr bwMode="auto">
          <a:xfrm flipH="1">
            <a:off x="4071938" y="44450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b/0</a:t>
            </a:r>
            <a:endParaRPr lang="en-US" sz="2400">
              <a:latin typeface="Times New Roman" pitchFamily="18" charset="0"/>
            </a:endParaRPr>
          </a:p>
        </p:txBody>
      </p:sp>
      <p:sp>
        <p:nvSpPr>
          <p:cNvPr id="417828" name="Line 36"/>
          <p:cNvSpPr>
            <a:spLocks noChangeShapeType="1"/>
          </p:cNvSpPr>
          <p:nvPr/>
        </p:nvSpPr>
        <p:spPr bwMode="auto">
          <a:xfrm>
            <a:off x="2133600" y="4933950"/>
            <a:ext cx="533400" cy="0"/>
          </a:xfrm>
          <a:prstGeom prst="line">
            <a:avLst/>
          </a:prstGeom>
          <a:noFill/>
          <a:ln w="9525">
            <a:solidFill>
              <a:schemeClr val="tx1"/>
            </a:solidFill>
            <a:round/>
            <a:headEnd/>
            <a:tailEnd type="arrow" w="lg" len="lg"/>
          </a:ln>
          <a:effectLst/>
        </p:spPr>
        <p:txBody>
          <a:bodyPr/>
          <a:lstStyle/>
          <a:p>
            <a:endParaRPr lang="en-US"/>
          </a:p>
        </p:txBody>
      </p:sp>
      <p:sp>
        <p:nvSpPr>
          <p:cNvPr id="417829" name="Text Box 37"/>
          <p:cNvSpPr txBox="1">
            <a:spLocks noChangeArrowheads="1"/>
          </p:cNvSpPr>
          <p:nvPr/>
        </p:nvSpPr>
        <p:spPr bwMode="auto">
          <a:xfrm flipH="1">
            <a:off x="5119688" y="37528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7830" name="Text Box 38"/>
          <p:cNvSpPr txBox="1">
            <a:spLocks noChangeArrowheads="1"/>
          </p:cNvSpPr>
          <p:nvPr/>
        </p:nvSpPr>
        <p:spPr bwMode="auto">
          <a:xfrm flipH="1">
            <a:off x="4114800" y="28384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7831" name="Text Box 39"/>
          <p:cNvSpPr txBox="1">
            <a:spLocks noChangeArrowheads="1"/>
          </p:cNvSpPr>
          <p:nvPr/>
        </p:nvSpPr>
        <p:spPr bwMode="auto">
          <a:xfrm>
            <a:off x="381000" y="1295400"/>
            <a:ext cx="8686800" cy="549275"/>
          </a:xfrm>
          <a:prstGeom prst="rect">
            <a:avLst/>
          </a:prstGeom>
          <a:noFill/>
          <a:ln w="9525">
            <a:noFill/>
            <a:miter lim="800000"/>
            <a:headEnd/>
            <a:tailEnd type="none" w="lg" len="lg"/>
          </a:ln>
          <a:effectLst/>
        </p:spPr>
        <p:txBody>
          <a:bodyPr>
            <a:spAutoFit/>
          </a:bodyPr>
          <a:lstStyle/>
          <a:p>
            <a:pPr>
              <a:spcBef>
                <a:spcPct val="50000"/>
              </a:spcBef>
              <a:buFontTx/>
              <a:buNone/>
            </a:pPr>
            <a:r>
              <a:rPr lang="en-US">
                <a:latin typeface="Times New Roman" pitchFamily="18" charset="0"/>
              </a:rPr>
              <a:t>Shifting the output character 1 of  transition b to </a:t>
            </a: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14E0914F-7039-452C-8C1C-731E7B4CC827}" type="slidenum">
              <a:rPr lang="en-US"/>
              <a:pPr/>
              <a:t>23</a:t>
            </a:fld>
            <a:endParaRPr lang="en-US"/>
          </a:p>
        </p:txBody>
      </p:sp>
      <p:sp>
        <p:nvSpPr>
          <p:cNvPr id="418818" name="Rectangle 2"/>
          <p:cNvSpPr>
            <a:spLocks noGrp="1" noChangeArrowheads="1"/>
          </p:cNvSpPr>
          <p:nvPr>
            <p:ph type="title"/>
          </p:nvPr>
        </p:nvSpPr>
        <p:spPr/>
        <p:txBody>
          <a:bodyPr/>
          <a:lstStyle/>
          <a:p>
            <a:r>
              <a:rPr lang="en-US"/>
              <a:t>Example continued ...</a:t>
            </a:r>
          </a:p>
        </p:txBody>
      </p:sp>
      <p:grpSp>
        <p:nvGrpSpPr>
          <p:cNvPr id="2" name="Group 4"/>
          <p:cNvGrpSpPr>
            <a:grpSpLocks/>
          </p:cNvGrpSpPr>
          <p:nvPr/>
        </p:nvGrpSpPr>
        <p:grpSpPr bwMode="auto">
          <a:xfrm>
            <a:off x="5181600" y="4565650"/>
            <a:ext cx="841375" cy="614363"/>
            <a:chOff x="726" y="2634"/>
            <a:chExt cx="566" cy="413"/>
          </a:xfrm>
        </p:grpSpPr>
        <p:sp>
          <p:nvSpPr>
            <p:cNvPr id="418821"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8822" name="Text Box 6"/>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8823" name="Freeform 7"/>
          <p:cNvSpPr>
            <a:spLocks/>
          </p:cNvSpPr>
          <p:nvPr/>
        </p:nvSpPr>
        <p:spPr bwMode="auto">
          <a:xfrm flipH="1" flipV="1">
            <a:off x="3278188" y="497522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418824" name="Text Box 8"/>
          <p:cNvSpPr txBox="1">
            <a:spLocks noChangeArrowheads="1"/>
          </p:cNvSpPr>
          <p:nvPr/>
        </p:nvSpPr>
        <p:spPr bwMode="auto">
          <a:xfrm flipH="1">
            <a:off x="2738438" y="38862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grpSp>
        <p:nvGrpSpPr>
          <p:cNvPr id="3" name="Group 9"/>
          <p:cNvGrpSpPr>
            <a:grpSpLocks/>
          </p:cNvGrpSpPr>
          <p:nvPr/>
        </p:nvGrpSpPr>
        <p:grpSpPr bwMode="auto">
          <a:xfrm>
            <a:off x="2552700" y="4581525"/>
            <a:ext cx="898525" cy="655638"/>
            <a:chOff x="726" y="2634"/>
            <a:chExt cx="566" cy="413"/>
          </a:xfrm>
        </p:grpSpPr>
        <p:sp>
          <p:nvSpPr>
            <p:cNvPr id="418826"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8827" name="Text Box 1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8828" name="Freeform 12"/>
          <p:cNvSpPr>
            <a:spLocks/>
          </p:cNvSpPr>
          <p:nvPr/>
        </p:nvSpPr>
        <p:spPr bwMode="auto">
          <a:xfrm>
            <a:off x="3297238" y="433387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nvGrpSpPr>
          <p:cNvPr id="4" name="Group 13"/>
          <p:cNvGrpSpPr>
            <a:grpSpLocks/>
          </p:cNvGrpSpPr>
          <p:nvPr/>
        </p:nvGrpSpPr>
        <p:grpSpPr bwMode="auto">
          <a:xfrm rot="5400000">
            <a:off x="5840413" y="4560887"/>
            <a:ext cx="685800" cy="593725"/>
            <a:chOff x="2880" y="3312"/>
            <a:chExt cx="408" cy="336"/>
          </a:xfrm>
        </p:grpSpPr>
        <p:sp>
          <p:nvSpPr>
            <p:cNvPr id="418830" name="Freeform 14"/>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8831" name="Freeform 15"/>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8832" name="Freeform 16"/>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18833" name="Text Box 17"/>
          <p:cNvSpPr txBox="1">
            <a:spLocks noChangeArrowheads="1"/>
          </p:cNvSpPr>
          <p:nvPr/>
        </p:nvSpPr>
        <p:spPr bwMode="auto">
          <a:xfrm flipH="1">
            <a:off x="4133850" y="49593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18834" name="Text Box 18"/>
          <p:cNvSpPr txBox="1">
            <a:spLocks noChangeArrowheads="1"/>
          </p:cNvSpPr>
          <p:nvPr/>
        </p:nvSpPr>
        <p:spPr bwMode="auto">
          <a:xfrm flipH="1">
            <a:off x="3714750" y="3771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grpSp>
        <p:nvGrpSpPr>
          <p:cNvPr id="5" name="Group 19"/>
          <p:cNvGrpSpPr>
            <a:grpSpLocks/>
          </p:cNvGrpSpPr>
          <p:nvPr/>
        </p:nvGrpSpPr>
        <p:grpSpPr bwMode="auto">
          <a:xfrm>
            <a:off x="5181600" y="2832100"/>
            <a:ext cx="841375" cy="614363"/>
            <a:chOff x="726" y="2634"/>
            <a:chExt cx="566" cy="413"/>
          </a:xfrm>
        </p:grpSpPr>
        <p:sp>
          <p:nvSpPr>
            <p:cNvPr id="418836"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8837" name="Text Box 2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6" name="Group 22"/>
          <p:cNvGrpSpPr>
            <a:grpSpLocks/>
          </p:cNvGrpSpPr>
          <p:nvPr/>
        </p:nvGrpSpPr>
        <p:grpSpPr bwMode="auto">
          <a:xfrm>
            <a:off x="2552700" y="2847975"/>
            <a:ext cx="898525" cy="655638"/>
            <a:chOff x="726" y="2634"/>
            <a:chExt cx="566" cy="413"/>
          </a:xfrm>
        </p:grpSpPr>
        <p:sp>
          <p:nvSpPr>
            <p:cNvPr id="418839"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8840" name="Text Box 24"/>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8841" name="Text Box 25"/>
          <p:cNvSpPr txBox="1">
            <a:spLocks noChangeArrowheads="1"/>
          </p:cNvSpPr>
          <p:nvPr/>
        </p:nvSpPr>
        <p:spPr bwMode="auto">
          <a:xfrm flipH="1">
            <a:off x="2647950" y="29241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r>
              <a:rPr lang="en-US" sz="2400" b="1">
                <a:solidFill>
                  <a:srgbClr val="000000"/>
                </a:solidFill>
                <a:latin typeface="Times New Roman" pitchFamily="18" charset="0"/>
              </a:rPr>
              <a:t>/0</a:t>
            </a:r>
          </a:p>
        </p:txBody>
      </p:sp>
      <p:sp>
        <p:nvSpPr>
          <p:cNvPr id="418842" name="Text Box 26"/>
          <p:cNvSpPr txBox="1">
            <a:spLocks noChangeArrowheads="1"/>
          </p:cNvSpPr>
          <p:nvPr/>
        </p:nvSpPr>
        <p:spPr bwMode="auto">
          <a:xfrm flipH="1">
            <a:off x="5543550" y="37147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sp>
        <p:nvSpPr>
          <p:cNvPr id="418843" name="Text Box 27"/>
          <p:cNvSpPr txBox="1">
            <a:spLocks noChangeArrowheads="1"/>
          </p:cNvSpPr>
          <p:nvPr/>
        </p:nvSpPr>
        <p:spPr bwMode="auto">
          <a:xfrm flipH="1">
            <a:off x="5334000" y="27432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endParaRPr lang="en-US" sz="3600" b="1">
              <a:solidFill>
                <a:srgbClr val="000000"/>
              </a:solidFill>
              <a:latin typeface="Times New Roman" pitchFamily="18" charset="0"/>
            </a:endParaRPr>
          </a:p>
        </p:txBody>
      </p:sp>
      <p:sp>
        <p:nvSpPr>
          <p:cNvPr id="418844" name="Text Box 28"/>
          <p:cNvSpPr txBox="1">
            <a:spLocks noChangeArrowheads="1"/>
          </p:cNvSpPr>
          <p:nvPr/>
        </p:nvSpPr>
        <p:spPr bwMode="auto">
          <a:xfrm flipH="1">
            <a:off x="2647950" y="46513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r>
              <a:rPr lang="en-US" sz="2400" b="1">
                <a:solidFill>
                  <a:srgbClr val="000000"/>
                </a:solidFill>
                <a:latin typeface="Times New Roman" pitchFamily="18" charset="0"/>
              </a:rPr>
              <a:t>/1</a:t>
            </a:r>
          </a:p>
        </p:txBody>
      </p:sp>
      <p:sp>
        <p:nvSpPr>
          <p:cNvPr id="418845" name="Text Box 29"/>
          <p:cNvSpPr txBox="1">
            <a:spLocks noChangeArrowheads="1"/>
          </p:cNvSpPr>
          <p:nvPr/>
        </p:nvSpPr>
        <p:spPr bwMode="auto">
          <a:xfrm flipH="1">
            <a:off x="5353050" y="44386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endParaRPr lang="en-US" sz="3600" b="1">
              <a:solidFill>
                <a:srgbClr val="000000"/>
              </a:solidFill>
              <a:latin typeface="Times New Roman" pitchFamily="18" charset="0"/>
            </a:endParaRPr>
          </a:p>
        </p:txBody>
      </p:sp>
      <p:sp>
        <p:nvSpPr>
          <p:cNvPr id="418846" name="Text Box 30"/>
          <p:cNvSpPr txBox="1">
            <a:spLocks noChangeArrowheads="1"/>
          </p:cNvSpPr>
          <p:nvPr/>
        </p:nvSpPr>
        <p:spPr bwMode="auto">
          <a:xfrm flipH="1">
            <a:off x="6243638" y="46736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sp>
        <p:nvSpPr>
          <p:cNvPr id="418847" name="Line 31"/>
          <p:cNvSpPr>
            <a:spLocks noChangeShapeType="1"/>
          </p:cNvSpPr>
          <p:nvPr/>
        </p:nvSpPr>
        <p:spPr bwMode="auto">
          <a:xfrm>
            <a:off x="3314700" y="3200400"/>
            <a:ext cx="1981200" cy="0"/>
          </a:xfrm>
          <a:prstGeom prst="line">
            <a:avLst/>
          </a:prstGeom>
          <a:noFill/>
          <a:ln w="9525">
            <a:solidFill>
              <a:schemeClr val="tx1"/>
            </a:solidFill>
            <a:round/>
            <a:headEnd/>
            <a:tailEnd type="arrow" w="lg" len="lg"/>
          </a:ln>
          <a:effectLst/>
        </p:spPr>
        <p:txBody>
          <a:bodyPr/>
          <a:lstStyle/>
          <a:p>
            <a:endParaRPr lang="en-US"/>
          </a:p>
        </p:txBody>
      </p:sp>
      <p:sp>
        <p:nvSpPr>
          <p:cNvPr id="418848" name="Line 32"/>
          <p:cNvSpPr>
            <a:spLocks noChangeShapeType="1"/>
          </p:cNvSpPr>
          <p:nvPr/>
        </p:nvSpPr>
        <p:spPr bwMode="auto">
          <a:xfrm>
            <a:off x="5600700" y="3448050"/>
            <a:ext cx="0" cy="1143000"/>
          </a:xfrm>
          <a:prstGeom prst="line">
            <a:avLst/>
          </a:prstGeom>
          <a:noFill/>
          <a:ln w="9525">
            <a:solidFill>
              <a:schemeClr val="tx1"/>
            </a:solidFill>
            <a:round/>
            <a:headEnd/>
            <a:tailEnd type="arrow" w="lg" len="lg"/>
          </a:ln>
          <a:effectLst/>
        </p:spPr>
        <p:txBody>
          <a:bodyPr/>
          <a:lstStyle/>
          <a:p>
            <a:endParaRPr lang="en-US"/>
          </a:p>
        </p:txBody>
      </p:sp>
      <p:sp>
        <p:nvSpPr>
          <p:cNvPr id="418849" name="Line 33"/>
          <p:cNvSpPr>
            <a:spLocks noChangeShapeType="1"/>
          </p:cNvSpPr>
          <p:nvPr/>
        </p:nvSpPr>
        <p:spPr bwMode="auto">
          <a:xfrm flipV="1">
            <a:off x="3009900" y="3505200"/>
            <a:ext cx="0" cy="1066800"/>
          </a:xfrm>
          <a:prstGeom prst="line">
            <a:avLst/>
          </a:prstGeom>
          <a:noFill/>
          <a:ln w="9525">
            <a:solidFill>
              <a:schemeClr val="tx1"/>
            </a:solidFill>
            <a:round/>
            <a:headEnd/>
            <a:tailEnd type="arrow" w="lg" len="lg"/>
          </a:ln>
          <a:effectLst/>
        </p:spPr>
        <p:txBody>
          <a:bodyPr/>
          <a:lstStyle/>
          <a:p>
            <a:endParaRPr lang="en-US"/>
          </a:p>
        </p:txBody>
      </p:sp>
      <p:sp>
        <p:nvSpPr>
          <p:cNvPr id="418850" name="Line 34"/>
          <p:cNvSpPr>
            <a:spLocks noChangeShapeType="1"/>
          </p:cNvSpPr>
          <p:nvPr/>
        </p:nvSpPr>
        <p:spPr bwMode="auto">
          <a:xfrm>
            <a:off x="3238500" y="3352800"/>
            <a:ext cx="2209800" cy="1295400"/>
          </a:xfrm>
          <a:prstGeom prst="line">
            <a:avLst/>
          </a:prstGeom>
          <a:noFill/>
          <a:ln w="9525">
            <a:solidFill>
              <a:schemeClr val="tx1"/>
            </a:solidFill>
            <a:round/>
            <a:headEnd/>
            <a:tailEnd type="arrow" w="lg" len="lg"/>
          </a:ln>
          <a:effectLst/>
        </p:spPr>
        <p:txBody>
          <a:bodyPr/>
          <a:lstStyle/>
          <a:p>
            <a:endParaRPr lang="en-US"/>
          </a:p>
        </p:txBody>
      </p:sp>
      <p:sp>
        <p:nvSpPr>
          <p:cNvPr id="418851" name="Text Box 35"/>
          <p:cNvSpPr txBox="1">
            <a:spLocks noChangeArrowheads="1"/>
          </p:cNvSpPr>
          <p:nvPr/>
        </p:nvSpPr>
        <p:spPr bwMode="auto">
          <a:xfrm flipH="1">
            <a:off x="4071938" y="44450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b/0</a:t>
            </a:r>
            <a:endParaRPr lang="en-US" sz="2400">
              <a:latin typeface="Times New Roman" pitchFamily="18" charset="0"/>
            </a:endParaRPr>
          </a:p>
        </p:txBody>
      </p:sp>
      <p:sp>
        <p:nvSpPr>
          <p:cNvPr id="418852" name="Line 36"/>
          <p:cNvSpPr>
            <a:spLocks noChangeShapeType="1"/>
          </p:cNvSpPr>
          <p:nvPr/>
        </p:nvSpPr>
        <p:spPr bwMode="auto">
          <a:xfrm>
            <a:off x="2133600" y="4933950"/>
            <a:ext cx="533400" cy="0"/>
          </a:xfrm>
          <a:prstGeom prst="line">
            <a:avLst/>
          </a:prstGeom>
          <a:noFill/>
          <a:ln w="9525">
            <a:solidFill>
              <a:schemeClr val="tx1"/>
            </a:solidFill>
            <a:round/>
            <a:headEnd/>
            <a:tailEnd type="arrow" w="lg" len="lg"/>
          </a:ln>
          <a:effectLst/>
        </p:spPr>
        <p:txBody>
          <a:bodyPr/>
          <a:lstStyle/>
          <a:p>
            <a:endParaRPr lang="en-US"/>
          </a:p>
        </p:txBody>
      </p:sp>
      <p:sp>
        <p:nvSpPr>
          <p:cNvPr id="418853" name="Text Box 37"/>
          <p:cNvSpPr txBox="1">
            <a:spLocks noChangeArrowheads="1"/>
          </p:cNvSpPr>
          <p:nvPr/>
        </p:nvSpPr>
        <p:spPr bwMode="auto">
          <a:xfrm flipH="1">
            <a:off x="5119688" y="37528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8854" name="Text Box 38"/>
          <p:cNvSpPr txBox="1">
            <a:spLocks noChangeArrowheads="1"/>
          </p:cNvSpPr>
          <p:nvPr/>
        </p:nvSpPr>
        <p:spPr bwMode="auto">
          <a:xfrm flipH="1">
            <a:off x="4114800" y="28384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8855" name="Text Box 39"/>
          <p:cNvSpPr txBox="1">
            <a:spLocks noChangeArrowheads="1"/>
          </p:cNvSpPr>
          <p:nvPr/>
        </p:nvSpPr>
        <p:spPr bwMode="auto">
          <a:xfrm>
            <a:off x="228600" y="1600200"/>
            <a:ext cx="8686800" cy="549275"/>
          </a:xfrm>
          <a:prstGeom prst="rect">
            <a:avLst/>
          </a:prstGeom>
          <a:noFill/>
          <a:ln w="9525">
            <a:noFill/>
            <a:miter lim="800000"/>
            <a:headEnd/>
            <a:tailEnd type="none" w="lg" len="lg"/>
          </a:ln>
          <a:effectLst/>
        </p:spPr>
        <p:txBody>
          <a:bodyPr>
            <a:spAutoFit/>
          </a:bodyPr>
          <a:lstStyle/>
          <a:p>
            <a:pPr>
              <a:spcBef>
                <a:spcPct val="50000"/>
              </a:spcBef>
              <a:buFontTx/>
              <a:buNone/>
            </a:pPr>
            <a:r>
              <a:rPr lang="en-US">
                <a:latin typeface="Times New Roman" pitchFamily="18" charset="0"/>
              </a:rPr>
              <a:t>Shifting the output character 0 of transition a to </a:t>
            </a:r>
            <a:r>
              <a:rPr lang="en-US" b="1">
                <a:solidFill>
                  <a:srgbClr val="000000"/>
                </a:solidFill>
                <a:latin typeface="Times New Roman" pitchFamily="18" charset="0"/>
              </a:rPr>
              <a:t>q</a:t>
            </a:r>
            <a:r>
              <a:rPr lang="en-US" b="1" baseline="-30000">
                <a:solidFill>
                  <a:srgbClr val="000000"/>
                </a:solidFill>
                <a:latin typeface="Times New Roman" pitchFamily="18" charset="0"/>
              </a:rPr>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46DF99D1-3EF7-478A-87EF-DB69A5C9D85D}" type="slidenum">
              <a:rPr lang="en-US"/>
              <a:pPr/>
              <a:t>24</a:t>
            </a:fld>
            <a:endParaRPr lang="en-US"/>
          </a:p>
        </p:txBody>
      </p:sp>
      <p:sp>
        <p:nvSpPr>
          <p:cNvPr id="419842" name="Rectangle 2"/>
          <p:cNvSpPr>
            <a:spLocks noGrp="1" noChangeArrowheads="1"/>
          </p:cNvSpPr>
          <p:nvPr>
            <p:ph type="title"/>
          </p:nvPr>
        </p:nvSpPr>
        <p:spPr/>
        <p:txBody>
          <a:bodyPr/>
          <a:lstStyle/>
          <a:p>
            <a:r>
              <a:rPr lang="en-US"/>
              <a:t>Example continued ...</a:t>
            </a:r>
          </a:p>
        </p:txBody>
      </p:sp>
      <p:grpSp>
        <p:nvGrpSpPr>
          <p:cNvPr id="2" name="Group 4"/>
          <p:cNvGrpSpPr>
            <a:grpSpLocks/>
          </p:cNvGrpSpPr>
          <p:nvPr/>
        </p:nvGrpSpPr>
        <p:grpSpPr bwMode="auto">
          <a:xfrm>
            <a:off x="5181600" y="4565650"/>
            <a:ext cx="841375" cy="614363"/>
            <a:chOff x="726" y="2634"/>
            <a:chExt cx="566" cy="413"/>
          </a:xfrm>
        </p:grpSpPr>
        <p:sp>
          <p:nvSpPr>
            <p:cNvPr id="419845"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9846" name="Text Box 6"/>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sp>
        <p:nvSpPr>
          <p:cNvPr id="419848" name="Text Box 8"/>
          <p:cNvSpPr txBox="1">
            <a:spLocks noChangeArrowheads="1"/>
          </p:cNvSpPr>
          <p:nvPr/>
        </p:nvSpPr>
        <p:spPr bwMode="auto">
          <a:xfrm flipH="1">
            <a:off x="2738438" y="38862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grpSp>
        <p:nvGrpSpPr>
          <p:cNvPr id="3" name="Group 9"/>
          <p:cNvGrpSpPr>
            <a:grpSpLocks/>
          </p:cNvGrpSpPr>
          <p:nvPr/>
        </p:nvGrpSpPr>
        <p:grpSpPr bwMode="auto">
          <a:xfrm>
            <a:off x="2552700" y="4581525"/>
            <a:ext cx="898525" cy="655638"/>
            <a:chOff x="726" y="2634"/>
            <a:chExt cx="566" cy="413"/>
          </a:xfrm>
        </p:grpSpPr>
        <p:sp>
          <p:nvSpPr>
            <p:cNvPr id="419850"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9851" name="Text Box 1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9847" name="Freeform 7"/>
          <p:cNvSpPr>
            <a:spLocks/>
          </p:cNvSpPr>
          <p:nvPr/>
        </p:nvSpPr>
        <p:spPr bwMode="auto">
          <a:xfrm flipH="1" flipV="1">
            <a:off x="3278188" y="497522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419852" name="Freeform 12"/>
          <p:cNvSpPr>
            <a:spLocks/>
          </p:cNvSpPr>
          <p:nvPr/>
        </p:nvSpPr>
        <p:spPr bwMode="auto">
          <a:xfrm>
            <a:off x="3297238" y="4333875"/>
            <a:ext cx="2011362" cy="511175"/>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nvGrpSpPr>
          <p:cNvPr id="4" name="Group 13"/>
          <p:cNvGrpSpPr>
            <a:grpSpLocks/>
          </p:cNvGrpSpPr>
          <p:nvPr/>
        </p:nvGrpSpPr>
        <p:grpSpPr bwMode="auto">
          <a:xfrm rot="5400000">
            <a:off x="5840413" y="4560887"/>
            <a:ext cx="685800" cy="593725"/>
            <a:chOff x="2880" y="3312"/>
            <a:chExt cx="408" cy="336"/>
          </a:xfrm>
        </p:grpSpPr>
        <p:sp>
          <p:nvSpPr>
            <p:cNvPr id="419854" name="Freeform 14"/>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19855" name="Freeform 15"/>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19856" name="Freeform 16"/>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19857" name="Text Box 17"/>
          <p:cNvSpPr txBox="1">
            <a:spLocks noChangeArrowheads="1"/>
          </p:cNvSpPr>
          <p:nvPr/>
        </p:nvSpPr>
        <p:spPr bwMode="auto">
          <a:xfrm flipH="1">
            <a:off x="4133850" y="49593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19858" name="Text Box 18"/>
          <p:cNvSpPr txBox="1">
            <a:spLocks noChangeArrowheads="1"/>
          </p:cNvSpPr>
          <p:nvPr/>
        </p:nvSpPr>
        <p:spPr bwMode="auto">
          <a:xfrm flipH="1">
            <a:off x="3714750" y="3771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grpSp>
        <p:nvGrpSpPr>
          <p:cNvPr id="5" name="Group 19"/>
          <p:cNvGrpSpPr>
            <a:grpSpLocks/>
          </p:cNvGrpSpPr>
          <p:nvPr/>
        </p:nvGrpSpPr>
        <p:grpSpPr bwMode="auto">
          <a:xfrm>
            <a:off x="5181600" y="2832100"/>
            <a:ext cx="841375" cy="614363"/>
            <a:chOff x="726" y="2634"/>
            <a:chExt cx="566" cy="413"/>
          </a:xfrm>
        </p:grpSpPr>
        <p:sp>
          <p:nvSpPr>
            <p:cNvPr id="419860"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9861" name="Text Box 21"/>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6" name="Group 22"/>
          <p:cNvGrpSpPr>
            <a:grpSpLocks/>
          </p:cNvGrpSpPr>
          <p:nvPr/>
        </p:nvGrpSpPr>
        <p:grpSpPr bwMode="auto">
          <a:xfrm>
            <a:off x="2552700" y="2847975"/>
            <a:ext cx="898525" cy="655638"/>
            <a:chOff x="726" y="2634"/>
            <a:chExt cx="566" cy="413"/>
          </a:xfrm>
        </p:grpSpPr>
        <p:sp>
          <p:nvSpPr>
            <p:cNvPr id="419863"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19864" name="Text Box 24"/>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19865" name="Text Box 25"/>
          <p:cNvSpPr txBox="1">
            <a:spLocks noChangeArrowheads="1"/>
          </p:cNvSpPr>
          <p:nvPr/>
        </p:nvSpPr>
        <p:spPr bwMode="auto">
          <a:xfrm flipH="1">
            <a:off x="2647950" y="29241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r>
              <a:rPr lang="en-US" sz="2400" b="1">
                <a:solidFill>
                  <a:srgbClr val="000000"/>
                </a:solidFill>
                <a:latin typeface="Times New Roman" pitchFamily="18" charset="0"/>
              </a:rPr>
              <a:t>/0</a:t>
            </a:r>
          </a:p>
        </p:txBody>
      </p:sp>
      <p:sp>
        <p:nvSpPr>
          <p:cNvPr id="419866" name="Text Box 26"/>
          <p:cNvSpPr txBox="1">
            <a:spLocks noChangeArrowheads="1"/>
          </p:cNvSpPr>
          <p:nvPr/>
        </p:nvSpPr>
        <p:spPr bwMode="auto">
          <a:xfrm flipH="1">
            <a:off x="5543550" y="37147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a/0</a:t>
            </a:r>
            <a:endParaRPr lang="en-US" sz="2400">
              <a:latin typeface="Times New Roman" pitchFamily="18" charset="0"/>
            </a:endParaRPr>
          </a:p>
        </p:txBody>
      </p:sp>
      <p:sp>
        <p:nvSpPr>
          <p:cNvPr id="419867" name="Text Box 27"/>
          <p:cNvSpPr txBox="1">
            <a:spLocks noChangeArrowheads="1"/>
          </p:cNvSpPr>
          <p:nvPr/>
        </p:nvSpPr>
        <p:spPr bwMode="auto">
          <a:xfrm flipH="1">
            <a:off x="5238750" y="28575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r>
              <a:rPr lang="en-US" sz="2500" b="1">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419868" name="Text Box 28"/>
          <p:cNvSpPr txBox="1">
            <a:spLocks noChangeArrowheads="1"/>
          </p:cNvSpPr>
          <p:nvPr/>
        </p:nvSpPr>
        <p:spPr bwMode="auto">
          <a:xfrm flipH="1">
            <a:off x="2647950" y="46513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r>
              <a:rPr lang="en-US" sz="2400" b="1">
                <a:solidFill>
                  <a:srgbClr val="000000"/>
                </a:solidFill>
                <a:latin typeface="Times New Roman" pitchFamily="18" charset="0"/>
              </a:rPr>
              <a:t>/1</a:t>
            </a:r>
          </a:p>
        </p:txBody>
      </p:sp>
      <p:sp>
        <p:nvSpPr>
          <p:cNvPr id="419869" name="Text Box 29"/>
          <p:cNvSpPr txBox="1">
            <a:spLocks noChangeArrowheads="1"/>
          </p:cNvSpPr>
          <p:nvPr/>
        </p:nvSpPr>
        <p:spPr bwMode="auto">
          <a:xfrm flipH="1">
            <a:off x="5295900" y="44196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endParaRPr lang="en-US" sz="3600" b="1">
              <a:solidFill>
                <a:srgbClr val="000000"/>
              </a:solidFill>
              <a:latin typeface="Times New Roman" pitchFamily="18" charset="0"/>
            </a:endParaRPr>
          </a:p>
        </p:txBody>
      </p:sp>
      <p:sp>
        <p:nvSpPr>
          <p:cNvPr id="419870" name="Text Box 30"/>
          <p:cNvSpPr txBox="1">
            <a:spLocks noChangeArrowheads="1"/>
          </p:cNvSpPr>
          <p:nvPr/>
        </p:nvSpPr>
        <p:spPr bwMode="auto">
          <a:xfrm flipH="1">
            <a:off x="6243638" y="46736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a/1</a:t>
            </a:r>
            <a:endParaRPr lang="en-US" sz="2400">
              <a:latin typeface="Times New Roman" pitchFamily="18" charset="0"/>
            </a:endParaRPr>
          </a:p>
        </p:txBody>
      </p:sp>
      <p:sp>
        <p:nvSpPr>
          <p:cNvPr id="419871" name="Line 31"/>
          <p:cNvSpPr>
            <a:spLocks noChangeShapeType="1"/>
          </p:cNvSpPr>
          <p:nvPr/>
        </p:nvSpPr>
        <p:spPr bwMode="auto">
          <a:xfrm>
            <a:off x="3314700" y="3200400"/>
            <a:ext cx="1981200" cy="0"/>
          </a:xfrm>
          <a:prstGeom prst="line">
            <a:avLst/>
          </a:prstGeom>
          <a:noFill/>
          <a:ln w="9525">
            <a:solidFill>
              <a:schemeClr val="tx1"/>
            </a:solidFill>
            <a:round/>
            <a:headEnd/>
            <a:tailEnd type="arrow" w="lg" len="lg"/>
          </a:ln>
          <a:effectLst/>
        </p:spPr>
        <p:txBody>
          <a:bodyPr/>
          <a:lstStyle/>
          <a:p>
            <a:endParaRPr lang="en-US"/>
          </a:p>
        </p:txBody>
      </p:sp>
      <p:sp>
        <p:nvSpPr>
          <p:cNvPr id="419872" name="Line 32"/>
          <p:cNvSpPr>
            <a:spLocks noChangeShapeType="1"/>
          </p:cNvSpPr>
          <p:nvPr/>
        </p:nvSpPr>
        <p:spPr bwMode="auto">
          <a:xfrm>
            <a:off x="5600700" y="3448050"/>
            <a:ext cx="0" cy="1143000"/>
          </a:xfrm>
          <a:prstGeom prst="line">
            <a:avLst/>
          </a:prstGeom>
          <a:noFill/>
          <a:ln w="9525">
            <a:solidFill>
              <a:schemeClr val="tx1"/>
            </a:solidFill>
            <a:round/>
            <a:headEnd/>
            <a:tailEnd type="arrow" w="lg" len="lg"/>
          </a:ln>
          <a:effectLst/>
        </p:spPr>
        <p:txBody>
          <a:bodyPr/>
          <a:lstStyle/>
          <a:p>
            <a:endParaRPr lang="en-US"/>
          </a:p>
        </p:txBody>
      </p:sp>
      <p:sp>
        <p:nvSpPr>
          <p:cNvPr id="419873" name="Line 33"/>
          <p:cNvSpPr>
            <a:spLocks noChangeShapeType="1"/>
          </p:cNvSpPr>
          <p:nvPr/>
        </p:nvSpPr>
        <p:spPr bwMode="auto">
          <a:xfrm flipV="1">
            <a:off x="3009900" y="3505200"/>
            <a:ext cx="0" cy="1066800"/>
          </a:xfrm>
          <a:prstGeom prst="line">
            <a:avLst/>
          </a:prstGeom>
          <a:noFill/>
          <a:ln w="9525">
            <a:solidFill>
              <a:schemeClr val="tx1"/>
            </a:solidFill>
            <a:round/>
            <a:headEnd/>
            <a:tailEnd type="arrow" w="lg" len="lg"/>
          </a:ln>
          <a:effectLst/>
        </p:spPr>
        <p:txBody>
          <a:bodyPr/>
          <a:lstStyle/>
          <a:p>
            <a:endParaRPr lang="en-US"/>
          </a:p>
        </p:txBody>
      </p:sp>
      <p:sp>
        <p:nvSpPr>
          <p:cNvPr id="419874" name="Line 34"/>
          <p:cNvSpPr>
            <a:spLocks noChangeShapeType="1"/>
          </p:cNvSpPr>
          <p:nvPr/>
        </p:nvSpPr>
        <p:spPr bwMode="auto">
          <a:xfrm>
            <a:off x="3238500" y="3352800"/>
            <a:ext cx="2209800" cy="1295400"/>
          </a:xfrm>
          <a:prstGeom prst="line">
            <a:avLst/>
          </a:prstGeom>
          <a:noFill/>
          <a:ln w="9525">
            <a:solidFill>
              <a:schemeClr val="tx1"/>
            </a:solidFill>
            <a:round/>
            <a:headEnd/>
            <a:tailEnd type="arrow" w="lg" len="lg"/>
          </a:ln>
          <a:effectLst/>
        </p:spPr>
        <p:txBody>
          <a:bodyPr/>
          <a:lstStyle/>
          <a:p>
            <a:endParaRPr lang="en-US"/>
          </a:p>
        </p:txBody>
      </p:sp>
      <p:sp>
        <p:nvSpPr>
          <p:cNvPr id="419875" name="Text Box 35"/>
          <p:cNvSpPr txBox="1">
            <a:spLocks noChangeArrowheads="1"/>
          </p:cNvSpPr>
          <p:nvPr/>
        </p:nvSpPr>
        <p:spPr bwMode="auto">
          <a:xfrm flipH="1">
            <a:off x="4071938" y="44450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b/0</a:t>
            </a:r>
            <a:endParaRPr lang="en-US" sz="2400">
              <a:latin typeface="Times New Roman" pitchFamily="18" charset="0"/>
            </a:endParaRPr>
          </a:p>
        </p:txBody>
      </p:sp>
      <p:sp>
        <p:nvSpPr>
          <p:cNvPr id="419876" name="Line 36"/>
          <p:cNvSpPr>
            <a:spLocks noChangeShapeType="1"/>
          </p:cNvSpPr>
          <p:nvPr/>
        </p:nvSpPr>
        <p:spPr bwMode="auto">
          <a:xfrm>
            <a:off x="2133600" y="4933950"/>
            <a:ext cx="533400" cy="0"/>
          </a:xfrm>
          <a:prstGeom prst="line">
            <a:avLst/>
          </a:prstGeom>
          <a:noFill/>
          <a:ln w="9525">
            <a:solidFill>
              <a:schemeClr val="tx1"/>
            </a:solidFill>
            <a:round/>
            <a:headEnd/>
            <a:tailEnd type="arrow" w="lg" len="lg"/>
          </a:ln>
          <a:effectLst/>
        </p:spPr>
        <p:txBody>
          <a:bodyPr/>
          <a:lstStyle/>
          <a:p>
            <a:endParaRPr lang="en-US"/>
          </a:p>
        </p:txBody>
      </p:sp>
      <p:sp>
        <p:nvSpPr>
          <p:cNvPr id="419877" name="Text Box 37"/>
          <p:cNvSpPr txBox="1">
            <a:spLocks noChangeArrowheads="1"/>
          </p:cNvSpPr>
          <p:nvPr/>
        </p:nvSpPr>
        <p:spPr bwMode="auto">
          <a:xfrm flipH="1">
            <a:off x="5119688" y="37528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b/1</a:t>
            </a:r>
            <a:endParaRPr lang="en-US" sz="2400">
              <a:latin typeface="Times New Roman" pitchFamily="18" charset="0"/>
            </a:endParaRPr>
          </a:p>
        </p:txBody>
      </p:sp>
      <p:sp>
        <p:nvSpPr>
          <p:cNvPr id="419878" name="Text Box 38"/>
          <p:cNvSpPr txBox="1">
            <a:spLocks noChangeArrowheads="1"/>
          </p:cNvSpPr>
          <p:nvPr/>
        </p:nvSpPr>
        <p:spPr bwMode="auto">
          <a:xfrm flipH="1">
            <a:off x="4114800" y="28384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19880" name="Text Box 40"/>
          <p:cNvSpPr txBox="1">
            <a:spLocks noChangeArrowheads="1"/>
          </p:cNvSpPr>
          <p:nvPr/>
        </p:nvSpPr>
        <p:spPr bwMode="auto">
          <a:xfrm>
            <a:off x="228600" y="1524000"/>
            <a:ext cx="8686800" cy="549275"/>
          </a:xfrm>
          <a:prstGeom prst="rect">
            <a:avLst/>
          </a:prstGeom>
          <a:noFill/>
          <a:ln w="9525">
            <a:noFill/>
            <a:miter lim="800000"/>
            <a:headEnd/>
            <a:tailEnd type="none" w="lg" len="lg"/>
          </a:ln>
          <a:effectLst/>
        </p:spPr>
        <p:txBody>
          <a:bodyPr>
            <a:spAutoFit/>
          </a:bodyPr>
          <a:lstStyle/>
          <a:p>
            <a:pPr>
              <a:spcBef>
                <a:spcPct val="50000"/>
              </a:spcBef>
              <a:buFontTx/>
              <a:buNone/>
            </a:pPr>
            <a:r>
              <a:rPr lang="en-US">
                <a:latin typeface="Times New Roman" pitchFamily="18" charset="0"/>
              </a:rPr>
              <a:t>Shifting the output character 1 of transition b to </a:t>
            </a:r>
            <a:r>
              <a:rPr lang="en-US" b="1">
                <a:solidFill>
                  <a:srgbClr val="000000"/>
                </a:solidFill>
                <a:latin typeface="Times New Roman" pitchFamily="18" charset="0"/>
              </a:rPr>
              <a:t>q</a:t>
            </a:r>
            <a:r>
              <a:rPr lang="en-US" b="1" baseline="-30000">
                <a:solidFill>
                  <a:srgbClr val="000000"/>
                </a:solidFill>
                <a:latin typeface="Times New Roman" pitchFamily="18" charset="0"/>
              </a:rPr>
              <a:t>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32998FF5-0B2A-44CD-95D1-5A98FDA5040B}" type="slidenum">
              <a:rPr lang="en-US"/>
              <a:pPr/>
              <a:t>25</a:t>
            </a:fld>
            <a:endParaRPr lang="en-US"/>
          </a:p>
        </p:txBody>
      </p:sp>
      <p:sp>
        <p:nvSpPr>
          <p:cNvPr id="420866" name="Rectangle 1026"/>
          <p:cNvSpPr>
            <a:spLocks noGrp="1" noChangeArrowheads="1"/>
          </p:cNvSpPr>
          <p:nvPr>
            <p:ph type="title"/>
          </p:nvPr>
        </p:nvSpPr>
        <p:spPr>
          <a:xfrm>
            <a:off x="685800" y="76200"/>
            <a:ext cx="7772400" cy="1143000"/>
          </a:xfrm>
        </p:spPr>
        <p:txBody>
          <a:bodyPr/>
          <a:lstStyle/>
          <a:p>
            <a:r>
              <a:rPr lang="en-US"/>
              <a:t>Example continued ...</a:t>
            </a:r>
          </a:p>
        </p:txBody>
      </p:sp>
      <p:sp>
        <p:nvSpPr>
          <p:cNvPr id="420872" name="Text Box 1032"/>
          <p:cNvSpPr txBox="1">
            <a:spLocks noChangeArrowheads="1"/>
          </p:cNvSpPr>
          <p:nvPr/>
        </p:nvSpPr>
        <p:spPr bwMode="auto">
          <a:xfrm flipH="1">
            <a:off x="2738438" y="25019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grpSp>
        <p:nvGrpSpPr>
          <p:cNvPr id="2" name="Group 1033"/>
          <p:cNvGrpSpPr>
            <a:grpSpLocks/>
          </p:cNvGrpSpPr>
          <p:nvPr/>
        </p:nvGrpSpPr>
        <p:grpSpPr bwMode="auto">
          <a:xfrm>
            <a:off x="2552700" y="3197225"/>
            <a:ext cx="898525" cy="655638"/>
            <a:chOff x="726" y="2634"/>
            <a:chExt cx="566" cy="413"/>
          </a:xfrm>
        </p:grpSpPr>
        <p:sp>
          <p:nvSpPr>
            <p:cNvPr id="420874" name="Oval 103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20875" name="Text Box 1035"/>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grpSp>
        <p:nvGrpSpPr>
          <p:cNvPr id="3" name="Group 1043"/>
          <p:cNvGrpSpPr>
            <a:grpSpLocks/>
          </p:cNvGrpSpPr>
          <p:nvPr/>
        </p:nvGrpSpPr>
        <p:grpSpPr bwMode="auto">
          <a:xfrm>
            <a:off x="5181600" y="1447800"/>
            <a:ext cx="841375" cy="614363"/>
            <a:chOff x="726" y="2634"/>
            <a:chExt cx="566" cy="413"/>
          </a:xfrm>
        </p:grpSpPr>
        <p:sp>
          <p:nvSpPr>
            <p:cNvPr id="420884" name="Oval 104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20885" name="Text Box 1045"/>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300" baseline="-30000">
                <a:solidFill>
                  <a:srgbClr val="000000"/>
                </a:solidFill>
                <a:latin typeface="Times New Roman" pitchFamily="18" charset="0"/>
              </a:endParaRPr>
            </a:p>
          </p:txBody>
        </p:sp>
      </p:grpSp>
      <p:grpSp>
        <p:nvGrpSpPr>
          <p:cNvPr id="4" name="Group 1046"/>
          <p:cNvGrpSpPr>
            <a:grpSpLocks/>
          </p:cNvGrpSpPr>
          <p:nvPr/>
        </p:nvGrpSpPr>
        <p:grpSpPr bwMode="auto">
          <a:xfrm>
            <a:off x="2552700" y="1463675"/>
            <a:ext cx="898525" cy="655638"/>
            <a:chOff x="726" y="2634"/>
            <a:chExt cx="566" cy="413"/>
          </a:xfrm>
        </p:grpSpPr>
        <p:sp>
          <p:nvSpPr>
            <p:cNvPr id="420887" name="Oval 104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20888" name="Text Box 1048"/>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20889" name="Text Box 1049"/>
          <p:cNvSpPr txBox="1">
            <a:spLocks noChangeArrowheads="1"/>
          </p:cNvSpPr>
          <p:nvPr/>
        </p:nvSpPr>
        <p:spPr bwMode="auto">
          <a:xfrm flipH="1">
            <a:off x="2647950" y="15398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r>
              <a:rPr lang="en-US" sz="2400" b="1">
                <a:solidFill>
                  <a:srgbClr val="000000"/>
                </a:solidFill>
                <a:latin typeface="Times New Roman" pitchFamily="18" charset="0"/>
              </a:rPr>
              <a:t>/0</a:t>
            </a:r>
          </a:p>
        </p:txBody>
      </p:sp>
      <p:sp>
        <p:nvSpPr>
          <p:cNvPr id="420891" name="Text Box 1051"/>
          <p:cNvSpPr txBox="1">
            <a:spLocks noChangeArrowheads="1"/>
          </p:cNvSpPr>
          <p:nvPr/>
        </p:nvSpPr>
        <p:spPr bwMode="auto">
          <a:xfrm flipH="1">
            <a:off x="5238750" y="14732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2</a:t>
            </a:r>
            <a:r>
              <a:rPr lang="en-US" sz="2500" b="1">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420892" name="Text Box 1052"/>
          <p:cNvSpPr txBox="1">
            <a:spLocks noChangeArrowheads="1"/>
          </p:cNvSpPr>
          <p:nvPr/>
        </p:nvSpPr>
        <p:spPr bwMode="auto">
          <a:xfrm flipH="1">
            <a:off x="2647950" y="32670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r>
              <a:rPr lang="en-US" sz="2400" b="1">
                <a:solidFill>
                  <a:srgbClr val="000000"/>
                </a:solidFill>
                <a:latin typeface="Times New Roman" pitchFamily="18" charset="0"/>
              </a:rPr>
              <a:t>/1</a:t>
            </a:r>
          </a:p>
        </p:txBody>
      </p:sp>
      <p:sp>
        <p:nvSpPr>
          <p:cNvPr id="420893" name="Text Box 1053"/>
          <p:cNvSpPr txBox="1">
            <a:spLocks noChangeArrowheads="1"/>
          </p:cNvSpPr>
          <p:nvPr/>
        </p:nvSpPr>
        <p:spPr bwMode="auto">
          <a:xfrm flipH="1">
            <a:off x="4324350" y="577215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r>
              <a:rPr lang="en-US" sz="2400" b="1">
                <a:solidFill>
                  <a:srgbClr val="000000"/>
                </a:solidFill>
                <a:latin typeface="Times New Roman" pitchFamily="18" charset="0"/>
              </a:rPr>
              <a:t>/0</a:t>
            </a:r>
          </a:p>
        </p:txBody>
      </p:sp>
      <p:sp>
        <p:nvSpPr>
          <p:cNvPr id="420895" name="Line 1055"/>
          <p:cNvSpPr>
            <a:spLocks noChangeShapeType="1"/>
          </p:cNvSpPr>
          <p:nvPr/>
        </p:nvSpPr>
        <p:spPr bwMode="auto">
          <a:xfrm>
            <a:off x="3314700" y="1816100"/>
            <a:ext cx="1981200" cy="0"/>
          </a:xfrm>
          <a:prstGeom prst="line">
            <a:avLst/>
          </a:prstGeom>
          <a:noFill/>
          <a:ln w="9525">
            <a:solidFill>
              <a:schemeClr val="tx1"/>
            </a:solidFill>
            <a:round/>
            <a:headEnd/>
            <a:tailEnd type="arrow" w="lg" len="lg"/>
          </a:ln>
          <a:effectLst/>
        </p:spPr>
        <p:txBody>
          <a:bodyPr/>
          <a:lstStyle/>
          <a:p>
            <a:endParaRPr lang="en-US"/>
          </a:p>
        </p:txBody>
      </p:sp>
      <p:sp>
        <p:nvSpPr>
          <p:cNvPr id="420897" name="Line 1057"/>
          <p:cNvSpPr>
            <a:spLocks noChangeShapeType="1"/>
          </p:cNvSpPr>
          <p:nvPr/>
        </p:nvSpPr>
        <p:spPr bwMode="auto">
          <a:xfrm flipV="1">
            <a:off x="3009900" y="2120900"/>
            <a:ext cx="0" cy="1066800"/>
          </a:xfrm>
          <a:prstGeom prst="line">
            <a:avLst/>
          </a:prstGeom>
          <a:noFill/>
          <a:ln w="9525">
            <a:solidFill>
              <a:schemeClr val="tx1"/>
            </a:solidFill>
            <a:round/>
            <a:headEnd/>
            <a:tailEnd type="arrow" w="lg" len="lg"/>
          </a:ln>
          <a:effectLst/>
        </p:spPr>
        <p:txBody>
          <a:bodyPr/>
          <a:lstStyle/>
          <a:p>
            <a:endParaRPr lang="en-US"/>
          </a:p>
        </p:txBody>
      </p:sp>
      <p:sp>
        <p:nvSpPr>
          <p:cNvPr id="420900" name="Line 1060"/>
          <p:cNvSpPr>
            <a:spLocks noChangeShapeType="1"/>
          </p:cNvSpPr>
          <p:nvPr/>
        </p:nvSpPr>
        <p:spPr bwMode="auto">
          <a:xfrm>
            <a:off x="2133600" y="3549650"/>
            <a:ext cx="533400" cy="0"/>
          </a:xfrm>
          <a:prstGeom prst="line">
            <a:avLst/>
          </a:prstGeom>
          <a:noFill/>
          <a:ln w="9525">
            <a:solidFill>
              <a:schemeClr val="tx1"/>
            </a:solidFill>
            <a:round/>
            <a:headEnd/>
            <a:tailEnd type="arrow" w="lg" len="lg"/>
          </a:ln>
          <a:effectLst/>
        </p:spPr>
        <p:txBody>
          <a:bodyPr/>
          <a:lstStyle/>
          <a:p>
            <a:endParaRPr lang="en-US"/>
          </a:p>
        </p:txBody>
      </p:sp>
      <p:sp>
        <p:nvSpPr>
          <p:cNvPr id="420902" name="Text Box 1062"/>
          <p:cNvSpPr txBox="1">
            <a:spLocks noChangeArrowheads="1"/>
          </p:cNvSpPr>
          <p:nvPr/>
        </p:nvSpPr>
        <p:spPr bwMode="auto">
          <a:xfrm flipH="1">
            <a:off x="4114800" y="14541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20903" name="Oval 1063"/>
          <p:cNvSpPr>
            <a:spLocks noChangeArrowheads="1"/>
          </p:cNvSpPr>
          <p:nvPr/>
        </p:nvSpPr>
        <p:spPr bwMode="auto">
          <a:xfrm>
            <a:off x="4248150" y="5581650"/>
            <a:ext cx="1009650" cy="857250"/>
          </a:xfrm>
          <a:prstGeom prst="ellipse">
            <a:avLst/>
          </a:prstGeom>
          <a:noFill/>
          <a:ln w="9525">
            <a:solidFill>
              <a:schemeClr val="tx1"/>
            </a:solidFill>
            <a:round/>
            <a:headEnd/>
            <a:tailEnd type="none" w="lg" len="lg"/>
          </a:ln>
          <a:effectLst/>
        </p:spPr>
        <p:txBody>
          <a:bodyPr wrap="none" anchor="ctr"/>
          <a:lstStyle/>
          <a:p>
            <a:endParaRPr lang="en-US"/>
          </a:p>
        </p:txBody>
      </p:sp>
      <p:sp>
        <p:nvSpPr>
          <p:cNvPr id="420904" name="Text Box 1064"/>
          <p:cNvSpPr txBox="1">
            <a:spLocks noChangeArrowheads="1"/>
          </p:cNvSpPr>
          <p:nvPr/>
        </p:nvSpPr>
        <p:spPr bwMode="auto">
          <a:xfrm flipH="1">
            <a:off x="4400550" y="41783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3</a:t>
            </a:r>
            <a:r>
              <a:rPr lang="en-US" sz="2400" b="1">
                <a:solidFill>
                  <a:srgbClr val="000000"/>
                </a:solidFill>
                <a:latin typeface="Times New Roman" pitchFamily="18" charset="0"/>
              </a:rPr>
              <a:t>/1</a:t>
            </a:r>
          </a:p>
        </p:txBody>
      </p:sp>
      <p:sp>
        <p:nvSpPr>
          <p:cNvPr id="420905" name="Oval 1065"/>
          <p:cNvSpPr>
            <a:spLocks noChangeArrowheads="1"/>
          </p:cNvSpPr>
          <p:nvPr/>
        </p:nvSpPr>
        <p:spPr bwMode="auto">
          <a:xfrm>
            <a:off x="4305300" y="4019550"/>
            <a:ext cx="990600" cy="800100"/>
          </a:xfrm>
          <a:prstGeom prst="ellipse">
            <a:avLst/>
          </a:prstGeom>
          <a:noFill/>
          <a:ln w="9525">
            <a:solidFill>
              <a:schemeClr val="tx1"/>
            </a:solidFill>
            <a:round/>
            <a:headEnd/>
            <a:tailEnd type="none" w="lg" len="lg"/>
          </a:ln>
          <a:effectLst/>
        </p:spPr>
        <p:txBody>
          <a:bodyPr wrap="none" anchor="ctr"/>
          <a:lstStyle/>
          <a:p>
            <a:endParaRPr lang="en-US"/>
          </a:p>
        </p:txBody>
      </p:sp>
      <p:grpSp>
        <p:nvGrpSpPr>
          <p:cNvPr id="5" name="Group 1067"/>
          <p:cNvGrpSpPr>
            <a:grpSpLocks/>
          </p:cNvGrpSpPr>
          <p:nvPr/>
        </p:nvGrpSpPr>
        <p:grpSpPr bwMode="auto">
          <a:xfrm rot="21300000">
            <a:off x="4572000" y="3451225"/>
            <a:ext cx="685800" cy="593725"/>
            <a:chOff x="2880" y="3312"/>
            <a:chExt cx="408" cy="336"/>
          </a:xfrm>
        </p:grpSpPr>
        <p:sp>
          <p:nvSpPr>
            <p:cNvPr id="420908" name="Freeform 1068"/>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20909" name="Freeform 1069"/>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20910" name="Freeform 1070"/>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20911" name="Text Box 1071"/>
          <p:cNvSpPr txBox="1">
            <a:spLocks noChangeArrowheads="1"/>
          </p:cNvSpPr>
          <p:nvPr/>
        </p:nvSpPr>
        <p:spPr bwMode="auto">
          <a:xfrm flipH="1">
            <a:off x="4776788" y="33020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20912" name="Line 1072"/>
          <p:cNvSpPr>
            <a:spLocks noChangeShapeType="1"/>
          </p:cNvSpPr>
          <p:nvPr/>
        </p:nvSpPr>
        <p:spPr bwMode="auto">
          <a:xfrm>
            <a:off x="3276600" y="1968500"/>
            <a:ext cx="1371600" cy="2057400"/>
          </a:xfrm>
          <a:prstGeom prst="line">
            <a:avLst/>
          </a:prstGeom>
          <a:noFill/>
          <a:ln w="9525">
            <a:solidFill>
              <a:schemeClr val="tx1"/>
            </a:solidFill>
            <a:round/>
            <a:headEnd/>
            <a:tailEnd type="arrow" w="lg" len="lg"/>
          </a:ln>
          <a:effectLst/>
        </p:spPr>
        <p:txBody>
          <a:bodyPr wrap="none" anchor="ctr"/>
          <a:lstStyle/>
          <a:p>
            <a:endParaRPr lang="en-US"/>
          </a:p>
        </p:txBody>
      </p:sp>
      <p:sp>
        <p:nvSpPr>
          <p:cNvPr id="420913" name="Text Box 1073"/>
          <p:cNvSpPr txBox="1">
            <a:spLocks noChangeArrowheads="1"/>
          </p:cNvSpPr>
          <p:nvPr/>
        </p:nvSpPr>
        <p:spPr bwMode="auto">
          <a:xfrm flipH="1">
            <a:off x="3619500" y="22923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20914" name="Line 1074"/>
          <p:cNvSpPr>
            <a:spLocks noChangeShapeType="1"/>
          </p:cNvSpPr>
          <p:nvPr/>
        </p:nvSpPr>
        <p:spPr bwMode="auto">
          <a:xfrm flipH="1">
            <a:off x="5181600" y="2044700"/>
            <a:ext cx="457200" cy="2146300"/>
          </a:xfrm>
          <a:prstGeom prst="line">
            <a:avLst/>
          </a:prstGeom>
          <a:noFill/>
          <a:ln w="9525">
            <a:solidFill>
              <a:schemeClr val="tx1"/>
            </a:solidFill>
            <a:round/>
            <a:headEnd/>
            <a:tailEnd type="arrow" w="lg" len="lg"/>
          </a:ln>
          <a:effectLst/>
        </p:spPr>
        <p:txBody>
          <a:bodyPr wrap="none" anchor="ctr"/>
          <a:lstStyle/>
          <a:p>
            <a:endParaRPr lang="en-US"/>
          </a:p>
        </p:txBody>
      </p:sp>
      <p:sp>
        <p:nvSpPr>
          <p:cNvPr id="420915" name="Text Box 1075"/>
          <p:cNvSpPr txBox="1">
            <a:spLocks noChangeArrowheads="1"/>
          </p:cNvSpPr>
          <p:nvPr/>
        </p:nvSpPr>
        <p:spPr bwMode="auto">
          <a:xfrm flipH="1">
            <a:off x="5272088" y="23812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20916" name="Line 1076"/>
          <p:cNvSpPr>
            <a:spLocks noChangeShapeType="1"/>
          </p:cNvSpPr>
          <p:nvPr/>
        </p:nvSpPr>
        <p:spPr bwMode="auto">
          <a:xfrm flipH="1" flipV="1">
            <a:off x="3276600" y="3657600"/>
            <a:ext cx="1066800" cy="609600"/>
          </a:xfrm>
          <a:prstGeom prst="line">
            <a:avLst/>
          </a:prstGeom>
          <a:noFill/>
          <a:ln w="9525">
            <a:solidFill>
              <a:schemeClr val="tx1"/>
            </a:solidFill>
            <a:round/>
            <a:headEnd/>
            <a:tailEnd type="arrow" w="lg" len="lg"/>
          </a:ln>
          <a:effectLst/>
        </p:spPr>
        <p:txBody>
          <a:bodyPr wrap="none" anchor="ctr"/>
          <a:lstStyle/>
          <a:p>
            <a:endParaRPr lang="en-US"/>
          </a:p>
        </p:txBody>
      </p:sp>
      <p:sp>
        <p:nvSpPr>
          <p:cNvPr id="420918" name="Text Box 1078"/>
          <p:cNvSpPr txBox="1">
            <a:spLocks noChangeArrowheads="1"/>
          </p:cNvSpPr>
          <p:nvPr/>
        </p:nvSpPr>
        <p:spPr bwMode="auto">
          <a:xfrm flipH="1">
            <a:off x="3810000" y="43307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20919" name="Text Box 1079"/>
          <p:cNvSpPr txBox="1">
            <a:spLocks noChangeArrowheads="1"/>
          </p:cNvSpPr>
          <p:nvPr/>
        </p:nvSpPr>
        <p:spPr bwMode="auto">
          <a:xfrm flipH="1">
            <a:off x="3752850" y="3644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grpSp>
        <p:nvGrpSpPr>
          <p:cNvPr id="6" name="Group 1086"/>
          <p:cNvGrpSpPr>
            <a:grpSpLocks/>
          </p:cNvGrpSpPr>
          <p:nvPr/>
        </p:nvGrpSpPr>
        <p:grpSpPr bwMode="auto">
          <a:xfrm rot="3300000">
            <a:off x="2623344" y="4129881"/>
            <a:ext cx="2286000" cy="1290638"/>
            <a:chOff x="2065" y="2730"/>
            <a:chExt cx="1279" cy="726"/>
          </a:xfrm>
        </p:grpSpPr>
        <p:sp>
          <p:nvSpPr>
            <p:cNvPr id="420927" name="Freeform 1087"/>
            <p:cNvSpPr>
              <a:spLocks/>
            </p:cNvSpPr>
            <p:nvPr/>
          </p:nvSpPr>
          <p:spPr bwMode="auto">
            <a:xfrm flipH="1" flipV="1">
              <a:off x="2065" y="3134"/>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420928" name="Freeform 1088"/>
            <p:cNvSpPr>
              <a:spLocks/>
            </p:cNvSpPr>
            <p:nvPr/>
          </p:nvSpPr>
          <p:spPr bwMode="auto">
            <a:xfrm>
              <a:off x="2077" y="2730"/>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sp>
        <p:nvSpPr>
          <p:cNvPr id="420929" name="Text Box 1089"/>
          <p:cNvSpPr txBox="1">
            <a:spLocks noChangeArrowheads="1"/>
          </p:cNvSpPr>
          <p:nvPr/>
        </p:nvSpPr>
        <p:spPr bwMode="auto">
          <a:xfrm flipH="1">
            <a:off x="3276600" y="469265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b</a:t>
            </a:r>
            <a:endParaRPr lang="en-US" sz="2400">
              <a:latin typeface="Times New Roman" pitchFamily="18" charset="0"/>
            </a:endParaRPr>
          </a:p>
        </p:txBody>
      </p:sp>
      <p:sp>
        <p:nvSpPr>
          <p:cNvPr id="420930" name="Freeform 1090"/>
          <p:cNvSpPr>
            <a:spLocks/>
          </p:cNvSpPr>
          <p:nvPr/>
        </p:nvSpPr>
        <p:spPr bwMode="auto">
          <a:xfrm>
            <a:off x="5276850" y="2036763"/>
            <a:ext cx="1109663" cy="3887787"/>
          </a:xfrm>
          <a:custGeom>
            <a:avLst/>
            <a:gdLst/>
            <a:ahLst/>
            <a:cxnLst>
              <a:cxn ang="0">
                <a:pos x="275" y="0"/>
              </a:cxn>
              <a:cxn ang="0">
                <a:pos x="0" y="2449"/>
              </a:cxn>
            </a:cxnLst>
            <a:rect l="0" t="0" r="r" b="b"/>
            <a:pathLst>
              <a:path w="699" h="2449">
                <a:moveTo>
                  <a:pt x="275" y="0"/>
                </a:moveTo>
                <a:cubicBezTo>
                  <a:pt x="699" y="652"/>
                  <a:pt x="528" y="1610"/>
                  <a:pt x="0" y="2449"/>
                </a:cubicBezTo>
              </a:path>
            </a:pathLst>
          </a:custGeom>
          <a:noFill/>
          <a:ln w="9525">
            <a:solidFill>
              <a:srgbClr val="000000"/>
            </a:solidFill>
            <a:round/>
            <a:headEnd type="none" w="med" len="med"/>
            <a:tailEnd type="arrow" w="lg" len="lg"/>
          </a:ln>
        </p:spPr>
        <p:txBody>
          <a:bodyPr/>
          <a:lstStyle/>
          <a:p>
            <a:endParaRPr lang="en-US"/>
          </a:p>
        </p:txBody>
      </p:sp>
      <p:sp>
        <p:nvSpPr>
          <p:cNvPr id="420931" name="Text Box 1091"/>
          <p:cNvSpPr txBox="1">
            <a:spLocks noChangeArrowheads="1"/>
          </p:cNvSpPr>
          <p:nvPr/>
        </p:nvSpPr>
        <p:spPr bwMode="auto">
          <a:xfrm flipH="1">
            <a:off x="5995988" y="362585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20933" name="Text Box 1093"/>
          <p:cNvSpPr txBox="1">
            <a:spLocks noChangeArrowheads="1"/>
          </p:cNvSpPr>
          <p:nvPr/>
        </p:nvSpPr>
        <p:spPr bwMode="auto">
          <a:xfrm>
            <a:off x="4545013" y="4129088"/>
            <a:ext cx="457200" cy="366712"/>
          </a:xfrm>
          <a:prstGeom prst="rect">
            <a:avLst/>
          </a:prstGeom>
          <a:noFill/>
          <a:ln w="9525">
            <a:noFill/>
            <a:miter lim="800000"/>
            <a:headEnd/>
            <a:tailEnd type="none" w="lg" len="lg"/>
          </a:ln>
          <a:effectLst/>
        </p:spPr>
        <p:txBody>
          <a:bodyPr>
            <a:spAutoFit/>
          </a:bodyPr>
          <a:lstStyle/>
          <a:p>
            <a:pPr>
              <a:spcBef>
                <a:spcPct val="50000"/>
              </a:spcBef>
              <a:buFontTx/>
              <a:buNone/>
            </a:pPr>
            <a:r>
              <a:rPr lang="en-US" sz="1800"/>
              <a:t>1</a:t>
            </a:r>
          </a:p>
        </p:txBody>
      </p:sp>
      <p:sp>
        <p:nvSpPr>
          <p:cNvPr id="420934" name="Text Box 1094"/>
          <p:cNvSpPr txBox="1">
            <a:spLocks noChangeArrowheads="1"/>
          </p:cNvSpPr>
          <p:nvPr/>
        </p:nvSpPr>
        <p:spPr bwMode="auto">
          <a:xfrm>
            <a:off x="4495800" y="5708650"/>
            <a:ext cx="457200" cy="366713"/>
          </a:xfrm>
          <a:prstGeom prst="rect">
            <a:avLst/>
          </a:prstGeom>
          <a:noFill/>
          <a:ln w="9525">
            <a:noFill/>
            <a:miter lim="800000"/>
            <a:headEnd/>
            <a:tailEnd type="none" w="lg" len="lg"/>
          </a:ln>
          <a:effectLst/>
        </p:spPr>
        <p:txBody>
          <a:bodyPr>
            <a:spAutoFit/>
          </a:bodyPr>
          <a:lstStyle/>
          <a:p>
            <a:pPr>
              <a:spcBef>
                <a:spcPct val="50000"/>
              </a:spcBef>
              <a:buFontTx/>
              <a:buNone/>
            </a:pPr>
            <a:r>
              <a:rPr lang="en-US" sz="1800"/>
              <a:t>2</a:t>
            </a:r>
          </a:p>
        </p:txBody>
      </p:sp>
      <p:sp>
        <p:nvSpPr>
          <p:cNvPr id="420936" name="Line 1096"/>
          <p:cNvSpPr>
            <a:spLocks noChangeShapeType="1"/>
          </p:cNvSpPr>
          <p:nvPr/>
        </p:nvSpPr>
        <p:spPr bwMode="auto">
          <a:xfrm flipH="1" flipV="1">
            <a:off x="4794250" y="4821238"/>
            <a:ext cx="6350" cy="741362"/>
          </a:xfrm>
          <a:prstGeom prst="line">
            <a:avLst/>
          </a:prstGeom>
          <a:noFill/>
          <a:ln w="9525">
            <a:solidFill>
              <a:schemeClr val="tx1"/>
            </a:solidFill>
            <a:round/>
            <a:headEnd/>
            <a:tailEnd type="arrow" w="lg" len="lg"/>
          </a:ln>
          <a:effectLst/>
        </p:spPr>
        <p:txBody>
          <a:bodyPr/>
          <a:lstStyle/>
          <a:p>
            <a:endParaRPr lang="en-US"/>
          </a:p>
        </p:txBody>
      </p:sp>
      <p:sp>
        <p:nvSpPr>
          <p:cNvPr id="420937" name="Text Box 1097"/>
          <p:cNvSpPr txBox="1">
            <a:spLocks noChangeArrowheads="1"/>
          </p:cNvSpPr>
          <p:nvPr/>
        </p:nvSpPr>
        <p:spPr bwMode="auto">
          <a:xfrm flipH="1">
            <a:off x="4835525" y="49530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a</a:t>
            </a:r>
            <a:endParaRPr lang="en-US" sz="2400">
              <a:latin typeface="Times New Roman" pitchFamily="18" charset="0"/>
            </a:endParaRPr>
          </a:p>
        </p:txBody>
      </p:sp>
      <p:sp>
        <p:nvSpPr>
          <p:cNvPr id="420939" name="Text Box 1099"/>
          <p:cNvSpPr txBox="1">
            <a:spLocks noChangeArrowheads="1"/>
          </p:cNvSpPr>
          <p:nvPr/>
        </p:nvSpPr>
        <p:spPr bwMode="auto">
          <a:xfrm>
            <a:off x="228600" y="1295400"/>
            <a:ext cx="2362200" cy="1006475"/>
          </a:xfrm>
          <a:prstGeom prst="rect">
            <a:avLst/>
          </a:prstGeom>
          <a:noFill/>
          <a:ln w="9525">
            <a:noFill/>
            <a:miter lim="800000"/>
            <a:headEnd/>
            <a:tailEnd type="none" w="lg" len="lg"/>
          </a:ln>
          <a:effectLst/>
        </p:spPr>
        <p:txBody>
          <a:bodyPr>
            <a:spAutoFit/>
          </a:bodyPr>
          <a:lstStyle/>
          <a:p>
            <a:pPr>
              <a:spcBef>
                <a:spcPct val="50000"/>
              </a:spcBef>
              <a:buFontTx/>
              <a:buNone/>
            </a:pPr>
            <a:r>
              <a:rPr lang="en-US">
                <a:latin typeface="Times New Roman" pitchFamily="18" charset="0"/>
              </a:rPr>
              <a:t>Splitting</a:t>
            </a:r>
            <a:r>
              <a:rPr lang="en-US"/>
              <a:t> </a:t>
            </a:r>
            <a:r>
              <a:rPr lang="en-US" b="1">
                <a:solidFill>
                  <a:srgbClr val="000000"/>
                </a:solidFill>
                <a:latin typeface="Times New Roman" pitchFamily="18" charset="0"/>
              </a:rPr>
              <a:t>q</a:t>
            </a:r>
            <a:r>
              <a:rPr lang="en-US" b="1" baseline="-30000">
                <a:solidFill>
                  <a:srgbClr val="000000"/>
                </a:solidFill>
                <a:latin typeface="Times New Roman" pitchFamily="18" charset="0"/>
              </a:rPr>
              <a:t>3 </a:t>
            </a:r>
            <a:r>
              <a:rPr lang="en-US">
                <a:latin typeface="Times New Roman" pitchFamily="18" charset="0"/>
              </a:rPr>
              <a:t>into </a:t>
            </a:r>
            <a:r>
              <a:rPr lang="en-US" b="1">
                <a:solidFill>
                  <a:srgbClr val="000000"/>
                </a:solidFill>
                <a:latin typeface="Times New Roman" pitchFamily="18" charset="0"/>
              </a:rPr>
              <a:t>q</a:t>
            </a:r>
            <a:r>
              <a:rPr lang="en-US" b="1" baseline="-30000">
                <a:solidFill>
                  <a:srgbClr val="000000"/>
                </a:solidFill>
                <a:latin typeface="Times New Roman" pitchFamily="18" charset="0"/>
              </a:rPr>
              <a:t>3 </a:t>
            </a:r>
            <a:r>
              <a:rPr lang="en-US">
                <a:latin typeface="Times New Roman" pitchFamily="18" charset="0"/>
              </a:rPr>
              <a:t>and </a:t>
            </a:r>
            <a:r>
              <a:rPr lang="en-US" b="1">
                <a:solidFill>
                  <a:srgbClr val="000000"/>
                </a:solidFill>
                <a:latin typeface="Times New Roman" pitchFamily="18" charset="0"/>
              </a:rPr>
              <a:t>q</a:t>
            </a:r>
            <a:r>
              <a:rPr lang="en-US" b="1" baseline="-30000">
                <a:solidFill>
                  <a:srgbClr val="000000"/>
                </a:solidFill>
                <a:latin typeface="Times New Roman" pitchFamily="18" charset="0"/>
              </a:rPr>
              <a:t>3 </a:t>
            </a:r>
          </a:p>
        </p:txBody>
      </p:sp>
      <p:sp>
        <p:nvSpPr>
          <p:cNvPr id="420941" name="Text Box 1101"/>
          <p:cNvSpPr txBox="1">
            <a:spLocks noChangeArrowheads="1"/>
          </p:cNvSpPr>
          <p:nvPr/>
        </p:nvSpPr>
        <p:spPr bwMode="auto">
          <a:xfrm>
            <a:off x="914400" y="1828800"/>
            <a:ext cx="533400" cy="549275"/>
          </a:xfrm>
          <a:prstGeom prst="rect">
            <a:avLst/>
          </a:prstGeom>
          <a:noFill/>
          <a:ln w="9525">
            <a:noFill/>
            <a:miter lim="800000"/>
            <a:headEnd/>
            <a:tailEnd type="none" w="lg" len="lg"/>
          </a:ln>
          <a:effectLst/>
        </p:spPr>
        <p:txBody>
          <a:bodyPr>
            <a:spAutoFit/>
          </a:bodyPr>
          <a:lstStyle/>
          <a:p>
            <a:pPr>
              <a:spcBef>
                <a:spcPct val="50000"/>
              </a:spcBef>
              <a:buFontTx/>
              <a:buNone/>
            </a:pPr>
            <a:endParaRPr lang="en-US"/>
          </a:p>
        </p:txBody>
      </p:sp>
      <p:sp>
        <p:nvSpPr>
          <p:cNvPr id="420942" name="Text Box 1102"/>
          <p:cNvSpPr txBox="1">
            <a:spLocks noChangeArrowheads="1"/>
          </p:cNvSpPr>
          <p:nvPr/>
        </p:nvSpPr>
        <p:spPr bwMode="auto">
          <a:xfrm>
            <a:off x="1143000" y="1720850"/>
            <a:ext cx="685800" cy="336550"/>
          </a:xfrm>
          <a:prstGeom prst="rect">
            <a:avLst/>
          </a:prstGeom>
          <a:noFill/>
          <a:ln w="9525">
            <a:noFill/>
            <a:miter lim="800000"/>
            <a:headEnd/>
            <a:tailEnd type="none" w="lg" len="lg"/>
          </a:ln>
          <a:effectLst/>
        </p:spPr>
        <p:txBody>
          <a:bodyPr>
            <a:spAutoFit/>
          </a:bodyPr>
          <a:lstStyle/>
          <a:p>
            <a:pPr>
              <a:spcBef>
                <a:spcPct val="50000"/>
              </a:spcBef>
              <a:buFontTx/>
              <a:buNone/>
            </a:pPr>
            <a:r>
              <a:rPr lang="en-US" sz="1600" b="1"/>
              <a:t>1</a:t>
            </a:r>
          </a:p>
        </p:txBody>
      </p:sp>
      <p:sp>
        <p:nvSpPr>
          <p:cNvPr id="420943" name="Text Box 1103"/>
          <p:cNvSpPr txBox="1">
            <a:spLocks noChangeArrowheads="1"/>
          </p:cNvSpPr>
          <p:nvPr/>
        </p:nvSpPr>
        <p:spPr bwMode="auto">
          <a:xfrm>
            <a:off x="2209800" y="1720850"/>
            <a:ext cx="1143000" cy="336550"/>
          </a:xfrm>
          <a:prstGeom prst="rect">
            <a:avLst/>
          </a:prstGeom>
          <a:noFill/>
          <a:ln w="9525">
            <a:noFill/>
            <a:miter lim="800000"/>
            <a:headEnd/>
            <a:tailEnd type="none" w="lg" len="lg"/>
          </a:ln>
          <a:effectLst/>
        </p:spPr>
        <p:txBody>
          <a:bodyPr>
            <a:spAutoFit/>
          </a:bodyPr>
          <a:lstStyle/>
          <a:p>
            <a:pPr>
              <a:spcBef>
                <a:spcPct val="50000"/>
              </a:spcBef>
              <a:buFontTx/>
              <a:buNone/>
            </a:pPr>
            <a:r>
              <a:rPr lang="en-US" sz="1600" b="1"/>
              <a: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5"/>
          <p:cNvSpPr>
            <a:spLocks noGrp="1"/>
          </p:cNvSpPr>
          <p:nvPr>
            <p:ph type="sldNum" sz="quarter" idx="12"/>
          </p:nvPr>
        </p:nvSpPr>
        <p:spPr/>
        <p:txBody>
          <a:bodyPr/>
          <a:lstStyle/>
          <a:p>
            <a:fld id="{D01095DB-37BF-4CE5-BB6D-29F14FCABC28}" type="slidenum">
              <a:rPr lang="en-US"/>
              <a:pPr/>
              <a:t>26</a:t>
            </a:fld>
            <a:endParaRPr lang="en-US"/>
          </a:p>
        </p:txBody>
      </p:sp>
      <p:sp>
        <p:nvSpPr>
          <p:cNvPr id="432130" name="Rectangle 2"/>
          <p:cNvSpPr>
            <a:spLocks noGrp="1" noChangeArrowheads="1"/>
          </p:cNvSpPr>
          <p:nvPr>
            <p:ph type="title"/>
          </p:nvPr>
        </p:nvSpPr>
        <p:spPr/>
        <p:txBody>
          <a:bodyPr/>
          <a:lstStyle/>
          <a:p>
            <a:r>
              <a:rPr lang="en-US"/>
              <a:t>Example continued …</a:t>
            </a:r>
          </a:p>
        </p:txBody>
      </p:sp>
      <p:sp>
        <p:nvSpPr>
          <p:cNvPr id="432131" name="Rectangle 3"/>
          <p:cNvSpPr>
            <a:spLocks noGrp="1" noChangeArrowheads="1"/>
          </p:cNvSpPr>
          <p:nvPr>
            <p:ph type="body" idx="1"/>
          </p:nvPr>
        </p:nvSpPr>
        <p:spPr>
          <a:xfrm>
            <a:off x="685800" y="1600200"/>
            <a:ext cx="7772400" cy="4114800"/>
          </a:xfrm>
        </p:spPr>
        <p:txBody>
          <a:bodyPr/>
          <a:lstStyle/>
          <a:p>
            <a:pPr>
              <a:buFontTx/>
              <a:buNone/>
            </a:pPr>
            <a:r>
              <a:rPr lang="en-US"/>
              <a:t>	</a:t>
            </a:r>
            <a:r>
              <a:rPr lang="en-US" sz="3000"/>
              <a:t>Running the string abbabbba on both the machines, the output strings can be determined by the following table</a:t>
            </a:r>
          </a:p>
        </p:txBody>
      </p:sp>
      <p:grpSp>
        <p:nvGrpSpPr>
          <p:cNvPr id="2" name="Group 75"/>
          <p:cNvGrpSpPr>
            <a:grpSpLocks/>
          </p:cNvGrpSpPr>
          <p:nvPr/>
        </p:nvGrpSpPr>
        <p:grpSpPr bwMode="auto">
          <a:xfrm>
            <a:off x="1281113" y="3409950"/>
            <a:ext cx="6324600" cy="2990850"/>
            <a:chOff x="807" y="1524"/>
            <a:chExt cx="3984" cy="2309"/>
          </a:xfrm>
        </p:grpSpPr>
        <p:grpSp>
          <p:nvGrpSpPr>
            <p:cNvPr id="3" name="Group 76"/>
            <p:cNvGrpSpPr>
              <a:grpSpLocks/>
            </p:cNvGrpSpPr>
            <p:nvPr/>
          </p:nvGrpSpPr>
          <p:grpSpPr bwMode="auto">
            <a:xfrm>
              <a:off x="816" y="1524"/>
              <a:ext cx="3960" cy="1740"/>
              <a:chOff x="480" y="1200"/>
              <a:chExt cx="3960" cy="1740"/>
            </a:xfrm>
          </p:grpSpPr>
          <p:grpSp>
            <p:nvGrpSpPr>
              <p:cNvPr id="4" name="Group 77"/>
              <p:cNvGrpSpPr>
                <a:grpSpLocks/>
              </p:cNvGrpSpPr>
              <p:nvPr/>
            </p:nvGrpSpPr>
            <p:grpSpPr bwMode="auto">
              <a:xfrm>
                <a:off x="1488" y="1536"/>
                <a:ext cx="240" cy="336"/>
                <a:chOff x="1824" y="2976"/>
                <a:chExt cx="240" cy="336"/>
              </a:xfrm>
            </p:grpSpPr>
            <p:sp>
              <p:nvSpPr>
                <p:cNvPr id="432206" name="Line 78"/>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07" name="Line 79"/>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5" name="Group 80"/>
              <p:cNvGrpSpPr>
                <a:grpSpLocks/>
              </p:cNvGrpSpPr>
              <p:nvPr/>
            </p:nvGrpSpPr>
            <p:grpSpPr bwMode="auto">
              <a:xfrm>
                <a:off x="480" y="1200"/>
                <a:ext cx="3960" cy="1740"/>
                <a:chOff x="480" y="1200"/>
                <a:chExt cx="3960" cy="1740"/>
              </a:xfrm>
            </p:grpSpPr>
            <p:sp>
              <p:nvSpPr>
                <p:cNvPr id="432209" name="Rectangle 81"/>
                <p:cNvSpPr>
                  <a:spLocks noChangeArrowheads="1"/>
                </p:cNvSpPr>
                <p:nvPr/>
              </p:nvSpPr>
              <p:spPr bwMode="auto">
                <a:xfrm>
                  <a:off x="408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10" name="Rectangle 82"/>
                <p:cNvSpPr>
                  <a:spLocks noChangeArrowheads="1"/>
                </p:cNvSpPr>
                <p:nvPr/>
              </p:nvSpPr>
              <p:spPr bwMode="auto">
                <a:xfrm>
                  <a:off x="372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11" name="Rectangle 83"/>
                <p:cNvSpPr>
                  <a:spLocks noChangeArrowheads="1"/>
                </p:cNvSpPr>
                <p:nvPr/>
              </p:nvSpPr>
              <p:spPr bwMode="auto">
                <a:xfrm>
                  <a:off x="336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12" name="Rectangle 84"/>
                <p:cNvSpPr>
                  <a:spLocks noChangeArrowheads="1"/>
                </p:cNvSpPr>
                <p:nvPr/>
              </p:nvSpPr>
              <p:spPr bwMode="auto">
                <a:xfrm>
                  <a:off x="300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13" name="Rectangle 85"/>
                <p:cNvSpPr>
                  <a:spLocks noChangeArrowheads="1"/>
                </p:cNvSpPr>
                <p:nvPr/>
              </p:nvSpPr>
              <p:spPr bwMode="auto">
                <a:xfrm>
                  <a:off x="264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14" name="Rectangle 86"/>
                <p:cNvSpPr>
                  <a:spLocks noChangeArrowheads="1"/>
                </p:cNvSpPr>
                <p:nvPr/>
              </p:nvSpPr>
              <p:spPr bwMode="auto">
                <a:xfrm>
                  <a:off x="228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15" name="Rectangle 87"/>
                <p:cNvSpPr>
                  <a:spLocks noChangeArrowheads="1"/>
                </p:cNvSpPr>
                <p:nvPr/>
              </p:nvSpPr>
              <p:spPr bwMode="auto">
                <a:xfrm>
                  <a:off x="192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16" name="Rectangle 88"/>
                <p:cNvSpPr>
                  <a:spLocks noChangeArrowheads="1"/>
                </p:cNvSpPr>
                <p:nvPr/>
              </p:nvSpPr>
              <p:spPr bwMode="auto">
                <a:xfrm>
                  <a:off x="1560" y="2375"/>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17" name="Rectangle 89"/>
                <p:cNvSpPr>
                  <a:spLocks noChangeArrowheads="1"/>
                </p:cNvSpPr>
                <p:nvPr/>
              </p:nvSpPr>
              <p:spPr bwMode="auto">
                <a:xfrm>
                  <a:off x="1200" y="2375"/>
                  <a:ext cx="360" cy="565"/>
                </a:xfrm>
                <a:prstGeom prst="rect">
                  <a:avLst/>
                </a:prstGeom>
                <a:noFill/>
                <a:ln w="9525">
                  <a:noFill/>
                  <a:miter lim="800000"/>
                  <a:headEnd/>
                  <a:tailEnd type="none" w="lg" len="lg"/>
                </a:ln>
                <a:effectLst/>
              </p:spPr>
              <p:txBody>
                <a:bodyPr/>
                <a:lstStyle/>
                <a:p>
                  <a:pPr algn="ctr">
                    <a:buFontTx/>
                    <a:buNone/>
                  </a:pPr>
                  <a:endParaRPr lang="en-US" sz="2800">
                    <a:latin typeface="Times New Roman" pitchFamily="18" charset="0"/>
                  </a:endParaRPr>
                </a:p>
              </p:txBody>
            </p:sp>
            <p:sp>
              <p:nvSpPr>
                <p:cNvPr id="432218" name="Rectangle 90"/>
                <p:cNvSpPr>
                  <a:spLocks noChangeArrowheads="1"/>
                </p:cNvSpPr>
                <p:nvPr/>
              </p:nvSpPr>
              <p:spPr bwMode="auto">
                <a:xfrm>
                  <a:off x="480" y="2375"/>
                  <a:ext cx="72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Mealy</a:t>
                  </a:r>
                </a:p>
              </p:txBody>
            </p:sp>
            <p:sp>
              <p:nvSpPr>
                <p:cNvPr id="432219" name="Rectangle 91"/>
                <p:cNvSpPr>
                  <a:spLocks noChangeArrowheads="1"/>
                </p:cNvSpPr>
                <p:nvPr/>
              </p:nvSpPr>
              <p:spPr bwMode="auto">
                <a:xfrm>
                  <a:off x="408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1</a:t>
                  </a:r>
                </a:p>
              </p:txBody>
            </p:sp>
            <p:sp>
              <p:nvSpPr>
                <p:cNvPr id="432220" name="Rectangle 92"/>
                <p:cNvSpPr>
                  <a:spLocks noChangeArrowheads="1"/>
                </p:cNvSpPr>
                <p:nvPr/>
              </p:nvSpPr>
              <p:spPr bwMode="auto">
                <a:xfrm>
                  <a:off x="372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0</a:t>
                  </a:r>
                </a:p>
              </p:txBody>
            </p:sp>
            <p:sp>
              <p:nvSpPr>
                <p:cNvPr id="432221" name="Rectangle 93"/>
                <p:cNvSpPr>
                  <a:spLocks noChangeArrowheads="1"/>
                </p:cNvSpPr>
                <p:nvPr/>
              </p:nvSpPr>
              <p:spPr bwMode="auto">
                <a:xfrm>
                  <a:off x="336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2222" name="Rectangle 94"/>
                <p:cNvSpPr>
                  <a:spLocks noChangeArrowheads="1"/>
                </p:cNvSpPr>
                <p:nvPr/>
              </p:nvSpPr>
              <p:spPr bwMode="auto">
                <a:xfrm>
                  <a:off x="300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0</a:t>
                  </a:r>
                </a:p>
              </p:txBody>
            </p:sp>
            <p:sp>
              <p:nvSpPr>
                <p:cNvPr id="432223" name="Rectangle 95"/>
                <p:cNvSpPr>
                  <a:spLocks noChangeArrowheads="1"/>
                </p:cNvSpPr>
                <p:nvPr/>
              </p:nvSpPr>
              <p:spPr bwMode="auto">
                <a:xfrm>
                  <a:off x="264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2224" name="Rectangle 96"/>
                <p:cNvSpPr>
                  <a:spLocks noChangeArrowheads="1"/>
                </p:cNvSpPr>
                <p:nvPr/>
              </p:nvSpPr>
              <p:spPr bwMode="auto">
                <a:xfrm>
                  <a:off x="228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3</a:t>
                  </a:r>
                </a:p>
              </p:txBody>
            </p:sp>
            <p:sp>
              <p:nvSpPr>
                <p:cNvPr id="432225" name="Rectangle 97"/>
                <p:cNvSpPr>
                  <a:spLocks noChangeArrowheads="1"/>
                </p:cNvSpPr>
                <p:nvPr/>
              </p:nvSpPr>
              <p:spPr bwMode="auto">
                <a:xfrm>
                  <a:off x="192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2</a:t>
                  </a:r>
                </a:p>
              </p:txBody>
            </p:sp>
            <p:sp>
              <p:nvSpPr>
                <p:cNvPr id="432226" name="Rectangle 98"/>
                <p:cNvSpPr>
                  <a:spLocks noChangeArrowheads="1"/>
                </p:cNvSpPr>
                <p:nvPr/>
              </p:nvSpPr>
              <p:spPr bwMode="auto">
                <a:xfrm>
                  <a:off x="156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1</a:t>
                  </a:r>
                </a:p>
              </p:txBody>
            </p:sp>
            <p:sp>
              <p:nvSpPr>
                <p:cNvPr id="432227" name="Rectangle 99"/>
                <p:cNvSpPr>
                  <a:spLocks noChangeArrowheads="1"/>
                </p:cNvSpPr>
                <p:nvPr/>
              </p:nvSpPr>
              <p:spPr bwMode="auto">
                <a:xfrm>
                  <a:off x="1200" y="1765"/>
                  <a:ext cx="360" cy="610"/>
                </a:xfrm>
                <a:prstGeom prst="rect">
                  <a:avLst/>
                </a:prstGeom>
                <a:noFill/>
                <a:ln w="9525">
                  <a:noFill/>
                  <a:miter lim="800000"/>
                  <a:headEnd/>
                  <a:tailEnd type="none" w="lg" len="lg"/>
                </a:ln>
                <a:effectLst/>
              </p:spPr>
              <p:txBody>
                <a:bodyPr/>
                <a:lstStyle/>
                <a:p>
                  <a:pPr algn="ctr">
                    <a:buFontTx/>
                    <a:buNone/>
                  </a:pPr>
                  <a:r>
                    <a:rPr lang="en-US" sz="2400" b="1">
                      <a:solidFill>
                        <a:srgbClr val="000000"/>
                      </a:solidFill>
                      <a:latin typeface="Times New Roman" pitchFamily="18" charset="0"/>
                    </a:rPr>
                    <a:t>q</a:t>
                  </a:r>
                  <a:r>
                    <a:rPr lang="en-US" sz="2400" b="1" baseline="-30000">
                      <a:solidFill>
                        <a:srgbClr val="000000"/>
                      </a:solidFill>
                      <a:latin typeface="Times New Roman" pitchFamily="18" charset="0"/>
                    </a:rPr>
                    <a:t>0</a:t>
                  </a:r>
                </a:p>
              </p:txBody>
            </p:sp>
            <p:sp>
              <p:nvSpPr>
                <p:cNvPr id="432228" name="Rectangle 100"/>
                <p:cNvSpPr>
                  <a:spLocks noChangeArrowheads="1"/>
                </p:cNvSpPr>
                <p:nvPr/>
              </p:nvSpPr>
              <p:spPr bwMode="auto">
                <a:xfrm>
                  <a:off x="480" y="1765"/>
                  <a:ext cx="720" cy="610"/>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States</a:t>
                  </a:r>
                </a:p>
              </p:txBody>
            </p:sp>
            <p:sp>
              <p:nvSpPr>
                <p:cNvPr id="432229" name="Rectangle 101"/>
                <p:cNvSpPr>
                  <a:spLocks noChangeArrowheads="1"/>
                </p:cNvSpPr>
                <p:nvPr/>
              </p:nvSpPr>
              <p:spPr bwMode="auto">
                <a:xfrm>
                  <a:off x="408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2230" name="Rectangle 102"/>
                <p:cNvSpPr>
                  <a:spLocks noChangeArrowheads="1"/>
                </p:cNvSpPr>
                <p:nvPr/>
              </p:nvSpPr>
              <p:spPr bwMode="auto">
                <a:xfrm>
                  <a:off x="372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2231" name="Rectangle 103"/>
                <p:cNvSpPr>
                  <a:spLocks noChangeArrowheads="1"/>
                </p:cNvSpPr>
                <p:nvPr/>
              </p:nvSpPr>
              <p:spPr bwMode="auto">
                <a:xfrm>
                  <a:off x="336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2232" name="Rectangle 104"/>
                <p:cNvSpPr>
                  <a:spLocks noChangeArrowheads="1"/>
                </p:cNvSpPr>
                <p:nvPr/>
              </p:nvSpPr>
              <p:spPr bwMode="auto">
                <a:xfrm>
                  <a:off x="300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2233" name="Rectangle 105"/>
                <p:cNvSpPr>
                  <a:spLocks noChangeArrowheads="1"/>
                </p:cNvSpPr>
                <p:nvPr/>
              </p:nvSpPr>
              <p:spPr bwMode="auto">
                <a:xfrm>
                  <a:off x="264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2234" name="Rectangle 106"/>
                <p:cNvSpPr>
                  <a:spLocks noChangeArrowheads="1"/>
                </p:cNvSpPr>
                <p:nvPr/>
              </p:nvSpPr>
              <p:spPr bwMode="auto">
                <a:xfrm>
                  <a:off x="228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2235" name="Rectangle 107"/>
                <p:cNvSpPr>
                  <a:spLocks noChangeArrowheads="1"/>
                </p:cNvSpPr>
                <p:nvPr/>
              </p:nvSpPr>
              <p:spPr bwMode="auto">
                <a:xfrm>
                  <a:off x="192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b</a:t>
                  </a:r>
                </a:p>
              </p:txBody>
            </p:sp>
            <p:sp>
              <p:nvSpPr>
                <p:cNvPr id="432236" name="Rectangle 108"/>
                <p:cNvSpPr>
                  <a:spLocks noChangeArrowheads="1"/>
                </p:cNvSpPr>
                <p:nvPr/>
              </p:nvSpPr>
              <p:spPr bwMode="auto">
                <a:xfrm>
                  <a:off x="1560" y="1200"/>
                  <a:ext cx="36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a</a:t>
                  </a:r>
                </a:p>
              </p:txBody>
            </p:sp>
            <p:sp>
              <p:nvSpPr>
                <p:cNvPr id="432237" name="Rectangle 109"/>
                <p:cNvSpPr>
                  <a:spLocks noChangeArrowheads="1"/>
                </p:cNvSpPr>
                <p:nvPr/>
              </p:nvSpPr>
              <p:spPr bwMode="auto">
                <a:xfrm>
                  <a:off x="1200" y="1200"/>
                  <a:ext cx="360" cy="565"/>
                </a:xfrm>
                <a:prstGeom prst="rect">
                  <a:avLst/>
                </a:prstGeom>
                <a:noFill/>
                <a:ln w="9525">
                  <a:noFill/>
                  <a:miter lim="800000"/>
                  <a:headEnd/>
                  <a:tailEnd type="none" w="lg" len="lg"/>
                </a:ln>
                <a:effectLst/>
              </p:spPr>
              <p:txBody>
                <a:bodyPr/>
                <a:lstStyle/>
                <a:p>
                  <a:pPr algn="ctr">
                    <a:buFontTx/>
                    <a:buNone/>
                  </a:pPr>
                  <a:endParaRPr lang="en-US" sz="2800">
                    <a:latin typeface="Times New Roman" pitchFamily="18" charset="0"/>
                  </a:endParaRPr>
                </a:p>
              </p:txBody>
            </p:sp>
            <p:sp>
              <p:nvSpPr>
                <p:cNvPr id="432238" name="Rectangle 110"/>
                <p:cNvSpPr>
                  <a:spLocks noChangeArrowheads="1"/>
                </p:cNvSpPr>
                <p:nvPr/>
              </p:nvSpPr>
              <p:spPr bwMode="auto">
                <a:xfrm>
                  <a:off x="480" y="1200"/>
                  <a:ext cx="720" cy="565"/>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Input</a:t>
                  </a:r>
                </a:p>
              </p:txBody>
            </p:sp>
            <p:sp>
              <p:nvSpPr>
                <p:cNvPr id="432239" name="Line 111"/>
                <p:cNvSpPr>
                  <a:spLocks noChangeShapeType="1"/>
                </p:cNvSpPr>
                <p:nvPr/>
              </p:nvSpPr>
              <p:spPr bwMode="auto">
                <a:xfrm>
                  <a:off x="480" y="1200"/>
                  <a:ext cx="3960" cy="0"/>
                </a:xfrm>
                <a:prstGeom prst="line">
                  <a:avLst/>
                </a:prstGeom>
                <a:noFill/>
                <a:ln w="28575" cap="sq">
                  <a:solidFill>
                    <a:schemeClr val="tx1"/>
                  </a:solidFill>
                  <a:round/>
                  <a:headEnd/>
                  <a:tailEnd type="none" w="lg" len="lg"/>
                </a:ln>
                <a:effectLst/>
              </p:spPr>
              <p:txBody>
                <a:bodyPr/>
                <a:lstStyle/>
                <a:p>
                  <a:endParaRPr lang="en-US"/>
                </a:p>
              </p:txBody>
            </p:sp>
            <p:sp>
              <p:nvSpPr>
                <p:cNvPr id="432240" name="Line 112"/>
                <p:cNvSpPr>
                  <a:spLocks noChangeShapeType="1"/>
                </p:cNvSpPr>
                <p:nvPr/>
              </p:nvSpPr>
              <p:spPr bwMode="auto">
                <a:xfrm>
                  <a:off x="480" y="1765"/>
                  <a:ext cx="3960" cy="0"/>
                </a:xfrm>
                <a:prstGeom prst="line">
                  <a:avLst/>
                </a:prstGeom>
                <a:noFill/>
                <a:ln w="12700">
                  <a:solidFill>
                    <a:schemeClr val="tx1"/>
                  </a:solidFill>
                  <a:round/>
                  <a:headEnd/>
                  <a:tailEnd type="none" w="lg" len="lg"/>
                </a:ln>
                <a:effectLst/>
              </p:spPr>
              <p:txBody>
                <a:bodyPr/>
                <a:lstStyle/>
                <a:p>
                  <a:endParaRPr lang="en-US"/>
                </a:p>
              </p:txBody>
            </p:sp>
            <p:sp>
              <p:nvSpPr>
                <p:cNvPr id="432241" name="Line 113"/>
                <p:cNvSpPr>
                  <a:spLocks noChangeShapeType="1"/>
                </p:cNvSpPr>
                <p:nvPr/>
              </p:nvSpPr>
              <p:spPr bwMode="auto">
                <a:xfrm>
                  <a:off x="480" y="2375"/>
                  <a:ext cx="3960" cy="0"/>
                </a:xfrm>
                <a:prstGeom prst="line">
                  <a:avLst/>
                </a:prstGeom>
                <a:noFill/>
                <a:ln w="12700">
                  <a:solidFill>
                    <a:schemeClr val="tx1"/>
                  </a:solidFill>
                  <a:round/>
                  <a:headEnd/>
                  <a:tailEnd type="none" w="lg" len="lg"/>
                </a:ln>
                <a:effectLst/>
              </p:spPr>
              <p:txBody>
                <a:bodyPr/>
                <a:lstStyle/>
                <a:p>
                  <a:endParaRPr lang="en-US"/>
                </a:p>
              </p:txBody>
            </p:sp>
            <p:sp>
              <p:nvSpPr>
                <p:cNvPr id="432242" name="Line 114"/>
                <p:cNvSpPr>
                  <a:spLocks noChangeShapeType="1"/>
                </p:cNvSpPr>
                <p:nvPr/>
              </p:nvSpPr>
              <p:spPr bwMode="auto">
                <a:xfrm>
                  <a:off x="480" y="2940"/>
                  <a:ext cx="3960" cy="0"/>
                </a:xfrm>
                <a:prstGeom prst="line">
                  <a:avLst/>
                </a:prstGeom>
                <a:noFill/>
                <a:ln w="28575" cap="sq">
                  <a:solidFill>
                    <a:schemeClr val="tx1"/>
                  </a:solidFill>
                  <a:round/>
                  <a:headEnd/>
                  <a:tailEnd type="none" w="lg" len="lg"/>
                </a:ln>
                <a:effectLst/>
              </p:spPr>
              <p:txBody>
                <a:bodyPr/>
                <a:lstStyle/>
                <a:p>
                  <a:endParaRPr lang="en-US"/>
                </a:p>
              </p:txBody>
            </p:sp>
            <p:sp>
              <p:nvSpPr>
                <p:cNvPr id="432243" name="Line 115"/>
                <p:cNvSpPr>
                  <a:spLocks noChangeShapeType="1"/>
                </p:cNvSpPr>
                <p:nvPr/>
              </p:nvSpPr>
              <p:spPr bwMode="auto">
                <a:xfrm>
                  <a:off x="480" y="1200"/>
                  <a:ext cx="0" cy="1740"/>
                </a:xfrm>
                <a:prstGeom prst="line">
                  <a:avLst/>
                </a:prstGeom>
                <a:noFill/>
                <a:ln w="28575" cap="sq">
                  <a:solidFill>
                    <a:schemeClr val="tx1"/>
                  </a:solidFill>
                  <a:round/>
                  <a:headEnd/>
                  <a:tailEnd type="none" w="lg" len="lg"/>
                </a:ln>
                <a:effectLst/>
              </p:spPr>
              <p:txBody>
                <a:bodyPr/>
                <a:lstStyle/>
                <a:p>
                  <a:endParaRPr lang="en-US"/>
                </a:p>
              </p:txBody>
            </p:sp>
            <p:sp>
              <p:nvSpPr>
                <p:cNvPr id="432244" name="Line 116"/>
                <p:cNvSpPr>
                  <a:spLocks noChangeShapeType="1"/>
                </p:cNvSpPr>
                <p:nvPr/>
              </p:nvSpPr>
              <p:spPr bwMode="auto">
                <a:xfrm>
                  <a:off x="120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45" name="Line 117"/>
                <p:cNvSpPr>
                  <a:spLocks noChangeShapeType="1"/>
                </p:cNvSpPr>
                <p:nvPr/>
              </p:nvSpPr>
              <p:spPr bwMode="auto">
                <a:xfrm>
                  <a:off x="156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46" name="Line 118"/>
                <p:cNvSpPr>
                  <a:spLocks noChangeShapeType="1"/>
                </p:cNvSpPr>
                <p:nvPr/>
              </p:nvSpPr>
              <p:spPr bwMode="auto">
                <a:xfrm>
                  <a:off x="192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47" name="Line 119"/>
                <p:cNvSpPr>
                  <a:spLocks noChangeShapeType="1"/>
                </p:cNvSpPr>
                <p:nvPr/>
              </p:nvSpPr>
              <p:spPr bwMode="auto">
                <a:xfrm>
                  <a:off x="228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48" name="Line 120"/>
                <p:cNvSpPr>
                  <a:spLocks noChangeShapeType="1"/>
                </p:cNvSpPr>
                <p:nvPr/>
              </p:nvSpPr>
              <p:spPr bwMode="auto">
                <a:xfrm>
                  <a:off x="264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49" name="Line 121"/>
                <p:cNvSpPr>
                  <a:spLocks noChangeShapeType="1"/>
                </p:cNvSpPr>
                <p:nvPr/>
              </p:nvSpPr>
              <p:spPr bwMode="auto">
                <a:xfrm>
                  <a:off x="300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50" name="Line 122"/>
                <p:cNvSpPr>
                  <a:spLocks noChangeShapeType="1"/>
                </p:cNvSpPr>
                <p:nvPr/>
              </p:nvSpPr>
              <p:spPr bwMode="auto">
                <a:xfrm>
                  <a:off x="336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51" name="Line 123"/>
                <p:cNvSpPr>
                  <a:spLocks noChangeShapeType="1"/>
                </p:cNvSpPr>
                <p:nvPr/>
              </p:nvSpPr>
              <p:spPr bwMode="auto">
                <a:xfrm>
                  <a:off x="372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52" name="Line 124"/>
                <p:cNvSpPr>
                  <a:spLocks noChangeShapeType="1"/>
                </p:cNvSpPr>
                <p:nvPr/>
              </p:nvSpPr>
              <p:spPr bwMode="auto">
                <a:xfrm>
                  <a:off x="4080" y="1200"/>
                  <a:ext cx="0" cy="1740"/>
                </a:xfrm>
                <a:prstGeom prst="line">
                  <a:avLst/>
                </a:prstGeom>
                <a:noFill/>
                <a:ln w="12700">
                  <a:solidFill>
                    <a:schemeClr val="tx1"/>
                  </a:solidFill>
                  <a:round/>
                  <a:headEnd/>
                  <a:tailEnd type="none" w="lg" len="lg"/>
                </a:ln>
                <a:effectLst/>
              </p:spPr>
              <p:txBody>
                <a:bodyPr/>
                <a:lstStyle/>
                <a:p>
                  <a:endParaRPr lang="en-US"/>
                </a:p>
              </p:txBody>
            </p:sp>
            <p:sp>
              <p:nvSpPr>
                <p:cNvPr id="432253" name="Line 125"/>
                <p:cNvSpPr>
                  <a:spLocks noChangeShapeType="1"/>
                </p:cNvSpPr>
                <p:nvPr/>
              </p:nvSpPr>
              <p:spPr bwMode="auto">
                <a:xfrm>
                  <a:off x="4440" y="1200"/>
                  <a:ext cx="0" cy="1740"/>
                </a:xfrm>
                <a:prstGeom prst="line">
                  <a:avLst/>
                </a:prstGeom>
                <a:noFill/>
                <a:ln w="28575" cap="sq">
                  <a:solidFill>
                    <a:schemeClr val="tx1"/>
                  </a:solidFill>
                  <a:round/>
                  <a:headEnd/>
                  <a:tailEnd type="none" w="lg" len="lg"/>
                </a:ln>
                <a:effectLst/>
              </p:spPr>
              <p:txBody>
                <a:bodyPr/>
                <a:lstStyle/>
                <a:p>
                  <a:endParaRPr lang="en-US"/>
                </a:p>
              </p:txBody>
            </p:sp>
          </p:grpSp>
          <p:grpSp>
            <p:nvGrpSpPr>
              <p:cNvPr id="6" name="Group 126"/>
              <p:cNvGrpSpPr>
                <a:grpSpLocks/>
              </p:cNvGrpSpPr>
              <p:nvPr/>
            </p:nvGrpSpPr>
            <p:grpSpPr bwMode="auto">
              <a:xfrm>
                <a:off x="1824" y="1536"/>
                <a:ext cx="240" cy="336"/>
                <a:chOff x="1824" y="2976"/>
                <a:chExt cx="240" cy="336"/>
              </a:xfrm>
            </p:grpSpPr>
            <p:sp>
              <p:nvSpPr>
                <p:cNvPr id="432255" name="Line 127"/>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56" name="Line 128"/>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7" name="Group 129"/>
              <p:cNvGrpSpPr>
                <a:grpSpLocks/>
              </p:cNvGrpSpPr>
              <p:nvPr/>
            </p:nvGrpSpPr>
            <p:grpSpPr bwMode="auto">
              <a:xfrm>
                <a:off x="2208" y="1536"/>
                <a:ext cx="240" cy="336"/>
                <a:chOff x="1824" y="2976"/>
                <a:chExt cx="240" cy="336"/>
              </a:xfrm>
            </p:grpSpPr>
            <p:sp>
              <p:nvSpPr>
                <p:cNvPr id="432258" name="Line 130"/>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59" name="Line 131"/>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8" name="Group 132"/>
              <p:cNvGrpSpPr>
                <a:grpSpLocks/>
              </p:cNvGrpSpPr>
              <p:nvPr/>
            </p:nvGrpSpPr>
            <p:grpSpPr bwMode="auto">
              <a:xfrm>
                <a:off x="2592" y="1536"/>
                <a:ext cx="240" cy="336"/>
                <a:chOff x="1824" y="2976"/>
                <a:chExt cx="240" cy="336"/>
              </a:xfrm>
            </p:grpSpPr>
            <p:sp>
              <p:nvSpPr>
                <p:cNvPr id="432261" name="Line 133"/>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62" name="Line 134"/>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9" name="Group 135"/>
              <p:cNvGrpSpPr>
                <a:grpSpLocks/>
              </p:cNvGrpSpPr>
              <p:nvPr/>
            </p:nvGrpSpPr>
            <p:grpSpPr bwMode="auto">
              <a:xfrm>
                <a:off x="2928" y="1536"/>
                <a:ext cx="240" cy="336"/>
                <a:chOff x="1824" y="2976"/>
                <a:chExt cx="240" cy="336"/>
              </a:xfrm>
            </p:grpSpPr>
            <p:sp>
              <p:nvSpPr>
                <p:cNvPr id="432264" name="Line 136"/>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65" name="Line 137"/>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0" name="Group 138"/>
              <p:cNvGrpSpPr>
                <a:grpSpLocks/>
              </p:cNvGrpSpPr>
              <p:nvPr/>
            </p:nvGrpSpPr>
            <p:grpSpPr bwMode="auto">
              <a:xfrm>
                <a:off x="3264" y="1536"/>
                <a:ext cx="240" cy="336"/>
                <a:chOff x="1824" y="2976"/>
                <a:chExt cx="240" cy="336"/>
              </a:xfrm>
            </p:grpSpPr>
            <p:sp>
              <p:nvSpPr>
                <p:cNvPr id="432267" name="Line 139"/>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68" name="Line 140"/>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1" name="Group 141"/>
              <p:cNvGrpSpPr>
                <a:grpSpLocks/>
              </p:cNvGrpSpPr>
              <p:nvPr/>
            </p:nvGrpSpPr>
            <p:grpSpPr bwMode="auto">
              <a:xfrm>
                <a:off x="3648" y="1536"/>
                <a:ext cx="240" cy="336"/>
                <a:chOff x="1824" y="2976"/>
                <a:chExt cx="240" cy="336"/>
              </a:xfrm>
            </p:grpSpPr>
            <p:sp>
              <p:nvSpPr>
                <p:cNvPr id="432270" name="Line 142"/>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71" name="Line 143"/>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2" name="Group 144"/>
              <p:cNvGrpSpPr>
                <a:grpSpLocks/>
              </p:cNvGrpSpPr>
              <p:nvPr/>
            </p:nvGrpSpPr>
            <p:grpSpPr bwMode="auto">
              <a:xfrm>
                <a:off x="3984" y="1536"/>
                <a:ext cx="240" cy="336"/>
                <a:chOff x="1824" y="2976"/>
                <a:chExt cx="240" cy="336"/>
              </a:xfrm>
            </p:grpSpPr>
            <p:sp>
              <p:nvSpPr>
                <p:cNvPr id="432273" name="Line 145"/>
                <p:cNvSpPr>
                  <a:spLocks noChangeShapeType="1"/>
                </p:cNvSpPr>
                <p:nvPr/>
              </p:nvSpPr>
              <p:spPr bwMode="auto">
                <a:xfrm flipV="1">
                  <a:off x="1824" y="2976"/>
                  <a:ext cx="240" cy="336"/>
                </a:xfrm>
                <a:prstGeom prst="line">
                  <a:avLst/>
                </a:prstGeom>
                <a:noFill/>
                <a:ln w="9525">
                  <a:solidFill>
                    <a:schemeClr val="tx1"/>
                  </a:solidFill>
                  <a:round/>
                  <a:headEnd/>
                  <a:tailEnd type="arrow" w="lg" len="lg"/>
                </a:ln>
                <a:effectLst/>
              </p:spPr>
              <p:txBody>
                <a:bodyPr/>
                <a:lstStyle/>
                <a:p>
                  <a:endParaRPr lang="en-US"/>
                </a:p>
              </p:txBody>
            </p:sp>
            <p:sp>
              <p:nvSpPr>
                <p:cNvPr id="432274" name="Line 146"/>
                <p:cNvSpPr>
                  <a:spLocks noChangeShapeType="1"/>
                </p:cNvSpPr>
                <p:nvPr/>
              </p:nvSpPr>
              <p:spPr bwMode="auto">
                <a:xfrm flipH="1">
                  <a:off x="2064" y="2976"/>
                  <a:ext cx="0" cy="336"/>
                </a:xfrm>
                <a:prstGeom prst="line">
                  <a:avLst/>
                </a:prstGeom>
                <a:noFill/>
                <a:ln w="9525">
                  <a:solidFill>
                    <a:schemeClr val="tx1"/>
                  </a:solidFill>
                  <a:round/>
                  <a:headEnd/>
                  <a:tailEnd type="arrow" w="lg" len="lg"/>
                </a:ln>
                <a:effectLst/>
              </p:spPr>
              <p:txBody>
                <a:bodyPr/>
                <a:lstStyle/>
                <a:p>
                  <a:endParaRPr lang="en-US"/>
                </a:p>
              </p:txBody>
            </p:sp>
          </p:grpSp>
        </p:grpSp>
        <p:grpSp>
          <p:nvGrpSpPr>
            <p:cNvPr id="13" name="Group 147"/>
            <p:cNvGrpSpPr>
              <a:grpSpLocks/>
            </p:cNvGrpSpPr>
            <p:nvPr/>
          </p:nvGrpSpPr>
          <p:grpSpPr bwMode="auto">
            <a:xfrm>
              <a:off x="807" y="3264"/>
              <a:ext cx="3984" cy="569"/>
              <a:chOff x="816" y="3264"/>
              <a:chExt cx="3936" cy="569"/>
            </a:xfrm>
          </p:grpSpPr>
          <p:sp>
            <p:nvSpPr>
              <p:cNvPr id="432276" name="Rectangle 148"/>
              <p:cNvSpPr>
                <a:spLocks noChangeArrowheads="1"/>
              </p:cNvSpPr>
              <p:nvPr/>
            </p:nvSpPr>
            <p:spPr bwMode="auto">
              <a:xfrm>
                <a:off x="4394"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77" name="Rectangle 149"/>
              <p:cNvSpPr>
                <a:spLocks noChangeArrowheads="1"/>
              </p:cNvSpPr>
              <p:nvPr/>
            </p:nvSpPr>
            <p:spPr bwMode="auto">
              <a:xfrm>
                <a:off x="4037" y="3264"/>
                <a:ext cx="357"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78" name="Rectangle 150"/>
              <p:cNvSpPr>
                <a:spLocks noChangeArrowheads="1"/>
              </p:cNvSpPr>
              <p:nvPr/>
            </p:nvSpPr>
            <p:spPr bwMode="auto">
              <a:xfrm>
                <a:off x="3679"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79" name="Rectangle 151"/>
              <p:cNvSpPr>
                <a:spLocks noChangeArrowheads="1"/>
              </p:cNvSpPr>
              <p:nvPr/>
            </p:nvSpPr>
            <p:spPr bwMode="auto">
              <a:xfrm>
                <a:off x="3321"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80" name="Rectangle 152"/>
              <p:cNvSpPr>
                <a:spLocks noChangeArrowheads="1"/>
              </p:cNvSpPr>
              <p:nvPr/>
            </p:nvSpPr>
            <p:spPr bwMode="auto">
              <a:xfrm>
                <a:off x="2963"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81" name="Rectangle 153"/>
              <p:cNvSpPr>
                <a:spLocks noChangeArrowheads="1"/>
              </p:cNvSpPr>
              <p:nvPr/>
            </p:nvSpPr>
            <p:spPr bwMode="auto">
              <a:xfrm>
                <a:off x="2605"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82" name="Rectangle 154"/>
              <p:cNvSpPr>
                <a:spLocks noChangeArrowheads="1"/>
              </p:cNvSpPr>
              <p:nvPr/>
            </p:nvSpPr>
            <p:spPr bwMode="auto">
              <a:xfrm>
                <a:off x="2247"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83" name="Rectangle 155"/>
              <p:cNvSpPr>
                <a:spLocks noChangeArrowheads="1"/>
              </p:cNvSpPr>
              <p:nvPr/>
            </p:nvSpPr>
            <p:spPr bwMode="auto">
              <a:xfrm>
                <a:off x="1889"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0</a:t>
                </a:r>
              </a:p>
            </p:txBody>
          </p:sp>
          <p:sp>
            <p:nvSpPr>
              <p:cNvPr id="432284" name="Rectangle 156"/>
              <p:cNvSpPr>
                <a:spLocks noChangeArrowheads="1"/>
              </p:cNvSpPr>
              <p:nvPr/>
            </p:nvSpPr>
            <p:spPr bwMode="auto">
              <a:xfrm>
                <a:off x="1531" y="3264"/>
                <a:ext cx="358" cy="569"/>
              </a:xfrm>
              <a:prstGeom prst="rect">
                <a:avLst/>
              </a:prstGeom>
              <a:noFill/>
              <a:ln w="9525">
                <a:noFill/>
                <a:miter lim="800000"/>
                <a:headEnd/>
                <a:tailEnd type="none" w="lg" len="lg"/>
              </a:ln>
              <a:effectLst/>
            </p:spPr>
            <p:txBody>
              <a:bodyPr/>
              <a:lstStyle/>
              <a:p>
                <a:pPr algn="ctr">
                  <a:buFontTx/>
                  <a:buNone/>
                </a:pPr>
                <a:r>
                  <a:rPr lang="en-US" sz="2800">
                    <a:latin typeface="Times New Roman" pitchFamily="18" charset="0"/>
                  </a:rPr>
                  <a:t>1</a:t>
                </a:r>
              </a:p>
            </p:txBody>
          </p:sp>
          <p:sp>
            <p:nvSpPr>
              <p:cNvPr id="432285" name="Rectangle 157"/>
              <p:cNvSpPr>
                <a:spLocks noChangeArrowheads="1"/>
              </p:cNvSpPr>
              <p:nvPr/>
            </p:nvSpPr>
            <p:spPr bwMode="auto">
              <a:xfrm>
                <a:off x="1174" y="3264"/>
                <a:ext cx="357" cy="569"/>
              </a:xfrm>
              <a:prstGeom prst="rect">
                <a:avLst/>
              </a:prstGeom>
              <a:noFill/>
              <a:ln w="9525">
                <a:noFill/>
                <a:miter lim="800000"/>
                <a:headEnd/>
                <a:tailEnd type="none" w="lg" len="lg"/>
              </a:ln>
              <a:effectLst/>
            </p:spPr>
            <p:txBody>
              <a:bodyPr/>
              <a:lstStyle/>
              <a:p>
                <a:pPr>
                  <a:buFontTx/>
                  <a:buNone/>
                </a:pPr>
                <a:endParaRPr lang="en-US" sz="2800">
                  <a:latin typeface="Times New Roman" pitchFamily="18" charset="0"/>
                </a:endParaRPr>
              </a:p>
            </p:txBody>
          </p:sp>
          <p:sp>
            <p:nvSpPr>
              <p:cNvPr id="432286" name="Rectangle 158"/>
              <p:cNvSpPr>
                <a:spLocks noChangeArrowheads="1"/>
              </p:cNvSpPr>
              <p:nvPr/>
            </p:nvSpPr>
            <p:spPr bwMode="auto">
              <a:xfrm>
                <a:off x="816" y="3264"/>
                <a:ext cx="720" cy="569"/>
              </a:xfrm>
              <a:prstGeom prst="rect">
                <a:avLst/>
              </a:prstGeom>
              <a:noFill/>
              <a:ln w="9525">
                <a:noFill/>
                <a:miter lim="800000"/>
                <a:headEnd/>
                <a:tailEnd type="none" w="lg" len="lg"/>
              </a:ln>
              <a:effectLst/>
            </p:spPr>
            <p:txBody>
              <a:bodyPr/>
              <a:lstStyle/>
              <a:p>
                <a:pPr>
                  <a:buFontTx/>
                  <a:buNone/>
                </a:pPr>
                <a:r>
                  <a:rPr lang="en-US" sz="2800">
                    <a:latin typeface="Times New Roman" pitchFamily="18" charset="0"/>
                  </a:rPr>
                  <a:t>Moore</a:t>
                </a:r>
              </a:p>
            </p:txBody>
          </p:sp>
          <p:sp>
            <p:nvSpPr>
              <p:cNvPr id="432287" name="Line 159"/>
              <p:cNvSpPr>
                <a:spLocks noChangeShapeType="1"/>
              </p:cNvSpPr>
              <p:nvPr/>
            </p:nvSpPr>
            <p:spPr bwMode="auto">
              <a:xfrm>
                <a:off x="816" y="3264"/>
                <a:ext cx="3936" cy="0"/>
              </a:xfrm>
              <a:prstGeom prst="line">
                <a:avLst/>
              </a:prstGeom>
              <a:noFill/>
              <a:ln w="28575" cap="sq">
                <a:solidFill>
                  <a:schemeClr val="tx1"/>
                </a:solidFill>
                <a:round/>
                <a:headEnd/>
                <a:tailEnd type="none" w="lg" len="lg"/>
              </a:ln>
              <a:effectLst/>
            </p:spPr>
            <p:txBody>
              <a:bodyPr/>
              <a:lstStyle/>
              <a:p>
                <a:endParaRPr lang="en-US"/>
              </a:p>
            </p:txBody>
          </p:sp>
          <p:sp>
            <p:nvSpPr>
              <p:cNvPr id="432288" name="Line 160"/>
              <p:cNvSpPr>
                <a:spLocks noChangeShapeType="1"/>
              </p:cNvSpPr>
              <p:nvPr/>
            </p:nvSpPr>
            <p:spPr bwMode="auto">
              <a:xfrm>
                <a:off x="816" y="3833"/>
                <a:ext cx="3936" cy="0"/>
              </a:xfrm>
              <a:prstGeom prst="line">
                <a:avLst/>
              </a:prstGeom>
              <a:noFill/>
              <a:ln w="28575" cap="sq">
                <a:solidFill>
                  <a:schemeClr val="tx1"/>
                </a:solidFill>
                <a:round/>
                <a:headEnd/>
                <a:tailEnd type="none" w="lg" len="lg"/>
              </a:ln>
              <a:effectLst/>
            </p:spPr>
            <p:txBody>
              <a:bodyPr/>
              <a:lstStyle/>
              <a:p>
                <a:endParaRPr lang="en-US"/>
              </a:p>
            </p:txBody>
          </p:sp>
          <p:sp>
            <p:nvSpPr>
              <p:cNvPr id="432289" name="Line 161"/>
              <p:cNvSpPr>
                <a:spLocks noChangeShapeType="1"/>
              </p:cNvSpPr>
              <p:nvPr/>
            </p:nvSpPr>
            <p:spPr bwMode="auto">
              <a:xfrm>
                <a:off x="816" y="3264"/>
                <a:ext cx="0" cy="569"/>
              </a:xfrm>
              <a:prstGeom prst="line">
                <a:avLst/>
              </a:prstGeom>
              <a:noFill/>
              <a:ln w="28575" cap="sq">
                <a:solidFill>
                  <a:schemeClr val="tx1"/>
                </a:solidFill>
                <a:round/>
                <a:headEnd/>
                <a:tailEnd type="none" w="lg" len="lg"/>
              </a:ln>
              <a:effectLst/>
            </p:spPr>
            <p:txBody>
              <a:bodyPr/>
              <a:lstStyle/>
              <a:p>
                <a:endParaRPr lang="en-US"/>
              </a:p>
            </p:txBody>
          </p:sp>
          <p:sp>
            <p:nvSpPr>
              <p:cNvPr id="432290" name="Line 162"/>
              <p:cNvSpPr>
                <a:spLocks noChangeShapeType="1"/>
              </p:cNvSpPr>
              <p:nvPr/>
            </p:nvSpPr>
            <p:spPr bwMode="auto">
              <a:xfrm>
                <a:off x="1531" y="3264"/>
                <a:ext cx="0" cy="569"/>
              </a:xfrm>
              <a:prstGeom prst="line">
                <a:avLst/>
              </a:prstGeom>
              <a:noFill/>
              <a:ln w="12700">
                <a:solidFill>
                  <a:schemeClr val="tx1"/>
                </a:solidFill>
                <a:round/>
                <a:headEnd/>
                <a:tailEnd type="none" w="lg" len="lg"/>
              </a:ln>
              <a:effectLst/>
            </p:spPr>
            <p:txBody>
              <a:bodyPr/>
              <a:lstStyle/>
              <a:p>
                <a:endParaRPr lang="en-US"/>
              </a:p>
            </p:txBody>
          </p:sp>
          <p:sp>
            <p:nvSpPr>
              <p:cNvPr id="432291" name="Line 163"/>
              <p:cNvSpPr>
                <a:spLocks noChangeShapeType="1"/>
              </p:cNvSpPr>
              <p:nvPr/>
            </p:nvSpPr>
            <p:spPr bwMode="auto">
              <a:xfrm>
                <a:off x="1889" y="3264"/>
                <a:ext cx="0" cy="569"/>
              </a:xfrm>
              <a:prstGeom prst="line">
                <a:avLst/>
              </a:prstGeom>
              <a:noFill/>
              <a:ln w="12700">
                <a:solidFill>
                  <a:schemeClr val="tx1"/>
                </a:solidFill>
                <a:round/>
                <a:headEnd/>
                <a:tailEnd type="none" w="lg" len="lg"/>
              </a:ln>
              <a:effectLst/>
            </p:spPr>
            <p:txBody>
              <a:bodyPr/>
              <a:lstStyle/>
              <a:p>
                <a:endParaRPr lang="en-US"/>
              </a:p>
            </p:txBody>
          </p:sp>
          <p:sp>
            <p:nvSpPr>
              <p:cNvPr id="432292" name="Line 164"/>
              <p:cNvSpPr>
                <a:spLocks noChangeShapeType="1"/>
              </p:cNvSpPr>
              <p:nvPr/>
            </p:nvSpPr>
            <p:spPr bwMode="auto">
              <a:xfrm>
                <a:off x="2247" y="3264"/>
                <a:ext cx="0" cy="569"/>
              </a:xfrm>
              <a:prstGeom prst="line">
                <a:avLst/>
              </a:prstGeom>
              <a:noFill/>
              <a:ln w="12700">
                <a:solidFill>
                  <a:schemeClr val="tx1"/>
                </a:solidFill>
                <a:round/>
                <a:headEnd/>
                <a:tailEnd type="none" w="lg" len="lg"/>
              </a:ln>
              <a:effectLst/>
            </p:spPr>
            <p:txBody>
              <a:bodyPr/>
              <a:lstStyle/>
              <a:p>
                <a:endParaRPr lang="en-US"/>
              </a:p>
            </p:txBody>
          </p:sp>
          <p:sp>
            <p:nvSpPr>
              <p:cNvPr id="432293" name="Line 165"/>
              <p:cNvSpPr>
                <a:spLocks noChangeShapeType="1"/>
              </p:cNvSpPr>
              <p:nvPr/>
            </p:nvSpPr>
            <p:spPr bwMode="auto">
              <a:xfrm>
                <a:off x="2605" y="3264"/>
                <a:ext cx="0" cy="569"/>
              </a:xfrm>
              <a:prstGeom prst="line">
                <a:avLst/>
              </a:prstGeom>
              <a:noFill/>
              <a:ln w="12700">
                <a:solidFill>
                  <a:schemeClr val="tx1"/>
                </a:solidFill>
                <a:round/>
                <a:headEnd/>
                <a:tailEnd type="none" w="lg" len="lg"/>
              </a:ln>
              <a:effectLst/>
            </p:spPr>
            <p:txBody>
              <a:bodyPr/>
              <a:lstStyle/>
              <a:p>
                <a:endParaRPr lang="en-US"/>
              </a:p>
            </p:txBody>
          </p:sp>
          <p:sp>
            <p:nvSpPr>
              <p:cNvPr id="432294" name="Line 166"/>
              <p:cNvSpPr>
                <a:spLocks noChangeShapeType="1"/>
              </p:cNvSpPr>
              <p:nvPr/>
            </p:nvSpPr>
            <p:spPr bwMode="auto">
              <a:xfrm>
                <a:off x="2963" y="3264"/>
                <a:ext cx="0" cy="569"/>
              </a:xfrm>
              <a:prstGeom prst="line">
                <a:avLst/>
              </a:prstGeom>
              <a:noFill/>
              <a:ln w="12700">
                <a:solidFill>
                  <a:schemeClr val="tx1"/>
                </a:solidFill>
                <a:round/>
                <a:headEnd/>
                <a:tailEnd type="none" w="lg" len="lg"/>
              </a:ln>
              <a:effectLst/>
            </p:spPr>
            <p:txBody>
              <a:bodyPr/>
              <a:lstStyle/>
              <a:p>
                <a:endParaRPr lang="en-US"/>
              </a:p>
            </p:txBody>
          </p:sp>
          <p:sp>
            <p:nvSpPr>
              <p:cNvPr id="432295" name="Line 167"/>
              <p:cNvSpPr>
                <a:spLocks noChangeShapeType="1"/>
              </p:cNvSpPr>
              <p:nvPr/>
            </p:nvSpPr>
            <p:spPr bwMode="auto">
              <a:xfrm>
                <a:off x="3321" y="3264"/>
                <a:ext cx="0" cy="569"/>
              </a:xfrm>
              <a:prstGeom prst="line">
                <a:avLst/>
              </a:prstGeom>
              <a:noFill/>
              <a:ln w="12700">
                <a:solidFill>
                  <a:schemeClr val="tx1"/>
                </a:solidFill>
                <a:round/>
                <a:headEnd/>
                <a:tailEnd type="none" w="lg" len="lg"/>
              </a:ln>
              <a:effectLst/>
            </p:spPr>
            <p:txBody>
              <a:bodyPr/>
              <a:lstStyle/>
              <a:p>
                <a:endParaRPr lang="en-US"/>
              </a:p>
            </p:txBody>
          </p:sp>
          <p:sp>
            <p:nvSpPr>
              <p:cNvPr id="432296" name="Line 168"/>
              <p:cNvSpPr>
                <a:spLocks noChangeShapeType="1"/>
              </p:cNvSpPr>
              <p:nvPr/>
            </p:nvSpPr>
            <p:spPr bwMode="auto">
              <a:xfrm>
                <a:off x="3679" y="3264"/>
                <a:ext cx="0" cy="569"/>
              </a:xfrm>
              <a:prstGeom prst="line">
                <a:avLst/>
              </a:prstGeom>
              <a:noFill/>
              <a:ln w="12700">
                <a:solidFill>
                  <a:schemeClr val="tx1"/>
                </a:solidFill>
                <a:round/>
                <a:headEnd/>
                <a:tailEnd type="none" w="lg" len="lg"/>
              </a:ln>
              <a:effectLst/>
            </p:spPr>
            <p:txBody>
              <a:bodyPr/>
              <a:lstStyle/>
              <a:p>
                <a:endParaRPr lang="en-US"/>
              </a:p>
            </p:txBody>
          </p:sp>
          <p:sp>
            <p:nvSpPr>
              <p:cNvPr id="432297" name="Line 169"/>
              <p:cNvSpPr>
                <a:spLocks noChangeShapeType="1"/>
              </p:cNvSpPr>
              <p:nvPr/>
            </p:nvSpPr>
            <p:spPr bwMode="auto">
              <a:xfrm>
                <a:off x="4037" y="3264"/>
                <a:ext cx="0" cy="569"/>
              </a:xfrm>
              <a:prstGeom prst="line">
                <a:avLst/>
              </a:prstGeom>
              <a:noFill/>
              <a:ln w="12700">
                <a:solidFill>
                  <a:schemeClr val="tx1"/>
                </a:solidFill>
                <a:round/>
                <a:headEnd/>
                <a:tailEnd type="none" w="lg" len="lg"/>
              </a:ln>
              <a:effectLst/>
            </p:spPr>
            <p:txBody>
              <a:bodyPr/>
              <a:lstStyle/>
              <a:p>
                <a:endParaRPr lang="en-US"/>
              </a:p>
            </p:txBody>
          </p:sp>
          <p:sp>
            <p:nvSpPr>
              <p:cNvPr id="432298" name="Line 170"/>
              <p:cNvSpPr>
                <a:spLocks noChangeShapeType="1"/>
              </p:cNvSpPr>
              <p:nvPr/>
            </p:nvSpPr>
            <p:spPr bwMode="auto">
              <a:xfrm>
                <a:off x="4394" y="3264"/>
                <a:ext cx="0" cy="569"/>
              </a:xfrm>
              <a:prstGeom prst="line">
                <a:avLst/>
              </a:prstGeom>
              <a:noFill/>
              <a:ln w="12700">
                <a:solidFill>
                  <a:schemeClr val="tx1"/>
                </a:solidFill>
                <a:round/>
                <a:headEnd/>
                <a:tailEnd type="none" w="lg" len="lg"/>
              </a:ln>
              <a:effectLst/>
            </p:spPr>
            <p:txBody>
              <a:bodyPr/>
              <a:lstStyle/>
              <a:p>
                <a:endParaRPr lang="en-US"/>
              </a:p>
            </p:txBody>
          </p:sp>
          <p:sp>
            <p:nvSpPr>
              <p:cNvPr id="432299" name="Line 171"/>
              <p:cNvSpPr>
                <a:spLocks noChangeShapeType="1"/>
              </p:cNvSpPr>
              <p:nvPr/>
            </p:nvSpPr>
            <p:spPr bwMode="auto">
              <a:xfrm>
                <a:off x="4752" y="3264"/>
                <a:ext cx="0" cy="569"/>
              </a:xfrm>
              <a:prstGeom prst="line">
                <a:avLst/>
              </a:prstGeom>
              <a:noFill/>
              <a:ln w="28575" cap="sq">
                <a:solidFill>
                  <a:schemeClr val="tx1"/>
                </a:solidFill>
                <a:round/>
                <a:headEnd/>
                <a:tailEnd type="none" w="lg" len="lg"/>
              </a:ln>
              <a:effectLst/>
            </p:spPr>
            <p:txBody>
              <a:bodyPr/>
              <a:lstStyle/>
              <a:p>
                <a:endParaRPr lang="en-U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A78171-3848-4028-B742-8C47610DA1D3}" type="slidenum">
              <a:rPr lang="en-US"/>
              <a:pPr/>
              <a:t>3</a:t>
            </a:fld>
            <a:endParaRPr lang="en-US"/>
          </a:p>
        </p:txBody>
      </p:sp>
      <p:sp>
        <p:nvSpPr>
          <p:cNvPr id="390146" name="Rectangle 2"/>
          <p:cNvSpPr>
            <a:spLocks noGrp="1" noChangeArrowheads="1"/>
          </p:cNvSpPr>
          <p:nvPr>
            <p:ph type="title"/>
          </p:nvPr>
        </p:nvSpPr>
        <p:spPr>
          <a:xfrm>
            <a:off x="685800" y="152400"/>
            <a:ext cx="7772400" cy="1143000"/>
          </a:xfrm>
        </p:spPr>
        <p:txBody>
          <a:bodyPr>
            <a:normAutofit fontScale="90000"/>
          </a:bodyPr>
          <a:lstStyle/>
          <a:p>
            <a:r>
              <a:rPr lang="en-US"/>
              <a:t>Constructing the incrementing machine continued …</a:t>
            </a:r>
          </a:p>
        </p:txBody>
      </p:sp>
      <p:sp>
        <p:nvSpPr>
          <p:cNvPr id="390147" name="Rectangle 3"/>
          <p:cNvSpPr>
            <a:spLocks noGrp="1" noChangeArrowheads="1"/>
          </p:cNvSpPr>
          <p:nvPr>
            <p:ph type="body" idx="1"/>
          </p:nvPr>
        </p:nvSpPr>
        <p:spPr>
          <a:xfrm>
            <a:off x="685800" y="1295400"/>
            <a:ext cx="7772400" cy="4114800"/>
          </a:xfrm>
        </p:spPr>
        <p:txBody>
          <a:bodyPr>
            <a:normAutofit fontScale="92500" lnSpcReduction="10000"/>
          </a:bodyPr>
          <a:lstStyle/>
          <a:p>
            <a:pPr>
              <a:lnSpc>
                <a:spcPct val="90000"/>
              </a:lnSpc>
              <a:buFontTx/>
              <a:buNone/>
            </a:pPr>
            <a:r>
              <a:rPr lang="en-US" sz="2800" dirty="0"/>
              <a:t>	It may be observed that, in the incrementing machine, if 0 is read at initial state </a:t>
            </a:r>
            <a:r>
              <a:rPr lang="en-US" sz="2800" b="1" dirty="0">
                <a:solidFill>
                  <a:srgbClr val="000000"/>
                </a:solidFill>
              </a:rPr>
              <a:t>q</a:t>
            </a:r>
            <a:r>
              <a:rPr lang="en-US" sz="2800" b="1" baseline="-30000" dirty="0">
                <a:solidFill>
                  <a:srgbClr val="000000"/>
                </a:solidFill>
              </a:rPr>
              <a:t>0</a:t>
            </a:r>
            <a:r>
              <a:rPr lang="en-US" sz="2800" dirty="0"/>
              <a:t>, that 0 is converted to 1 and no change state </a:t>
            </a:r>
            <a:r>
              <a:rPr lang="en-US" sz="2800" b="1" dirty="0">
                <a:solidFill>
                  <a:srgbClr val="000000"/>
                </a:solidFill>
              </a:rPr>
              <a:t>q</a:t>
            </a:r>
            <a:r>
              <a:rPr lang="en-US" sz="2800" b="1" baseline="-30000" dirty="0">
                <a:solidFill>
                  <a:srgbClr val="000000"/>
                </a:solidFill>
              </a:rPr>
              <a:t>1 </a:t>
            </a:r>
            <a:r>
              <a:rPr lang="en-US" sz="2800" dirty="0"/>
              <a:t>(no carry state) is entered where all 0’s and all 1’s remain unchanged. If 1 is read at initial state, that 1 is converted to 0 and the state  </a:t>
            </a:r>
            <a:r>
              <a:rPr lang="en-US" sz="2800" dirty="0">
                <a:solidFill>
                  <a:srgbClr val="000000"/>
                </a:solidFill>
              </a:rPr>
              <a:t>q</a:t>
            </a:r>
            <a:r>
              <a:rPr lang="en-US" sz="2800" baseline="-30000" dirty="0">
                <a:solidFill>
                  <a:srgbClr val="000000"/>
                </a:solidFill>
              </a:rPr>
              <a:t>2</a:t>
            </a:r>
            <a:r>
              <a:rPr lang="en-US" sz="2800" b="1" dirty="0">
                <a:solidFill>
                  <a:srgbClr val="000000"/>
                </a:solidFill>
              </a:rPr>
              <a:t>(</a:t>
            </a:r>
            <a:r>
              <a:rPr lang="en-US" sz="2800" dirty="0">
                <a:solidFill>
                  <a:srgbClr val="000000"/>
                </a:solidFill>
              </a:rPr>
              <a:t>owe carry state</a:t>
            </a:r>
            <a:r>
              <a:rPr lang="en-US" sz="2800" b="1" dirty="0">
                <a:solidFill>
                  <a:srgbClr val="000000"/>
                </a:solidFill>
              </a:rPr>
              <a:t>) </a:t>
            </a:r>
            <a:r>
              <a:rPr lang="en-US" sz="2800" dirty="0">
                <a:solidFill>
                  <a:srgbClr val="000000"/>
                </a:solidFill>
              </a:rPr>
              <a:t>is entered</a:t>
            </a:r>
            <a:r>
              <a:rPr lang="en-US" sz="2800" dirty="0"/>
              <a:t>, where all 1’s are converted to 0’s and at that state if 0 is read that 0 is converted to 1 and the machine goes to no change state.</a:t>
            </a:r>
          </a:p>
          <a:p>
            <a:pPr>
              <a:lnSpc>
                <a:spcPct val="90000"/>
              </a:lnSpc>
              <a:buFontTx/>
              <a:buNone/>
            </a:pPr>
            <a:r>
              <a:rPr lang="en-US" sz="2800" dirty="0"/>
              <a:t>	If the strings 100101110 and 1001100111 are run over this machine, the corresponding output strings will be 100101111 and 1001101000 respectively.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063E2219-D944-4CD7-9620-4B331E4C5645}" type="slidenum">
              <a:rPr lang="en-US"/>
              <a:pPr/>
              <a:t>4</a:t>
            </a:fld>
            <a:endParaRPr lang="en-US"/>
          </a:p>
        </p:txBody>
      </p:sp>
      <p:sp>
        <p:nvSpPr>
          <p:cNvPr id="451586" name="Rectangle 2"/>
          <p:cNvSpPr>
            <a:spLocks noGrp="1" noChangeArrowheads="1"/>
          </p:cNvSpPr>
          <p:nvPr>
            <p:ph type="title"/>
          </p:nvPr>
        </p:nvSpPr>
        <p:spPr/>
        <p:txBody>
          <a:bodyPr/>
          <a:lstStyle/>
          <a:p>
            <a:r>
              <a:rPr lang="en-US"/>
              <a:t>Solution of the Task</a:t>
            </a:r>
          </a:p>
        </p:txBody>
      </p:sp>
      <p:sp>
        <p:nvSpPr>
          <p:cNvPr id="451587" name="Rectangle 3"/>
          <p:cNvSpPr>
            <a:spLocks noGrp="1" noChangeArrowheads="1"/>
          </p:cNvSpPr>
          <p:nvPr>
            <p:ph type="body" idx="1"/>
          </p:nvPr>
        </p:nvSpPr>
        <p:spPr/>
        <p:txBody>
          <a:bodyPr/>
          <a:lstStyle/>
          <a:p>
            <a:pPr algn="ctr">
              <a:buFontTx/>
              <a:buNone/>
            </a:pPr>
            <a:r>
              <a:rPr lang="en-US" b="1" u="sng"/>
              <a:t>Incrementing machine with two states</a:t>
            </a:r>
          </a:p>
        </p:txBody>
      </p:sp>
      <p:sp>
        <p:nvSpPr>
          <p:cNvPr id="451588" name="Text Box 4"/>
          <p:cNvSpPr txBox="1">
            <a:spLocks noChangeArrowheads="1"/>
          </p:cNvSpPr>
          <p:nvPr/>
        </p:nvSpPr>
        <p:spPr bwMode="auto">
          <a:xfrm flipH="1">
            <a:off x="4076700" y="4406900"/>
            <a:ext cx="919163"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0/1</a:t>
            </a:r>
            <a:endParaRPr lang="en-US" sz="2400">
              <a:latin typeface="Times New Roman" pitchFamily="18" charset="0"/>
            </a:endParaRPr>
          </a:p>
        </p:txBody>
      </p:sp>
      <p:grpSp>
        <p:nvGrpSpPr>
          <p:cNvPr id="2" name="Group 5"/>
          <p:cNvGrpSpPr>
            <a:grpSpLocks/>
          </p:cNvGrpSpPr>
          <p:nvPr/>
        </p:nvGrpSpPr>
        <p:grpSpPr bwMode="auto">
          <a:xfrm>
            <a:off x="4076700" y="5102225"/>
            <a:ext cx="898525" cy="655638"/>
            <a:chOff x="726" y="2634"/>
            <a:chExt cx="566" cy="413"/>
          </a:xfrm>
        </p:grpSpPr>
        <p:sp>
          <p:nvSpPr>
            <p:cNvPr id="45159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51591" name="Text Box 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grpSp>
        <p:nvGrpSpPr>
          <p:cNvPr id="3" name="Group 8"/>
          <p:cNvGrpSpPr>
            <a:grpSpLocks/>
          </p:cNvGrpSpPr>
          <p:nvPr/>
        </p:nvGrpSpPr>
        <p:grpSpPr bwMode="auto">
          <a:xfrm rot="5400000">
            <a:off x="4762501" y="5157787"/>
            <a:ext cx="685800" cy="593725"/>
            <a:chOff x="2880" y="3312"/>
            <a:chExt cx="408" cy="336"/>
          </a:xfrm>
        </p:grpSpPr>
        <p:sp>
          <p:nvSpPr>
            <p:cNvPr id="451593" name="Freeform 9"/>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51594" name="Freeform 10"/>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51595" name="Freeform 11"/>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grpSp>
        <p:nvGrpSpPr>
          <p:cNvPr id="4" name="Group 15"/>
          <p:cNvGrpSpPr>
            <a:grpSpLocks/>
          </p:cNvGrpSpPr>
          <p:nvPr/>
        </p:nvGrpSpPr>
        <p:grpSpPr bwMode="auto">
          <a:xfrm>
            <a:off x="4076700" y="3368675"/>
            <a:ext cx="898525" cy="655638"/>
            <a:chOff x="726" y="2634"/>
            <a:chExt cx="566" cy="413"/>
          </a:xfrm>
        </p:grpSpPr>
        <p:sp>
          <p:nvSpPr>
            <p:cNvPr id="451600"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spcBef>
                  <a:spcPct val="0"/>
                </a:spcBef>
                <a:buFontTx/>
                <a:buNone/>
              </a:pPr>
              <a:endParaRPr lang="en-US" sz="2100">
                <a:solidFill>
                  <a:srgbClr val="000000"/>
                </a:solidFill>
                <a:latin typeface="Times New Roman" pitchFamily="18" charset="0"/>
              </a:endParaRPr>
            </a:p>
          </p:txBody>
        </p:sp>
        <p:sp>
          <p:nvSpPr>
            <p:cNvPr id="451601" name="Text Box 1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spcBef>
                  <a:spcPct val="0"/>
                </a:spcBef>
                <a:buFontTx/>
                <a:buNone/>
              </a:pPr>
              <a:r>
                <a:rPr lang="en-US" sz="1100">
                  <a:solidFill>
                    <a:srgbClr val="000000"/>
                  </a:solidFill>
                  <a:latin typeface="Times New Roman" pitchFamily="18" charset="0"/>
                </a:rPr>
                <a:t>    </a:t>
              </a:r>
            </a:p>
            <a:p>
              <a:pPr algn="ctr" eaLnBrk="0" hangingPunct="0">
                <a:spcBef>
                  <a:spcPct val="0"/>
                </a:spcBef>
                <a:buFontTx/>
                <a:buNone/>
              </a:pPr>
              <a:endParaRPr lang="en-US" sz="1100">
                <a:solidFill>
                  <a:srgbClr val="000000"/>
                </a:solidFill>
                <a:latin typeface="Times New Roman" pitchFamily="18" charset="0"/>
              </a:endParaRPr>
            </a:p>
          </p:txBody>
        </p:sp>
      </p:grpSp>
      <p:sp>
        <p:nvSpPr>
          <p:cNvPr id="451602" name="Text Box 18"/>
          <p:cNvSpPr txBox="1">
            <a:spLocks noChangeArrowheads="1"/>
          </p:cNvSpPr>
          <p:nvPr/>
        </p:nvSpPr>
        <p:spPr bwMode="auto">
          <a:xfrm flipH="1">
            <a:off x="4267200" y="3292475"/>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1</a:t>
            </a:r>
            <a:endParaRPr lang="en-US" sz="3600" b="1">
              <a:solidFill>
                <a:srgbClr val="000000"/>
              </a:solidFill>
              <a:latin typeface="Times New Roman" pitchFamily="18" charset="0"/>
            </a:endParaRPr>
          </a:p>
        </p:txBody>
      </p:sp>
      <p:sp>
        <p:nvSpPr>
          <p:cNvPr id="451604" name="Text Box 20"/>
          <p:cNvSpPr txBox="1">
            <a:spLocks noChangeArrowheads="1"/>
          </p:cNvSpPr>
          <p:nvPr/>
        </p:nvSpPr>
        <p:spPr bwMode="auto">
          <a:xfrm flipH="1">
            <a:off x="4248150" y="5029200"/>
            <a:ext cx="876300" cy="415925"/>
          </a:xfrm>
          <a:prstGeom prst="rect">
            <a:avLst/>
          </a:prstGeom>
          <a:noFill/>
          <a:ln w="9525">
            <a:noFill/>
            <a:miter lim="800000"/>
            <a:headEnd/>
            <a:tailEnd/>
          </a:ln>
        </p:spPr>
        <p:txBody>
          <a:bodyPr/>
          <a:lstStyle/>
          <a:p>
            <a:pPr eaLnBrk="0" hangingPunct="0">
              <a:spcBef>
                <a:spcPct val="0"/>
              </a:spcBef>
              <a:buFontTx/>
              <a:buNone/>
            </a:pPr>
            <a:r>
              <a:rPr lang="en-US" sz="2400" b="1">
                <a:solidFill>
                  <a:srgbClr val="000000"/>
                </a:solidFill>
                <a:latin typeface="Times New Roman" pitchFamily="18" charset="0"/>
              </a:rPr>
              <a:t>q</a:t>
            </a:r>
            <a:r>
              <a:rPr lang="en-US" sz="3600" b="1" baseline="-30000">
                <a:solidFill>
                  <a:srgbClr val="000000"/>
                </a:solidFill>
                <a:latin typeface="Times New Roman" pitchFamily="18" charset="0"/>
              </a:rPr>
              <a:t>0</a:t>
            </a:r>
            <a:endParaRPr lang="en-US" sz="3600" b="1">
              <a:solidFill>
                <a:srgbClr val="000000"/>
              </a:solidFill>
              <a:latin typeface="Times New Roman" pitchFamily="18" charset="0"/>
            </a:endParaRPr>
          </a:p>
        </p:txBody>
      </p:sp>
      <p:sp>
        <p:nvSpPr>
          <p:cNvPr id="451605" name="Text Box 21"/>
          <p:cNvSpPr txBox="1">
            <a:spLocks noChangeArrowheads="1"/>
          </p:cNvSpPr>
          <p:nvPr/>
        </p:nvSpPr>
        <p:spPr bwMode="auto">
          <a:xfrm flipH="1">
            <a:off x="5132388" y="5245100"/>
            <a:ext cx="919162" cy="37465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1/0</a:t>
            </a:r>
            <a:endParaRPr lang="en-US" sz="2400">
              <a:latin typeface="Times New Roman" pitchFamily="18" charset="0"/>
            </a:endParaRPr>
          </a:p>
        </p:txBody>
      </p:sp>
      <p:sp>
        <p:nvSpPr>
          <p:cNvPr id="451607" name="Line 23"/>
          <p:cNvSpPr>
            <a:spLocks noChangeShapeType="1"/>
          </p:cNvSpPr>
          <p:nvPr/>
        </p:nvSpPr>
        <p:spPr bwMode="auto">
          <a:xfrm flipV="1">
            <a:off x="4533900" y="4025900"/>
            <a:ext cx="0" cy="1066800"/>
          </a:xfrm>
          <a:prstGeom prst="line">
            <a:avLst/>
          </a:prstGeom>
          <a:noFill/>
          <a:ln w="9525">
            <a:solidFill>
              <a:schemeClr val="tx1"/>
            </a:solidFill>
            <a:round/>
            <a:headEnd/>
            <a:tailEnd type="arrow" w="lg" len="lg"/>
          </a:ln>
          <a:effectLst/>
        </p:spPr>
        <p:txBody>
          <a:bodyPr/>
          <a:lstStyle/>
          <a:p>
            <a:endParaRPr lang="en-US"/>
          </a:p>
        </p:txBody>
      </p:sp>
      <p:sp>
        <p:nvSpPr>
          <p:cNvPr id="451608" name="Line 24"/>
          <p:cNvSpPr>
            <a:spLocks noChangeShapeType="1"/>
          </p:cNvSpPr>
          <p:nvPr/>
        </p:nvSpPr>
        <p:spPr bwMode="auto">
          <a:xfrm>
            <a:off x="3657600" y="5454650"/>
            <a:ext cx="533400" cy="0"/>
          </a:xfrm>
          <a:prstGeom prst="line">
            <a:avLst/>
          </a:prstGeom>
          <a:noFill/>
          <a:ln w="9525">
            <a:solidFill>
              <a:schemeClr val="tx1"/>
            </a:solidFill>
            <a:round/>
            <a:headEnd/>
            <a:tailEnd type="arrow" w="lg" len="lg"/>
          </a:ln>
          <a:effectLst/>
        </p:spPr>
        <p:txBody>
          <a:bodyPr/>
          <a:lstStyle/>
          <a:p>
            <a:endParaRPr lang="en-US"/>
          </a:p>
        </p:txBody>
      </p:sp>
      <p:grpSp>
        <p:nvGrpSpPr>
          <p:cNvPr id="5" name="Group 28"/>
          <p:cNvGrpSpPr>
            <a:grpSpLocks/>
          </p:cNvGrpSpPr>
          <p:nvPr/>
        </p:nvGrpSpPr>
        <p:grpSpPr bwMode="auto">
          <a:xfrm rot="16200000">
            <a:off x="3592513" y="3379787"/>
            <a:ext cx="685800" cy="593725"/>
            <a:chOff x="2880" y="3312"/>
            <a:chExt cx="408" cy="336"/>
          </a:xfrm>
        </p:grpSpPr>
        <p:sp>
          <p:nvSpPr>
            <p:cNvPr id="451613" name="Freeform 29"/>
            <p:cNvSpPr>
              <a:spLocks/>
            </p:cNvSpPr>
            <p:nvPr/>
          </p:nvSpPr>
          <p:spPr bwMode="auto">
            <a:xfrm rot="600000">
              <a:off x="2880" y="3312"/>
              <a:ext cx="408" cy="328"/>
            </a:xfrm>
            <a:custGeom>
              <a:avLst/>
              <a:gdLst/>
              <a:ahLst/>
              <a:cxnLst>
                <a:cxn ang="0">
                  <a:pos x="196" y="378"/>
                </a:cxn>
                <a:cxn ang="0">
                  <a:pos x="300" y="370"/>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p:spPr>
          <p:txBody>
            <a:bodyPr/>
            <a:lstStyle/>
            <a:p>
              <a:endParaRPr lang="en-US"/>
            </a:p>
          </p:txBody>
        </p:sp>
        <p:sp>
          <p:nvSpPr>
            <p:cNvPr id="451614" name="Freeform 30"/>
            <p:cNvSpPr>
              <a:spLocks/>
            </p:cNvSpPr>
            <p:nvPr/>
          </p:nvSpPr>
          <p:spPr bwMode="auto">
            <a:xfrm>
              <a:off x="3156" y="3603"/>
              <a:ext cx="36" cy="42"/>
            </a:xfrm>
            <a:custGeom>
              <a:avLst/>
              <a:gdLst/>
              <a:ahLst/>
              <a:cxnLst>
                <a:cxn ang="0">
                  <a:pos x="0" y="42"/>
                </a:cxn>
                <a:cxn ang="0">
                  <a:pos x="36" y="0"/>
                </a:cxn>
              </a:cxnLst>
              <a:rect l="0" t="0" r="r" b="b"/>
              <a:pathLst>
                <a:path w="36" h="42">
                  <a:moveTo>
                    <a:pt x="0" y="42"/>
                  </a:moveTo>
                  <a:lnTo>
                    <a:pt x="36" y="0"/>
                  </a:lnTo>
                </a:path>
              </a:pathLst>
            </a:custGeom>
            <a:noFill/>
            <a:ln w="9525">
              <a:solidFill>
                <a:schemeClr val="tx1"/>
              </a:solidFill>
              <a:round/>
              <a:headEnd type="none" w="med" len="med"/>
              <a:tailEnd type="none" w="med" len="med"/>
            </a:ln>
            <a:effectLst/>
          </p:spPr>
          <p:txBody>
            <a:bodyPr/>
            <a:lstStyle/>
            <a:p>
              <a:endParaRPr lang="en-US"/>
            </a:p>
          </p:txBody>
        </p:sp>
        <p:sp>
          <p:nvSpPr>
            <p:cNvPr id="451615" name="Freeform 31"/>
            <p:cNvSpPr>
              <a:spLocks/>
            </p:cNvSpPr>
            <p:nvPr/>
          </p:nvSpPr>
          <p:spPr bwMode="auto">
            <a:xfrm>
              <a:off x="3150" y="3600"/>
              <a:ext cx="3" cy="48"/>
            </a:xfrm>
            <a:custGeom>
              <a:avLst/>
              <a:gdLst/>
              <a:ahLst/>
              <a:cxnLst>
                <a:cxn ang="0">
                  <a:pos x="0" y="0"/>
                </a:cxn>
                <a:cxn ang="0">
                  <a:pos x="3" y="48"/>
                </a:cxn>
              </a:cxnLst>
              <a:rect l="0" t="0" r="r" b="b"/>
              <a:pathLst>
                <a:path w="3" h="48">
                  <a:moveTo>
                    <a:pt x="0" y="0"/>
                  </a:moveTo>
                  <a:lnTo>
                    <a:pt x="3" y="48"/>
                  </a:lnTo>
                </a:path>
              </a:pathLst>
            </a:custGeom>
            <a:noFill/>
            <a:ln w="9525">
              <a:solidFill>
                <a:schemeClr val="tx1"/>
              </a:solidFill>
              <a:round/>
              <a:headEnd type="none" w="med" len="med"/>
              <a:tailEnd type="none" w="med" len="med"/>
            </a:ln>
            <a:effectLst/>
          </p:spPr>
          <p:txBody>
            <a:bodyPr/>
            <a:lstStyle/>
            <a:p>
              <a:endParaRPr lang="en-US"/>
            </a:p>
          </p:txBody>
        </p:sp>
      </p:grpSp>
      <p:sp>
        <p:nvSpPr>
          <p:cNvPr id="451616" name="Text Box 32"/>
          <p:cNvSpPr txBox="1">
            <a:spLocks noChangeArrowheads="1"/>
          </p:cNvSpPr>
          <p:nvPr/>
        </p:nvSpPr>
        <p:spPr bwMode="auto">
          <a:xfrm flipH="1">
            <a:off x="3524250" y="3067050"/>
            <a:ext cx="1071563" cy="304800"/>
          </a:xfrm>
          <a:prstGeom prst="rect">
            <a:avLst/>
          </a:prstGeom>
          <a:noFill/>
          <a:ln w="9525">
            <a:noFill/>
            <a:miter lim="800000"/>
            <a:headEnd/>
            <a:tailEnd/>
          </a:ln>
        </p:spPr>
        <p:txBody>
          <a:bodyPr/>
          <a:lstStyle/>
          <a:p>
            <a:pPr eaLnBrk="0" hangingPunct="0">
              <a:spcBef>
                <a:spcPct val="0"/>
              </a:spcBef>
              <a:buFontTx/>
              <a:buNone/>
            </a:pPr>
            <a:r>
              <a:rPr lang="en-US" sz="2200">
                <a:latin typeface="Times New Roman" pitchFamily="18" charset="0"/>
              </a:rPr>
              <a:t>0/0, 1/1</a:t>
            </a:r>
            <a:endParaRPr lang="en-US" sz="240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DDA9AC-DFBD-4399-BA5F-96E4651E2FA4}" type="slidenum">
              <a:rPr lang="en-US"/>
              <a:pPr/>
              <a:t>5</a:t>
            </a:fld>
            <a:endParaRPr lang="en-US"/>
          </a:p>
        </p:txBody>
      </p:sp>
      <p:sp>
        <p:nvSpPr>
          <p:cNvPr id="396290" name="Rectangle 2"/>
          <p:cNvSpPr>
            <a:spLocks noGrp="1" noChangeArrowheads="1"/>
          </p:cNvSpPr>
          <p:nvPr>
            <p:ph type="title"/>
          </p:nvPr>
        </p:nvSpPr>
        <p:spPr>
          <a:xfrm>
            <a:off x="685800" y="304800"/>
            <a:ext cx="7772400" cy="1143000"/>
          </a:xfrm>
        </p:spPr>
        <p:txBody>
          <a:bodyPr>
            <a:normAutofit fontScale="90000"/>
          </a:bodyPr>
          <a:lstStyle/>
          <a:p>
            <a:r>
              <a:rPr lang="en-US"/>
              <a:t>Applications of Incrementing and Complementing machines</a:t>
            </a:r>
          </a:p>
        </p:txBody>
      </p:sp>
      <p:sp>
        <p:nvSpPr>
          <p:cNvPr id="396291" name="Rectangle 3"/>
          <p:cNvSpPr>
            <a:spLocks noGrp="1" noChangeArrowheads="1"/>
          </p:cNvSpPr>
          <p:nvPr>
            <p:ph type="body" idx="1"/>
          </p:nvPr>
        </p:nvSpPr>
        <p:spPr>
          <a:xfrm>
            <a:off x="685800" y="1676400"/>
            <a:ext cx="7772400" cy="4114800"/>
          </a:xfrm>
        </p:spPr>
        <p:txBody>
          <a:bodyPr>
            <a:normAutofit fontScale="92500"/>
          </a:bodyPr>
          <a:lstStyle/>
          <a:p>
            <a:pPr>
              <a:lnSpc>
                <a:spcPct val="90000"/>
              </a:lnSpc>
              <a:buFontTx/>
              <a:buNone/>
            </a:pPr>
            <a:r>
              <a:rPr lang="en-US" sz="3000"/>
              <a:t>	1’s complementing and incrementing machines which are basically Mealy machines are very much helpful in computing.</a:t>
            </a:r>
          </a:p>
          <a:p>
            <a:pPr>
              <a:lnSpc>
                <a:spcPct val="90000"/>
              </a:lnSpc>
              <a:buFontTx/>
              <a:buNone/>
            </a:pPr>
            <a:r>
              <a:rPr lang="en-US" sz="3000"/>
              <a:t>	The incrementing machine helps in building a machine that can perform the addition of binary numbers.</a:t>
            </a:r>
          </a:p>
          <a:p>
            <a:pPr>
              <a:lnSpc>
                <a:spcPct val="90000"/>
              </a:lnSpc>
              <a:buFontTx/>
              <a:buNone/>
            </a:pPr>
            <a:r>
              <a:rPr lang="en-US" sz="3000"/>
              <a:t>	Using the complementing machine along with incrementing machine, one can build a machine that can perform the subtraction of binary numbers, as shown in the following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75123DB-90AB-4E93-8017-364E0ED0FDA3}" type="slidenum">
              <a:rPr lang="en-US"/>
              <a:pPr/>
              <a:t>6</a:t>
            </a:fld>
            <a:endParaRPr lang="en-US"/>
          </a:p>
        </p:txBody>
      </p:sp>
      <p:sp>
        <p:nvSpPr>
          <p:cNvPr id="397314" name="Rectangle 2"/>
          <p:cNvSpPr>
            <a:spLocks noGrp="1" noChangeArrowheads="1"/>
          </p:cNvSpPr>
          <p:nvPr>
            <p:ph type="title"/>
          </p:nvPr>
        </p:nvSpPr>
        <p:spPr>
          <a:xfrm>
            <a:off x="685800" y="152400"/>
            <a:ext cx="7772400" cy="1143000"/>
          </a:xfrm>
        </p:spPr>
        <p:txBody>
          <a:bodyPr>
            <a:normAutofit fontScale="90000"/>
          </a:bodyPr>
          <a:lstStyle/>
          <a:p>
            <a:r>
              <a:rPr lang="en-US"/>
              <a:t>Subtracting a binary number from another</a:t>
            </a:r>
          </a:p>
        </p:txBody>
      </p:sp>
      <p:sp>
        <p:nvSpPr>
          <p:cNvPr id="397315" name="Rectangle 3"/>
          <p:cNvSpPr>
            <a:spLocks noGrp="1" noChangeArrowheads="1"/>
          </p:cNvSpPr>
          <p:nvPr>
            <p:ph type="body" idx="1"/>
          </p:nvPr>
        </p:nvSpPr>
        <p:spPr>
          <a:xfrm>
            <a:off x="685800" y="1447800"/>
            <a:ext cx="7772400" cy="5105400"/>
          </a:xfrm>
        </p:spPr>
        <p:txBody>
          <a:bodyPr>
            <a:normAutofit lnSpcReduction="10000"/>
          </a:bodyPr>
          <a:lstStyle/>
          <a:p>
            <a:pPr marL="609600" indent="-609600">
              <a:lnSpc>
                <a:spcPct val="90000"/>
              </a:lnSpc>
              <a:buFontTx/>
              <a:buNone/>
            </a:pPr>
            <a:r>
              <a:rPr lang="en-US" sz="3000"/>
              <a:t>	</a:t>
            </a:r>
            <a:r>
              <a:rPr lang="en-US" sz="3000" b="1" u="sng"/>
              <a:t>Method</a:t>
            </a:r>
            <a:r>
              <a:rPr lang="en-US" sz="3000"/>
              <a:t>: To subtract a binary b from a binary number a</a:t>
            </a:r>
          </a:p>
          <a:p>
            <a:pPr marL="990600" lvl="1" indent="-533400">
              <a:lnSpc>
                <a:spcPct val="90000"/>
              </a:lnSpc>
              <a:buFontTx/>
              <a:buAutoNum type="arabicPeriod"/>
            </a:pPr>
            <a:r>
              <a:rPr lang="en-US" sz="3000"/>
              <a:t>Add 1’s complement of b to a (ignoring the overflow, if any)</a:t>
            </a:r>
          </a:p>
          <a:p>
            <a:pPr marL="990600" lvl="1" indent="-533400">
              <a:lnSpc>
                <a:spcPct val="90000"/>
              </a:lnSpc>
              <a:buFontTx/>
              <a:buAutoNum type="arabicPeriod"/>
            </a:pPr>
            <a:r>
              <a:rPr lang="en-US" sz="3000"/>
              <a:t>Increase the result, in magnitude, by 1</a:t>
            </a:r>
            <a:r>
              <a:rPr lang="en-US" sz="3000" i="1"/>
              <a:t> </a:t>
            </a:r>
          </a:p>
          <a:p>
            <a:pPr marL="990600" lvl="1" indent="-533400">
              <a:lnSpc>
                <a:spcPct val="90000"/>
              </a:lnSpc>
              <a:buFontTx/>
              <a:buNone/>
            </a:pPr>
            <a:r>
              <a:rPr lang="en-US" sz="3000"/>
              <a:t>	(use the incrementing machine ). Ignoring the overflow if any.</a:t>
            </a:r>
          </a:p>
          <a:p>
            <a:pPr marL="990600" lvl="1" indent="-533400">
              <a:lnSpc>
                <a:spcPct val="90000"/>
              </a:lnSpc>
              <a:buFontTx/>
              <a:buNone/>
            </a:pPr>
            <a:r>
              <a:rPr lang="en-US" sz="3000" b="1" i="1" u="sng"/>
              <a:t>Note:</a:t>
            </a:r>
            <a:r>
              <a:rPr lang="en-US" sz="3000"/>
              <a:t> If there is no overflow in (1). Take 1’s complement once again in (2), instead. This situation occurs when b is greater than a, in magnitude. Following is an example of subtraction of binary numbers</a:t>
            </a:r>
            <a:endParaRPr lang="en-US" sz="3000" b="1" i="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658EB4-6602-439C-BF42-CC7B5BD1A494}" type="slidenum">
              <a:rPr lang="en-US"/>
              <a:pPr/>
              <a:t>7</a:t>
            </a:fld>
            <a:endParaRPr lang="en-US"/>
          </a:p>
        </p:txBody>
      </p:sp>
      <p:sp>
        <p:nvSpPr>
          <p:cNvPr id="437250" name="Rectangle 2"/>
          <p:cNvSpPr>
            <a:spLocks noGrp="1" noChangeArrowheads="1"/>
          </p:cNvSpPr>
          <p:nvPr>
            <p:ph type="title"/>
          </p:nvPr>
        </p:nvSpPr>
        <p:spPr/>
        <p:txBody>
          <a:bodyPr/>
          <a:lstStyle/>
          <a:p>
            <a:r>
              <a:rPr lang="en-US"/>
              <a:t>Example</a:t>
            </a:r>
          </a:p>
        </p:txBody>
      </p:sp>
      <p:sp>
        <p:nvSpPr>
          <p:cNvPr id="437251" name="Rectangle 3"/>
          <p:cNvSpPr>
            <a:spLocks noGrp="1" noChangeArrowheads="1"/>
          </p:cNvSpPr>
          <p:nvPr>
            <p:ph type="body" idx="1"/>
          </p:nvPr>
        </p:nvSpPr>
        <p:spPr>
          <a:xfrm>
            <a:off x="685800" y="1676400"/>
            <a:ext cx="7772400" cy="4114800"/>
          </a:xfrm>
        </p:spPr>
        <p:txBody>
          <a:bodyPr>
            <a:normAutofit fontScale="92500" lnSpcReduction="10000"/>
          </a:bodyPr>
          <a:lstStyle/>
          <a:p>
            <a:pPr>
              <a:lnSpc>
                <a:spcPct val="90000"/>
              </a:lnSpc>
              <a:buFontTx/>
              <a:buNone/>
            </a:pPr>
            <a:r>
              <a:rPr lang="en-US" sz="3000"/>
              <a:t>	To subtract the binary number 101 from the binary number 1110, let </a:t>
            </a:r>
          </a:p>
          <a:p>
            <a:pPr>
              <a:lnSpc>
                <a:spcPct val="90000"/>
              </a:lnSpc>
              <a:buFontTx/>
              <a:buNone/>
            </a:pPr>
            <a:r>
              <a:rPr lang="en-US" sz="3000"/>
              <a:t>	a = 1110</a:t>
            </a:r>
            <a:r>
              <a:rPr lang="en-US" sz="3000" baseline="-30000"/>
              <a:t> </a:t>
            </a:r>
            <a:r>
              <a:rPr lang="en-US" sz="3000"/>
              <a:t> and 	b = 101 = 0101. </a:t>
            </a:r>
          </a:p>
          <a:p>
            <a:pPr>
              <a:lnSpc>
                <a:spcPct val="90000"/>
              </a:lnSpc>
              <a:buFontTx/>
              <a:buNone/>
            </a:pPr>
            <a:r>
              <a:rPr lang="en-US" sz="3000"/>
              <a:t>	(Here the number of digits of b are equated with that of a)</a:t>
            </a:r>
          </a:p>
          <a:p>
            <a:pPr>
              <a:lnSpc>
                <a:spcPct val="90000"/>
              </a:lnSpc>
              <a:buFontTx/>
              <a:buNone/>
            </a:pPr>
            <a:r>
              <a:rPr lang="en-US" sz="3000"/>
              <a:t>	i)	Adding 1’s complement (1010) of b to a.</a:t>
            </a:r>
          </a:p>
          <a:p>
            <a:pPr>
              <a:lnSpc>
                <a:spcPct val="90000"/>
              </a:lnSpc>
              <a:buFontTx/>
              <a:buNone/>
            </a:pPr>
            <a:r>
              <a:rPr lang="en-US" sz="3000"/>
              <a:t>		1110</a:t>
            </a:r>
          </a:p>
          <a:p>
            <a:pPr>
              <a:lnSpc>
                <a:spcPct val="90000"/>
              </a:lnSpc>
              <a:buFontTx/>
              <a:buNone/>
            </a:pPr>
            <a:r>
              <a:rPr lang="en-US" sz="3000"/>
              <a:t>	   </a:t>
            </a:r>
            <a:r>
              <a:rPr lang="en-US" sz="3000" u="sng"/>
              <a:t>+1010</a:t>
            </a:r>
          </a:p>
          <a:p>
            <a:pPr>
              <a:lnSpc>
                <a:spcPct val="90000"/>
              </a:lnSpc>
              <a:buFontTx/>
              <a:buNone/>
            </a:pPr>
            <a:r>
              <a:rPr lang="en-US" sz="3000"/>
              <a:t>	    </a:t>
            </a:r>
            <a:r>
              <a:rPr lang="en-US" sz="3000" b="1" u="sng"/>
              <a:t>1</a:t>
            </a:r>
            <a:r>
              <a:rPr lang="en-US" sz="3000" u="sng"/>
              <a:t>1000</a:t>
            </a:r>
            <a:r>
              <a:rPr lang="en-US" sz="3000"/>
              <a:t>  which gives 1000 ( ignoring the 							overflow)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DE2E1D-C0C6-4B32-87DB-28E9319C7BA3}" type="slidenum">
              <a:rPr lang="en-US"/>
              <a:pPr/>
              <a:t>8</a:t>
            </a:fld>
            <a:endParaRPr lang="en-US"/>
          </a:p>
        </p:txBody>
      </p:sp>
      <p:sp>
        <p:nvSpPr>
          <p:cNvPr id="438274" name="Rectangle 2"/>
          <p:cNvSpPr>
            <a:spLocks noGrp="1" noChangeArrowheads="1"/>
          </p:cNvSpPr>
          <p:nvPr>
            <p:ph type="title"/>
          </p:nvPr>
        </p:nvSpPr>
        <p:spPr/>
        <p:txBody>
          <a:bodyPr/>
          <a:lstStyle/>
          <a:p>
            <a:r>
              <a:rPr lang="en-US"/>
              <a:t>Example continued …</a:t>
            </a:r>
          </a:p>
        </p:txBody>
      </p:sp>
      <p:sp>
        <p:nvSpPr>
          <p:cNvPr id="438275" name="Rectangle 3"/>
          <p:cNvSpPr>
            <a:spLocks noGrp="1" noChangeArrowheads="1"/>
          </p:cNvSpPr>
          <p:nvPr>
            <p:ph type="body" idx="1"/>
          </p:nvPr>
        </p:nvSpPr>
        <p:spPr/>
        <p:txBody>
          <a:bodyPr/>
          <a:lstStyle/>
          <a:p>
            <a:pPr>
              <a:buFontTx/>
              <a:buNone/>
            </a:pPr>
            <a:r>
              <a:rPr lang="en-US" sz="3400"/>
              <a:t>	ii)	Using the incrementing machine, increase the above result 1000, in magnitude, by 1</a:t>
            </a:r>
          </a:p>
          <a:p>
            <a:pPr>
              <a:buFontTx/>
              <a:buNone/>
            </a:pPr>
            <a:r>
              <a:rPr lang="en-US" sz="3400"/>
              <a:t>	1000</a:t>
            </a:r>
          </a:p>
          <a:p>
            <a:pPr>
              <a:buFontTx/>
              <a:buNone/>
            </a:pPr>
            <a:r>
              <a:rPr lang="en-US" sz="3400"/>
              <a:t>	</a:t>
            </a:r>
            <a:r>
              <a:rPr lang="en-US" sz="3400" u="sng"/>
              <a:t>    +1</a:t>
            </a:r>
          </a:p>
          <a:p>
            <a:pPr>
              <a:buFontTx/>
              <a:buNone/>
            </a:pPr>
            <a:r>
              <a:rPr lang="en-US" sz="3400"/>
              <a:t>	</a:t>
            </a:r>
            <a:r>
              <a:rPr lang="en-US" sz="3400" u="sng"/>
              <a:t>1001 </a:t>
            </a:r>
            <a:r>
              <a:rPr lang="en-US" sz="3400"/>
              <a:t>which is the same as obtained by 		    ordinary subtraction.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CDF7D0-4910-4C21-80F5-618F0FC4CAA5}" type="slidenum">
              <a:rPr lang="en-US"/>
              <a:pPr/>
              <a:t>9</a:t>
            </a:fld>
            <a:endParaRPr lang="en-US"/>
          </a:p>
        </p:txBody>
      </p:sp>
      <p:sp>
        <p:nvSpPr>
          <p:cNvPr id="439298" name="Rectangle 2"/>
          <p:cNvSpPr>
            <a:spLocks noGrp="1" noChangeArrowheads="1"/>
          </p:cNvSpPr>
          <p:nvPr>
            <p:ph type="title"/>
          </p:nvPr>
        </p:nvSpPr>
        <p:spPr/>
        <p:txBody>
          <a:bodyPr/>
          <a:lstStyle/>
          <a:p>
            <a:r>
              <a:rPr lang="en-US"/>
              <a:t>Note</a:t>
            </a:r>
          </a:p>
        </p:txBody>
      </p:sp>
      <p:sp>
        <p:nvSpPr>
          <p:cNvPr id="439299" name="Rectangle 3"/>
          <p:cNvSpPr>
            <a:spLocks noGrp="1" noChangeArrowheads="1"/>
          </p:cNvSpPr>
          <p:nvPr>
            <p:ph type="body" idx="1"/>
          </p:nvPr>
        </p:nvSpPr>
        <p:spPr/>
        <p:txBody>
          <a:bodyPr/>
          <a:lstStyle/>
          <a:p>
            <a:pPr>
              <a:buFontTx/>
              <a:buNone/>
            </a:pPr>
            <a:r>
              <a:rPr lang="en-US"/>
              <a:t>	It may be noted that the above method of subtraction of binary numbers may be applied to subtraction of decimal numbers with the change that 9’s complement of b will be added to a, instead in step (1). Following is the task in this regard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4642CC14B3AE408FD2222842AD493B" ma:contentTypeVersion="3" ma:contentTypeDescription="Create a new document." ma:contentTypeScope="" ma:versionID="5069558d2ca139d6ad6501c901da8250">
  <xsd:schema xmlns:xsd="http://www.w3.org/2001/XMLSchema" xmlns:xs="http://www.w3.org/2001/XMLSchema" xmlns:p="http://schemas.microsoft.com/office/2006/metadata/properties" xmlns:ns2="e8e0bd34-5a05-4959-9713-b387cac3636e" targetNamespace="http://schemas.microsoft.com/office/2006/metadata/properties" ma:root="true" ma:fieldsID="2cadfcc6334f8b1244e31cac4a9f3d87" ns2:_="">
    <xsd:import namespace="e8e0bd34-5a05-4959-9713-b387cac3636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0bd34-5a05-4959-9713-b387cac36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18D774-2FF4-4F1A-82A0-37BC44F1B9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D369C5-A2BB-4B54-9305-A087AEFA9AF6}">
  <ds:schemaRefs>
    <ds:schemaRef ds:uri="http://schemas.microsoft.com/sharepoint/v3/contenttype/forms"/>
  </ds:schemaRefs>
</ds:datastoreItem>
</file>

<file path=customXml/itemProps3.xml><?xml version="1.0" encoding="utf-8"?>
<ds:datastoreItem xmlns:ds="http://schemas.openxmlformats.org/officeDocument/2006/customXml" ds:itemID="{45876F8B-068D-427F-812A-2447B73B4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e0bd34-5a05-4959-9713-b387cac363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368</Words>
  <Application>Microsoft Office PowerPoint</Application>
  <PresentationFormat>On-screen Show (4:3)</PresentationFormat>
  <Paragraphs>345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Constructing the incrementing machine continued …</vt:lpstr>
      <vt:lpstr>Constructing the incrementing machine continued …</vt:lpstr>
      <vt:lpstr>Constructing the incrementing machine continued …</vt:lpstr>
      <vt:lpstr>Solution of the Task</vt:lpstr>
      <vt:lpstr>Applications of Incrementing and Complementing machines</vt:lpstr>
      <vt:lpstr>Subtracting a binary number from another</vt:lpstr>
      <vt:lpstr>Example</vt:lpstr>
      <vt:lpstr>Example continued …</vt:lpstr>
      <vt:lpstr>Note</vt:lpstr>
      <vt:lpstr>Task</vt:lpstr>
      <vt:lpstr>Equivalent machines</vt:lpstr>
      <vt:lpstr>Theorem</vt:lpstr>
      <vt:lpstr>Note</vt:lpstr>
      <vt:lpstr>Example</vt:lpstr>
      <vt:lpstr>Example continued ...</vt:lpstr>
      <vt:lpstr>Example continued ...</vt:lpstr>
      <vt:lpstr>Theorem</vt:lpstr>
      <vt:lpstr>Proof continued …</vt:lpstr>
      <vt:lpstr>Proof continued …</vt:lpstr>
      <vt:lpstr>Note</vt:lpstr>
      <vt:lpstr>Example</vt:lpstr>
      <vt:lpstr>Example continued ...</vt:lpstr>
      <vt:lpstr>Example continued ...</vt:lpstr>
      <vt:lpstr>Example continued ...</vt:lpstr>
      <vt:lpstr>Example continued ...</vt:lpstr>
      <vt:lpstr>Example continued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of the Task</dc:title>
  <dc:creator>Administrator</dc:creator>
  <cp:lastModifiedBy>Administrator</cp:lastModifiedBy>
  <cp:revision>5</cp:revision>
  <dcterms:created xsi:type="dcterms:W3CDTF">2020-05-12T06:41:51Z</dcterms:created>
  <dcterms:modified xsi:type="dcterms:W3CDTF">2020-12-11T19:25:20Z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0x0101006B4642CC14B3AE408FD2222842AD493B</vt:lpwstr>
  </property>
</Properties>
</file>