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3" r:id="rId3"/>
    <p:sldId id="277" r:id="rId4"/>
    <p:sldId id="313" r:id="rId5"/>
    <p:sldId id="268" r:id="rId6"/>
    <p:sldId id="276" r:id="rId7"/>
    <p:sldId id="272" r:id="rId8"/>
    <p:sldId id="274" r:id="rId9"/>
    <p:sldId id="275" r:id="rId10"/>
    <p:sldId id="357" r:id="rId11"/>
    <p:sldId id="355" r:id="rId12"/>
    <p:sldId id="3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DC3912"/>
    <a:srgbClr val="718BBB"/>
    <a:srgbClr val="708ABA"/>
    <a:srgbClr val="263E6A"/>
    <a:srgbClr val="29416D"/>
    <a:srgbClr val="243C68"/>
    <a:srgbClr val="2C64A1"/>
    <a:srgbClr val="2B6AA5"/>
    <a:srgbClr val="219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E533A-23A1-4706-931A-259FE2933A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D783D-E61B-48B6-81BB-EF5C0BD15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28038-2B12-4E4E-B0DD-FE7D51C3679A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6F874-60AE-49EB-B3CC-B4DA688F07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666F5-1503-4C6D-AD72-8864F4C90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295C-0740-41F6-ACE2-E1D1C620D8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95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D3D3-7F3D-403C-883A-3799B76516A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B7357-9403-4E32-999C-D7ACBE5E6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13E0-F0A0-4CBD-921C-FB8D9939D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20164-5400-4BFA-B728-B0CADDB9D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74E5-D628-4BFC-8C5C-83E12DE6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9285-A4DA-4453-8739-FA5A23F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4A07-F79C-454C-A756-DDECC2A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9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3529-EFDA-48E2-966B-9442BD8C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7009C-4766-42B0-84D1-C68E8567E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6B98B-7411-490C-AB2D-631B859D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B448-FA21-426F-9ABC-6C9D41A0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393B8-76F3-4B0E-824E-FCB172F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DF773-0D90-4C6C-9BD4-09A303A0D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F52C3-64C5-434D-A7EC-DD34F729E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B822-8872-42F0-B304-708CB41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875A-2F0A-4458-9EC9-43697F7D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C9B0-2707-4B07-863E-B7FA073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0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8C8E-11A0-4974-8C36-537C4797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A5C2-F79A-42D8-BA6F-BFB743B7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86B37-5EBB-43DF-8846-EDB15B14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085F-1D15-4BA2-A49D-157FEA21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903E-C624-451E-83C5-0587E95E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3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0EA0-3C1A-40D5-AD0C-226AA1EB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BFB4-C565-4750-B221-64FAB8F96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3D2D-E3E9-4D06-B91C-6497E876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FD1A-2525-4F07-A9A7-E06CD8EE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1040-4EFF-4B16-A7DB-E4CD0963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F78A-E766-4B70-862D-0A28D3F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E73-ED21-402E-8D4E-9A025E116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0FD0-0446-480A-A559-5313E471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50A8C-FF4A-49D3-B214-A9C2A302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88ED-716E-4CDE-909A-27DF8E3C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DAF1-555A-4718-ADFE-2E9D26DA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67EB-9CE2-4CCD-B139-574CA5AA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A0726-CCE0-4AC3-BD96-41A94BB8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3C61D-DE97-4978-8A13-9CCAF012B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2329D-C118-4602-85B3-031068596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4EAFD-EB9C-4567-B1CA-BF204D412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E427E-8AC7-4FC8-9C24-05811C3B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C804F-2369-447E-9E59-E2A234B8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B9FB5-DD37-4BA1-A2BF-3F184A9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3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F824-8BC9-49CA-A9CD-77EDB69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8D170-034D-4BC8-ADE5-DE858D67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77AA4-28B9-4892-A71C-02D6B0AF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897B4-5A7B-4CEA-A980-28FA9DEE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5FBF4-5600-4A3E-8D51-79DF1BBD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20907-1B1B-4DB7-B853-9A0D7377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83D0F-89E9-4706-B60F-3C1A2D67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3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20F9-A444-475F-8099-C738144F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9802-8CB9-4792-890D-F890054E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0A8FF-A762-4BF4-A488-C1B7840B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FA084-1082-4D64-988A-75C1087D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AAD6A-91E7-4E49-BD32-0603AC7E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985C8-C617-4956-B0B8-C11340C9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4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12F0-F977-45D3-A9A7-5F1C919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FA48E-4D5E-4CE3-B3B7-5FA76D53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EC9E7-A090-4D1F-95BA-6D11FC92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1BF12-DF34-4F2B-B1E1-8ACC1AA7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E16DA-CFD6-4ACC-80A4-34942248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349F4-6F42-4EA1-87A5-93FA645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B5648-348C-4267-AD07-71665637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AB8A-56E6-4647-BC51-E15B6605C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D062-5171-476D-B1A0-A149E2268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6949-CD05-49FD-95F1-3684669361BD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74E4-CB2F-410B-9978-0BF6F15F1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6272-FCAD-4A42-9C1C-626E6301A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7041-93C4-43BC-9AE4-9BC6FDFAAED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B256FE-F8F9-4ABC-8FA2-71B3D0A7607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"/>
            <a:ext cx="12191441" cy="68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4DBD-B457-41B8-9570-B82686825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061"/>
            <a:ext cx="9144000" cy="1656522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DIGITAL BOARD  MARKER(Storage Efficient System for Class Lectures)</a:t>
            </a:r>
            <a:br>
              <a:rPr lang="en-US" sz="3100" b="1" dirty="0"/>
            </a:br>
            <a:r>
              <a:rPr lang="en-US" sz="4000" dirty="0"/>
              <a:t>(Final Year 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FFB21-DE49-42F3-98F1-B382E2FA5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957"/>
            <a:ext cx="9144000" cy="2913845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  <a:buSzPts val="2220"/>
            </a:pPr>
            <a:r>
              <a:rPr lang="en-US" dirty="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Advisor: </a:t>
            </a:r>
            <a:endParaRPr lang="en-US" dirty="0"/>
          </a:p>
          <a:p>
            <a:pPr algn="l">
              <a:spcBef>
                <a:spcPts val="444"/>
              </a:spcBef>
              <a:buClr>
                <a:schemeClr val="dk2"/>
              </a:buClr>
              <a:buSzPts val="2220"/>
            </a:pPr>
            <a:r>
              <a:rPr lang="en-US" dirty="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  Mr. Samyan Qayyum Wahla</a:t>
            </a:r>
          </a:p>
          <a:p>
            <a:pPr algn="l">
              <a:spcBef>
                <a:spcPts val="444"/>
              </a:spcBef>
              <a:buClr>
                <a:schemeClr val="dk2"/>
              </a:buClr>
              <a:buSzPts val="2220"/>
            </a:pPr>
            <a:r>
              <a:rPr lang="en-US" dirty="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Group Members:</a:t>
            </a:r>
            <a:endParaRPr lang="en-US" dirty="0"/>
          </a:p>
          <a:p>
            <a:pPr algn="l">
              <a:spcBef>
                <a:spcPts val="444"/>
              </a:spcBef>
              <a:buClr>
                <a:schemeClr val="dk2"/>
              </a:buClr>
              <a:buSzPts val="2220"/>
            </a:pPr>
            <a:r>
              <a:rPr lang="en-US" dirty="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Muhammad Haris Khan           [2016-CS-105]</a:t>
            </a:r>
            <a:endParaRPr lang="en-US" dirty="0"/>
          </a:p>
          <a:p>
            <a:pPr algn="l">
              <a:spcBef>
                <a:spcPts val="444"/>
              </a:spcBef>
              <a:buClr>
                <a:schemeClr val="dk2"/>
              </a:buClr>
              <a:buSzPts val="2220"/>
            </a:pPr>
            <a:r>
              <a:rPr lang="en-US" dirty="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Hamza Farooq   		   	[2016-CS-122]</a:t>
            </a:r>
            <a:endParaRPr lang="en-US" dirty="0"/>
          </a:p>
          <a:p>
            <a:pPr algn="l">
              <a:spcBef>
                <a:spcPts val="444"/>
              </a:spcBef>
              <a:buClr>
                <a:schemeClr val="dk2"/>
              </a:buClr>
              <a:buSzPts val="2220"/>
            </a:pPr>
            <a:r>
              <a:rPr lang="en-US" dirty="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Ayesha Atif  		  	[2016-CS-152]</a:t>
            </a:r>
            <a:endParaRPr lang="en-US" dirty="0"/>
          </a:p>
          <a:p>
            <a:pPr algn="l">
              <a:spcBef>
                <a:spcPts val="444"/>
              </a:spcBef>
              <a:buClr>
                <a:schemeClr val="dk2"/>
              </a:buClr>
              <a:buSzPts val="2220"/>
            </a:pPr>
            <a:r>
              <a:rPr lang="en-US" dirty="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Komal Shehzadi     		[2016-CS-178]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94" y="3429000"/>
            <a:ext cx="4935245" cy="1300073"/>
          </a:xfrm>
        </p:spPr>
        <p:txBody>
          <a:bodyPr/>
          <a:lstStyle/>
          <a:p>
            <a:pPr algn="ctr"/>
            <a:r>
              <a:rPr lang="en-US" b="1" dirty="0"/>
              <a:t>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8FCB4-00BC-412F-A196-8573DB459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38" y="495958"/>
            <a:ext cx="7290997" cy="56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3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D468-3CE1-44D2-A606-7ACE849F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Controller Application</a:t>
            </a:r>
          </a:p>
          <a:p>
            <a:r>
              <a:rPr lang="en-US" sz="2400" dirty="0"/>
              <a:t>Teacher starts controller application.</a:t>
            </a:r>
          </a:p>
          <a:p>
            <a:r>
              <a:rPr lang="en-US" sz="2400" dirty="0"/>
              <a:t>Lecture starts recording.</a:t>
            </a:r>
          </a:p>
          <a:p>
            <a:r>
              <a:rPr lang="en-US" sz="2400" dirty="0"/>
              <a:t>Lecture ends and file stored in local pc.</a:t>
            </a:r>
          </a:p>
          <a:p>
            <a:r>
              <a:rPr lang="en-US" sz="2400" dirty="0"/>
              <a:t>Lecture file uploaded on server.</a:t>
            </a:r>
          </a:p>
          <a:p>
            <a:r>
              <a:rPr lang="en-US" sz="2400" dirty="0"/>
              <a:t>Lecture can be downloaded in offline player and can be played.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08C023-4D16-442D-91E5-667FBA04D067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Requirements/Success Scenarios</a:t>
            </a:r>
          </a:p>
        </p:txBody>
      </p:sp>
    </p:spTree>
    <p:extLst>
      <p:ext uri="{BB962C8B-B14F-4D97-AF65-F5344CB8AC3E}">
        <p14:creationId xmlns:p14="http://schemas.microsoft.com/office/powerpoint/2010/main" val="26401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D468-3CE1-44D2-A606-7ACE849F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Website</a:t>
            </a:r>
          </a:p>
          <a:p>
            <a:r>
              <a:rPr lang="en-US" sz="2400" dirty="0"/>
              <a:t>User register to the website.</a:t>
            </a:r>
          </a:p>
          <a:p>
            <a:r>
              <a:rPr lang="en-US" sz="2400" dirty="0"/>
              <a:t>User login to website.</a:t>
            </a:r>
          </a:p>
          <a:p>
            <a:r>
              <a:rPr lang="en-US" sz="2400" dirty="0"/>
              <a:t>User add/view/delete course depending upon designation.</a:t>
            </a:r>
          </a:p>
          <a:p>
            <a:r>
              <a:rPr lang="en-US" sz="2400" dirty="0"/>
              <a:t>User add/view/delete course content depending upon designation.</a:t>
            </a:r>
          </a:p>
          <a:p>
            <a:r>
              <a:rPr lang="en-US" sz="2400" dirty="0"/>
              <a:t>Course content include assignments, announcements, lecture notes.</a:t>
            </a:r>
          </a:p>
          <a:p>
            <a:r>
              <a:rPr lang="en-US" sz="2400" dirty="0"/>
              <a:t>User can play lecture that was recorded by teacher using controller application.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08C023-4D16-442D-91E5-667FBA04D067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Requirements/Success Scenarios</a:t>
            </a:r>
          </a:p>
        </p:txBody>
      </p:sp>
    </p:spTree>
    <p:extLst>
      <p:ext uri="{BB962C8B-B14F-4D97-AF65-F5344CB8AC3E}">
        <p14:creationId xmlns:p14="http://schemas.microsoft.com/office/powerpoint/2010/main" val="316408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E0D8-7099-4900-A53E-C6EE8367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Demo Video</a:t>
            </a:r>
            <a:endParaRPr lang="x-none" dirty="0"/>
          </a:p>
        </p:txBody>
      </p:sp>
      <p:pic>
        <p:nvPicPr>
          <p:cNvPr id="4" name="test2">
            <a:hlinkClick r:id="" action="ppaction://media"/>
            <a:extLst>
              <a:ext uri="{FF2B5EF4-FFF2-40B4-BE49-F238E27FC236}">
                <a16:creationId xmlns:a16="http://schemas.microsoft.com/office/drawing/2014/main" id="{FE0E1A4B-EDC8-4146-A625-03CE1CE9014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2143920" y="1494321"/>
            <a:ext cx="7904163" cy="4351338"/>
          </a:xfrm>
          <a:prstGeom prst="rect">
            <a:avLst/>
          </a:prstGeom>
          <a:solidFill>
            <a:srgbClr val="4F81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/>
        </p:spPr>
      </p:pic>
    </p:spTree>
    <p:extLst>
      <p:ext uri="{BB962C8B-B14F-4D97-AF65-F5344CB8AC3E}">
        <p14:creationId xmlns:p14="http://schemas.microsoft.com/office/powerpoint/2010/main" val="20014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31" y="68777"/>
            <a:ext cx="2170040" cy="17857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07" y="3352276"/>
            <a:ext cx="2191155" cy="1803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8" y="68779"/>
            <a:ext cx="2191155" cy="1803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1387">
            <a:off x="3391610" y="-57695"/>
            <a:ext cx="1185623" cy="10109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4128" y="1854573"/>
            <a:ext cx="227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Open the controller app and press the ‘Start’ Button.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6779" y="1854573"/>
            <a:ext cx="227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Start the lecture as lecture recording is started.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48323" y="1871948"/>
            <a:ext cx="227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At the end of lecture, press ‘END’ button on controller application.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0354" y="5043912"/>
            <a:ext cx="227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Lecture saved and uploaded on web application.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7563" y="5146473"/>
            <a:ext cx="227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Want to listen the lecture!</a:t>
            </a:r>
          </a:p>
          <a:p>
            <a:r>
              <a:rPr lang="en-US" sz="1400" b="1" dirty="0"/>
              <a:t>Open web application to view lecture 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24128" y="5047598"/>
            <a:ext cx="227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 and enjoy the lecture.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18807" y="2506606"/>
            <a:ext cx="4984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General Flow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1387">
            <a:off x="6677232" y="-19849"/>
            <a:ext cx="1185623" cy="10109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35204">
            <a:off x="9379682" y="2651370"/>
            <a:ext cx="1185623" cy="10109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9316">
            <a:off x="6465662" y="4273951"/>
            <a:ext cx="1185623" cy="10109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91849">
            <a:off x="3126584" y="4344854"/>
            <a:ext cx="1141529" cy="9733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05" y="51861"/>
            <a:ext cx="2251520" cy="20688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05" y="3361609"/>
            <a:ext cx="2212959" cy="2021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7" y="3262003"/>
            <a:ext cx="2191155" cy="18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4873D-D43E-4F81-A631-C776731FECF4}"/>
              </a:ext>
            </a:extLst>
          </p:cNvPr>
          <p:cNvGrpSpPr/>
          <p:nvPr/>
        </p:nvGrpSpPr>
        <p:grpSpPr>
          <a:xfrm>
            <a:off x="730001" y="1566313"/>
            <a:ext cx="5630835" cy="2288522"/>
            <a:chOff x="634465" y="1825625"/>
            <a:chExt cx="5630835" cy="2288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0685" y="1825625"/>
              <a:ext cx="3054615" cy="228852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34465" y="2769831"/>
              <a:ext cx="2735685" cy="400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Storage Efficient System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D08D2B-DE4A-4DC7-B16C-CD0D6CB35076}"/>
              </a:ext>
            </a:extLst>
          </p:cNvPr>
          <p:cNvGrpSpPr/>
          <p:nvPr/>
        </p:nvGrpSpPr>
        <p:grpSpPr>
          <a:xfrm>
            <a:off x="6710462" y="1546144"/>
            <a:ext cx="4437529" cy="2266623"/>
            <a:chOff x="6614924" y="1805454"/>
            <a:chExt cx="4437529" cy="22666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003" y="1805454"/>
              <a:ext cx="3153450" cy="226662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14924" y="2738710"/>
              <a:ext cx="1931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Complete LMS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A2C87E-4F67-487E-8A4F-EDE42B2C4B3E}"/>
              </a:ext>
            </a:extLst>
          </p:cNvPr>
          <p:cNvGrpSpPr/>
          <p:nvPr/>
        </p:nvGrpSpPr>
        <p:grpSpPr>
          <a:xfrm>
            <a:off x="740134" y="3935051"/>
            <a:ext cx="5451402" cy="1902384"/>
            <a:chOff x="644598" y="4194363"/>
            <a:chExt cx="5451402" cy="1902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625" y="4194363"/>
              <a:ext cx="2645375" cy="190238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44598" y="4875655"/>
              <a:ext cx="3092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Bandwidth Efficient System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5FAE72-A3A5-4745-A906-198F81815D5F}"/>
              </a:ext>
            </a:extLst>
          </p:cNvPr>
          <p:cNvGrpSpPr/>
          <p:nvPr/>
        </p:nvGrpSpPr>
        <p:grpSpPr>
          <a:xfrm>
            <a:off x="6747283" y="3610523"/>
            <a:ext cx="4149435" cy="2629836"/>
            <a:chOff x="6651745" y="3869835"/>
            <a:chExt cx="4149435" cy="26298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147" y="3869835"/>
              <a:ext cx="2435033" cy="26298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651745" y="4875655"/>
              <a:ext cx="1632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Offline Player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4724" cy="4351338"/>
          </a:xfrm>
        </p:spPr>
        <p:txBody>
          <a:bodyPr/>
          <a:lstStyle/>
          <a:p>
            <a:pPr lvl="0">
              <a:defRPr/>
            </a:pPr>
            <a:r>
              <a:rPr lang="en-GB" dirty="0"/>
              <a:t>Minimizing Resources</a:t>
            </a:r>
          </a:p>
          <a:p>
            <a:pPr lvl="0">
              <a:defRPr/>
            </a:pPr>
            <a:r>
              <a:rPr lang="en-GB" dirty="0"/>
              <a:t>Difficulty in writing Notes as well as listening and understanding</a:t>
            </a:r>
          </a:p>
          <a:p>
            <a:pPr lvl="0">
              <a:defRPr/>
            </a:pPr>
            <a:r>
              <a:rPr lang="en-GB" dirty="0"/>
              <a:t>Less bandwidth usage</a:t>
            </a:r>
          </a:p>
          <a:p>
            <a:pPr lvl="0">
              <a:defRPr/>
            </a:pPr>
            <a:r>
              <a:rPr lang="en-GB" dirty="0"/>
              <a:t>Less storage</a:t>
            </a:r>
          </a:p>
          <a:p>
            <a:pPr lvl="0">
              <a:defRPr/>
            </a:pPr>
            <a:r>
              <a:rPr lang="en-GB" dirty="0"/>
              <a:t>Play without internet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 descr="Mark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4840" y="1889051"/>
            <a:ext cx="2100472" cy="2800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2068AA-DD6A-4C4E-B33A-9D02CD610B86}"/>
              </a:ext>
            </a:extLst>
          </p:cNvPr>
          <p:cNvGrpSpPr/>
          <p:nvPr/>
        </p:nvGrpSpPr>
        <p:grpSpPr>
          <a:xfrm>
            <a:off x="7347014" y="1490608"/>
            <a:ext cx="4275743" cy="3673365"/>
            <a:chOff x="7347012" y="1490606"/>
            <a:chExt cx="4275743" cy="3673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9814" y="2568388"/>
              <a:ext cx="882224" cy="103963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972" y="4215386"/>
              <a:ext cx="896877" cy="892392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5312" y="2777384"/>
              <a:ext cx="1167443" cy="89874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126" y="1490606"/>
              <a:ext cx="1064846" cy="87445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012" y="4215386"/>
              <a:ext cx="1738282" cy="948585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/>
        </p:nvCxnSpPr>
        <p:spPr>
          <a:xfrm flipH="1">
            <a:off x="8216153" y="2568388"/>
            <a:ext cx="4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4" y="1825625"/>
            <a:ext cx="9182636" cy="4351338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3200" dirty="0">
                <a:solidFill>
                  <a:srgbClr val="103454"/>
                </a:solidFill>
              </a:rPr>
              <a:t>“To make a storage and bandwidth efficient system with a lecture player and learning management system for the students and the educational institutes.</a:t>
            </a:r>
            <a:r>
              <a:rPr lang="en-GB" sz="3200" dirty="0">
                <a:solidFill>
                  <a:srgbClr val="10345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95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The proposed system will:</a:t>
            </a:r>
          </a:p>
          <a:p>
            <a:r>
              <a:rPr lang="en-US" dirty="0"/>
              <a:t>Record lecture with two stereo vision cameras frame rate 60 FPS.</a:t>
            </a:r>
          </a:p>
          <a:p>
            <a:r>
              <a:rPr lang="en-US" dirty="0"/>
              <a:t>Animate lecture on web application and also on the offline player.</a:t>
            </a:r>
          </a:p>
          <a:p>
            <a:r>
              <a:rPr lang="en-US" dirty="0"/>
              <a:t>Serve as an innovative LMS.</a:t>
            </a:r>
          </a:p>
          <a:p>
            <a:r>
              <a:rPr lang="en-US" dirty="0"/>
              <a:t>Record lecture using two camera stereo vision.</a:t>
            </a:r>
          </a:p>
          <a:p>
            <a:r>
              <a:rPr lang="en-US" dirty="0"/>
              <a:t>Record voice and board marker position data using custom developed wireless modules.</a:t>
            </a:r>
          </a:p>
          <a:p>
            <a:r>
              <a:rPr lang="en-US" dirty="0"/>
              <a:t>Use a whiteboard of dimension 4x3 ft.</a:t>
            </a:r>
          </a:p>
          <a:p>
            <a:r>
              <a:rPr lang="en-US" dirty="0"/>
              <a:t>Play lectures on a dedicated player (json to video player).</a:t>
            </a:r>
          </a:p>
          <a:p>
            <a:r>
              <a:rPr lang="en-US" dirty="0"/>
              <a:t>Store json data in encrypted format which will be later used in formation of video animation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237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6210D2-602A-4F3C-9BBA-CF6024EE9366}"/>
              </a:ext>
            </a:extLst>
          </p:cNvPr>
          <p:cNvGrpSpPr/>
          <p:nvPr/>
        </p:nvGrpSpPr>
        <p:grpSpPr>
          <a:xfrm>
            <a:off x="7080237" y="1450789"/>
            <a:ext cx="2775513" cy="2294425"/>
            <a:chOff x="7080235" y="1450787"/>
            <a:chExt cx="2775513" cy="22944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 descr="Industrial Presentation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0235" y="1450787"/>
              <a:ext cx="2550285" cy="170019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609724" y="3098881"/>
              <a:ext cx="2246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Industrial Presentations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390A3B-A6F4-477E-A18D-7D1F3C545288}"/>
              </a:ext>
            </a:extLst>
          </p:cNvPr>
          <p:cNvGrpSpPr/>
          <p:nvPr/>
        </p:nvGrpSpPr>
        <p:grpSpPr>
          <a:xfrm>
            <a:off x="2809329" y="3940303"/>
            <a:ext cx="2126418" cy="1995621"/>
            <a:chOff x="2809329" y="3940301"/>
            <a:chExt cx="2126418" cy="19956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8" descr="Sketch Artist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9329" y="3940301"/>
              <a:ext cx="1626289" cy="162628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090835" y="5566590"/>
              <a:ext cx="184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Sketch Artists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5299B2-D14A-4FBE-B3F9-110AEAA27A6F}"/>
              </a:ext>
            </a:extLst>
          </p:cNvPr>
          <p:cNvGrpSpPr/>
          <p:nvPr/>
        </p:nvGrpSpPr>
        <p:grpSpPr>
          <a:xfrm>
            <a:off x="7633753" y="3955513"/>
            <a:ext cx="2221997" cy="2145301"/>
            <a:chOff x="7633751" y="3790621"/>
            <a:chExt cx="2221997" cy="214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" name="Picture 7" descr="online educati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3751" y="3790621"/>
              <a:ext cx="1776445" cy="17764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010836" y="5566590"/>
              <a:ext cx="184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Online Tutors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0CE4855-0E66-4E1B-B4B0-32102B50CC50}"/>
              </a:ext>
            </a:extLst>
          </p:cNvPr>
          <p:cNvGrpSpPr/>
          <p:nvPr/>
        </p:nvGrpSpPr>
        <p:grpSpPr>
          <a:xfrm>
            <a:off x="2820943" y="1397241"/>
            <a:ext cx="1874615" cy="2260503"/>
            <a:chOff x="2820941" y="1397239"/>
            <a:chExt cx="1874615" cy="2260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4" name="Picture 13" descr="Educational Institutes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941" y="1397239"/>
              <a:ext cx="1640899" cy="164089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850644" y="3011411"/>
              <a:ext cx="18449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Educational Institutes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0BB83E-A760-4097-AE8A-70DA2120BBDB}"/>
              </a:ext>
            </a:extLst>
          </p:cNvPr>
          <p:cNvGrpSpPr/>
          <p:nvPr/>
        </p:nvGrpSpPr>
        <p:grpSpPr>
          <a:xfrm>
            <a:off x="4392138" y="2635625"/>
            <a:ext cx="3193582" cy="1869216"/>
            <a:chOff x="4392138" y="2635625"/>
            <a:chExt cx="3193582" cy="1869216"/>
          </a:xfrm>
          <a:gradFill flip="none" rotWithShape="1">
            <a:gsLst>
              <a:gs pos="0">
                <a:srgbClr val="942EA8"/>
              </a:gs>
              <a:gs pos="45000">
                <a:srgbClr val="843CC7"/>
              </a:gs>
              <a:gs pos="100000">
                <a:srgbClr val="3A89CC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Oval 12"/>
            <p:cNvSpPr/>
            <p:nvPr/>
          </p:nvSpPr>
          <p:spPr>
            <a:xfrm>
              <a:off x="5254292" y="2883726"/>
              <a:ext cx="1535743" cy="15019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DBM</a:t>
              </a:r>
            </a:p>
            <a:p>
              <a:pPr algn="ctr"/>
              <a:r>
                <a:rPr lang="en-GB" sz="1200" b="1" dirty="0"/>
                <a:t>Applications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 rot="12707876">
              <a:off x="4488256" y="2635625"/>
              <a:ext cx="905635" cy="30271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ight Arrow 16"/>
            <p:cNvSpPr/>
            <p:nvPr/>
          </p:nvSpPr>
          <p:spPr>
            <a:xfrm rot="19370552">
              <a:off x="6627417" y="2667378"/>
              <a:ext cx="905635" cy="30271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Arrow 17"/>
            <p:cNvSpPr/>
            <p:nvPr/>
          </p:nvSpPr>
          <p:spPr>
            <a:xfrm rot="8708792">
              <a:off x="4392138" y="4148931"/>
              <a:ext cx="905635" cy="30271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Arrow 18"/>
            <p:cNvSpPr/>
            <p:nvPr/>
          </p:nvSpPr>
          <p:spPr>
            <a:xfrm rot="1861823">
              <a:off x="6680085" y="4202128"/>
              <a:ext cx="905635" cy="30271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APPLICATION AREAS</a:t>
            </a:r>
          </a:p>
        </p:txBody>
      </p:sp>
    </p:spTree>
    <p:extLst>
      <p:ext uri="{BB962C8B-B14F-4D97-AF65-F5344CB8AC3E}">
        <p14:creationId xmlns:p14="http://schemas.microsoft.com/office/powerpoint/2010/main" val="14443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COMPARISON WITH EXISTING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47065"/>
              </p:ext>
            </p:extLst>
          </p:nvPr>
        </p:nvGraphicFramePr>
        <p:xfrm>
          <a:off x="386499" y="1338606"/>
          <a:ext cx="11594965" cy="43613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1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179">
                  <a:extLst>
                    <a:ext uri="{9D8B030D-6E8A-4147-A177-3AD203B41FA5}">
                      <a16:colId xmlns:a16="http://schemas.microsoft.com/office/drawing/2014/main" val="1410391652"/>
                    </a:ext>
                  </a:extLst>
                </a:gridCol>
                <a:gridCol w="1162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1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28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28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9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Initiative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Storage Space per sec</a:t>
                      </a:r>
                      <a:endParaRPr lang="en-GB" sz="2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Storage Efficiency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Encrypted format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Dedicated Player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Custom Content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Brandable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Free to Access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For Profit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 Strength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Edx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793.6 KB</a:t>
                      </a: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300,000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Moodle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720 KB</a:t>
                      </a: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10,000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Coursera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750 KB</a:t>
                      </a: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Unlimited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Udemy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790 KB</a:t>
                      </a: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Unlimited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Udacity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790 KB</a:t>
                      </a: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✕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Unlimited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DBM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Arial"/>
                        </a:rPr>
                        <a:t>14.5 KB</a:t>
                      </a: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395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✓</a:t>
                      </a:r>
                      <a:endParaRPr lang="en-GB" sz="24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Unlimited</a:t>
                      </a:r>
                      <a:endParaRPr lang="en-GB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/>
                      </a:endParaRPr>
                    </a:p>
                  </a:txBody>
                  <a:tcPr marL="66061" marR="6606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5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6513</TotalTime>
  <Words>493</Words>
  <Application>Microsoft Office PowerPoint</Application>
  <PresentationFormat>Widescreen</PresentationFormat>
  <Paragraphs>137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Palatino Linotype</vt:lpstr>
      <vt:lpstr>Wingdings</vt:lpstr>
      <vt:lpstr>Office Theme</vt:lpstr>
      <vt:lpstr>DIGITAL BOARD  MARKER(Storage Efficient System for Class Lectures) (Final Year Project)</vt:lpstr>
      <vt:lpstr>Demo Video</vt:lpstr>
      <vt:lpstr>PowerPoint Presentation</vt:lpstr>
      <vt:lpstr>PROJECT OVERVIEW</vt:lpstr>
      <vt:lpstr>MOTIVATION</vt:lpstr>
      <vt:lpstr>PROBLEM STATEMENT</vt:lpstr>
      <vt:lpstr>SCOPE</vt:lpstr>
      <vt:lpstr>APPLICATION AREAS</vt:lpstr>
      <vt:lpstr>COMPARISON WITH EXISTING SYSTEMS</vt:lpstr>
      <vt:lpstr>Architecture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Hamza Farooq</cp:lastModifiedBy>
  <cp:revision>206</cp:revision>
  <dcterms:created xsi:type="dcterms:W3CDTF">2019-08-28T11:18:32Z</dcterms:created>
  <dcterms:modified xsi:type="dcterms:W3CDTF">2020-06-07T12:28:33Z</dcterms:modified>
</cp:coreProperties>
</file>