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b="1" i="1" dirty="0">
                <a:solidFill>
                  <a:srgbClr val="002060"/>
                </a:solidFill>
              </a:rPr>
              <a:t>Lesson 13</a:t>
            </a:r>
            <a:endParaRPr lang="zh-CN" altLang="en-US" sz="6000" b="1" i="1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564904"/>
            <a:ext cx="7772400" cy="17526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0000"/>
                </a:solidFill>
              </a:rPr>
              <a:t>Tā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err="1">
                <a:solidFill>
                  <a:srgbClr val="FF0000"/>
                </a:solidFill>
              </a:rPr>
              <a:t>zài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err="1">
                <a:solidFill>
                  <a:srgbClr val="FF0000"/>
                </a:solidFill>
              </a:rPr>
              <a:t>xué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err="1">
                <a:solidFill>
                  <a:srgbClr val="FF0000"/>
                </a:solidFill>
              </a:rPr>
              <a:t>zuò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err="1">
                <a:solidFill>
                  <a:srgbClr val="FF0000"/>
                </a:solidFill>
              </a:rPr>
              <a:t>zhōng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err="1">
                <a:solidFill>
                  <a:srgbClr val="FF0000"/>
                </a:solidFill>
              </a:rPr>
              <a:t>guó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err="1">
                <a:solidFill>
                  <a:srgbClr val="FF0000"/>
                </a:solidFill>
              </a:rPr>
              <a:t>cài</a:t>
            </a:r>
            <a:r>
              <a:rPr lang="en-US" altLang="zh-CN" sz="4000" dirty="0">
                <a:solidFill>
                  <a:srgbClr val="FF0000"/>
                </a:solidFill>
              </a:rPr>
              <a:t> ne.</a:t>
            </a:r>
          </a:p>
          <a:p>
            <a:r>
              <a:rPr lang="en-US" altLang="zh-CN" sz="4000" dirty="0">
                <a:solidFill>
                  <a:schemeClr val="tx1"/>
                </a:solidFill>
              </a:rPr>
              <a:t>He is learning to cook Chinese food. 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A1024-29ED-4B46-A211-96558BA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>
                <a:solidFill>
                  <a:srgbClr val="002060"/>
                </a:solidFill>
              </a:rPr>
              <a:t>New Words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A84D3E-1E75-4FCA-8AD2-6F4DDBCF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wèi</a:t>
            </a:r>
            <a:r>
              <a:rPr lang="en-US" sz="2800" dirty="0">
                <a:solidFill>
                  <a:srgbClr val="FF0000"/>
                </a:solidFill>
              </a:rPr>
              <a:t>                         </a:t>
            </a:r>
            <a:r>
              <a:rPr lang="en-US" sz="2800" dirty="0"/>
              <a:t>hello , hey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yě</a:t>
            </a:r>
            <a:r>
              <a:rPr lang="en-US" sz="2800" dirty="0">
                <a:solidFill>
                  <a:srgbClr val="FF0000"/>
                </a:solidFill>
              </a:rPr>
              <a:t>                           </a:t>
            </a:r>
            <a:r>
              <a:rPr lang="en-US" sz="2800" dirty="0"/>
              <a:t>also , too 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xué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xí</a:t>
            </a:r>
            <a:r>
              <a:rPr lang="en-US" sz="2800" dirty="0">
                <a:solidFill>
                  <a:srgbClr val="FF0000"/>
                </a:solidFill>
              </a:rPr>
              <a:t>                     </a:t>
            </a:r>
            <a:r>
              <a:rPr lang="en-US" sz="2800" dirty="0"/>
              <a:t>study , learn 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shàng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wǔ</a:t>
            </a:r>
            <a:r>
              <a:rPr lang="en-US" sz="2800" dirty="0">
                <a:solidFill>
                  <a:srgbClr val="FF0000"/>
                </a:solidFill>
              </a:rPr>
              <a:t>               </a:t>
            </a:r>
            <a:r>
              <a:rPr lang="en-US" sz="2800" dirty="0"/>
              <a:t>morning ,before noon , </a:t>
            </a:r>
            <a:r>
              <a:rPr lang="en-US" sz="2800" dirty="0" smtClean="0"/>
              <a:t>am </a:t>
            </a:r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shuì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jiào</a:t>
            </a:r>
            <a:r>
              <a:rPr lang="en-US" sz="2800" dirty="0">
                <a:solidFill>
                  <a:srgbClr val="FF0000"/>
                </a:solidFill>
              </a:rPr>
              <a:t>                 </a:t>
            </a:r>
            <a:r>
              <a:rPr lang="en-US" sz="2800" dirty="0"/>
              <a:t>sleep 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diàn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shì</a:t>
            </a:r>
            <a:r>
              <a:rPr lang="en-US" sz="2800" dirty="0">
                <a:solidFill>
                  <a:srgbClr val="FF0000"/>
                </a:solidFill>
              </a:rPr>
              <a:t>                  </a:t>
            </a:r>
            <a:r>
              <a:rPr lang="en-US" sz="2800" dirty="0"/>
              <a:t>TV 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xǐ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huān</a:t>
            </a:r>
            <a:r>
              <a:rPr lang="en-US" sz="2800" dirty="0">
                <a:solidFill>
                  <a:srgbClr val="FF0000"/>
                </a:solidFill>
              </a:rPr>
              <a:t>                   </a:t>
            </a:r>
            <a:r>
              <a:rPr lang="en-US" sz="2800" dirty="0"/>
              <a:t>like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gěi</a:t>
            </a:r>
            <a:r>
              <a:rPr lang="en-US" sz="2800" b="1" dirty="0">
                <a:solidFill>
                  <a:srgbClr val="FF0000"/>
                </a:solidFill>
              </a:rPr>
              <a:t>                           </a:t>
            </a:r>
            <a:r>
              <a:rPr lang="en-US" sz="2800" b="1" dirty="0"/>
              <a:t>give , to 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dǎ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diàn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huà</a:t>
            </a:r>
            <a:r>
              <a:rPr lang="en-US" sz="2800" b="1" dirty="0">
                <a:solidFill>
                  <a:srgbClr val="FF0000"/>
                </a:solidFill>
              </a:rPr>
              <a:t>           </a:t>
            </a:r>
            <a:r>
              <a:rPr lang="en-US" sz="2800" b="1" dirty="0"/>
              <a:t>make a phone            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ba</a:t>
            </a:r>
            <a:r>
              <a:rPr lang="en-US" sz="2800" b="1" dirty="0">
                <a:solidFill>
                  <a:srgbClr val="FF0000"/>
                </a:solidFill>
              </a:rPr>
              <a:t>                            </a:t>
            </a:r>
            <a:r>
              <a:rPr lang="en-US" sz="2800" b="1" dirty="0"/>
              <a:t>suggestion , request , command mark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29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A84D3E-1E75-4FCA-8AD2-6F4DDBCF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hello </a:t>
            </a:r>
            <a:r>
              <a:rPr lang="en-US" sz="2800" b="1" dirty="0">
                <a:solidFill>
                  <a:srgbClr val="002060"/>
                </a:solidFill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</a:rPr>
              <a:t>hey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also </a:t>
            </a:r>
            <a:r>
              <a:rPr lang="en-US" sz="2800" b="1" dirty="0">
                <a:solidFill>
                  <a:srgbClr val="002060"/>
                </a:solidFill>
              </a:rPr>
              <a:t>, too 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study </a:t>
            </a:r>
            <a:r>
              <a:rPr lang="en-US" sz="2800" b="1" dirty="0">
                <a:solidFill>
                  <a:srgbClr val="002060"/>
                </a:solidFill>
              </a:rPr>
              <a:t>, learn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morning </a:t>
            </a:r>
            <a:r>
              <a:rPr lang="en-US" sz="2800" b="1" dirty="0">
                <a:solidFill>
                  <a:srgbClr val="002060"/>
                </a:solidFill>
              </a:rPr>
              <a:t>,before noon , </a:t>
            </a:r>
            <a:r>
              <a:rPr lang="en-US" sz="2800" b="1" dirty="0" smtClean="0">
                <a:solidFill>
                  <a:srgbClr val="002060"/>
                </a:solidFill>
              </a:rPr>
              <a:t>am </a:t>
            </a: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sleep </a:t>
            </a: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TV </a:t>
            </a: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like </a:t>
            </a: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give </a:t>
            </a:r>
            <a:r>
              <a:rPr lang="en-US" sz="2800" b="1" dirty="0">
                <a:solidFill>
                  <a:srgbClr val="002060"/>
                </a:solidFill>
              </a:rPr>
              <a:t>, to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make </a:t>
            </a:r>
            <a:r>
              <a:rPr lang="en-US" sz="2800" b="1" dirty="0">
                <a:solidFill>
                  <a:srgbClr val="002060"/>
                </a:solidFill>
              </a:rPr>
              <a:t>a phone           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suggestion </a:t>
            </a:r>
            <a:r>
              <a:rPr lang="en-US" sz="2800" b="1" dirty="0">
                <a:solidFill>
                  <a:srgbClr val="002060"/>
                </a:solidFill>
              </a:rPr>
              <a:t>, request , command mark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638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A84D3E-1E75-4FCA-8AD2-6F4DDBCF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836712"/>
            <a:ext cx="5400600" cy="5760640"/>
          </a:xfrm>
        </p:spPr>
        <p:txBody>
          <a:bodyPr>
            <a:noAutofit/>
          </a:bodyPr>
          <a:lstStyle/>
          <a:p>
            <a:r>
              <a:rPr lang="en-US" b="1" dirty="0" err="1"/>
              <a:t>wèi</a:t>
            </a:r>
            <a:r>
              <a:rPr lang="en-US" b="1" dirty="0"/>
              <a:t>                        </a:t>
            </a:r>
          </a:p>
          <a:p>
            <a:r>
              <a:rPr lang="en-US" b="1" dirty="0" err="1"/>
              <a:t>yě</a:t>
            </a:r>
            <a:r>
              <a:rPr lang="en-US" b="1" dirty="0"/>
              <a:t>                           </a:t>
            </a:r>
          </a:p>
          <a:p>
            <a:r>
              <a:rPr lang="en-US" b="1" dirty="0" err="1"/>
              <a:t>xué</a:t>
            </a:r>
            <a:r>
              <a:rPr lang="en-US" b="1" dirty="0"/>
              <a:t> </a:t>
            </a:r>
            <a:r>
              <a:rPr lang="en-US" b="1" dirty="0" err="1"/>
              <a:t>xí</a:t>
            </a:r>
            <a:r>
              <a:rPr lang="en-US" b="1" dirty="0"/>
              <a:t>                     </a:t>
            </a:r>
          </a:p>
          <a:p>
            <a:r>
              <a:rPr lang="en-US" b="1" dirty="0" err="1"/>
              <a:t>shàng</a:t>
            </a:r>
            <a:r>
              <a:rPr lang="en-US" b="1" dirty="0"/>
              <a:t> </a:t>
            </a:r>
            <a:r>
              <a:rPr lang="en-US" b="1" dirty="0" err="1"/>
              <a:t>wǔ</a:t>
            </a:r>
            <a:r>
              <a:rPr lang="en-US" b="1" dirty="0"/>
              <a:t>             </a:t>
            </a:r>
          </a:p>
          <a:p>
            <a:r>
              <a:rPr lang="en-US" b="1" dirty="0" err="1"/>
              <a:t>shuì</a:t>
            </a:r>
            <a:r>
              <a:rPr lang="en-US" b="1" dirty="0"/>
              <a:t> </a:t>
            </a:r>
            <a:r>
              <a:rPr lang="en-US" b="1" dirty="0" err="1"/>
              <a:t>jiào</a:t>
            </a:r>
            <a:r>
              <a:rPr lang="en-US" b="1" dirty="0"/>
              <a:t>                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err="1"/>
              <a:t>diàn</a:t>
            </a:r>
            <a:r>
              <a:rPr lang="en-US" b="1" dirty="0"/>
              <a:t> </a:t>
            </a:r>
            <a:r>
              <a:rPr lang="en-US" b="1" dirty="0" err="1"/>
              <a:t>shì</a:t>
            </a:r>
            <a:r>
              <a:rPr lang="en-US" b="1" dirty="0"/>
              <a:t>                 </a:t>
            </a:r>
          </a:p>
          <a:p>
            <a:r>
              <a:rPr lang="en-US" b="1" dirty="0" err="1"/>
              <a:t>xǐ</a:t>
            </a:r>
            <a:r>
              <a:rPr lang="en-US" b="1" dirty="0"/>
              <a:t> </a:t>
            </a:r>
            <a:r>
              <a:rPr lang="en-US" b="1" dirty="0" err="1"/>
              <a:t>huān</a:t>
            </a:r>
            <a:r>
              <a:rPr lang="en-US" b="1" dirty="0"/>
              <a:t>                   </a:t>
            </a:r>
          </a:p>
          <a:p>
            <a:r>
              <a:rPr lang="en-US" b="1" dirty="0" err="1"/>
              <a:t>gěi</a:t>
            </a:r>
            <a:r>
              <a:rPr lang="en-US" b="1" dirty="0"/>
              <a:t>                          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err="1"/>
              <a:t>dǎ</a:t>
            </a:r>
            <a:r>
              <a:rPr lang="en-US" b="1" dirty="0"/>
              <a:t> </a:t>
            </a:r>
            <a:r>
              <a:rPr lang="en-US" b="1" dirty="0" err="1"/>
              <a:t>diàn</a:t>
            </a:r>
            <a:r>
              <a:rPr lang="en-US" b="1" dirty="0"/>
              <a:t> </a:t>
            </a:r>
            <a:r>
              <a:rPr lang="en-US" b="1" dirty="0" err="1"/>
              <a:t>huà</a:t>
            </a:r>
            <a:r>
              <a:rPr lang="en-US" b="1" dirty="0"/>
              <a:t>          </a:t>
            </a:r>
            <a:r>
              <a:rPr lang="en-US" b="1" dirty="0" smtClean="0"/>
              <a:t>            </a:t>
            </a:r>
            <a:endParaRPr lang="en-US" b="1" dirty="0"/>
          </a:p>
          <a:p>
            <a:r>
              <a:rPr lang="en-US" b="1" dirty="0" err="1"/>
              <a:t>ba</a:t>
            </a:r>
            <a:r>
              <a:rPr lang="en-US" b="1" dirty="0"/>
              <a:t>                            </a:t>
            </a:r>
            <a:r>
              <a:rPr lang="en-US" b="1" dirty="0" smtClean="0"/>
              <a:t>      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>
                <a:solidFill>
                  <a:srgbClr val="002060"/>
                </a:solidFill>
              </a:rPr>
              <a:t>Text 1 On the phone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5328592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A: </a:t>
            </a:r>
            <a:r>
              <a:rPr lang="en-US" altLang="zh-CN" b="1" u="sng" dirty="0" err="1">
                <a:solidFill>
                  <a:srgbClr val="FF0000"/>
                </a:solidFill>
              </a:rPr>
              <a:t>Wèi</a:t>
            </a:r>
            <a:r>
              <a:rPr lang="en-US" altLang="zh-CN" dirty="0">
                <a:solidFill>
                  <a:srgbClr val="FF0000"/>
                </a:solidFill>
              </a:rPr>
              <a:t> ,</a:t>
            </a:r>
            <a:r>
              <a:rPr lang="en-US" altLang="zh-CN" dirty="0" err="1">
                <a:solidFill>
                  <a:srgbClr val="FF0000"/>
                </a:solidFill>
              </a:rPr>
              <a:t>nǐ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u="sng" dirty="0" err="1">
                <a:solidFill>
                  <a:srgbClr val="FF0000"/>
                </a:solidFill>
              </a:rPr>
              <a:t>zài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zuò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shénme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u="sng" dirty="0">
                <a:solidFill>
                  <a:srgbClr val="FF0000"/>
                </a:solidFill>
              </a:rPr>
              <a:t>ne</a:t>
            </a:r>
            <a:r>
              <a:rPr lang="en-US" altLang="zh-CN" dirty="0">
                <a:solidFill>
                  <a:srgbClr val="FF0000"/>
                </a:solidFill>
              </a:rPr>
              <a:t> ?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B: </a:t>
            </a:r>
            <a:r>
              <a:rPr lang="en-US" altLang="zh-CN" dirty="0" err="1"/>
              <a:t>Wǒ</a:t>
            </a:r>
            <a:r>
              <a:rPr lang="en-US" altLang="zh-CN" dirty="0"/>
              <a:t> </a:t>
            </a:r>
            <a:r>
              <a:rPr lang="en-US" altLang="zh-CN" b="1" u="sng" dirty="0" err="1"/>
              <a:t>zài</a:t>
            </a:r>
            <a:r>
              <a:rPr lang="en-US" altLang="zh-CN" dirty="0"/>
              <a:t> </a:t>
            </a:r>
            <a:r>
              <a:rPr lang="en-US" altLang="zh-CN" dirty="0" err="1"/>
              <a:t>kàn</a:t>
            </a:r>
            <a:r>
              <a:rPr lang="en-US" altLang="zh-CN" dirty="0"/>
              <a:t> </a:t>
            </a:r>
            <a:r>
              <a:rPr lang="en-US" altLang="zh-CN" dirty="0" err="1"/>
              <a:t>shū</a:t>
            </a:r>
            <a:r>
              <a:rPr lang="en-US" altLang="zh-CN" dirty="0"/>
              <a:t> </a:t>
            </a:r>
            <a:r>
              <a:rPr lang="en-US" altLang="zh-CN" b="1" u="sng" dirty="0"/>
              <a:t>ne</a:t>
            </a:r>
            <a:r>
              <a:rPr lang="en-US" altLang="zh-CN" dirty="0"/>
              <a:t>. 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A: </a:t>
            </a:r>
            <a:r>
              <a:rPr lang="en-US" altLang="zh-CN" dirty="0" err="1">
                <a:solidFill>
                  <a:srgbClr val="FF0000"/>
                </a:solidFill>
              </a:rPr>
              <a:t>Dàwèi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u="sng" dirty="0" err="1">
                <a:solidFill>
                  <a:srgbClr val="FF0000"/>
                </a:solidFill>
              </a:rPr>
              <a:t>yě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zài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kàn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shū</a:t>
            </a:r>
            <a:r>
              <a:rPr lang="en-US" altLang="zh-CN" dirty="0">
                <a:solidFill>
                  <a:srgbClr val="FF0000"/>
                </a:solidFill>
              </a:rPr>
              <a:t> ma ?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B: </a:t>
            </a:r>
            <a:r>
              <a:rPr lang="en-US" altLang="zh-CN" dirty="0" err="1"/>
              <a:t>Tā</a:t>
            </a:r>
            <a:r>
              <a:rPr lang="en-US" altLang="zh-CN" dirty="0"/>
              <a:t> </a:t>
            </a:r>
            <a:r>
              <a:rPr lang="en-US" altLang="zh-CN" b="1" u="sng" dirty="0" err="1"/>
              <a:t>méi</a:t>
            </a:r>
            <a:r>
              <a:rPr lang="en-US" altLang="zh-CN" dirty="0"/>
              <a:t> </a:t>
            </a:r>
            <a:r>
              <a:rPr lang="en-US" altLang="zh-CN" dirty="0" err="1"/>
              <a:t>zài</a:t>
            </a:r>
            <a:r>
              <a:rPr lang="en-US" altLang="zh-CN" dirty="0"/>
              <a:t> </a:t>
            </a:r>
            <a:r>
              <a:rPr lang="en-US" altLang="zh-CN" dirty="0" err="1"/>
              <a:t>kàn</a:t>
            </a:r>
            <a:r>
              <a:rPr lang="en-US" altLang="zh-CN" dirty="0"/>
              <a:t> </a:t>
            </a:r>
            <a:r>
              <a:rPr lang="en-US" altLang="zh-CN" dirty="0" err="1"/>
              <a:t>shū</a:t>
            </a:r>
            <a:r>
              <a:rPr lang="en-US" altLang="zh-CN" dirty="0"/>
              <a:t> ,</a:t>
            </a:r>
            <a:r>
              <a:rPr lang="en-US" altLang="zh-CN" dirty="0" err="1"/>
              <a:t>tā</a:t>
            </a:r>
            <a:r>
              <a:rPr lang="en-US" altLang="zh-CN" dirty="0"/>
              <a:t> </a:t>
            </a:r>
            <a:r>
              <a:rPr lang="en-US" altLang="zh-CN" b="1" u="sng" dirty="0" err="1"/>
              <a:t>zài</a:t>
            </a:r>
            <a:r>
              <a:rPr lang="en-US" altLang="zh-CN" dirty="0"/>
              <a:t> </a:t>
            </a:r>
            <a:r>
              <a:rPr lang="en-US" altLang="zh-CN" dirty="0" err="1"/>
              <a:t>xué</a:t>
            </a:r>
            <a:r>
              <a:rPr lang="en-US" altLang="zh-CN" dirty="0"/>
              <a:t> </a:t>
            </a:r>
            <a:r>
              <a:rPr lang="en-US" altLang="zh-CN" dirty="0" err="1"/>
              <a:t>zuò</a:t>
            </a:r>
            <a:r>
              <a:rPr lang="en-US" altLang="zh-CN" dirty="0"/>
              <a:t> </a:t>
            </a:r>
            <a:r>
              <a:rPr lang="en-US" altLang="zh-CN" dirty="0" err="1"/>
              <a:t>ZhōngGuó</a:t>
            </a:r>
            <a:r>
              <a:rPr lang="en-US" altLang="zh-CN" dirty="0"/>
              <a:t> </a:t>
            </a:r>
            <a:r>
              <a:rPr lang="en-US" altLang="zh-CN" dirty="0" err="1"/>
              <a:t>cài</a:t>
            </a:r>
            <a:r>
              <a:rPr lang="en-US" altLang="zh-CN" dirty="0"/>
              <a:t> </a:t>
            </a:r>
            <a:r>
              <a:rPr lang="en-US" altLang="zh-CN" b="1" u="sng" dirty="0"/>
              <a:t>ne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772816"/>
            <a:ext cx="720080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Hello, hey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="" xmlns:a16="http://schemas.microsoft.com/office/drawing/2014/main" id="{DDFA7BCF-A930-4A31-87EA-454957178879}"/>
              </a:ext>
            </a:extLst>
          </p:cNvPr>
          <p:cNvSpPr/>
          <p:nvPr/>
        </p:nvSpPr>
        <p:spPr>
          <a:xfrm>
            <a:off x="1691680" y="4149080"/>
            <a:ext cx="792088" cy="72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also,too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="" xmlns:a16="http://schemas.microsoft.com/office/drawing/2014/main" id="{DDFA7BCF-A930-4A31-87EA-454957178879}"/>
              </a:ext>
            </a:extLst>
          </p:cNvPr>
          <p:cNvSpPr/>
          <p:nvPr/>
        </p:nvSpPr>
        <p:spPr>
          <a:xfrm>
            <a:off x="1211026" y="5301208"/>
            <a:ext cx="792088" cy="72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no,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not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>
                <a:solidFill>
                  <a:srgbClr val="002060"/>
                </a:solidFill>
              </a:rPr>
              <a:t>Text 2 In a coffee house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4726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A: </a:t>
            </a:r>
            <a:r>
              <a:rPr lang="en-US" altLang="zh-CN" dirty="0" err="1">
                <a:solidFill>
                  <a:srgbClr val="FF0000"/>
                </a:solidFill>
              </a:rPr>
              <a:t>Zuótiān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b="1" u="sng" dirty="0" err="1">
                <a:solidFill>
                  <a:srgbClr val="FF0000"/>
                </a:solidFill>
              </a:rPr>
              <a:t>shàngwǔ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nǐ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zài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zuò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shénme</a:t>
            </a:r>
            <a:r>
              <a:rPr lang="en-US" altLang="zh-CN" dirty="0">
                <a:solidFill>
                  <a:srgbClr val="FF0000"/>
                </a:solidFill>
              </a:rPr>
              <a:t>  ne ?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B: </a:t>
            </a:r>
            <a:r>
              <a:rPr lang="en-US" altLang="zh-CN" dirty="0" err="1"/>
              <a:t>Wǒ</a:t>
            </a:r>
            <a:r>
              <a:rPr lang="en-US" altLang="zh-CN" dirty="0"/>
              <a:t>  </a:t>
            </a:r>
            <a:r>
              <a:rPr lang="en-US" altLang="zh-CN" dirty="0" err="1"/>
              <a:t>zài</a:t>
            </a:r>
            <a:r>
              <a:rPr lang="en-US" altLang="zh-CN" dirty="0"/>
              <a:t>  </a:t>
            </a:r>
            <a:r>
              <a:rPr lang="en-US" altLang="zh-CN" b="1" u="sng" dirty="0" err="1"/>
              <a:t>shuì</a:t>
            </a:r>
            <a:r>
              <a:rPr lang="en-US" altLang="zh-CN" b="1" u="sng" dirty="0"/>
              <a:t>  </a:t>
            </a:r>
            <a:r>
              <a:rPr lang="en-US" altLang="zh-CN" b="1" u="sng" dirty="0" err="1"/>
              <a:t>jiào</a:t>
            </a:r>
            <a:r>
              <a:rPr lang="en-US" altLang="zh-CN" b="1" u="sng" dirty="0"/>
              <a:t>  </a:t>
            </a:r>
            <a:r>
              <a:rPr lang="en-US" altLang="zh-CN" dirty="0"/>
              <a:t>ne, </a:t>
            </a:r>
            <a:r>
              <a:rPr lang="en-US" altLang="zh-CN" dirty="0" err="1"/>
              <a:t>nǐ</a:t>
            </a:r>
            <a:r>
              <a:rPr lang="en-US" altLang="zh-CN" dirty="0"/>
              <a:t> ne ?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A: </a:t>
            </a:r>
            <a:r>
              <a:rPr lang="en-US" altLang="zh-CN" dirty="0" err="1">
                <a:solidFill>
                  <a:srgbClr val="FF0000"/>
                </a:solidFill>
              </a:rPr>
              <a:t>Wǒ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zài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jiā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kàn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b="1" u="sng" dirty="0" err="1">
                <a:solidFill>
                  <a:srgbClr val="FF0000"/>
                </a:solidFill>
              </a:rPr>
              <a:t>diànshì</a:t>
            </a:r>
            <a:r>
              <a:rPr lang="en-US" altLang="zh-CN" b="1" u="sng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ne.</a:t>
            </a: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Nǐ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b="1" u="sng" dirty="0" err="1">
                <a:solidFill>
                  <a:srgbClr val="FF0000"/>
                </a:solidFill>
              </a:rPr>
              <a:t>xǐhuān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kàndiàn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shì</a:t>
            </a:r>
            <a:r>
              <a:rPr lang="en-US" altLang="zh-CN" dirty="0">
                <a:solidFill>
                  <a:srgbClr val="FF0000"/>
                </a:solidFill>
              </a:rPr>
              <a:t>  ma ?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B: </a:t>
            </a:r>
            <a:r>
              <a:rPr lang="en-US" altLang="zh-CN" dirty="0" err="1"/>
              <a:t>Wǒ</a:t>
            </a:r>
            <a:r>
              <a:rPr lang="en-US" altLang="zh-CN" dirty="0"/>
              <a:t>  </a:t>
            </a:r>
            <a:r>
              <a:rPr lang="en-US" altLang="zh-CN" dirty="0" err="1"/>
              <a:t>bù</a:t>
            </a:r>
            <a:r>
              <a:rPr lang="en-US" altLang="zh-CN" dirty="0"/>
              <a:t>  </a:t>
            </a:r>
            <a:r>
              <a:rPr lang="en-US" altLang="zh-CN" dirty="0" err="1"/>
              <a:t>xǐhuān</a:t>
            </a:r>
            <a:r>
              <a:rPr lang="en-US" altLang="zh-CN" dirty="0"/>
              <a:t>  </a:t>
            </a:r>
            <a:r>
              <a:rPr lang="en-US" altLang="zh-CN" dirty="0" err="1"/>
              <a:t>kàn</a:t>
            </a:r>
            <a:r>
              <a:rPr lang="en-US" altLang="zh-CN" dirty="0"/>
              <a:t>  </a:t>
            </a:r>
            <a:r>
              <a:rPr lang="en-US" altLang="zh-CN" dirty="0" err="1"/>
              <a:t>diànshì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wǒ</a:t>
            </a:r>
            <a:r>
              <a:rPr lang="en-US" altLang="zh-CN" dirty="0"/>
              <a:t>  </a:t>
            </a:r>
            <a:r>
              <a:rPr lang="en-US" altLang="zh-CN" dirty="0" err="1"/>
              <a:t>xǐhuān</a:t>
            </a:r>
            <a:r>
              <a:rPr lang="en-US" altLang="zh-CN" dirty="0"/>
              <a:t>  </a:t>
            </a:r>
            <a:r>
              <a:rPr lang="en-US" altLang="zh-CN" dirty="0" err="1"/>
              <a:t>kàn</a:t>
            </a:r>
            <a:r>
              <a:rPr lang="en-US" altLang="zh-CN" dirty="0"/>
              <a:t>  </a:t>
            </a:r>
            <a:r>
              <a:rPr lang="en-US" altLang="zh-CN" dirty="0" err="1"/>
              <a:t>diànyǐng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1700808"/>
            <a:ext cx="1224136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morning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79587" y="2738592"/>
            <a:ext cx="1224136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sleep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3"/>
          <p:cNvSpPr/>
          <p:nvPr/>
        </p:nvSpPr>
        <p:spPr>
          <a:xfrm>
            <a:off x="3059832" y="3666192"/>
            <a:ext cx="1224136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TV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>
            <a:off x="1043608" y="4703976"/>
            <a:ext cx="1224136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like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3 In the school office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A: 82304155, </a:t>
            </a:r>
            <a:r>
              <a:rPr lang="en-US" altLang="zh-CN" dirty="0" err="1">
                <a:solidFill>
                  <a:srgbClr val="FF0000"/>
                </a:solidFill>
              </a:rPr>
              <a:t>zhè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shì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Lǐ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lǎoshī</a:t>
            </a:r>
            <a:r>
              <a:rPr lang="en-US" altLang="zh-CN" dirty="0">
                <a:solidFill>
                  <a:srgbClr val="FF0000"/>
                </a:solidFill>
              </a:rPr>
              <a:t> de </a:t>
            </a:r>
            <a:r>
              <a:rPr lang="en-US" altLang="zh-CN" b="1" dirty="0" err="1">
                <a:solidFill>
                  <a:srgbClr val="FF0000"/>
                </a:solidFill>
              </a:rPr>
              <a:t>diànhuà</a:t>
            </a:r>
            <a:r>
              <a:rPr lang="en-US" altLang="zh-CN" dirty="0">
                <a:solidFill>
                  <a:srgbClr val="FF0000"/>
                </a:solidFill>
              </a:rPr>
              <a:t> ma 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B: </a:t>
            </a:r>
            <a:r>
              <a:rPr lang="en-US" altLang="zh-CN" dirty="0" err="1"/>
              <a:t>Bú</a:t>
            </a:r>
            <a:r>
              <a:rPr lang="en-US" altLang="zh-CN" dirty="0"/>
              <a:t> </a:t>
            </a:r>
            <a:r>
              <a:rPr lang="en-US" altLang="zh-CN" dirty="0" err="1"/>
              <a:t>shì</a:t>
            </a:r>
            <a:r>
              <a:rPr lang="en-US" altLang="zh-CN" dirty="0"/>
              <a:t>, </a:t>
            </a:r>
            <a:r>
              <a:rPr lang="en-US" altLang="zh-CN" dirty="0" err="1"/>
              <a:t>tā</a:t>
            </a:r>
            <a:r>
              <a:rPr lang="en-US" altLang="zh-CN" dirty="0"/>
              <a:t> de </a:t>
            </a:r>
            <a:r>
              <a:rPr lang="en-US" altLang="zh-CN" dirty="0" err="1"/>
              <a:t>diànhuà</a:t>
            </a:r>
            <a:r>
              <a:rPr lang="en-US" altLang="zh-CN" dirty="0"/>
              <a:t> </a:t>
            </a:r>
            <a:r>
              <a:rPr lang="en-US" altLang="zh-CN" dirty="0" err="1"/>
              <a:t>shì</a:t>
            </a:r>
            <a:r>
              <a:rPr lang="en-US" altLang="zh-CN" dirty="0"/>
              <a:t> 82304156.</a:t>
            </a: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A: </a:t>
            </a:r>
            <a:r>
              <a:rPr lang="en-US" altLang="zh-CN" dirty="0" err="1">
                <a:solidFill>
                  <a:srgbClr val="FF0000"/>
                </a:solidFill>
              </a:rPr>
              <a:t>Hǎo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wǒ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xiànzài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u="sng" dirty="0" err="1">
                <a:solidFill>
                  <a:srgbClr val="FF0000"/>
                </a:solidFill>
              </a:rPr>
              <a:t>gěi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tā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dǎ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diàn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huà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B: </a:t>
            </a:r>
            <a:r>
              <a:rPr lang="en-US" altLang="zh-CN" dirty="0" err="1"/>
              <a:t>Tā</a:t>
            </a:r>
            <a:r>
              <a:rPr lang="en-US" altLang="zh-CN" dirty="0"/>
              <a:t> </a:t>
            </a:r>
            <a:r>
              <a:rPr lang="en-US" altLang="zh-CN" dirty="0" err="1"/>
              <a:t>zài</a:t>
            </a:r>
            <a:r>
              <a:rPr lang="en-US" altLang="zh-CN" dirty="0"/>
              <a:t> </a:t>
            </a:r>
            <a:r>
              <a:rPr lang="en-US" altLang="zh-CN" dirty="0" err="1"/>
              <a:t>gōngzuò</a:t>
            </a:r>
            <a:r>
              <a:rPr lang="en-US" altLang="zh-CN" dirty="0"/>
              <a:t> ne, </a:t>
            </a:r>
            <a:r>
              <a:rPr lang="en-US" altLang="zh-CN" dirty="0" err="1"/>
              <a:t>nǐ</a:t>
            </a:r>
            <a:r>
              <a:rPr lang="en-US" altLang="zh-CN" dirty="0"/>
              <a:t> </a:t>
            </a:r>
            <a:r>
              <a:rPr lang="en-US" altLang="zh-CN" dirty="0" err="1"/>
              <a:t>xiàwǔ</a:t>
            </a:r>
            <a:r>
              <a:rPr lang="en-US" altLang="zh-CN" dirty="0"/>
              <a:t> </a:t>
            </a:r>
            <a:r>
              <a:rPr lang="en-US" altLang="zh-CN" dirty="0" err="1"/>
              <a:t>dǎ</a:t>
            </a:r>
            <a:r>
              <a:rPr lang="en-US" altLang="zh-CN" dirty="0"/>
              <a:t> </a:t>
            </a:r>
            <a:r>
              <a:rPr lang="en-US" altLang="zh-CN" dirty="0" err="1"/>
              <a:t>ba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76156" y="2132856"/>
            <a:ext cx="1368152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phone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880" y="4509120"/>
            <a:ext cx="936104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give,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4"/>
          <p:cNvSpPr/>
          <p:nvPr/>
        </p:nvSpPr>
        <p:spPr>
          <a:xfrm>
            <a:off x="4644008" y="4581128"/>
            <a:ext cx="2016224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Make a phone call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292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主题</vt:lpstr>
      <vt:lpstr>Lesson 13</vt:lpstr>
      <vt:lpstr>New Words</vt:lpstr>
      <vt:lpstr>PowerPoint Presentation</vt:lpstr>
      <vt:lpstr>PowerPoint Presentation</vt:lpstr>
      <vt:lpstr>Text 1 On the phone</vt:lpstr>
      <vt:lpstr>Text 2 In a coffee house</vt:lpstr>
      <vt:lpstr>TEXT 3 In the school office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</dc:title>
  <dc:creator>Administrator</dc:creator>
  <cp:lastModifiedBy>Mani</cp:lastModifiedBy>
  <cp:revision>39</cp:revision>
  <dcterms:created xsi:type="dcterms:W3CDTF">2017-05-02T03:25:17Z</dcterms:created>
  <dcterms:modified xsi:type="dcterms:W3CDTF">2019-12-09T05:08:34Z</dcterms:modified>
</cp:coreProperties>
</file>