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 smtClean="0"/>
              <a:t>Lesson 14</a:t>
            </a:r>
            <a:endParaRPr lang="en-GB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srgbClr val="FF0000"/>
                </a:solidFill>
              </a:rPr>
              <a:t>Tā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mǎile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bù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shǎo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yīfu</a:t>
            </a:r>
            <a:r>
              <a:rPr lang="en-GB" sz="4800" b="1" dirty="0" smtClean="0">
                <a:solidFill>
                  <a:srgbClr val="FF0000"/>
                </a:solidFill>
              </a:rPr>
              <a:t>.</a:t>
            </a:r>
            <a:endParaRPr lang="en-GB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New words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4186808" cy="547260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GB" sz="2400" b="1" u="sng" dirty="0" smtClean="0">
                <a:solidFill>
                  <a:srgbClr val="C00000"/>
                </a:solidFill>
              </a:rPr>
              <a:t>1.Dōng xi:</a:t>
            </a:r>
            <a:r>
              <a:rPr lang="en-US" altLang="zh-CN" sz="2400" b="1" dirty="0" smtClean="0"/>
              <a:t>thing, stuff</a:t>
            </a:r>
          </a:p>
          <a:p>
            <a:pPr>
              <a:buNone/>
            </a:pPr>
            <a:endParaRPr lang="en-US" altLang="zh-CN" sz="2400" b="1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GB" sz="2400" b="1" u="sng" dirty="0" smtClean="0">
                <a:solidFill>
                  <a:srgbClr val="C00000"/>
                </a:solidFill>
              </a:rPr>
              <a:t>2.Píng </a:t>
            </a:r>
            <a:r>
              <a:rPr lang="en-GB" sz="2400" b="1" u="sng" dirty="0" err="1" smtClean="0">
                <a:solidFill>
                  <a:srgbClr val="C00000"/>
                </a:solidFill>
              </a:rPr>
              <a:t>guǒ</a:t>
            </a:r>
            <a:r>
              <a:rPr lang="en-GB" sz="2400" b="1" u="sng" dirty="0" smtClean="0">
                <a:solidFill>
                  <a:srgbClr val="C00000"/>
                </a:solidFill>
              </a:rPr>
              <a:t>:</a:t>
            </a:r>
            <a:r>
              <a:rPr lang="en-US" sz="2400" b="1" dirty="0" smtClean="0"/>
              <a:t>apple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400" b="1" dirty="0" smtClean="0">
                <a:solidFill>
                  <a:srgbClr val="C00000"/>
                </a:solidFill>
              </a:rPr>
              <a:t>3.Kàn </a:t>
            </a:r>
            <a:r>
              <a:rPr lang="en-GB" sz="2400" b="1" dirty="0" err="1" smtClean="0">
                <a:solidFill>
                  <a:srgbClr val="C00000"/>
                </a:solidFill>
              </a:rPr>
              <a:t>jiàn:</a:t>
            </a:r>
            <a:r>
              <a:rPr lang="en-GB" sz="2400" b="1" dirty="0" err="1" smtClean="0"/>
              <a:t>to</a:t>
            </a:r>
            <a:r>
              <a:rPr lang="en-GB" sz="2400" b="1" dirty="0" smtClean="0"/>
              <a:t> see</a:t>
            </a:r>
          </a:p>
          <a:p>
            <a:pPr>
              <a:buNone/>
            </a:pPr>
            <a:endParaRPr lang="en-US" altLang="zh-CN" sz="2400" b="1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GB" sz="2400" b="1" u="sng" dirty="0" smtClean="0">
                <a:solidFill>
                  <a:srgbClr val="C00000"/>
                </a:solidFill>
              </a:rPr>
              <a:t>4.Xiān </a:t>
            </a:r>
            <a:r>
              <a:rPr lang="en-GB" sz="2400" b="1" u="sng" dirty="0" err="1" smtClean="0">
                <a:solidFill>
                  <a:srgbClr val="C00000"/>
                </a:solidFill>
              </a:rPr>
              <a:t>shēng</a:t>
            </a:r>
            <a:r>
              <a:rPr lang="en-GB" sz="2400" b="1" u="sng" dirty="0" smtClean="0">
                <a:solidFill>
                  <a:srgbClr val="C00000"/>
                </a:solidFill>
              </a:rPr>
              <a:t>:</a:t>
            </a:r>
            <a:r>
              <a:rPr lang="en-US" altLang="zh-CN" sz="2400" b="1" dirty="0" err="1" smtClean="0"/>
              <a:t>Mr.,sir</a:t>
            </a:r>
            <a:r>
              <a:rPr lang="en-US" altLang="zh-CN" sz="2400" b="1" dirty="0" smtClean="0"/>
              <a:t>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400" b="1" u="sng" dirty="0" smtClean="0">
                <a:solidFill>
                  <a:srgbClr val="C00000"/>
                </a:solidFill>
              </a:rPr>
              <a:t>5.kāi </a:t>
            </a:r>
            <a:r>
              <a:rPr lang="en-GB" sz="2400" b="1" u="sng" dirty="0" err="1" smtClean="0">
                <a:solidFill>
                  <a:srgbClr val="C00000"/>
                </a:solidFill>
              </a:rPr>
              <a:t>chē</a:t>
            </a:r>
            <a:r>
              <a:rPr lang="en-GB" sz="2400" b="1" dirty="0" err="1" smtClean="0">
                <a:solidFill>
                  <a:srgbClr val="C00000"/>
                </a:solidFill>
              </a:rPr>
              <a:t>:</a:t>
            </a:r>
            <a:r>
              <a:rPr lang="en-GB" sz="2400" b="1" dirty="0" err="1" smtClean="0"/>
              <a:t>drive</a:t>
            </a:r>
            <a:r>
              <a:rPr lang="en-GB" sz="2400" b="1" dirty="0" smtClean="0"/>
              <a:t> car</a:t>
            </a:r>
          </a:p>
          <a:p>
            <a:pPr>
              <a:buNone/>
            </a:pPr>
            <a:endParaRPr lang="en-US" altLang="zh-CN" sz="2400" b="1" dirty="0" smtClean="0"/>
          </a:p>
          <a:p>
            <a:pPr lvl="0">
              <a:buNone/>
            </a:pPr>
            <a:r>
              <a:rPr lang="en-GB" sz="2400" b="1" dirty="0" smtClean="0">
                <a:solidFill>
                  <a:srgbClr val="C00000"/>
                </a:solidFill>
              </a:rPr>
              <a:t>6.Huí </a:t>
            </a:r>
            <a:r>
              <a:rPr lang="en-GB" sz="2400" b="1" dirty="0" err="1" smtClean="0">
                <a:solidFill>
                  <a:srgbClr val="C00000"/>
                </a:solidFill>
              </a:rPr>
              <a:t>lai</a:t>
            </a:r>
            <a:r>
              <a:rPr lang="en-GB" sz="2400" b="1" dirty="0" smtClean="0">
                <a:solidFill>
                  <a:srgbClr val="C00000"/>
                </a:solidFill>
              </a:rPr>
              <a:t>:</a:t>
            </a:r>
            <a:r>
              <a:rPr lang="en-US" altLang="zh-CN" sz="2400" b="1" dirty="0" smtClean="0"/>
              <a:t>Come back</a:t>
            </a:r>
          </a:p>
          <a:p>
            <a:pPr>
              <a:buNone/>
            </a:pPr>
            <a:endParaRPr lang="en-US" altLang="zh-CN" sz="2800" dirty="0" smtClean="0">
              <a:solidFill>
                <a:srgbClr val="C00000"/>
              </a:solidFill>
            </a:endParaRPr>
          </a:p>
          <a:p>
            <a:pPr lvl="0">
              <a:buNone/>
            </a:pPr>
            <a:endParaRPr lang="en-GB" sz="28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GB" b="1" u="sng" dirty="0" smtClean="0"/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3968" y="908720"/>
            <a:ext cx="4680520" cy="5949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7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None/>
            </a:pPr>
            <a:r>
              <a:rPr lang="en-US" altLang="zh-CN" sz="9600" b="1" u="sng" dirty="0" smtClean="0">
                <a:solidFill>
                  <a:srgbClr val="C00000"/>
                </a:solidFill>
              </a:rPr>
              <a:t>7.F</a:t>
            </a:r>
            <a:r>
              <a:rPr lang="en-GB" sz="9600" b="1" u="sng" dirty="0" err="1" smtClean="0">
                <a:solidFill>
                  <a:srgbClr val="C00000"/>
                </a:solidFill>
              </a:rPr>
              <a:t>ēn</a:t>
            </a:r>
            <a:r>
              <a:rPr lang="en-GB" sz="9600" b="1" u="sng" dirty="0" smtClean="0">
                <a:solidFill>
                  <a:srgbClr val="C00000"/>
                </a:solidFill>
              </a:rPr>
              <a:t> </a:t>
            </a:r>
            <a:r>
              <a:rPr lang="en-GB" sz="9600" b="1" u="sng" dirty="0" err="1" smtClean="0">
                <a:solidFill>
                  <a:srgbClr val="C00000"/>
                </a:solidFill>
              </a:rPr>
              <a:t>zhōng</a:t>
            </a:r>
            <a:r>
              <a:rPr lang="en-GB" sz="9600" b="1" u="sng" dirty="0" smtClean="0">
                <a:solidFill>
                  <a:srgbClr val="C00000"/>
                </a:solidFill>
              </a:rPr>
              <a:t>:</a:t>
            </a:r>
            <a:r>
              <a:rPr lang="en-US" altLang="zh-CN" sz="9600" b="1" dirty="0" smtClean="0"/>
              <a:t>minute </a:t>
            </a:r>
          </a:p>
          <a:p>
            <a:pPr lvl="0">
              <a:buNone/>
            </a:pPr>
            <a:endParaRPr lang="en-US" altLang="zh-CN" sz="9600" b="1" dirty="0" smtClean="0"/>
          </a:p>
          <a:p>
            <a:pPr>
              <a:buNone/>
            </a:pPr>
            <a:endParaRPr lang="en-US" altLang="zh-CN" sz="9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9600" b="1" dirty="0" smtClean="0">
                <a:solidFill>
                  <a:srgbClr val="C00000"/>
                </a:solidFill>
              </a:rPr>
              <a:t>8.hòu:</a:t>
            </a:r>
            <a:r>
              <a:rPr lang="en-US" altLang="zh-CN" sz="9600" b="1" dirty="0" smtClean="0"/>
              <a:t> </a:t>
            </a:r>
            <a:r>
              <a:rPr lang="en-US" altLang="zh-CN" sz="9600" b="1" dirty="0" err="1" smtClean="0"/>
              <a:t>after,later</a:t>
            </a:r>
            <a:endParaRPr lang="en-US" altLang="zh-CN" sz="9600" b="1" dirty="0" smtClean="0"/>
          </a:p>
          <a:p>
            <a:pPr>
              <a:buNone/>
            </a:pPr>
            <a:endParaRPr lang="en-US" altLang="zh-CN" sz="9600" b="1" dirty="0" smtClean="0"/>
          </a:p>
          <a:p>
            <a:pPr>
              <a:buNone/>
            </a:pPr>
            <a:endParaRPr lang="en-US" altLang="zh-CN" sz="9600" b="1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GB" sz="9600" b="1" u="sng" dirty="0" smtClean="0">
                <a:solidFill>
                  <a:srgbClr val="C00000"/>
                </a:solidFill>
              </a:rPr>
              <a:t>9.Yī fu:</a:t>
            </a:r>
            <a:r>
              <a:rPr lang="en-US" altLang="zh-CN" sz="9600" b="1" dirty="0" smtClean="0"/>
              <a:t>clothes </a:t>
            </a:r>
          </a:p>
          <a:p>
            <a:pPr lvl="0">
              <a:buNone/>
            </a:pPr>
            <a:endParaRPr lang="en-US" altLang="zh-CN" sz="9600" b="1" dirty="0" smtClean="0"/>
          </a:p>
          <a:p>
            <a:pPr>
              <a:buNone/>
            </a:pPr>
            <a:endParaRPr lang="en-US" sz="9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9600" b="1" u="sng" dirty="0" smtClean="0">
                <a:solidFill>
                  <a:srgbClr val="C00000"/>
                </a:solidFill>
              </a:rPr>
              <a:t>10.Piàoliang</a:t>
            </a:r>
            <a:r>
              <a:rPr lang="en-GB" sz="9600" b="1" dirty="0" smtClean="0">
                <a:solidFill>
                  <a:srgbClr val="C00000"/>
                </a:solidFill>
              </a:rPr>
              <a:t>:</a:t>
            </a:r>
            <a:r>
              <a:rPr lang="en-GB" sz="9600" b="1" dirty="0" smtClean="0"/>
              <a:t>beautiful,pretty</a:t>
            </a:r>
          </a:p>
          <a:p>
            <a:pPr>
              <a:buNone/>
            </a:pPr>
            <a:endParaRPr lang="en-GB" sz="9600" b="1" dirty="0" smtClean="0"/>
          </a:p>
          <a:p>
            <a:pPr>
              <a:buNone/>
            </a:pPr>
            <a:endParaRPr lang="en-US" altLang="zh-CN" sz="9600" b="1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GB" sz="9600" b="1" dirty="0" smtClean="0">
                <a:solidFill>
                  <a:srgbClr val="C00000"/>
                </a:solidFill>
              </a:rPr>
              <a:t>11.shǎo:</a:t>
            </a:r>
            <a:r>
              <a:rPr lang="en-US" altLang="zh-CN" sz="9600" b="1" dirty="0" err="1" smtClean="0"/>
              <a:t>few.,little</a:t>
            </a:r>
            <a:r>
              <a:rPr lang="en-US" altLang="zh-CN" sz="9600" b="1" dirty="0" smtClean="0"/>
              <a:t> </a:t>
            </a:r>
          </a:p>
          <a:p>
            <a:pPr lvl="0">
              <a:buNone/>
            </a:pPr>
            <a:endParaRPr lang="en-US" altLang="zh-CN" sz="9600" b="1" dirty="0" smtClean="0"/>
          </a:p>
          <a:p>
            <a:pPr>
              <a:buNone/>
            </a:pPr>
            <a:endParaRPr lang="en-US" altLang="zh-CN" sz="9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9600" b="1" dirty="0" smtClean="0">
                <a:solidFill>
                  <a:srgbClr val="C00000"/>
                </a:solidFill>
              </a:rPr>
              <a:t>12.Zhè </a:t>
            </a:r>
            <a:r>
              <a:rPr lang="en-GB" sz="9600" b="1" dirty="0" err="1" smtClean="0">
                <a:solidFill>
                  <a:srgbClr val="C00000"/>
                </a:solidFill>
              </a:rPr>
              <a:t>xiē</a:t>
            </a:r>
            <a:r>
              <a:rPr lang="en-GB" sz="9600" b="1" dirty="0" smtClean="0">
                <a:solidFill>
                  <a:srgbClr val="C00000"/>
                </a:solidFill>
              </a:rPr>
              <a:t> :</a:t>
            </a:r>
            <a:r>
              <a:rPr lang="en-GB" sz="9600" b="1" dirty="0" smtClean="0"/>
              <a:t>these</a:t>
            </a:r>
          </a:p>
          <a:p>
            <a:pPr>
              <a:buNone/>
            </a:pPr>
            <a:endParaRPr lang="en-GB" sz="9600" b="1" dirty="0" smtClean="0"/>
          </a:p>
          <a:p>
            <a:pPr>
              <a:buNone/>
            </a:pPr>
            <a:endParaRPr lang="en-GB" sz="9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9600" b="1" dirty="0" smtClean="0">
                <a:solidFill>
                  <a:srgbClr val="C00000"/>
                </a:solidFill>
              </a:rPr>
              <a:t>13.dōu:</a:t>
            </a:r>
            <a:r>
              <a:rPr lang="en-GB" sz="9600" b="1" dirty="0" smtClean="0"/>
              <a:t>both,all</a:t>
            </a:r>
            <a:endParaRPr lang="en-US" altLang="zh-CN" sz="9600" b="1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260648"/>
            <a:ext cx="4392488" cy="63367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3000" dirty="0" smtClean="0"/>
              <a:t>1.Dōng xi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2.Píng </a:t>
            </a:r>
            <a:r>
              <a:rPr lang="en-GB" sz="3000" dirty="0" err="1" smtClean="0"/>
              <a:t>guǒ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3.Kàn </a:t>
            </a:r>
            <a:r>
              <a:rPr lang="en-GB" sz="3000" dirty="0" err="1" smtClean="0"/>
              <a:t>jiàn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4.Xiān </a:t>
            </a:r>
            <a:r>
              <a:rPr lang="en-GB" sz="3000" dirty="0" err="1" smtClean="0"/>
              <a:t>shēng</a:t>
            </a:r>
            <a:endParaRPr lang="en-US" sz="3000" dirty="0" smtClean="0"/>
          </a:p>
          <a:p>
            <a:pPr>
              <a:buNone/>
            </a:pPr>
            <a:r>
              <a:rPr lang="en-GB" sz="3000" dirty="0" smtClean="0"/>
              <a:t>5.kāi </a:t>
            </a:r>
            <a:r>
              <a:rPr lang="en-GB" sz="3000" dirty="0" err="1" smtClean="0"/>
              <a:t>chē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6.Huí </a:t>
            </a:r>
            <a:r>
              <a:rPr lang="en-GB" sz="3000" dirty="0" err="1" smtClean="0"/>
              <a:t>lai</a:t>
            </a:r>
            <a:endParaRPr lang="en-US" altLang="zh-CN" sz="3000" dirty="0" smtClean="0"/>
          </a:p>
          <a:p>
            <a:pPr>
              <a:buNone/>
            </a:pPr>
            <a:r>
              <a:rPr lang="en-US" altLang="zh-CN" sz="3000" dirty="0" smtClean="0"/>
              <a:t>7.F</a:t>
            </a:r>
            <a:r>
              <a:rPr lang="en-GB" sz="3000" dirty="0" err="1" smtClean="0"/>
              <a:t>ēn</a:t>
            </a:r>
            <a:r>
              <a:rPr lang="en-GB" sz="3000" dirty="0" smtClean="0"/>
              <a:t> </a:t>
            </a:r>
            <a:r>
              <a:rPr lang="en-GB" sz="3000" dirty="0" err="1" smtClean="0"/>
              <a:t>zhōng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8.hòu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9.Yī fu</a:t>
            </a:r>
            <a:endParaRPr lang="en-US" sz="3000" dirty="0" smtClean="0"/>
          </a:p>
          <a:p>
            <a:pPr>
              <a:buNone/>
            </a:pPr>
            <a:r>
              <a:rPr lang="en-GB" sz="3000" dirty="0" smtClean="0"/>
              <a:t>10.Piào </a:t>
            </a:r>
            <a:r>
              <a:rPr lang="en-GB" sz="3000" dirty="0" err="1" smtClean="0"/>
              <a:t>liang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11.shǎo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12.Zhè </a:t>
            </a:r>
            <a:r>
              <a:rPr lang="en-GB" sz="3000" dirty="0" err="1" smtClean="0"/>
              <a:t>xiē</a:t>
            </a:r>
            <a:r>
              <a:rPr lang="en-GB" sz="3000" dirty="0" smtClean="0"/>
              <a:t> </a:t>
            </a:r>
          </a:p>
          <a:p>
            <a:pPr>
              <a:buNone/>
            </a:pPr>
            <a:r>
              <a:rPr lang="en-GB" sz="3000" dirty="0" smtClean="0"/>
              <a:t>13.dōu</a:t>
            </a:r>
          </a:p>
          <a:p>
            <a:pPr>
              <a:buNone/>
            </a:pPr>
            <a:endParaRPr lang="en-GB" b="1" u="sng" dirty="0" smtClean="0"/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Text 1 In the dorm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</a:t>
            </a:r>
            <a:r>
              <a:rPr lang="en-GB" sz="3600" dirty="0" err="1" smtClean="0">
                <a:solidFill>
                  <a:srgbClr val="FF0000"/>
                </a:solidFill>
              </a:rPr>
              <a:t>Zuótiān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shàngwǔ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nǐ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qù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nǎr</a:t>
            </a:r>
            <a:r>
              <a:rPr lang="en-GB" sz="3600" b="1" u="sng" dirty="0" smtClean="0">
                <a:solidFill>
                  <a:srgbClr val="FF0000"/>
                </a:solidFill>
              </a:rPr>
              <a:t> le </a:t>
            </a:r>
            <a:r>
              <a:rPr lang="en-GB" sz="3600" dirty="0" smtClean="0">
                <a:solidFill>
                  <a:srgbClr val="FF0000"/>
                </a:solidFill>
              </a:rPr>
              <a:t>?</a:t>
            </a:r>
          </a:p>
          <a:p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</a:t>
            </a:r>
            <a:r>
              <a:rPr lang="en-GB" sz="3600" dirty="0" err="1" smtClean="0"/>
              <a:t>Wǒ</a:t>
            </a:r>
            <a:r>
              <a:rPr lang="en-GB" sz="3600" dirty="0" smtClean="0"/>
              <a:t> </a:t>
            </a:r>
            <a:r>
              <a:rPr lang="en-GB" sz="3600" dirty="0" err="1" smtClean="0"/>
              <a:t>qù</a:t>
            </a:r>
            <a:r>
              <a:rPr lang="en-GB" sz="3600" dirty="0" smtClean="0"/>
              <a:t> </a:t>
            </a:r>
            <a:r>
              <a:rPr lang="en-GB" sz="3600" dirty="0" err="1" smtClean="0"/>
              <a:t>shāngdiàn</a:t>
            </a:r>
            <a:r>
              <a:rPr lang="en-GB" sz="3600" dirty="0" smtClean="0"/>
              <a:t> </a:t>
            </a:r>
            <a:r>
              <a:rPr lang="en-GB" sz="3600" dirty="0" err="1" smtClean="0"/>
              <a:t>mǎi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dōngxi</a:t>
            </a:r>
            <a:r>
              <a:rPr lang="en-GB" sz="3600" dirty="0" smtClean="0"/>
              <a:t> </a:t>
            </a:r>
            <a:r>
              <a:rPr lang="en-GB" sz="3600" b="1" u="sng" dirty="0" smtClean="0"/>
              <a:t>le</a:t>
            </a:r>
            <a:r>
              <a:rPr lang="en-GB" sz="3600" dirty="0" smtClean="0"/>
              <a:t>.</a:t>
            </a:r>
          </a:p>
          <a:p>
            <a:endParaRPr lang="en-GB" sz="3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</a:t>
            </a:r>
            <a:r>
              <a:rPr lang="en-GB" sz="3600" dirty="0" err="1" smtClean="0">
                <a:solidFill>
                  <a:srgbClr val="FF0000"/>
                </a:solidFill>
              </a:rPr>
              <a:t>Nǐ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mǎi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shénme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smtClean="0">
                <a:solidFill>
                  <a:srgbClr val="FF0000"/>
                </a:solidFill>
              </a:rPr>
              <a:t>le</a:t>
            </a:r>
            <a:r>
              <a:rPr lang="en-GB" sz="3600" dirty="0" smtClean="0">
                <a:solidFill>
                  <a:srgbClr val="FF0000"/>
                </a:solidFill>
              </a:rPr>
              <a:t> ?</a:t>
            </a:r>
          </a:p>
          <a:p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</a:t>
            </a:r>
            <a:r>
              <a:rPr lang="en-GB" sz="3600" dirty="0" err="1" smtClean="0"/>
              <a:t>Wǒ</a:t>
            </a:r>
            <a:r>
              <a:rPr lang="en-GB" sz="3600" dirty="0" smtClean="0"/>
              <a:t> </a:t>
            </a:r>
            <a:r>
              <a:rPr lang="en-GB" sz="3600" dirty="0" err="1" smtClean="0"/>
              <a:t>mǎi</a:t>
            </a:r>
            <a:r>
              <a:rPr lang="en-GB" sz="3600" b="1" u="sng" dirty="0" err="1" smtClean="0"/>
              <a:t>le</a:t>
            </a:r>
            <a:r>
              <a:rPr lang="en-GB" sz="3600" dirty="0" smtClean="0"/>
              <a:t> </a:t>
            </a:r>
            <a:r>
              <a:rPr lang="en-GB" sz="3600" dirty="0" err="1" smtClean="0"/>
              <a:t>yīdiǎnr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píngguǒ</a:t>
            </a:r>
            <a:r>
              <a:rPr lang="en-GB" sz="3600" dirty="0" smtClean="0"/>
              <a:t>.</a:t>
            </a:r>
            <a:endParaRPr lang="en-GB" sz="3600" dirty="0"/>
          </a:p>
        </p:txBody>
      </p:sp>
      <p:sp>
        <p:nvSpPr>
          <p:cNvPr id="4" name="矩形 3"/>
          <p:cNvSpPr/>
          <p:nvPr/>
        </p:nvSpPr>
        <p:spPr>
          <a:xfrm>
            <a:off x="5148064" y="3429000"/>
            <a:ext cx="1296144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thing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stuff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6021288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2 In the company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</a:t>
            </a:r>
            <a:r>
              <a:rPr lang="en-GB" sz="3600" dirty="0" err="1" smtClean="0">
                <a:solidFill>
                  <a:srgbClr val="FF0000"/>
                </a:solidFill>
              </a:rPr>
              <a:t>Nǐ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kànjiàn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Zhāng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xiānshēng</a:t>
            </a:r>
            <a:r>
              <a:rPr lang="en-GB" sz="3600" dirty="0" smtClean="0">
                <a:solidFill>
                  <a:srgbClr val="FF0000"/>
                </a:solidFill>
              </a:rPr>
              <a:t> le ma?</a:t>
            </a:r>
          </a:p>
          <a:p>
            <a:pPr>
              <a:buNone/>
            </a:pPr>
            <a:r>
              <a:rPr lang="en-GB" sz="3600" dirty="0" smtClean="0"/>
              <a:t> </a:t>
            </a:r>
          </a:p>
          <a:p>
            <a:pPr>
              <a:buNone/>
            </a:pPr>
            <a:r>
              <a:rPr lang="en-GB" sz="3600" dirty="0" smtClean="0"/>
              <a:t>B: </a:t>
            </a:r>
            <a:r>
              <a:rPr lang="en-GB" sz="3600" dirty="0" err="1" smtClean="0"/>
              <a:t>Kànjiàn</a:t>
            </a:r>
            <a:r>
              <a:rPr lang="en-GB" sz="3600" dirty="0" smtClean="0"/>
              <a:t> le, </a:t>
            </a:r>
            <a:r>
              <a:rPr lang="en-GB" sz="3600" dirty="0" err="1" smtClean="0"/>
              <a:t>tā</a:t>
            </a:r>
            <a:r>
              <a:rPr lang="en-GB" sz="3600" dirty="0" smtClean="0"/>
              <a:t> </a:t>
            </a:r>
            <a:r>
              <a:rPr lang="en-GB" sz="3600" dirty="0" err="1" smtClean="0"/>
              <a:t>qù</a:t>
            </a:r>
            <a:r>
              <a:rPr lang="en-GB" sz="3600" dirty="0" smtClean="0"/>
              <a:t> </a:t>
            </a:r>
            <a:r>
              <a:rPr lang="en-GB" sz="3600" dirty="0" err="1" smtClean="0"/>
              <a:t>xué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kāi</a:t>
            </a:r>
            <a:r>
              <a:rPr lang="en-GB" sz="3600" b="1" u="sng" dirty="0" smtClean="0"/>
              <a:t> </a:t>
            </a:r>
            <a:r>
              <a:rPr lang="en-GB" sz="3600" b="1" u="sng" dirty="0" err="1" smtClean="0"/>
              <a:t>chē</a:t>
            </a:r>
            <a:r>
              <a:rPr lang="en-GB" sz="3600" b="1" u="sng" dirty="0" smtClean="0"/>
              <a:t> </a:t>
            </a:r>
            <a:r>
              <a:rPr lang="en-GB" sz="3600" dirty="0" smtClean="0"/>
              <a:t>le.</a:t>
            </a:r>
          </a:p>
          <a:p>
            <a:pPr>
              <a:buNone/>
            </a:pPr>
            <a:endParaRPr lang="en-GB" sz="3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</a:t>
            </a:r>
            <a:r>
              <a:rPr lang="en-GB" sz="3600" dirty="0" err="1" smtClean="0">
                <a:solidFill>
                  <a:srgbClr val="FF0000"/>
                </a:solidFill>
              </a:rPr>
              <a:t>Tā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shénme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shíh</a:t>
            </a:r>
            <a:r>
              <a:rPr lang="en-US" altLang="zh-CN" sz="3600" dirty="0" smtClean="0">
                <a:solidFill>
                  <a:srgbClr val="FF0000"/>
                </a:solidFill>
              </a:rPr>
              <a:t>o</a:t>
            </a:r>
            <a:r>
              <a:rPr lang="en-GB" sz="3600" dirty="0" smtClean="0">
                <a:solidFill>
                  <a:srgbClr val="FF0000"/>
                </a:solidFill>
              </a:rPr>
              <a:t>u </a:t>
            </a:r>
            <a:r>
              <a:rPr lang="en-GB" sz="3600" dirty="0" err="1" smtClean="0">
                <a:solidFill>
                  <a:srgbClr val="FF0000"/>
                </a:solidFill>
              </a:rPr>
              <a:t>néng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huílai</a:t>
            </a:r>
            <a:r>
              <a:rPr lang="en-GB" sz="3600" dirty="0" smtClean="0">
                <a:solidFill>
                  <a:srgbClr val="FF0000"/>
                </a:solidFill>
              </a:rPr>
              <a:t> ?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40 </a:t>
            </a:r>
            <a:r>
              <a:rPr lang="en-GB" sz="3600" b="1" u="sng" dirty="0" err="1" smtClean="0"/>
              <a:t>fēnzhōng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hòu</a:t>
            </a:r>
            <a:r>
              <a:rPr lang="en-GB" sz="3600" dirty="0" smtClean="0"/>
              <a:t> </a:t>
            </a:r>
            <a:r>
              <a:rPr lang="en-GB" sz="3600" dirty="0" err="1" smtClean="0"/>
              <a:t>huílái</a:t>
            </a:r>
            <a:r>
              <a:rPr lang="en-GB" sz="3600" dirty="0" smtClean="0"/>
              <a:t>. </a:t>
            </a:r>
            <a:endParaRPr lang="en-GB" sz="3600" dirty="0"/>
          </a:p>
        </p:txBody>
      </p:sp>
      <p:sp>
        <p:nvSpPr>
          <p:cNvPr id="4" name="矩形 3"/>
          <p:cNvSpPr/>
          <p:nvPr/>
        </p:nvSpPr>
        <p:spPr>
          <a:xfrm>
            <a:off x="1547664" y="2204864"/>
            <a:ext cx="1296144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See</a:t>
            </a:r>
          </a:p>
        </p:txBody>
      </p:sp>
      <p:sp>
        <p:nvSpPr>
          <p:cNvPr id="5" name="矩形 4"/>
          <p:cNvSpPr/>
          <p:nvPr/>
        </p:nvSpPr>
        <p:spPr>
          <a:xfrm>
            <a:off x="4355976" y="2204864"/>
            <a:ext cx="1728192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Mr., sir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3501008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Drive car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4653136"/>
            <a:ext cx="1440160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Come back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5877272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minute</a:t>
            </a:r>
          </a:p>
        </p:txBody>
      </p:sp>
      <p:sp>
        <p:nvSpPr>
          <p:cNvPr id="9" name="矩形 8"/>
          <p:cNvSpPr/>
          <p:nvPr/>
        </p:nvSpPr>
        <p:spPr>
          <a:xfrm>
            <a:off x="3347864" y="5877272"/>
            <a:ext cx="1008112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After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3 Outside a store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452596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A:Wáng </a:t>
            </a:r>
            <a:r>
              <a:rPr lang="en-GB" dirty="0" err="1" smtClean="0">
                <a:solidFill>
                  <a:srgbClr val="FF0000"/>
                </a:solidFill>
              </a:rPr>
              <a:t>fāng</a:t>
            </a:r>
            <a:r>
              <a:rPr lang="en-GB" dirty="0" smtClean="0">
                <a:solidFill>
                  <a:srgbClr val="FF0000"/>
                </a:solidFill>
              </a:rPr>
              <a:t> de </a:t>
            </a:r>
            <a:r>
              <a:rPr lang="en-GB" b="1" u="sng" dirty="0" err="1" smtClean="0">
                <a:solidFill>
                  <a:srgbClr val="FF0000"/>
                </a:solidFill>
              </a:rPr>
              <a:t>yīfu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tài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piàoliang</a:t>
            </a:r>
            <a:r>
              <a:rPr lang="en-GB" dirty="0" smtClean="0">
                <a:solidFill>
                  <a:srgbClr val="FF0000"/>
                </a:solidFill>
              </a:rPr>
              <a:t> le!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</a:t>
            </a:r>
            <a:r>
              <a:rPr lang="en-GB" dirty="0" err="1" smtClean="0"/>
              <a:t>Shì</a:t>
            </a:r>
            <a:r>
              <a:rPr lang="en-GB" dirty="0" smtClean="0"/>
              <a:t> </a:t>
            </a:r>
            <a:r>
              <a:rPr lang="en-GB" b="1" u="sng" dirty="0" smtClean="0"/>
              <a:t>a</a:t>
            </a:r>
            <a:r>
              <a:rPr lang="en-GB" dirty="0" smtClean="0"/>
              <a:t>, </a:t>
            </a:r>
            <a:r>
              <a:rPr lang="en-GB" dirty="0" err="1" smtClean="0"/>
              <a:t>tā</a:t>
            </a:r>
            <a:r>
              <a:rPr lang="en-GB" dirty="0" smtClean="0"/>
              <a:t> </a:t>
            </a:r>
            <a:r>
              <a:rPr lang="en-GB" dirty="0" err="1" smtClean="0"/>
              <a:t>mǎile</a:t>
            </a:r>
            <a:r>
              <a:rPr lang="en-GB" dirty="0" smtClean="0"/>
              <a:t> </a:t>
            </a:r>
            <a:r>
              <a:rPr lang="en-GB" dirty="0" err="1" smtClean="0"/>
              <a:t>bù</a:t>
            </a:r>
            <a:r>
              <a:rPr lang="en-GB" dirty="0" smtClean="0"/>
              <a:t> </a:t>
            </a:r>
            <a:r>
              <a:rPr lang="en-GB" b="1" u="sng" dirty="0" err="1" smtClean="0"/>
              <a:t>shǎo</a:t>
            </a:r>
            <a:r>
              <a:rPr lang="en-GB" dirty="0" smtClean="0"/>
              <a:t> </a:t>
            </a:r>
            <a:r>
              <a:rPr lang="en-GB" dirty="0" err="1" smtClean="0"/>
              <a:t>yīfu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mǎi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shénme</a:t>
            </a:r>
            <a:r>
              <a:rPr lang="en-GB" dirty="0" smtClean="0">
                <a:solidFill>
                  <a:srgbClr val="FF0000"/>
                </a:solidFill>
              </a:rPr>
              <a:t> le 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</a:t>
            </a:r>
            <a:r>
              <a:rPr lang="en-GB" dirty="0" err="1" smtClean="0"/>
              <a:t>Wǒ</a:t>
            </a:r>
            <a:r>
              <a:rPr lang="en-GB" dirty="0" smtClean="0"/>
              <a:t> </a:t>
            </a:r>
            <a:r>
              <a:rPr lang="en-GB" dirty="0" err="1" smtClean="0"/>
              <a:t>méi</a:t>
            </a:r>
            <a:r>
              <a:rPr lang="en-GB" dirty="0" smtClean="0"/>
              <a:t> </a:t>
            </a:r>
            <a:r>
              <a:rPr lang="en-GB" dirty="0" err="1" smtClean="0"/>
              <a:t>mǎi</a:t>
            </a:r>
            <a:r>
              <a:rPr lang="en-GB" dirty="0" smtClean="0"/>
              <a:t>, </a:t>
            </a:r>
            <a:r>
              <a:rPr lang="en-GB" b="1" u="sng" dirty="0" err="1" smtClean="0"/>
              <a:t>zhèxiē</a:t>
            </a:r>
            <a:r>
              <a:rPr lang="en-GB" dirty="0" smtClean="0"/>
              <a:t>  </a:t>
            </a:r>
            <a:r>
              <a:rPr lang="en-GB" b="1" u="sng" dirty="0" err="1" smtClean="0"/>
              <a:t>dōu</a:t>
            </a:r>
            <a:r>
              <a:rPr lang="en-GB" dirty="0" smtClean="0"/>
              <a:t> </a:t>
            </a:r>
            <a:r>
              <a:rPr lang="en-GB" dirty="0" err="1" smtClean="0"/>
              <a:t>shì</a:t>
            </a:r>
            <a:r>
              <a:rPr lang="en-GB" dirty="0" smtClean="0"/>
              <a:t> </a:t>
            </a:r>
            <a:r>
              <a:rPr lang="en-GB" dirty="0" err="1" smtClean="0"/>
              <a:t>wáng</a:t>
            </a:r>
            <a:r>
              <a:rPr lang="en-GB" dirty="0" smtClean="0"/>
              <a:t> </a:t>
            </a:r>
            <a:r>
              <a:rPr lang="en-GB" dirty="0" err="1" smtClean="0"/>
              <a:t>fāng</a:t>
            </a:r>
            <a:r>
              <a:rPr lang="en-GB" dirty="0" smtClean="0"/>
              <a:t> de </a:t>
            </a:r>
            <a:r>
              <a:rPr lang="en-GB" dirty="0" err="1" smtClean="0"/>
              <a:t>dōng</a:t>
            </a:r>
            <a:r>
              <a:rPr lang="en-GB" dirty="0" smtClean="0"/>
              <a:t> </a:t>
            </a:r>
            <a:r>
              <a:rPr lang="en-GB" dirty="0" err="1" smtClean="0"/>
              <a:t>xī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2699792" y="2276872"/>
            <a:ext cx="115212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clothes</a:t>
            </a:r>
          </a:p>
        </p:txBody>
      </p:sp>
      <p:sp>
        <p:nvSpPr>
          <p:cNvPr id="5" name="矩形 4"/>
          <p:cNvSpPr/>
          <p:nvPr/>
        </p:nvSpPr>
        <p:spPr>
          <a:xfrm>
            <a:off x="4211960" y="2276872"/>
            <a:ext cx="1512168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Beautiful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pretty</a:t>
            </a:r>
          </a:p>
        </p:txBody>
      </p:sp>
      <p:sp>
        <p:nvSpPr>
          <p:cNvPr id="6" name="矩形 5"/>
          <p:cNvSpPr/>
          <p:nvPr/>
        </p:nvSpPr>
        <p:spPr>
          <a:xfrm>
            <a:off x="3491880" y="3429000"/>
            <a:ext cx="1008112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Few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little</a:t>
            </a:r>
          </a:p>
        </p:txBody>
      </p:sp>
      <p:sp>
        <p:nvSpPr>
          <p:cNvPr id="7" name="矩形 6"/>
          <p:cNvSpPr/>
          <p:nvPr/>
        </p:nvSpPr>
        <p:spPr>
          <a:xfrm>
            <a:off x="2915816" y="5877272"/>
            <a:ext cx="1080120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these</a:t>
            </a:r>
          </a:p>
        </p:txBody>
      </p:sp>
      <p:sp>
        <p:nvSpPr>
          <p:cNvPr id="8" name="矩形 7"/>
          <p:cNvSpPr/>
          <p:nvPr/>
        </p:nvSpPr>
        <p:spPr>
          <a:xfrm>
            <a:off x="4067944" y="5877272"/>
            <a:ext cx="792088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Both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141</TotalTime>
  <Words>227</Words>
  <Application>Microsoft Office PowerPoint</Application>
  <PresentationFormat>On-screen Show 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Lesson 14</vt:lpstr>
      <vt:lpstr>New words</vt:lpstr>
      <vt:lpstr>PowerPoint Presentation</vt:lpstr>
      <vt:lpstr>Text 1 In the dorm</vt:lpstr>
      <vt:lpstr>Text 2 In the company</vt:lpstr>
      <vt:lpstr>Text 3 Outside a store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14</dc:title>
  <dc:creator>aisha</dc:creator>
  <cp:lastModifiedBy>Mani</cp:lastModifiedBy>
  <cp:revision>30</cp:revision>
  <dcterms:created xsi:type="dcterms:W3CDTF">2017-05-03T06:44:38Z</dcterms:created>
  <dcterms:modified xsi:type="dcterms:W3CDTF">2019-12-13T03:49:35Z</dcterms:modified>
</cp:coreProperties>
</file>