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8" r:id="rId6"/>
    <p:sldId id="263" r:id="rId7"/>
    <p:sldId id="266" r:id="rId8"/>
    <p:sldId id="261" r:id="rId9"/>
    <p:sldId id="262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8BEFE0-55CA-4A00-A9E3-D908E6D84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2E3090-6D96-4D8A-A382-BCEC10CA7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A9F30C-DB76-40FC-91EB-D5A78DC3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B637-6D96-405B-A77E-C85B22CC663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94E3C4-8AAA-4256-B977-0A66D751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3E860E-69AD-4302-AFB2-AE0D9BA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2FE4-73DB-4D7C-B90E-3518A121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6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048546-CA5D-403B-8F75-E50CD7E1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1C93D47-24A5-4284-A85F-824DE73EF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0D37CB-D686-4A1D-AA31-D5C92788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B637-6D96-405B-A77E-C85B22CC663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9142BE-310E-4439-8726-2D29A000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38B316-D864-4F03-8C7E-8EE02200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2FE4-73DB-4D7C-B90E-3518A121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2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BF24A19-9602-4608-BEE6-E25A64795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64E533-2D06-4D28-8113-A4B03AE6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81EA39-B41F-427F-8919-2DD20BFA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B637-6D96-405B-A77E-C85B22CC663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33668A-75A1-4918-B6FD-FEB5C001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3A6815-B0BD-4514-B60C-1FE9ABC5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2FE4-73DB-4D7C-B90E-3518A121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336CF-F7E4-4B91-87FC-6B90CDE0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CC338F-A5E0-4960-903B-01C58C7EB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D01358-C322-44B3-AADE-13D88A71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B637-6D96-405B-A77E-C85B22CC663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89234F-4FC8-42FF-B6CE-A2E80926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64484C-5D42-424E-8FE3-69DF464B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2FE4-73DB-4D7C-B90E-3518A121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68119D-E7F7-4CC4-BC52-6C6A8AEF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B376D51-C8E5-4B98-80D3-73A18749E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93E1D0-0778-4925-B9F4-2EDFF99C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B637-6D96-405B-A77E-C85B22CC663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19B548-48CF-474B-8556-25D56051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79F6E1-4965-4A80-BF82-C81ADB9F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2FE4-73DB-4D7C-B90E-3518A121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5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AA4C5A-736D-4586-9182-C679B7BA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DB340A-9A0D-43FB-AEA8-C1427B022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EB2EBE2-7333-4C45-9AC6-B538D9CB9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F6BDE29-4B31-46FA-BBCE-CE0BF1FB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B637-6D96-405B-A77E-C85B22CC663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EED474C-6255-4686-919A-D203C370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177FC5-9BDB-4CEF-8FB6-A1934C8A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2FE4-73DB-4D7C-B90E-3518A121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8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2DFF4B-03AC-4432-995F-B4AD18D8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B63DF1-9F17-4C64-B0A2-91A1F865C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3A2220-1D23-49CA-9EA8-0FAC55CD6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25A4247-3841-407A-9D8D-8A046F784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563229E-FEC6-4A48-8C30-A578C6BDB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456275D-245A-479E-8C76-DE36CD64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B637-6D96-405B-A77E-C85B22CC663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0582062-A04B-4B5D-A926-25357E98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6192D16-95E7-4082-9F6F-B9CCC538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2FE4-73DB-4D7C-B90E-3518A121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8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EDD8CF-B560-4D3A-AB13-63BDAC47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A91B64A-4449-47A6-8354-AD76CBA0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B637-6D96-405B-A77E-C85B22CC663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712EB07-8C7C-4F62-A9FF-B816855C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A16026-C7DD-4224-B5D3-31B132C6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2FE4-73DB-4D7C-B90E-3518A121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5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F224F8F-E590-4305-BD7E-1FD9B098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B637-6D96-405B-A77E-C85B22CC663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CF1F990-8A97-456C-B07C-47D9E35E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D7FC01E-F970-4219-9ECA-C6996C0C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2FE4-73DB-4D7C-B90E-3518A121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0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49CC2C-FBF9-4063-9535-FF5B1E56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612D95-1031-4BF0-A594-2147B5B20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8A73FF7-96C3-4DA4-9831-AF3D092BA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532786-0F43-43A9-9083-3F6BA998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B637-6D96-405B-A77E-C85B22CC663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3EB734-0D87-4A61-9B80-13CE510A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83A7B8A-B542-4D0D-AB15-5591411A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2FE4-73DB-4D7C-B90E-3518A121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0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31A1D7-B879-437A-AD7D-0FDCAA12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70BCEB5-79B9-4A16-90D5-C12DCD51E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898A51-4882-4085-9685-8AF209D7E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F73B0-67DE-4F7A-9444-8CDCA26E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B637-6D96-405B-A77E-C85B22CC663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079C1C-6A51-4294-9E29-8C05CD65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28F86B5-CF92-4EFA-A879-2A96106F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2FE4-73DB-4D7C-B90E-3518A121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5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BA06CEC-C294-4C3F-8C63-814CB41D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781E83-2ED4-45C0-A0C9-90FC7B467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D4013D-E946-4500-B4AE-AF1513AEE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B637-6D96-405B-A77E-C85B22CC663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02B023-1C62-4774-B2CB-C4C6F944A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79E854-DE2E-4F4B-8F93-A69A11320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52FE4-73DB-4D7C-B90E-3518A121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C43C12-FC68-46C3-8520-C1B90CC2F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3717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002060"/>
                </a:solidFill>
              </a:rPr>
              <a:t>Lesson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75CDDE8-53CC-4776-92D1-6D7D42666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077" y="3108960"/>
            <a:ext cx="10396025" cy="2148840"/>
          </a:xfrm>
        </p:spPr>
        <p:txBody>
          <a:bodyPr>
            <a:normAutofit fontScale="92500"/>
          </a:bodyPr>
          <a:lstStyle/>
          <a:p>
            <a:r>
              <a:rPr lang="en-US" sz="5400" dirty="0" err="1">
                <a:solidFill>
                  <a:srgbClr val="FF0000"/>
                </a:solidFill>
              </a:rPr>
              <a:t>Tā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nǚ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ér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jīn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nián</a:t>
            </a:r>
            <a:r>
              <a:rPr lang="en-US" sz="5400" dirty="0">
                <a:solidFill>
                  <a:srgbClr val="FF0000"/>
                </a:solidFill>
              </a:rPr>
              <a:t> 20 </a:t>
            </a:r>
            <a:r>
              <a:rPr lang="en-US" sz="5400" dirty="0" err="1">
                <a:solidFill>
                  <a:srgbClr val="FF0000"/>
                </a:solidFill>
              </a:rPr>
              <a:t>suì</a:t>
            </a:r>
            <a:r>
              <a:rPr lang="en-US" sz="5400" dirty="0">
                <a:solidFill>
                  <a:srgbClr val="FF0000"/>
                </a:solidFill>
              </a:rPr>
              <a:t>.</a:t>
            </a:r>
          </a:p>
          <a:p>
            <a:r>
              <a:rPr lang="en-US" sz="5400" dirty="0"/>
              <a:t>Her daughter is 20 years old this year.</a:t>
            </a:r>
          </a:p>
        </p:txBody>
      </p:sp>
    </p:spTree>
    <p:extLst>
      <p:ext uri="{BB962C8B-B14F-4D97-AF65-F5344CB8AC3E}">
        <p14:creationId xmlns:p14="http://schemas.microsoft.com/office/powerpoint/2010/main" val="48419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3D727F-5ADD-4845-A5C2-28D03B08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Ways of Asking a Chinese Person’s Age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E7971C-6517-49CB-A633-A26C42764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14"/>
            <a:ext cx="10515600" cy="4615449"/>
          </a:xfrm>
        </p:spPr>
        <p:txBody>
          <a:bodyPr>
            <a:normAutofit/>
          </a:bodyPr>
          <a:lstStyle/>
          <a:p>
            <a:r>
              <a:rPr lang="en-US" dirty="0"/>
              <a:t>For kids younger than 10,peole ask: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For a young person or someone of one’s own age: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it-IT" dirty="0"/>
              <a:t>   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For an elder person to show respect: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矩形 5">
            <a:extLst>
              <a:ext uri="{FF2B5EF4-FFF2-40B4-BE49-F238E27FC236}">
                <a16:creationId xmlns="" xmlns:a16="http://schemas.microsoft.com/office/drawing/2014/main" id="{77B3AA04-4908-44EB-965D-ADA8585A07CE}"/>
              </a:ext>
            </a:extLst>
          </p:cNvPr>
          <p:cNvSpPr/>
          <p:nvPr/>
        </p:nvSpPr>
        <p:spPr>
          <a:xfrm>
            <a:off x="1128699" y="1972761"/>
            <a:ext cx="5117356" cy="77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Nǐ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jīn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nián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jǐ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suì</a:t>
            </a:r>
            <a:r>
              <a:rPr lang="en-US" sz="3200" dirty="0">
                <a:solidFill>
                  <a:srgbClr val="FF0000"/>
                </a:solidFill>
              </a:rPr>
              <a:t> le 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5">
            <a:extLst>
              <a:ext uri="{FF2B5EF4-FFF2-40B4-BE49-F238E27FC236}">
                <a16:creationId xmlns="" xmlns:a16="http://schemas.microsoft.com/office/drawing/2014/main" id="{0B0E6BE3-722D-4F54-9BB3-21F39680F30A}"/>
              </a:ext>
            </a:extLst>
          </p:cNvPr>
          <p:cNvSpPr/>
          <p:nvPr/>
        </p:nvSpPr>
        <p:spPr>
          <a:xfrm>
            <a:off x="1128699" y="3548606"/>
            <a:ext cx="5117356" cy="77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FF0000"/>
                </a:solidFill>
              </a:rPr>
              <a:t>Nǐ jīn nián duō dà le 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E1DE19AB-FF65-424A-AF69-048E1E0D80A0}"/>
              </a:ext>
            </a:extLst>
          </p:cNvPr>
          <p:cNvSpPr/>
          <p:nvPr/>
        </p:nvSpPr>
        <p:spPr>
          <a:xfrm>
            <a:off x="1128699" y="5130214"/>
            <a:ext cx="5117356" cy="77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Nín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jīn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nián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duō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nián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jì</a:t>
            </a:r>
            <a:r>
              <a:rPr lang="en-US" sz="2800" dirty="0">
                <a:solidFill>
                  <a:srgbClr val="FF0000"/>
                </a:solidFill>
              </a:rPr>
              <a:t> le?</a:t>
            </a:r>
            <a:endParaRPr lang="it-IT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6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8BC58C-387F-4A8E-AD6F-14EAB3AF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11</a:t>
            </a:r>
            <a:r>
              <a:rPr lang="en-US" altLang="zh-CN" sz="5400" b="1" dirty="0">
                <a:solidFill>
                  <a:srgbClr val="002060"/>
                </a:solidFill>
              </a:rPr>
              <a:t>-99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F2B94A-8363-41BA-B88A-EAD7BA6BA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4"/>
            <a:ext cx="10515600" cy="5472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/>
              <a:t>11 = </a:t>
            </a:r>
            <a:r>
              <a:rPr lang="en-US" sz="4000" b="1" dirty="0">
                <a:solidFill>
                  <a:srgbClr val="FF0000"/>
                </a:solidFill>
              </a:rPr>
              <a:t>10</a:t>
            </a:r>
            <a:r>
              <a:rPr lang="en-US" sz="4000" b="1" dirty="0"/>
              <a:t> + </a:t>
            </a:r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4000" dirty="0"/>
              <a:t>12 = 10 + 2</a:t>
            </a:r>
          </a:p>
          <a:p>
            <a:pPr marL="0" indent="0">
              <a:buNone/>
            </a:pPr>
            <a:r>
              <a:rPr lang="en-US" sz="4000" dirty="0"/>
              <a:t>13 = 10 + 3</a:t>
            </a:r>
          </a:p>
          <a:p>
            <a:pPr marL="0" indent="0">
              <a:buNone/>
            </a:pPr>
            <a:r>
              <a:rPr lang="en-US" sz="4000" dirty="0"/>
              <a:t>14 = 10 + 4</a:t>
            </a:r>
          </a:p>
          <a:p>
            <a:pPr marL="0" indent="0">
              <a:buNone/>
            </a:pPr>
            <a:r>
              <a:rPr lang="en-US" sz="4000" dirty="0"/>
              <a:t>15 </a:t>
            </a:r>
            <a:r>
              <a:rPr lang="en-US" altLang="zh-CN" sz="4000" dirty="0"/>
              <a:t>= 10 + 5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16 </a:t>
            </a:r>
            <a:r>
              <a:rPr lang="en-US" altLang="zh-CN" sz="4000" dirty="0"/>
              <a:t>= 10 + 6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17 </a:t>
            </a:r>
            <a:r>
              <a:rPr lang="en-US" altLang="zh-CN" sz="4000" dirty="0"/>
              <a:t>= 10 + 7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18 </a:t>
            </a:r>
            <a:r>
              <a:rPr lang="en-US" altLang="zh-CN" sz="4000" dirty="0"/>
              <a:t>= 10 + 8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19 = 10 + 9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3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053F08-FEA8-46D9-A254-9FD69EAF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625"/>
            <a:ext cx="10515600" cy="6091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20 = ?</a:t>
            </a:r>
          </a:p>
          <a:p>
            <a:pPr marL="0" indent="0">
              <a:buNone/>
            </a:pPr>
            <a:r>
              <a:rPr lang="en-US" sz="4400" dirty="0"/>
              <a:t>20 = 10  + 10 ?  </a:t>
            </a:r>
            <a:r>
              <a:rPr lang="en-US" sz="6000" b="1" dirty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400" b="1" dirty="0"/>
              <a:t>20 =  </a:t>
            </a:r>
            <a:r>
              <a:rPr lang="en-US" sz="4400" b="1" dirty="0">
                <a:solidFill>
                  <a:srgbClr val="FF0000"/>
                </a:solidFill>
              </a:rPr>
              <a:t>2</a:t>
            </a:r>
            <a:r>
              <a:rPr lang="en-US" sz="4400" b="1" dirty="0"/>
              <a:t>   </a:t>
            </a:r>
            <a:r>
              <a:rPr lang="en-US" altLang="zh-CN" sz="4400" b="1" dirty="0"/>
              <a:t>x  </a:t>
            </a:r>
            <a:r>
              <a:rPr lang="en-US" altLang="zh-CN" sz="4400" b="1" dirty="0">
                <a:solidFill>
                  <a:srgbClr val="FF0000"/>
                </a:solidFill>
              </a:rPr>
              <a:t>10   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21 =    20      +  1</a:t>
            </a:r>
          </a:p>
          <a:p>
            <a:pPr marL="0" indent="0">
              <a:buNone/>
            </a:pPr>
            <a:r>
              <a:rPr lang="en-US" sz="4400" dirty="0"/>
              <a:t>          </a:t>
            </a:r>
            <a:r>
              <a:rPr lang="en-US" sz="4400" b="1" dirty="0">
                <a:solidFill>
                  <a:srgbClr val="FF0000"/>
                </a:solidFill>
              </a:rPr>
              <a:t>2</a:t>
            </a:r>
            <a:r>
              <a:rPr lang="en-US" sz="4400" b="1" dirty="0"/>
              <a:t> </a:t>
            </a:r>
            <a:r>
              <a:rPr lang="en-US" altLang="zh-CN" sz="4400" b="1" dirty="0"/>
              <a:t>x </a:t>
            </a:r>
            <a:r>
              <a:rPr lang="en-US" altLang="zh-CN" sz="4400" b="1" dirty="0">
                <a:solidFill>
                  <a:srgbClr val="FF0000"/>
                </a:solidFill>
              </a:rPr>
              <a:t>10</a:t>
            </a:r>
            <a:r>
              <a:rPr lang="en-US" altLang="zh-CN" sz="4400" b="1" dirty="0"/>
              <a:t>  +  </a:t>
            </a:r>
            <a:r>
              <a:rPr lang="en-US" altLang="zh-CN" sz="4400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4400" dirty="0"/>
              <a:t>22 =    20      +  2</a:t>
            </a:r>
          </a:p>
          <a:p>
            <a:pPr marL="0" indent="0">
              <a:buNone/>
            </a:pPr>
            <a:r>
              <a:rPr lang="en-US" sz="4400" dirty="0"/>
              <a:t>          </a:t>
            </a:r>
            <a:r>
              <a:rPr lang="en-US" sz="4400" b="1" dirty="0">
                <a:solidFill>
                  <a:srgbClr val="FF0000"/>
                </a:solidFill>
              </a:rPr>
              <a:t>2</a:t>
            </a:r>
            <a:r>
              <a:rPr lang="en-US" sz="4400" b="1" dirty="0"/>
              <a:t> </a:t>
            </a:r>
            <a:r>
              <a:rPr lang="en-US" altLang="zh-CN" sz="4400" b="1" dirty="0"/>
              <a:t>x </a:t>
            </a:r>
            <a:r>
              <a:rPr lang="en-US" altLang="zh-CN" sz="4400" b="1" dirty="0">
                <a:solidFill>
                  <a:srgbClr val="FF0000"/>
                </a:solidFill>
              </a:rPr>
              <a:t>10</a:t>
            </a:r>
            <a:r>
              <a:rPr lang="en-US" altLang="zh-CN" sz="4400" b="1" dirty="0"/>
              <a:t>  +  </a:t>
            </a:r>
            <a:r>
              <a:rPr lang="en-US" altLang="zh-CN" sz="4400" b="1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endParaRPr lang="en-US" altLang="zh-CN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44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36F98FF-066D-41B3-B7A8-83557845EA8A}"/>
              </a:ext>
            </a:extLst>
          </p:cNvPr>
          <p:cNvSpPr/>
          <p:nvPr/>
        </p:nvSpPr>
        <p:spPr>
          <a:xfrm>
            <a:off x="838200" y="2011680"/>
            <a:ext cx="3241431" cy="703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1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26939C-2EBE-4B85-8BA6-5F1E4D89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>
                <a:solidFill>
                  <a:srgbClr val="002060"/>
                </a:solidFill>
              </a:rPr>
              <a:t>New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73B7EE-4178-4095-BB5E-BD0AF8485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685"/>
            <a:ext cx="10515600" cy="5528603"/>
          </a:xfrm>
        </p:spPr>
        <p:txBody>
          <a:bodyPr>
            <a:normAutofit fontScale="62500" lnSpcReduction="20000"/>
          </a:bodyPr>
          <a:lstStyle/>
          <a:p>
            <a:r>
              <a:rPr lang="en-US" sz="4700" dirty="0" err="1">
                <a:solidFill>
                  <a:srgbClr val="FF0000"/>
                </a:solidFill>
              </a:rPr>
              <a:t>Jiā</a:t>
            </a:r>
            <a:r>
              <a:rPr lang="en-US" sz="4700" dirty="0"/>
              <a:t>               family, home   </a:t>
            </a:r>
          </a:p>
          <a:p>
            <a:r>
              <a:rPr lang="en-US" sz="4700" dirty="0" err="1">
                <a:solidFill>
                  <a:srgbClr val="FF0000"/>
                </a:solidFill>
              </a:rPr>
              <a:t>Yǒu</a:t>
            </a:r>
            <a:r>
              <a:rPr lang="en-US" sz="4700" dirty="0"/>
              <a:t>             have , there be    </a:t>
            </a:r>
          </a:p>
          <a:p>
            <a:r>
              <a:rPr lang="en-US" sz="4700" dirty="0" err="1">
                <a:solidFill>
                  <a:srgbClr val="FF0000"/>
                </a:solidFill>
              </a:rPr>
              <a:t>Jǐ</a:t>
            </a:r>
            <a:r>
              <a:rPr lang="en-US" sz="4700" dirty="0">
                <a:solidFill>
                  <a:srgbClr val="FF0000"/>
                </a:solidFill>
              </a:rPr>
              <a:t> </a:t>
            </a:r>
            <a:r>
              <a:rPr lang="en-US" sz="4700" dirty="0"/>
              <a:t>                 how many      </a:t>
            </a:r>
          </a:p>
          <a:p>
            <a:r>
              <a:rPr lang="en-US" sz="4700" dirty="0" err="1">
                <a:solidFill>
                  <a:srgbClr val="FF0000"/>
                </a:solidFill>
              </a:rPr>
              <a:t>Kǒu</a:t>
            </a:r>
            <a:r>
              <a:rPr lang="en-US" sz="4700" dirty="0">
                <a:solidFill>
                  <a:srgbClr val="FF0000"/>
                </a:solidFill>
              </a:rPr>
              <a:t> </a:t>
            </a:r>
            <a:r>
              <a:rPr lang="en-US" sz="4700" dirty="0"/>
              <a:t>            </a:t>
            </a:r>
            <a:r>
              <a:rPr lang="en-US" sz="4800" dirty="0"/>
              <a:t>a </a:t>
            </a:r>
            <a:r>
              <a:rPr lang="en-US" altLang="zh-CN" sz="4800" dirty="0"/>
              <a:t>measure word for family members</a:t>
            </a:r>
          </a:p>
          <a:p>
            <a:pPr marL="0" indent="0">
              <a:buNone/>
            </a:pPr>
            <a:r>
              <a:rPr lang="en-US" sz="4700" dirty="0"/>
              <a:t>   </a:t>
            </a:r>
          </a:p>
          <a:p>
            <a:r>
              <a:rPr lang="en-US" sz="4700" dirty="0" err="1">
                <a:solidFill>
                  <a:srgbClr val="FF0000"/>
                </a:solidFill>
              </a:rPr>
              <a:t>Suì</a:t>
            </a:r>
            <a:r>
              <a:rPr lang="en-US" sz="4700" dirty="0">
                <a:solidFill>
                  <a:srgbClr val="FF0000"/>
                </a:solidFill>
              </a:rPr>
              <a:t>  </a:t>
            </a:r>
            <a:r>
              <a:rPr lang="en-US" sz="4700" dirty="0"/>
              <a:t>             year of age</a:t>
            </a:r>
          </a:p>
          <a:p>
            <a:r>
              <a:rPr lang="en-US" sz="4700" dirty="0" err="1">
                <a:solidFill>
                  <a:srgbClr val="FF0000"/>
                </a:solidFill>
              </a:rPr>
              <a:t>nǚ</a:t>
            </a:r>
            <a:r>
              <a:rPr lang="en-US" sz="4700" dirty="0">
                <a:solidFill>
                  <a:srgbClr val="FF0000"/>
                </a:solidFill>
              </a:rPr>
              <a:t> </a:t>
            </a:r>
            <a:r>
              <a:rPr lang="en-US" sz="4700" dirty="0" err="1">
                <a:solidFill>
                  <a:srgbClr val="FF0000"/>
                </a:solidFill>
              </a:rPr>
              <a:t>ér</a:t>
            </a:r>
            <a:r>
              <a:rPr lang="en-US" sz="4700" dirty="0">
                <a:solidFill>
                  <a:srgbClr val="FF0000"/>
                </a:solidFill>
              </a:rPr>
              <a:t>           </a:t>
            </a:r>
            <a:r>
              <a:rPr lang="en-US" sz="4700" dirty="0"/>
              <a:t>daughter</a:t>
            </a:r>
          </a:p>
          <a:p>
            <a:r>
              <a:rPr lang="en-US" sz="4700" dirty="0" err="1">
                <a:solidFill>
                  <a:srgbClr val="FF0000"/>
                </a:solidFill>
              </a:rPr>
              <a:t>jīn</a:t>
            </a:r>
            <a:r>
              <a:rPr lang="en-US" sz="4700" dirty="0">
                <a:solidFill>
                  <a:srgbClr val="FF0000"/>
                </a:solidFill>
              </a:rPr>
              <a:t> </a:t>
            </a:r>
            <a:r>
              <a:rPr lang="en-US" sz="4700" dirty="0" err="1">
                <a:solidFill>
                  <a:srgbClr val="FF0000"/>
                </a:solidFill>
              </a:rPr>
              <a:t>nián</a:t>
            </a:r>
            <a:r>
              <a:rPr lang="en-US" sz="4700" dirty="0">
                <a:solidFill>
                  <a:srgbClr val="FF0000"/>
                </a:solidFill>
              </a:rPr>
              <a:t>       </a:t>
            </a:r>
            <a:r>
              <a:rPr lang="en-US" sz="4700" dirty="0"/>
              <a:t>this year</a:t>
            </a:r>
          </a:p>
          <a:p>
            <a:r>
              <a:rPr lang="en-US" sz="4700" dirty="0">
                <a:solidFill>
                  <a:srgbClr val="FF0000"/>
                </a:solidFill>
              </a:rPr>
              <a:t>Le   </a:t>
            </a:r>
            <a:r>
              <a:rPr lang="en-US" sz="4700" dirty="0"/>
              <a:t>             </a:t>
            </a:r>
            <a:r>
              <a:rPr lang="en-US" sz="4700" u="sng" dirty="0"/>
              <a:t>it marks an action as complete</a:t>
            </a:r>
          </a:p>
          <a:p>
            <a:pPr marL="0" indent="0">
              <a:buNone/>
            </a:pPr>
            <a:endParaRPr lang="en-US" sz="4700" u="sng" dirty="0"/>
          </a:p>
          <a:p>
            <a:r>
              <a:rPr lang="en-US" sz="4700" dirty="0" err="1">
                <a:solidFill>
                  <a:srgbClr val="FF0000"/>
                </a:solidFill>
              </a:rPr>
              <a:t>Duō</a:t>
            </a:r>
            <a:r>
              <a:rPr lang="en-US" sz="4700" dirty="0">
                <a:solidFill>
                  <a:srgbClr val="FF0000"/>
                </a:solidFill>
              </a:rPr>
              <a:t>  </a:t>
            </a:r>
            <a:r>
              <a:rPr lang="en-US" sz="4700" dirty="0"/>
              <a:t>           many , much(indicate degree or extent) </a:t>
            </a:r>
          </a:p>
          <a:p>
            <a:r>
              <a:rPr lang="en-US" sz="4700" dirty="0" err="1">
                <a:solidFill>
                  <a:srgbClr val="FF0000"/>
                </a:solidFill>
              </a:rPr>
              <a:t>Dà</a:t>
            </a:r>
            <a:r>
              <a:rPr lang="en-US" sz="4700" dirty="0">
                <a:solidFill>
                  <a:srgbClr val="FF0000"/>
                </a:solidFill>
              </a:rPr>
              <a:t>   </a:t>
            </a:r>
            <a:r>
              <a:rPr lang="en-US" sz="4700" dirty="0"/>
              <a:t>             big (age : how old of 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6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1B6873-5561-41E8-87FC-F004FDAC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>
                <a:solidFill>
                  <a:srgbClr val="002060"/>
                </a:solidFill>
              </a:rPr>
              <a:t>TEXT 1 I</a:t>
            </a:r>
            <a:r>
              <a:rPr lang="en-US" altLang="zh-CN" sz="6000" b="1" i="1" dirty="0">
                <a:solidFill>
                  <a:srgbClr val="002060"/>
                </a:solidFill>
              </a:rPr>
              <a:t>n the school</a:t>
            </a:r>
            <a:endParaRPr lang="en-US" sz="6000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FF8B31-FCA0-40B5-9B8C-F0BE1A23F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425"/>
            <a:ext cx="10515600" cy="4010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A: </a:t>
            </a:r>
            <a:r>
              <a:rPr lang="en-US" sz="5400" dirty="0" err="1"/>
              <a:t>Nǐ</a:t>
            </a:r>
            <a:r>
              <a:rPr lang="en-US" sz="5400" dirty="0"/>
              <a:t>   </a:t>
            </a:r>
            <a:r>
              <a:rPr lang="en-US" sz="5400" u="sng" dirty="0" err="1"/>
              <a:t>jiā</a:t>
            </a:r>
            <a:r>
              <a:rPr lang="en-US" sz="5400" dirty="0"/>
              <a:t>   </a:t>
            </a:r>
            <a:r>
              <a:rPr lang="en-US" sz="5400" u="sng" dirty="0" err="1"/>
              <a:t>yǒu</a:t>
            </a:r>
            <a:r>
              <a:rPr lang="en-US" sz="5400" dirty="0"/>
              <a:t>    </a:t>
            </a:r>
            <a:r>
              <a:rPr lang="en-US" sz="5400" u="sng" dirty="0" err="1"/>
              <a:t>jǐ</a:t>
            </a:r>
            <a:r>
              <a:rPr lang="en-US" sz="5400" u="sng" dirty="0"/>
              <a:t> </a:t>
            </a:r>
            <a:r>
              <a:rPr lang="en-US" sz="5400" dirty="0"/>
              <a:t>      </a:t>
            </a:r>
            <a:r>
              <a:rPr lang="en-US" sz="5400" u="sng" dirty="0" err="1"/>
              <a:t>kǒu</a:t>
            </a:r>
            <a:r>
              <a:rPr lang="en-US" sz="5400" dirty="0"/>
              <a:t>      </a:t>
            </a:r>
            <a:r>
              <a:rPr lang="en-US" sz="5400" dirty="0" err="1"/>
              <a:t>rén</a:t>
            </a:r>
            <a:r>
              <a:rPr lang="en-US" sz="5400" dirty="0"/>
              <a:t>?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 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0000"/>
                </a:solidFill>
              </a:rPr>
              <a:t>B: </a:t>
            </a:r>
            <a:r>
              <a:rPr lang="en-US" sz="5400" dirty="0" err="1">
                <a:solidFill>
                  <a:srgbClr val="FF0000"/>
                </a:solidFill>
              </a:rPr>
              <a:t>Wǒ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jiā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yǒu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u="sng" dirty="0" err="1">
                <a:solidFill>
                  <a:srgbClr val="FF0000"/>
                </a:solidFill>
              </a:rPr>
              <a:t>sān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kǒu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rén</a:t>
            </a:r>
            <a:r>
              <a:rPr lang="en-US" sz="54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" name="矩形 5">
            <a:extLst>
              <a:ext uri="{FF2B5EF4-FFF2-40B4-BE49-F238E27FC236}">
                <a16:creationId xmlns="" xmlns:a16="http://schemas.microsoft.com/office/drawing/2014/main" id="{550C801B-4E98-4CE5-B2D9-C609160941B9}"/>
              </a:ext>
            </a:extLst>
          </p:cNvPr>
          <p:cNvSpPr/>
          <p:nvPr/>
        </p:nvSpPr>
        <p:spPr>
          <a:xfrm>
            <a:off x="2589394" y="3076019"/>
            <a:ext cx="976063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Family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矩形 5">
            <a:extLst>
              <a:ext uri="{FF2B5EF4-FFF2-40B4-BE49-F238E27FC236}">
                <a16:creationId xmlns="" xmlns:a16="http://schemas.microsoft.com/office/drawing/2014/main" id="{32AA2082-138E-4A9F-8EBD-257FBDF92FEF}"/>
              </a:ext>
            </a:extLst>
          </p:cNvPr>
          <p:cNvSpPr/>
          <p:nvPr/>
        </p:nvSpPr>
        <p:spPr>
          <a:xfrm>
            <a:off x="3752441" y="3076019"/>
            <a:ext cx="1133152" cy="8213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Have,</a:t>
            </a:r>
          </a:p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there be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F3E93A8C-AA07-415D-BFB4-BBD19A3EAB57}"/>
              </a:ext>
            </a:extLst>
          </p:cNvPr>
          <p:cNvSpPr/>
          <p:nvPr/>
        </p:nvSpPr>
        <p:spPr>
          <a:xfrm>
            <a:off x="5229666" y="3076019"/>
            <a:ext cx="976063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How many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矩形 5">
            <a:extLst>
              <a:ext uri="{FF2B5EF4-FFF2-40B4-BE49-F238E27FC236}">
                <a16:creationId xmlns="" xmlns:a16="http://schemas.microsoft.com/office/drawing/2014/main" id="{572B5367-DCAB-4AA8-8B88-009DD1606A2F}"/>
              </a:ext>
            </a:extLst>
          </p:cNvPr>
          <p:cNvSpPr/>
          <p:nvPr/>
        </p:nvSpPr>
        <p:spPr>
          <a:xfrm>
            <a:off x="6438726" y="3076019"/>
            <a:ext cx="2312142" cy="8213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A measure word for family members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14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1B6873-5561-41E8-87FC-F004FDAC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i="1" dirty="0">
                <a:solidFill>
                  <a:srgbClr val="002060"/>
                </a:solidFill>
              </a:rPr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FF8B31-FCA0-40B5-9B8C-F0BE1A23F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425"/>
            <a:ext cx="10515600" cy="4010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A: </a:t>
            </a:r>
            <a:r>
              <a:rPr lang="en-US" sz="5400" dirty="0" err="1"/>
              <a:t>Nǐ</a:t>
            </a:r>
            <a:r>
              <a:rPr lang="en-US" sz="5400" dirty="0"/>
              <a:t>   </a:t>
            </a:r>
            <a:r>
              <a:rPr lang="en-US" sz="5400" dirty="0" err="1"/>
              <a:t>jiā</a:t>
            </a:r>
            <a:r>
              <a:rPr lang="en-US" sz="5400" dirty="0"/>
              <a:t>  </a:t>
            </a:r>
            <a:r>
              <a:rPr lang="en-US" sz="5400" dirty="0" err="1"/>
              <a:t>yǒu</a:t>
            </a:r>
            <a:r>
              <a:rPr lang="en-US" sz="5400" dirty="0"/>
              <a:t>   </a:t>
            </a:r>
            <a:r>
              <a:rPr lang="en-US" sz="5400" u="sng" dirty="0" err="1"/>
              <a:t>jǐ</a:t>
            </a:r>
            <a:r>
              <a:rPr lang="en-US" sz="5400" dirty="0"/>
              <a:t>    </a:t>
            </a:r>
            <a:r>
              <a:rPr lang="en-US" sz="5400" dirty="0" err="1"/>
              <a:t>kǒu</a:t>
            </a:r>
            <a:r>
              <a:rPr lang="en-US" sz="5400" dirty="0"/>
              <a:t>  </a:t>
            </a:r>
            <a:r>
              <a:rPr lang="en-US" sz="5400" dirty="0" err="1"/>
              <a:t>rén</a:t>
            </a:r>
            <a:r>
              <a:rPr lang="en-US" sz="5400" dirty="0"/>
              <a:t>?</a:t>
            </a:r>
          </a:p>
          <a:p>
            <a:pPr marL="0" indent="0">
              <a:buNone/>
            </a:pPr>
            <a:r>
              <a:rPr lang="en-US" sz="5400" dirty="0"/>
              <a:t> 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0000"/>
                </a:solidFill>
              </a:rPr>
              <a:t>B: </a:t>
            </a:r>
            <a:r>
              <a:rPr lang="en-US" sz="5400" dirty="0" err="1">
                <a:solidFill>
                  <a:srgbClr val="FF0000"/>
                </a:solidFill>
              </a:rPr>
              <a:t>Wǒ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jiā</a:t>
            </a:r>
            <a:r>
              <a:rPr lang="en-US" sz="5400" dirty="0">
                <a:solidFill>
                  <a:srgbClr val="FF0000"/>
                </a:solidFill>
              </a:rPr>
              <a:t>  </a:t>
            </a:r>
            <a:r>
              <a:rPr lang="en-US" sz="5400" dirty="0" err="1">
                <a:solidFill>
                  <a:srgbClr val="FF0000"/>
                </a:solidFill>
              </a:rPr>
              <a:t>yǒu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u="sng" dirty="0">
                <a:solidFill>
                  <a:srgbClr val="FF0000"/>
                </a:solidFill>
              </a:rPr>
              <a:t>___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kǒu</a:t>
            </a:r>
            <a:r>
              <a:rPr lang="en-US" sz="5400" dirty="0">
                <a:solidFill>
                  <a:srgbClr val="FF0000"/>
                </a:solidFill>
              </a:rPr>
              <a:t>  </a:t>
            </a:r>
            <a:r>
              <a:rPr lang="en-US" sz="5400" dirty="0" err="1">
                <a:solidFill>
                  <a:srgbClr val="FF0000"/>
                </a:solidFill>
              </a:rPr>
              <a:t>rén</a:t>
            </a:r>
            <a:r>
              <a:rPr lang="en-US" sz="54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254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Family member</a:t>
            </a:r>
            <a:endParaRPr lang="zh-CN" altLang="en-US" dirty="0"/>
          </a:p>
        </p:txBody>
      </p:sp>
      <p:pic>
        <p:nvPicPr>
          <p:cNvPr id="4" name="内容占位符 3" descr="family-1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3775" y="0"/>
            <a:ext cx="8123947" cy="6858000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2746953" y="2916705"/>
            <a:ext cx="1368152" cy="3600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wài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gōng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31804" y="2916705"/>
            <a:ext cx="1224136" cy="3600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wài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pó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83383" y="2902351"/>
            <a:ext cx="1304346" cy="3600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yé</a:t>
            </a:r>
            <a:r>
              <a:rPr lang="en-US" altLang="zh-CN" sz="2400" b="1" dirty="0">
                <a:solidFill>
                  <a:schemeClr val="tx1"/>
                </a:solidFill>
              </a:rPr>
              <a:t> ye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56573" y="2902351"/>
            <a:ext cx="1433731" cy="3600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nǎi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nai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93769" y="4497823"/>
            <a:ext cx="1152128" cy="3600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bà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ba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49410" y="4478090"/>
            <a:ext cx="1152128" cy="3600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mā</a:t>
            </a:r>
            <a:r>
              <a:rPr lang="en-US" altLang="zh-CN" sz="2400" b="1" dirty="0">
                <a:solidFill>
                  <a:schemeClr val="tx1"/>
                </a:solidFill>
              </a:rPr>
              <a:t> ma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44021" y="6093296"/>
            <a:ext cx="864096" cy="5040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dì</a:t>
            </a:r>
            <a:r>
              <a:rPr lang="en-US" altLang="zh-CN" sz="2400" b="1" dirty="0">
                <a:solidFill>
                  <a:schemeClr val="tx1"/>
                </a:solidFill>
              </a:rPr>
              <a:t> di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01195" y="6093296"/>
            <a:ext cx="1224136" cy="5040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mèi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mei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69833" y="6093296"/>
            <a:ext cx="1008112" cy="5040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jiě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jie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15317" y="6093296"/>
            <a:ext cx="1152128" cy="5040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gē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ge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01538" y="6093296"/>
            <a:ext cx="792088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wǒ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052" y="821893"/>
            <a:ext cx="3559126" cy="570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</a:rPr>
              <a:t>Family member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4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8CBBE1-366B-4EC4-AE40-9E30F525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Introduce Your Family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02BBC8-F647-4E42-BC96-52D02E450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010"/>
            <a:ext cx="10515600" cy="58169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5200" u="sng" dirty="0"/>
          </a:p>
          <a:p>
            <a:pPr marL="0" indent="0">
              <a:buNone/>
            </a:pPr>
            <a:r>
              <a:rPr lang="en-US" sz="5200" u="sng" dirty="0"/>
              <a:t>Example:</a:t>
            </a:r>
          </a:p>
          <a:p>
            <a:pPr marL="0" indent="0">
              <a:buNone/>
            </a:pPr>
            <a:r>
              <a:rPr lang="en-US" sz="4200" dirty="0" err="1"/>
              <a:t>Wǒ</a:t>
            </a:r>
            <a:r>
              <a:rPr lang="en-US" sz="4200" dirty="0"/>
              <a:t> </a:t>
            </a:r>
            <a:r>
              <a:rPr lang="en-US" sz="4200" dirty="0" err="1"/>
              <a:t>jiā</a:t>
            </a:r>
            <a:r>
              <a:rPr lang="en-US" sz="4200" dirty="0"/>
              <a:t> </a:t>
            </a:r>
            <a:r>
              <a:rPr lang="en-US" sz="4200" dirty="0" err="1"/>
              <a:t>yǒu</a:t>
            </a:r>
            <a:r>
              <a:rPr lang="en-US" sz="4200" dirty="0"/>
              <a:t> </a:t>
            </a:r>
            <a:r>
              <a:rPr lang="en-US" sz="4200" u="sng" dirty="0" err="1">
                <a:solidFill>
                  <a:srgbClr val="FF0000"/>
                </a:solidFill>
              </a:rPr>
              <a:t>sì</a:t>
            </a:r>
            <a:r>
              <a:rPr lang="en-US" sz="4200" dirty="0">
                <a:solidFill>
                  <a:srgbClr val="FF0000"/>
                </a:solidFill>
              </a:rPr>
              <a:t> </a:t>
            </a:r>
            <a:r>
              <a:rPr lang="en-US" sz="4200" dirty="0" err="1"/>
              <a:t>kǒu</a:t>
            </a:r>
            <a:r>
              <a:rPr lang="en-US" sz="4200" dirty="0"/>
              <a:t> </a:t>
            </a:r>
            <a:r>
              <a:rPr lang="en-US" sz="4200" dirty="0" err="1"/>
              <a:t>rén</a:t>
            </a:r>
            <a:r>
              <a:rPr lang="en-US" sz="4200" dirty="0"/>
              <a:t>. 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 err="1"/>
              <a:t>Wǒ</a:t>
            </a:r>
            <a:r>
              <a:rPr lang="en-US" sz="4200" dirty="0"/>
              <a:t> </a:t>
            </a:r>
            <a:r>
              <a:rPr lang="en-US" sz="4200" dirty="0" err="1"/>
              <a:t>yǒu</a:t>
            </a:r>
            <a:r>
              <a:rPr lang="en-US" sz="4200" dirty="0"/>
              <a:t> :</a:t>
            </a:r>
            <a:r>
              <a:rPr lang="en-US" sz="4200" dirty="0" err="1"/>
              <a:t>bàba</a:t>
            </a:r>
            <a:r>
              <a:rPr lang="en-US" sz="4200" dirty="0"/>
              <a:t>, </a:t>
            </a:r>
            <a:r>
              <a:rPr lang="en-US" sz="4200" dirty="0" err="1"/>
              <a:t>māma</a:t>
            </a:r>
            <a:r>
              <a:rPr lang="en-US" sz="4200" dirty="0"/>
              <a:t> , </a:t>
            </a:r>
            <a:r>
              <a:rPr lang="en-US" sz="4200" u="sng" dirty="0" err="1">
                <a:solidFill>
                  <a:srgbClr val="FF0000"/>
                </a:solidFill>
              </a:rPr>
              <a:t>yī</a:t>
            </a:r>
            <a:r>
              <a:rPr lang="en-US" sz="4200" dirty="0"/>
              <a:t> </a:t>
            </a:r>
            <a:r>
              <a:rPr lang="en-US" sz="4200" dirty="0" err="1"/>
              <a:t>gè</a:t>
            </a:r>
            <a:r>
              <a:rPr lang="en-US" sz="4200" dirty="0"/>
              <a:t> </a:t>
            </a:r>
            <a:r>
              <a:rPr lang="en-US" sz="4200" u="sng" dirty="0" err="1">
                <a:solidFill>
                  <a:srgbClr val="FF0000"/>
                </a:solidFill>
              </a:rPr>
              <a:t>jiějie</a:t>
            </a:r>
            <a:r>
              <a:rPr lang="en-US" sz="4200" u="sng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r>
              <a:rPr lang="en-US" sz="5100" dirty="0" err="1">
                <a:solidFill>
                  <a:srgbClr val="FF0000"/>
                </a:solidFill>
              </a:rPr>
              <a:t>Wǒ</a:t>
            </a:r>
            <a:r>
              <a:rPr lang="en-US" sz="5100" dirty="0">
                <a:solidFill>
                  <a:srgbClr val="FF0000"/>
                </a:solidFill>
              </a:rPr>
              <a:t> </a:t>
            </a:r>
            <a:r>
              <a:rPr lang="en-US" sz="5100" dirty="0" err="1">
                <a:solidFill>
                  <a:srgbClr val="FF0000"/>
                </a:solidFill>
              </a:rPr>
              <a:t>jiā</a:t>
            </a:r>
            <a:r>
              <a:rPr lang="en-US" sz="5100" dirty="0">
                <a:solidFill>
                  <a:srgbClr val="FF0000"/>
                </a:solidFill>
              </a:rPr>
              <a:t> </a:t>
            </a:r>
            <a:r>
              <a:rPr lang="en-US" sz="5100" dirty="0" err="1">
                <a:solidFill>
                  <a:srgbClr val="FF0000"/>
                </a:solidFill>
              </a:rPr>
              <a:t>yǒu</a:t>
            </a:r>
            <a:r>
              <a:rPr lang="en-US" sz="5100" dirty="0">
                <a:solidFill>
                  <a:srgbClr val="FF0000"/>
                </a:solidFill>
              </a:rPr>
              <a:t> </a:t>
            </a:r>
            <a:r>
              <a:rPr lang="en-US" sz="5100" u="sng" dirty="0">
                <a:solidFill>
                  <a:srgbClr val="FF0000"/>
                </a:solidFill>
              </a:rPr>
              <a:t>____</a:t>
            </a:r>
            <a:r>
              <a:rPr lang="en-US" sz="5100" dirty="0" err="1">
                <a:solidFill>
                  <a:srgbClr val="FF0000"/>
                </a:solidFill>
              </a:rPr>
              <a:t>kǒu</a:t>
            </a:r>
            <a:r>
              <a:rPr lang="en-US" sz="5100" dirty="0">
                <a:solidFill>
                  <a:srgbClr val="FF0000"/>
                </a:solidFill>
              </a:rPr>
              <a:t> </a:t>
            </a:r>
            <a:r>
              <a:rPr lang="en-US" sz="5100" dirty="0" err="1">
                <a:solidFill>
                  <a:srgbClr val="FF0000"/>
                </a:solidFill>
              </a:rPr>
              <a:t>rén</a:t>
            </a:r>
            <a:r>
              <a:rPr lang="en-US" sz="51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sz="5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5100" dirty="0" err="1">
                <a:solidFill>
                  <a:srgbClr val="FF0000"/>
                </a:solidFill>
              </a:rPr>
              <a:t>Wǒ</a:t>
            </a:r>
            <a:r>
              <a:rPr lang="en-US" sz="5100" dirty="0">
                <a:solidFill>
                  <a:srgbClr val="FF0000"/>
                </a:solidFill>
              </a:rPr>
              <a:t> </a:t>
            </a:r>
            <a:r>
              <a:rPr lang="en-US" sz="5100" dirty="0" err="1">
                <a:solidFill>
                  <a:srgbClr val="FF0000"/>
                </a:solidFill>
              </a:rPr>
              <a:t>yǒu</a:t>
            </a:r>
            <a:r>
              <a:rPr lang="en-US" sz="5100" dirty="0">
                <a:solidFill>
                  <a:srgbClr val="FF0000"/>
                </a:solidFill>
              </a:rPr>
              <a:t>：___</a:t>
            </a:r>
            <a:r>
              <a:rPr lang="en-US" sz="5100" dirty="0" err="1">
                <a:solidFill>
                  <a:srgbClr val="FF0000"/>
                </a:solidFill>
              </a:rPr>
              <a:t>gè</a:t>
            </a:r>
            <a:r>
              <a:rPr lang="en-US" sz="5100" dirty="0">
                <a:solidFill>
                  <a:srgbClr val="FF0000"/>
                </a:solidFill>
              </a:rPr>
              <a:t>____, ___</a:t>
            </a:r>
            <a:r>
              <a:rPr lang="en-US" sz="5100" dirty="0" err="1">
                <a:solidFill>
                  <a:srgbClr val="FF0000"/>
                </a:solidFill>
              </a:rPr>
              <a:t>gè</a:t>
            </a:r>
            <a:r>
              <a:rPr lang="en-US" sz="5100" dirty="0">
                <a:solidFill>
                  <a:srgbClr val="FF0000"/>
                </a:solidFill>
              </a:rPr>
              <a:t>____... …</a:t>
            </a:r>
          </a:p>
        </p:txBody>
      </p:sp>
    </p:spTree>
    <p:extLst>
      <p:ext uri="{BB962C8B-B14F-4D97-AF65-F5344CB8AC3E}">
        <p14:creationId xmlns:p14="http://schemas.microsoft.com/office/powerpoint/2010/main" val="270578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72A2CA-F43E-4C46-85AC-036123FE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5443" cy="830629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Ways of Asking a Chinese Person’s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224FA4-9E34-43AB-8FE7-1908C177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5317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In traditional Chinese culture, age is isn’t considered privacy. It is a topic often brought up in social occasions. Nevertheless, different ways are employed to ask about the age of different people.</a:t>
            </a:r>
          </a:p>
          <a:p>
            <a:r>
              <a:rPr lang="en-US" dirty="0"/>
              <a:t>For kids younger than 10,peole ask: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Nǐ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jīn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nián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jǐ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suì</a:t>
            </a:r>
            <a:r>
              <a:rPr lang="en-US" dirty="0">
                <a:solidFill>
                  <a:srgbClr val="FF0000"/>
                </a:solidFill>
              </a:rPr>
              <a:t> le ?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For a young person or someone of one’s own age:</a:t>
            </a:r>
          </a:p>
          <a:p>
            <a:pPr marL="0" indent="0">
              <a:buNone/>
            </a:pPr>
            <a:r>
              <a:rPr lang="it-IT" dirty="0"/>
              <a:t>   </a:t>
            </a:r>
            <a:r>
              <a:rPr lang="it-IT" dirty="0">
                <a:solidFill>
                  <a:srgbClr val="FF0000"/>
                </a:solidFill>
              </a:rPr>
              <a:t>Nǐ jīn nián duō dà le ?</a:t>
            </a:r>
          </a:p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For an elder person to show respect: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rgbClr val="FF0000"/>
                </a:solidFill>
              </a:rPr>
              <a:t>Nín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jīn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nián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duō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nián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jì</a:t>
            </a:r>
            <a:r>
              <a:rPr lang="en-US" dirty="0">
                <a:solidFill>
                  <a:srgbClr val="FF0000"/>
                </a:solidFill>
              </a:rPr>
              <a:t> le?</a:t>
            </a:r>
          </a:p>
        </p:txBody>
      </p:sp>
    </p:spTree>
    <p:extLst>
      <p:ext uri="{BB962C8B-B14F-4D97-AF65-F5344CB8AC3E}">
        <p14:creationId xmlns:p14="http://schemas.microsoft.com/office/powerpoint/2010/main" val="299912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4D13E7-441B-4D11-AF22-6A7FA54D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</a:rPr>
              <a:t>TEXT 2 In</a:t>
            </a:r>
            <a:r>
              <a:rPr lang="zh-CN" altLang="en-US" sz="6000" b="1" dirty="0">
                <a:solidFill>
                  <a:srgbClr val="002060"/>
                </a:solidFill>
              </a:rPr>
              <a:t> </a:t>
            </a:r>
            <a:r>
              <a:rPr lang="en-US" altLang="zh-CN" sz="6000" b="1" dirty="0">
                <a:solidFill>
                  <a:srgbClr val="002060"/>
                </a:solidFill>
              </a:rPr>
              <a:t>the</a:t>
            </a:r>
            <a:r>
              <a:rPr lang="zh-CN" altLang="en-US" sz="6000" b="1" dirty="0">
                <a:solidFill>
                  <a:srgbClr val="002060"/>
                </a:solidFill>
              </a:rPr>
              <a:t> </a:t>
            </a:r>
            <a:r>
              <a:rPr lang="en-US" altLang="zh-CN" sz="6000" b="1" dirty="0">
                <a:solidFill>
                  <a:srgbClr val="002060"/>
                </a:solidFill>
              </a:rPr>
              <a:t>office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226828-E34A-4A50-90D2-4E3299FF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A: </a:t>
            </a:r>
            <a:r>
              <a:rPr lang="en-US" sz="4800" dirty="0" err="1"/>
              <a:t>Nǐ</a:t>
            </a:r>
            <a:r>
              <a:rPr lang="en-US" sz="4800" dirty="0"/>
              <a:t>  </a:t>
            </a:r>
            <a:r>
              <a:rPr lang="en-US" sz="4800" u="sng" dirty="0" err="1"/>
              <a:t>nǚ</a:t>
            </a:r>
            <a:r>
              <a:rPr lang="en-US" sz="4800" u="sng" dirty="0"/>
              <a:t> </a:t>
            </a:r>
            <a:r>
              <a:rPr lang="en-US" sz="4800" u="sng" dirty="0" err="1"/>
              <a:t>ér</a:t>
            </a:r>
            <a:r>
              <a:rPr lang="en-US" sz="4800" u="sng" dirty="0"/>
              <a:t>  </a:t>
            </a:r>
            <a:r>
              <a:rPr lang="en-US" sz="4800" dirty="0" err="1"/>
              <a:t>jǐ</a:t>
            </a:r>
            <a:r>
              <a:rPr lang="en-US" sz="4800" dirty="0"/>
              <a:t>  </a:t>
            </a:r>
            <a:r>
              <a:rPr lang="en-US" sz="4800" u="sng" dirty="0" err="1"/>
              <a:t>suì</a:t>
            </a:r>
            <a:r>
              <a:rPr lang="en-US" sz="4800" dirty="0"/>
              <a:t>       </a:t>
            </a:r>
            <a:r>
              <a:rPr lang="en-US" sz="4800" u="sng" dirty="0"/>
              <a:t>le</a:t>
            </a:r>
            <a:r>
              <a:rPr lang="en-US" sz="4800" dirty="0"/>
              <a:t>?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</a:rPr>
              <a:t>B: </a:t>
            </a:r>
            <a:r>
              <a:rPr lang="en-US" sz="4800" dirty="0" err="1">
                <a:solidFill>
                  <a:srgbClr val="FF0000"/>
                </a:solidFill>
              </a:rPr>
              <a:t>Tā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u="sng" dirty="0" err="1">
                <a:solidFill>
                  <a:srgbClr val="FF0000"/>
                </a:solidFill>
              </a:rPr>
              <a:t>jīn</a:t>
            </a:r>
            <a:r>
              <a:rPr lang="en-US" sz="4800" u="sng" dirty="0">
                <a:solidFill>
                  <a:srgbClr val="FF0000"/>
                </a:solidFill>
              </a:rPr>
              <a:t> </a:t>
            </a:r>
            <a:r>
              <a:rPr lang="en-US" sz="4800" u="sng" dirty="0" err="1">
                <a:solidFill>
                  <a:srgbClr val="FF0000"/>
                </a:solidFill>
              </a:rPr>
              <a:t>nián</a:t>
            </a:r>
            <a:r>
              <a:rPr lang="en-US" sz="4800" u="sng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sì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suì</a:t>
            </a:r>
            <a:r>
              <a:rPr lang="en-US" sz="4800" dirty="0">
                <a:solidFill>
                  <a:srgbClr val="FF0000"/>
                </a:solidFill>
              </a:rPr>
              <a:t> le.</a:t>
            </a:r>
          </a:p>
        </p:txBody>
      </p:sp>
      <p:sp>
        <p:nvSpPr>
          <p:cNvPr id="4" name="矩形 5">
            <a:extLst>
              <a:ext uri="{FF2B5EF4-FFF2-40B4-BE49-F238E27FC236}">
                <a16:creationId xmlns="" xmlns:a16="http://schemas.microsoft.com/office/drawing/2014/main" id="{9273A357-3994-4E52-AFD2-3F1FA2CDB8A4}"/>
              </a:ext>
            </a:extLst>
          </p:cNvPr>
          <p:cNvSpPr/>
          <p:nvPr/>
        </p:nvSpPr>
        <p:spPr>
          <a:xfrm>
            <a:off x="2331486" y="2591740"/>
            <a:ext cx="1424588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daughter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5">
            <a:extLst>
              <a:ext uri="{FF2B5EF4-FFF2-40B4-BE49-F238E27FC236}">
                <a16:creationId xmlns="" xmlns:a16="http://schemas.microsoft.com/office/drawing/2014/main" id="{C6751F02-39EA-40D7-8891-0D0BACE5AD63}"/>
              </a:ext>
            </a:extLst>
          </p:cNvPr>
          <p:cNvSpPr/>
          <p:nvPr/>
        </p:nvSpPr>
        <p:spPr>
          <a:xfrm>
            <a:off x="4162630" y="2591740"/>
            <a:ext cx="1553542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year of age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E8938645-279E-411B-8748-BDEF4D4592C1}"/>
              </a:ext>
            </a:extLst>
          </p:cNvPr>
          <p:cNvSpPr/>
          <p:nvPr/>
        </p:nvSpPr>
        <p:spPr>
          <a:xfrm>
            <a:off x="6122729" y="2591740"/>
            <a:ext cx="2430428" cy="7704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Action complete mark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5">
            <a:extLst>
              <a:ext uri="{FF2B5EF4-FFF2-40B4-BE49-F238E27FC236}">
                <a16:creationId xmlns="" xmlns:a16="http://schemas.microsoft.com/office/drawing/2014/main" id="{7D678959-9412-449A-9129-7E412B55E731}"/>
              </a:ext>
            </a:extLst>
          </p:cNvPr>
          <p:cNvSpPr/>
          <p:nvPr/>
        </p:nvSpPr>
        <p:spPr>
          <a:xfrm>
            <a:off x="2216599" y="4384351"/>
            <a:ext cx="1946031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This year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5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575B44-9972-412E-8F76-425DA036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</a:rPr>
              <a:t>Text 3 In the office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43AD94-2E47-4B85-BB22-76E379CA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289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A: </a:t>
            </a:r>
            <a:r>
              <a:rPr lang="en-US" sz="3600" dirty="0" err="1"/>
              <a:t>Lǐ</a:t>
            </a:r>
            <a:r>
              <a:rPr lang="en-US" sz="3600" dirty="0"/>
              <a:t> </a:t>
            </a:r>
            <a:r>
              <a:rPr lang="en-US" sz="3600" dirty="0" err="1"/>
              <a:t>lǎoshī</a:t>
            </a:r>
            <a:r>
              <a:rPr lang="en-US" sz="3600" dirty="0"/>
              <a:t> </a:t>
            </a:r>
            <a:r>
              <a:rPr lang="en-US" sz="3600" u="sng" dirty="0" err="1"/>
              <a:t>duō</a:t>
            </a:r>
            <a:r>
              <a:rPr lang="en-US" sz="3600" u="sng" dirty="0"/>
              <a:t> </a:t>
            </a:r>
            <a:r>
              <a:rPr lang="en-US" sz="3600" u="sng" dirty="0" err="1"/>
              <a:t>dà</a:t>
            </a:r>
            <a:r>
              <a:rPr lang="en-US" sz="3600" u="sng" dirty="0"/>
              <a:t> </a:t>
            </a:r>
            <a:r>
              <a:rPr lang="en-US" sz="3600" dirty="0"/>
              <a:t>le ?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B</a:t>
            </a:r>
            <a:r>
              <a:rPr lang="en-US" sz="3600" dirty="0" smtClean="0">
                <a:solidFill>
                  <a:srgbClr val="FF0000"/>
                </a:solidFill>
              </a:rPr>
              <a:t>: </a:t>
            </a:r>
            <a:r>
              <a:rPr lang="en-US" sz="3600" dirty="0" err="1" smtClean="0">
                <a:solidFill>
                  <a:srgbClr val="FF0000"/>
                </a:solidFill>
              </a:rPr>
              <a:t>Tā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u="sng" dirty="0" err="1" smtClean="0">
                <a:solidFill>
                  <a:srgbClr val="FF0000"/>
                </a:solidFill>
              </a:rPr>
              <a:t>jīn</a:t>
            </a:r>
            <a:r>
              <a:rPr lang="en-US" sz="3600" u="sng" dirty="0" smtClean="0">
                <a:solidFill>
                  <a:srgbClr val="FF0000"/>
                </a:solidFill>
              </a:rPr>
              <a:t> </a:t>
            </a:r>
            <a:r>
              <a:rPr lang="en-US" sz="3600" u="sng" dirty="0" err="1" smtClean="0">
                <a:solidFill>
                  <a:srgbClr val="FF0000"/>
                </a:solidFill>
              </a:rPr>
              <a:t>nián</a:t>
            </a:r>
            <a:r>
              <a:rPr lang="en-US" sz="3600" u="sng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50 </a:t>
            </a:r>
            <a:r>
              <a:rPr lang="en-US" sz="3600" u="sng" dirty="0" err="1" smtClean="0">
                <a:solidFill>
                  <a:srgbClr val="FF0000"/>
                </a:solidFill>
              </a:rPr>
              <a:t>suì</a:t>
            </a:r>
            <a:r>
              <a:rPr lang="en-US" sz="3600" dirty="0" smtClean="0">
                <a:solidFill>
                  <a:srgbClr val="FF0000"/>
                </a:solidFill>
              </a:rPr>
              <a:t> le.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A: </a:t>
            </a:r>
            <a:r>
              <a:rPr lang="en-US" sz="3600" dirty="0" err="1"/>
              <a:t>Tā</a:t>
            </a:r>
            <a:r>
              <a:rPr lang="en-US" sz="3600" dirty="0"/>
              <a:t> </a:t>
            </a:r>
            <a:r>
              <a:rPr lang="en-US" sz="3600" u="sng" dirty="0" err="1"/>
              <a:t>nǚ</a:t>
            </a:r>
            <a:r>
              <a:rPr lang="en-US" sz="3600" u="sng" dirty="0"/>
              <a:t> </a:t>
            </a:r>
            <a:r>
              <a:rPr lang="en-US" sz="3600" u="sng" dirty="0" err="1"/>
              <a:t>ér</a:t>
            </a:r>
            <a:r>
              <a:rPr lang="en-US" sz="3600" u="sng" dirty="0"/>
              <a:t> </a:t>
            </a:r>
            <a:r>
              <a:rPr lang="en-US" sz="3600" dirty="0"/>
              <a:t>ne?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B: </a:t>
            </a:r>
            <a:r>
              <a:rPr lang="en-US" sz="3600" dirty="0" err="1">
                <a:solidFill>
                  <a:srgbClr val="FF0000"/>
                </a:solidFill>
              </a:rPr>
              <a:t>Tā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nǚ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ér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jīn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nián</a:t>
            </a:r>
            <a:r>
              <a:rPr lang="en-US" sz="3600" dirty="0">
                <a:solidFill>
                  <a:srgbClr val="FF0000"/>
                </a:solidFill>
              </a:rPr>
              <a:t> 20 </a:t>
            </a:r>
            <a:r>
              <a:rPr lang="en-US" sz="3600" dirty="0" err="1">
                <a:solidFill>
                  <a:srgbClr val="FF0000"/>
                </a:solidFill>
              </a:rPr>
              <a:t>suì</a:t>
            </a:r>
            <a:r>
              <a:rPr lang="en-US" sz="36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矩形 5">
            <a:extLst>
              <a:ext uri="{FF2B5EF4-FFF2-40B4-BE49-F238E27FC236}">
                <a16:creationId xmlns="" xmlns:a16="http://schemas.microsoft.com/office/drawing/2014/main" id="{1360D0ED-2358-4DF7-8EA4-516E92BFBA42}"/>
              </a:ext>
            </a:extLst>
          </p:cNvPr>
          <p:cNvSpPr/>
          <p:nvPr/>
        </p:nvSpPr>
        <p:spPr>
          <a:xfrm>
            <a:off x="3006735" y="1958694"/>
            <a:ext cx="1424588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How old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2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510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Theme</vt:lpstr>
      <vt:lpstr>Lesson 5</vt:lpstr>
      <vt:lpstr>New words</vt:lpstr>
      <vt:lpstr>TEXT 1 In the school</vt:lpstr>
      <vt:lpstr>Practice</vt:lpstr>
      <vt:lpstr>Family member</vt:lpstr>
      <vt:lpstr>Introduce Your Family Members</vt:lpstr>
      <vt:lpstr>Ways of Asking a Chinese Person’s Age</vt:lpstr>
      <vt:lpstr>TEXT 2 In the office</vt:lpstr>
      <vt:lpstr>Text 3 In the office </vt:lpstr>
      <vt:lpstr>Ways of Asking a Chinese Person’s Age</vt:lpstr>
      <vt:lpstr>11-99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Mani</cp:lastModifiedBy>
  <cp:revision>77</cp:revision>
  <dcterms:created xsi:type="dcterms:W3CDTF">2017-08-02T06:31:30Z</dcterms:created>
  <dcterms:modified xsi:type="dcterms:W3CDTF">2019-10-24T08:26:20Z</dcterms:modified>
</cp:coreProperties>
</file>