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61" r:id="rId6"/>
    <p:sldId id="257" r:id="rId7"/>
    <p:sldId id="264" r:id="rId8"/>
    <p:sldId id="258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DDF2B-46CC-4E35-9819-1BC62283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9E3CC8-ACB6-466D-B621-FEDBAD82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9CD13C-0605-4B38-A449-19D05D95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EA277C-BFCF-43E5-B11C-10C9DBD6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36AB05-59E2-4D86-904E-CB28EA2B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1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57C2D-A5E7-4B49-817C-C4AF6318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64FD600-322D-4929-93E3-3FDFE727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C040E2-FFEC-43B0-939D-6165F7A5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82123-2D28-481A-A6BA-02FB8590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C571D1-AE4A-41C0-8A42-00252B6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2D05E68-6FB5-4183-8E8E-C28A01950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A782749-82C4-43E3-9B74-0E8E6DA7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68D9DF-51A3-4D71-A629-392EAE8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C912C7-16A3-4D85-B2A8-94CF59C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B216BA-85BD-4331-A123-4030D9FA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BBAAB4-F211-4617-B833-124AEAE8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3C0B9-FA0E-41CB-A6DD-978B8801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049E8A-9068-42E3-86C0-8FF55EE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47B2A-A9CA-4A2D-9D23-C11DED22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D28C8F-8ACE-4E71-96C5-D2D8DF2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AC908-25AF-43AA-AA65-464DD8A3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FF3257-5249-47E9-8BF4-19B717F7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E9305C-F139-4158-88F0-2173B73C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AC5ECA-5AC9-4D0D-AC66-7F449A88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D0BCE-A5A5-4AE0-B4ED-FEB4B242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FB87D4-06FA-4777-91BB-A054B2DD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2143A2-199A-4929-B14D-9EDD3C4BE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A0417B-1066-4D04-B5F0-2C609F4D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8B6F44-6415-471D-8EC9-39EF99CE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B3BE06-3D71-4877-9D6C-D0F04BB3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D67104-6E62-4619-A30A-D0D30192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74F8E8-362F-482B-8752-D704761F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F6C837-A332-4332-9425-CB006BC8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F19531-33A2-4982-AF6A-5E8DFD2D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DF999A-8B31-4410-BC41-8688B9BE3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E1CBB68-FEA8-4CA3-8B47-728ED1D2E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900D0E-3AA7-4DFA-B1E6-4A176506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DC35D9-8521-46E7-BD13-96590A91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5A605B-B6DD-468F-BEC4-28A1DE75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7D0F1-D6D4-47E9-82A3-D8B86695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C90B59-687B-4715-9271-A36BFE19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352CC9-73F3-4C84-97CA-838A0A0B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49C3E7-27F0-4BF6-B523-60C1DE73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F947B8-5B4B-45A1-8F53-E7FAE360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15F0F0B-A4DA-4705-B87B-485F738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16B087-B483-48CF-A568-2357306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EE22D0-1229-4092-87E4-BD2BFF26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61D3E6-476D-442A-AB81-CE2BADB2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FEAA01-1BD1-4DA0-8FC7-0AD77507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BD9DDD-F9E3-4380-B401-328A6DEF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708A32-F990-4B76-B077-1A2B1933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1E149C-871A-4D32-B699-E97EF39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8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D4602-9A56-43DA-9A65-EBD9051A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CA4B6C6-160D-4A05-9FAE-CC4A46610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3E8D35-B418-4410-97B7-5CE40A7A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0F2AA4-5194-4A76-BE48-987E4FE4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48D113-8BEC-42AB-BA89-A7927DD6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8986DB-38EC-4C7B-8749-831C630E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E5D7C82-E498-4BBC-A692-CD5E9380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E5AE01-73BA-4950-B1EC-CF2A00CE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3E348B-89F8-420C-BF58-BADADA809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2B3B-3EE2-4E87-AB71-EFDC2D0D029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FF7179-A347-4437-8BB6-7EB656063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C00E94-73DD-48B2-9EB1-BB400207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E93C-54F7-48F0-9B57-7AFB24B9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CD9FC2-E1DB-4700-8DAE-79C1BE5B7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7446"/>
          </a:xfrm>
        </p:spPr>
        <p:txBody>
          <a:bodyPr>
            <a:normAutofit/>
          </a:bodyPr>
          <a:lstStyle/>
          <a:p>
            <a:r>
              <a:rPr lang="en-US" altLang="zh-CN" sz="9600" b="1" dirty="0">
                <a:solidFill>
                  <a:srgbClr val="002060"/>
                </a:solidFill>
              </a:rPr>
              <a:t>Lesson 6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92C732-3B41-4908-A359-6BDF42B7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4554"/>
            <a:ext cx="9144000" cy="22332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000" dirty="0"/>
              <a:t>I can speak Chinese.</a:t>
            </a:r>
          </a:p>
          <a:p>
            <a:endParaRPr lang="en-US" altLang="zh-CN" sz="6000" dirty="0"/>
          </a:p>
          <a:p>
            <a:r>
              <a:rPr lang="en-US" sz="6000" dirty="0" err="1">
                <a:solidFill>
                  <a:srgbClr val="FF0000"/>
                </a:solidFill>
              </a:rPr>
              <a:t>Wǒ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huì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shuō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Hànyǔ</a:t>
            </a:r>
            <a:r>
              <a:rPr lang="en-US" sz="60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03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0CDB0-C0CE-4EA5-AC93-F54DFF4F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4253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Text 3 In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DDA023-4B68-4311-9C92-7FE6B234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dirty="0" err="1">
                <a:solidFill>
                  <a:srgbClr val="FF0000"/>
                </a:solidFill>
              </a:rPr>
              <a:t>Nǐ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huì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xiě</a:t>
            </a:r>
            <a:r>
              <a:rPr lang="en-US" sz="4400" dirty="0">
                <a:solidFill>
                  <a:srgbClr val="FF0000"/>
                </a:solidFill>
              </a:rPr>
              <a:t>    </a:t>
            </a:r>
            <a:r>
              <a:rPr lang="en-US" sz="4400" u="sng" dirty="0" err="1">
                <a:solidFill>
                  <a:srgbClr val="FF0000"/>
                </a:solidFill>
              </a:rPr>
              <a:t>Hànzì</a:t>
            </a:r>
            <a:r>
              <a:rPr lang="en-US" sz="4400" dirty="0">
                <a:solidFill>
                  <a:srgbClr val="FF0000"/>
                </a:solidFill>
              </a:rPr>
              <a:t>   ma? 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dirty="0" err="1"/>
              <a:t>xiě</a:t>
            </a:r>
            <a:r>
              <a:rPr lang="en-US" sz="4400" dirty="0"/>
              <a:t>. 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u="sng" dirty="0" err="1">
                <a:solidFill>
                  <a:srgbClr val="FF0000"/>
                </a:solidFill>
              </a:rPr>
              <a:t>Zhè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gè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zì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zěn</a:t>
            </a:r>
            <a:r>
              <a:rPr lang="en-US" sz="4400" u="sng" dirty="0">
                <a:solidFill>
                  <a:srgbClr val="FF0000"/>
                </a:solidFill>
              </a:rPr>
              <a:t> me </a:t>
            </a:r>
            <a:r>
              <a:rPr lang="en-US" sz="4400" dirty="0" err="1">
                <a:solidFill>
                  <a:srgbClr val="FF0000"/>
                </a:solidFill>
              </a:rPr>
              <a:t>xiě</a:t>
            </a:r>
            <a:r>
              <a:rPr lang="en-US" sz="44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Duì</a:t>
            </a:r>
            <a:r>
              <a:rPr lang="en-US" sz="4400" dirty="0"/>
              <a:t> </a:t>
            </a:r>
            <a:r>
              <a:rPr lang="en-US" sz="4400" dirty="0" err="1"/>
              <a:t>bú</a:t>
            </a:r>
            <a:r>
              <a:rPr lang="en-US" sz="4400" dirty="0"/>
              <a:t> </a:t>
            </a:r>
            <a:r>
              <a:rPr lang="en-US" sz="4400" dirty="0" err="1"/>
              <a:t>qǐ</a:t>
            </a:r>
            <a:r>
              <a:rPr lang="en-US" sz="4400" dirty="0"/>
              <a:t> , </a:t>
            </a:r>
            <a:r>
              <a:rPr lang="en-US" sz="4400" dirty="0" err="1"/>
              <a:t>zhè</a:t>
            </a:r>
            <a:r>
              <a:rPr lang="en-US" sz="4400" dirty="0"/>
              <a:t> </a:t>
            </a:r>
            <a:r>
              <a:rPr lang="en-US" sz="4400" dirty="0" err="1"/>
              <a:t>gè</a:t>
            </a:r>
            <a:r>
              <a:rPr lang="en-US" sz="4400" dirty="0"/>
              <a:t> </a:t>
            </a:r>
            <a:r>
              <a:rPr lang="en-US" sz="4400" dirty="0" err="1"/>
              <a:t>zì</a:t>
            </a:r>
            <a:r>
              <a:rPr lang="en-US" sz="4400" dirty="0"/>
              <a:t> </a:t>
            </a: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u="sng" dirty="0" err="1"/>
              <a:t>dú</a:t>
            </a:r>
            <a:r>
              <a:rPr lang="en-US" sz="4400" dirty="0"/>
              <a:t>,  </a:t>
            </a:r>
            <a:r>
              <a:rPr lang="en-US" sz="4400" dirty="0" err="1"/>
              <a:t>bú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dirty="0" err="1"/>
              <a:t>xiě</a:t>
            </a:r>
            <a:r>
              <a:rPr lang="en-US" sz="4400" dirty="0"/>
              <a:t>. 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46C5884F-677A-4BA7-AF2F-90AE57116154}"/>
              </a:ext>
            </a:extLst>
          </p:cNvPr>
          <p:cNvSpPr/>
          <p:nvPr/>
        </p:nvSpPr>
        <p:spPr>
          <a:xfrm>
            <a:off x="2898883" y="1964672"/>
            <a:ext cx="928468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3E91F380-072C-4883-B255-3ADF9B8BA7E8}"/>
              </a:ext>
            </a:extLst>
          </p:cNvPr>
          <p:cNvSpPr/>
          <p:nvPr/>
        </p:nvSpPr>
        <p:spPr>
          <a:xfrm>
            <a:off x="3933562" y="1964672"/>
            <a:ext cx="1757524" cy="70819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Chinese character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7D0DFAA-0CF9-47ED-B471-567ECE45B6FE}"/>
              </a:ext>
            </a:extLst>
          </p:cNvPr>
          <p:cNvSpPr/>
          <p:nvPr/>
        </p:nvSpPr>
        <p:spPr>
          <a:xfrm>
            <a:off x="1463979" y="4637533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="" xmlns:a16="http://schemas.microsoft.com/office/drawing/2014/main" id="{A900E819-1D39-4553-8B15-85451DE22EF9}"/>
              </a:ext>
            </a:extLst>
          </p:cNvPr>
          <p:cNvSpPr/>
          <p:nvPr/>
        </p:nvSpPr>
        <p:spPr>
          <a:xfrm>
            <a:off x="3728877" y="4637533"/>
            <a:ext cx="1419899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how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="" xmlns:a16="http://schemas.microsoft.com/office/drawing/2014/main" id="{E7A2FCA6-3D70-46EB-9C1E-8154FB60EE52}"/>
              </a:ext>
            </a:extLst>
          </p:cNvPr>
          <p:cNvSpPr/>
          <p:nvPr/>
        </p:nvSpPr>
        <p:spPr>
          <a:xfrm>
            <a:off x="7470883" y="5904592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read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>
            <a:extLst>
              <a:ext uri="{FF2B5EF4-FFF2-40B4-BE49-F238E27FC236}">
                <a16:creationId xmlns="" xmlns:a16="http://schemas.microsoft.com/office/drawing/2014/main" id="{53AF5EC7-57E6-4FD0-9194-1C0B84C7978E}"/>
              </a:ext>
            </a:extLst>
          </p:cNvPr>
          <p:cNvSpPr/>
          <p:nvPr/>
        </p:nvSpPr>
        <p:spPr>
          <a:xfrm>
            <a:off x="2680882" y="3007673"/>
            <a:ext cx="717745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Wǒ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647AB303-2A8D-4B2F-85C5-79AA04E87469}"/>
              </a:ext>
            </a:extLst>
          </p:cNvPr>
          <p:cNvSpPr/>
          <p:nvPr/>
        </p:nvSpPr>
        <p:spPr>
          <a:xfrm>
            <a:off x="3751671" y="3007673"/>
            <a:ext cx="1107472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huì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CCDB5D4-14E6-4E63-8984-2394FDEB7C8E}"/>
              </a:ext>
            </a:extLst>
          </p:cNvPr>
          <p:cNvSpPr/>
          <p:nvPr/>
        </p:nvSpPr>
        <p:spPr>
          <a:xfrm>
            <a:off x="5193941" y="3007673"/>
            <a:ext cx="1642957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shuō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="" xmlns:a16="http://schemas.microsoft.com/office/drawing/2014/main" id="{1242CCD5-5333-4BBD-BBC1-155AFD170A95}"/>
              </a:ext>
            </a:extLst>
          </p:cNvPr>
          <p:cNvSpPr/>
          <p:nvPr/>
        </p:nvSpPr>
        <p:spPr>
          <a:xfrm>
            <a:off x="7263630" y="3007673"/>
            <a:ext cx="2429010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Hànyǔ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509EE95-369E-482F-AE85-41032074D6EA}"/>
              </a:ext>
            </a:extLst>
          </p:cNvPr>
          <p:cNvSpPr txBox="1">
            <a:spLocks/>
          </p:cNvSpPr>
          <p:nvPr/>
        </p:nvSpPr>
        <p:spPr>
          <a:xfrm>
            <a:off x="990600" y="517524"/>
            <a:ext cx="10515600" cy="405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I    can  speak  Chinese.</a:t>
            </a:r>
            <a:br>
              <a:rPr lang="en-US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2749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8DB5A-CE7D-4CE6-96B3-D2D488B1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998806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>
                <a:solidFill>
                  <a:srgbClr val="002060"/>
                </a:solidFill>
              </a:rPr>
              <a:t>NEW WORDS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944B468-2032-48BE-812A-830202E50235}"/>
              </a:ext>
            </a:extLst>
          </p:cNvPr>
          <p:cNvSpPr txBox="1">
            <a:spLocks/>
          </p:cNvSpPr>
          <p:nvPr/>
        </p:nvSpPr>
        <p:spPr>
          <a:xfrm>
            <a:off x="3761113" y="1167619"/>
            <a:ext cx="5824025" cy="5328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Huì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        can , be able to </a:t>
            </a:r>
          </a:p>
          <a:p>
            <a:r>
              <a:rPr lang="en-US" dirty="0" err="1">
                <a:solidFill>
                  <a:srgbClr val="FF0000"/>
                </a:solidFill>
              </a:rPr>
              <a:t>Shuō</a:t>
            </a:r>
            <a:r>
              <a:rPr lang="en-US" dirty="0"/>
              <a:t>            speak , say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            dish , cuisine</a:t>
            </a:r>
          </a:p>
          <a:p>
            <a:r>
              <a:rPr lang="en-US" dirty="0" err="1">
                <a:solidFill>
                  <a:srgbClr val="FF0000"/>
                </a:solidFill>
              </a:rPr>
              <a:t>hǎo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chī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/>
              <a:t>tasty , delicious</a:t>
            </a:r>
          </a:p>
          <a:p>
            <a:r>
              <a:rPr lang="en-US" dirty="0" err="1">
                <a:solidFill>
                  <a:srgbClr val="FF0000"/>
                </a:solidFill>
              </a:rPr>
              <a:t>Zuò</a:t>
            </a:r>
            <a:r>
              <a:rPr lang="en-US" dirty="0"/>
              <a:t>              make , do , produce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Xiě</a:t>
            </a:r>
            <a:r>
              <a:rPr lang="en-US" dirty="0"/>
              <a:t>               write</a:t>
            </a:r>
          </a:p>
          <a:p>
            <a:r>
              <a:rPr lang="en-US" dirty="0" err="1">
                <a:solidFill>
                  <a:srgbClr val="FF0000"/>
                </a:solidFill>
              </a:rPr>
              <a:t>Zì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          character , word</a:t>
            </a:r>
          </a:p>
          <a:p>
            <a:r>
              <a:rPr lang="en-US" dirty="0" err="1">
                <a:solidFill>
                  <a:srgbClr val="FF0000"/>
                </a:solidFill>
              </a:rPr>
              <a:t>hàn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zì</a:t>
            </a:r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err="1"/>
              <a:t>chinese</a:t>
            </a:r>
            <a:r>
              <a:rPr lang="en-US" dirty="0"/>
              <a:t> character </a:t>
            </a:r>
          </a:p>
          <a:p>
            <a:r>
              <a:rPr lang="en-US" dirty="0" err="1">
                <a:solidFill>
                  <a:srgbClr val="FF0000"/>
                </a:solidFill>
              </a:rPr>
              <a:t>Zhè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       this</a:t>
            </a:r>
          </a:p>
          <a:p>
            <a:r>
              <a:rPr lang="en-US" dirty="0" err="1">
                <a:solidFill>
                  <a:srgbClr val="FF0000"/>
                </a:solidFill>
              </a:rPr>
              <a:t>zěn</a:t>
            </a:r>
            <a:r>
              <a:rPr lang="en-US" dirty="0">
                <a:solidFill>
                  <a:srgbClr val="FF0000"/>
                </a:solidFill>
              </a:rPr>
              <a:t> me        </a:t>
            </a:r>
            <a:r>
              <a:rPr lang="en-US" dirty="0"/>
              <a:t>how</a:t>
            </a:r>
          </a:p>
          <a:p>
            <a:r>
              <a:rPr lang="en-US" dirty="0" err="1">
                <a:solidFill>
                  <a:srgbClr val="FF0000"/>
                </a:solidFill>
              </a:rPr>
              <a:t>Dú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/>
              <a:t>             read </a:t>
            </a:r>
          </a:p>
        </p:txBody>
      </p:sp>
    </p:spTree>
    <p:extLst>
      <p:ext uri="{BB962C8B-B14F-4D97-AF65-F5344CB8AC3E}">
        <p14:creationId xmlns:p14="http://schemas.microsoft.com/office/powerpoint/2010/main" val="7529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>
            <a:extLst>
              <a:ext uri="{FF2B5EF4-FFF2-40B4-BE49-F238E27FC236}">
                <a16:creationId xmlns="" xmlns:a16="http://schemas.microsoft.com/office/drawing/2014/main" id="{53AF5EC7-57E6-4FD0-9194-1C0B84C7978E}"/>
              </a:ext>
            </a:extLst>
          </p:cNvPr>
          <p:cNvSpPr/>
          <p:nvPr/>
        </p:nvSpPr>
        <p:spPr>
          <a:xfrm>
            <a:off x="1579238" y="3007673"/>
            <a:ext cx="717745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Wǒ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647AB303-2A8D-4B2F-85C5-79AA04E87469}"/>
              </a:ext>
            </a:extLst>
          </p:cNvPr>
          <p:cNvSpPr/>
          <p:nvPr/>
        </p:nvSpPr>
        <p:spPr>
          <a:xfrm>
            <a:off x="2637990" y="3007673"/>
            <a:ext cx="1107472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huì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CCDB5D4-14E6-4E63-8984-2394FDEB7C8E}"/>
              </a:ext>
            </a:extLst>
          </p:cNvPr>
          <p:cNvSpPr/>
          <p:nvPr/>
        </p:nvSpPr>
        <p:spPr>
          <a:xfrm>
            <a:off x="4086469" y="3007673"/>
            <a:ext cx="1642957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shuō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5">
            <a:extLst>
              <a:ext uri="{FF2B5EF4-FFF2-40B4-BE49-F238E27FC236}">
                <a16:creationId xmlns="" xmlns:a16="http://schemas.microsoft.com/office/drawing/2014/main" id="{1242CCD5-5333-4BBD-BBC1-155AFD170A95}"/>
              </a:ext>
            </a:extLst>
          </p:cNvPr>
          <p:cNvSpPr/>
          <p:nvPr/>
        </p:nvSpPr>
        <p:spPr>
          <a:xfrm>
            <a:off x="8234301" y="3007673"/>
            <a:ext cx="2429010" cy="5669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Hànyǔ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509EE95-369E-482F-AE85-41032074D6EA}"/>
              </a:ext>
            </a:extLst>
          </p:cNvPr>
          <p:cNvSpPr txBox="1">
            <a:spLocks/>
          </p:cNvSpPr>
          <p:nvPr/>
        </p:nvSpPr>
        <p:spPr>
          <a:xfrm>
            <a:off x="990600" y="517524"/>
            <a:ext cx="10515600" cy="405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/>
              <a:t>I    can  speak  </a:t>
            </a:r>
            <a:r>
              <a:rPr lang="en-US" sz="6000" b="1" dirty="0">
                <a:solidFill>
                  <a:srgbClr val="FF0000"/>
                </a:solidFill>
              </a:rPr>
              <a:t>a little  </a:t>
            </a:r>
            <a:r>
              <a:rPr lang="en-US" sz="6000" b="1" dirty="0"/>
              <a:t>Chinese.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9" name="矩形 5">
            <a:extLst>
              <a:ext uri="{FF2B5EF4-FFF2-40B4-BE49-F238E27FC236}">
                <a16:creationId xmlns="" xmlns:a16="http://schemas.microsoft.com/office/drawing/2014/main" id="{B0068517-ED3D-42B9-B058-07B3ED2C5D01}"/>
              </a:ext>
            </a:extLst>
          </p:cNvPr>
          <p:cNvSpPr/>
          <p:nvPr/>
        </p:nvSpPr>
        <p:spPr>
          <a:xfrm>
            <a:off x="6160385" y="3007673"/>
            <a:ext cx="1689387" cy="5669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yī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diǎnr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0AD532-C722-4E4E-BC1D-1844AF6A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 err="1">
                <a:solidFill>
                  <a:srgbClr val="FF0000"/>
                </a:solidFill>
              </a:rPr>
              <a:t>Nǐ</a:t>
            </a:r>
            <a:r>
              <a:rPr lang="en-US" sz="6700" b="1" dirty="0">
                <a:solidFill>
                  <a:srgbClr val="FF0000"/>
                </a:solidFill>
              </a:rPr>
              <a:t> </a:t>
            </a:r>
            <a:r>
              <a:rPr lang="en-US" sz="6700" b="1" dirty="0" err="1">
                <a:solidFill>
                  <a:srgbClr val="FF0000"/>
                </a:solidFill>
              </a:rPr>
              <a:t>huì</a:t>
            </a:r>
            <a:r>
              <a:rPr lang="en-US" sz="6700" b="1" dirty="0">
                <a:solidFill>
                  <a:srgbClr val="FF0000"/>
                </a:solidFill>
              </a:rPr>
              <a:t> </a:t>
            </a:r>
            <a:r>
              <a:rPr lang="en-US" sz="6700" b="1" dirty="0" err="1">
                <a:solidFill>
                  <a:srgbClr val="FF0000"/>
                </a:solidFill>
              </a:rPr>
              <a:t>shuō</a:t>
            </a:r>
            <a:r>
              <a:rPr lang="en-US" sz="6700" b="1" dirty="0">
                <a:solidFill>
                  <a:srgbClr val="FF0000"/>
                </a:solidFill>
              </a:rPr>
              <a:t> </a:t>
            </a:r>
            <a:r>
              <a:rPr lang="en-US" sz="6700" b="1" dirty="0" err="1">
                <a:solidFill>
                  <a:srgbClr val="FF0000"/>
                </a:solidFill>
              </a:rPr>
              <a:t>Hànyǔ</a:t>
            </a:r>
            <a:r>
              <a:rPr lang="en-US" sz="6700" b="1" dirty="0">
                <a:solidFill>
                  <a:srgbClr val="FF0000"/>
                </a:solidFill>
              </a:rPr>
              <a:t> ma?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BA31C-7AB7-4DDC-A4FD-37DB8A2E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 err="1"/>
              <a:t>Wǒ</a:t>
            </a:r>
            <a:r>
              <a:rPr lang="en-US" sz="4800" dirty="0"/>
              <a:t> </a:t>
            </a:r>
            <a:r>
              <a:rPr lang="en-US" sz="4800" u="sng" dirty="0" err="1"/>
              <a:t>huì</a:t>
            </a:r>
            <a:r>
              <a:rPr lang="en-US" sz="4800" dirty="0"/>
              <a:t> </a:t>
            </a:r>
            <a:r>
              <a:rPr lang="en-US" sz="4800" dirty="0" err="1"/>
              <a:t>shuō</a:t>
            </a:r>
            <a:r>
              <a:rPr lang="en-US" sz="4800" dirty="0"/>
              <a:t> </a:t>
            </a:r>
            <a:r>
              <a:rPr lang="en-US" sz="4800" dirty="0" err="1"/>
              <a:t>Hànyǔ</a:t>
            </a:r>
            <a:r>
              <a:rPr lang="en-US" sz="4800" dirty="0"/>
              <a:t>.</a:t>
            </a:r>
          </a:p>
          <a:p>
            <a:pPr marL="0" indent="0">
              <a:buNone/>
            </a:pPr>
            <a:r>
              <a:rPr lang="en-US" sz="4800" dirty="0"/>
              <a:t> </a:t>
            </a:r>
          </a:p>
          <a:p>
            <a:r>
              <a:rPr lang="en-US" sz="4800" dirty="0" err="1"/>
              <a:t>Wǒ</a:t>
            </a:r>
            <a:r>
              <a:rPr lang="en-US" sz="4800" dirty="0"/>
              <a:t> </a:t>
            </a:r>
            <a:r>
              <a:rPr lang="en-US" sz="4800" u="sng" dirty="0" err="1"/>
              <a:t>bú</a:t>
            </a:r>
            <a:r>
              <a:rPr lang="en-US" sz="4800" u="sng" dirty="0"/>
              <a:t> </a:t>
            </a:r>
            <a:r>
              <a:rPr lang="en-US" sz="4800" u="sng" dirty="0" err="1"/>
              <a:t>huì</a:t>
            </a:r>
            <a:r>
              <a:rPr lang="en-US" sz="4800" u="sng" dirty="0"/>
              <a:t> </a:t>
            </a:r>
            <a:r>
              <a:rPr lang="en-US" sz="4800" dirty="0" err="1"/>
              <a:t>shuō</a:t>
            </a:r>
            <a:r>
              <a:rPr lang="en-US" sz="4800" dirty="0"/>
              <a:t> </a:t>
            </a:r>
            <a:r>
              <a:rPr lang="en-US" sz="4800" dirty="0" err="1"/>
              <a:t>Hànyǔ</a:t>
            </a:r>
            <a:r>
              <a:rPr lang="en-US" sz="4800" dirty="0"/>
              <a:t>.</a:t>
            </a:r>
          </a:p>
          <a:p>
            <a:endParaRPr lang="en-US" sz="4800" dirty="0"/>
          </a:p>
          <a:p>
            <a:r>
              <a:rPr lang="en-US" sz="4800" dirty="0" err="1"/>
              <a:t>Wǒ</a:t>
            </a:r>
            <a:r>
              <a:rPr lang="en-US" sz="4800" dirty="0"/>
              <a:t> de </a:t>
            </a:r>
            <a:r>
              <a:rPr lang="en-US" sz="4800" dirty="0" err="1"/>
              <a:t>Hànyǔ</a:t>
            </a:r>
            <a:r>
              <a:rPr lang="en-US" sz="4800" dirty="0"/>
              <a:t> </a:t>
            </a:r>
            <a:r>
              <a:rPr lang="en-US" sz="4800" u="sng" dirty="0" err="1"/>
              <a:t>hěn</a:t>
            </a:r>
            <a:r>
              <a:rPr lang="en-US" sz="4800" u="sng" dirty="0"/>
              <a:t> </a:t>
            </a:r>
            <a:r>
              <a:rPr lang="en-US" sz="4800" u="sng" dirty="0" err="1"/>
              <a:t>hǎo</a:t>
            </a:r>
            <a:r>
              <a:rPr lang="en-US" sz="4800" dirty="0"/>
              <a:t>. </a:t>
            </a:r>
          </a:p>
          <a:p>
            <a:endParaRPr lang="en-US" sz="4800" dirty="0"/>
          </a:p>
          <a:p>
            <a:r>
              <a:rPr lang="en-US" sz="4800" dirty="0" err="1"/>
              <a:t>Wǒ</a:t>
            </a:r>
            <a:r>
              <a:rPr lang="en-US" sz="4800" dirty="0"/>
              <a:t> </a:t>
            </a:r>
            <a:r>
              <a:rPr lang="en-US" sz="4800" dirty="0" err="1"/>
              <a:t>huì</a:t>
            </a:r>
            <a:r>
              <a:rPr lang="en-US" sz="4800" dirty="0"/>
              <a:t> </a:t>
            </a:r>
            <a:r>
              <a:rPr lang="en-US" sz="4800" dirty="0" err="1"/>
              <a:t>shuō</a:t>
            </a:r>
            <a:r>
              <a:rPr lang="en-US" sz="4800" dirty="0"/>
              <a:t> </a:t>
            </a:r>
            <a:r>
              <a:rPr lang="en-US" sz="4800" u="sng" dirty="0" err="1"/>
              <a:t>yī</a:t>
            </a:r>
            <a:r>
              <a:rPr lang="en-US" sz="4800" u="sng" dirty="0"/>
              <a:t> </a:t>
            </a:r>
            <a:r>
              <a:rPr lang="en-US" sz="4800" u="sng" dirty="0" err="1" smtClean="0"/>
              <a:t>diǎnr</a:t>
            </a:r>
            <a:r>
              <a:rPr lang="en-US" sz="4800" u="sng" dirty="0" smtClean="0"/>
              <a:t> </a:t>
            </a:r>
            <a:r>
              <a:rPr lang="en-US" sz="4800" dirty="0" err="1"/>
              <a:t>Hànyǔ</a:t>
            </a:r>
            <a:r>
              <a:rPr lang="en-US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3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A4F2A7-2359-4492-9862-1317AC8F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91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/>
            </a:r>
            <a:br>
              <a:rPr lang="en-US" b="1" i="1" dirty="0" smtClean="0">
                <a:solidFill>
                  <a:srgbClr val="002060"/>
                </a:solidFill>
              </a:rPr>
            </a:br>
            <a:r>
              <a:rPr lang="en-US" b="1" i="1" dirty="0" smtClean="0">
                <a:solidFill>
                  <a:srgbClr val="002060"/>
                </a:solidFill>
              </a:rPr>
              <a:t>TEXT </a:t>
            </a:r>
            <a:r>
              <a:rPr lang="en-US" b="1" i="1" dirty="0">
                <a:solidFill>
                  <a:srgbClr val="002060"/>
                </a:solidFill>
              </a:rPr>
              <a:t>1 In the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A9D121-128D-4472-8562-2492A673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534"/>
            <a:ext cx="10515600" cy="575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dirty="0" err="1">
                <a:solidFill>
                  <a:srgbClr val="FF0000"/>
                </a:solidFill>
              </a:rPr>
              <a:t>Nǐ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huì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shuō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Hànyǔ</a:t>
            </a:r>
            <a:r>
              <a:rPr lang="en-US" sz="4400" dirty="0">
                <a:solidFill>
                  <a:srgbClr val="FF0000"/>
                </a:solidFill>
              </a:rPr>
              <a:t> ma?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dirty="0" err="1"/>
              <a:t>shuō</a:t>
            </a:r>
            <a:r>
              <a:rPr lang="en-US" sz="4400" dirty="0"/>
              <a:t> </a:t>
            </a:r>
            <a:r>
              <a:rPr lang="en-US" sz="4400" dirty="0" err="1"/>
              <a:t>Hànyǔ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dirty="0" err="1">
                <a:solidFill>
                  <a:srgbClr val="FF0000"/>
                </a:solidFill>
              </a:rPr>
              <a:t>Nǐ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māma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huì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shuō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Hànyǔ</a:t>
            </a:r>
            <a:r>
              <a:rPr lang="en-US" sz="4400" dirty="0">
                <a:solidFill>
                  <a:srgbClr val="FF0000"/>
                </a:solidFill>
              </a:rPr>
              <a:t> ma?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Tā</a:t>
            </a:r>
            <a:r>
              <a:rPr lang="en-US" sz="4400" dirty="0"/>
              <a:t> </a:t>
            </a:r>
            <a:r>
              <a:rPr lang="en-US" sz="4400" dirty="0" err="1"/>
              <a:t>bú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dirty="0" err="1"/>
              <a:t>shuō</a:t>
            </a:r>
            <a:r>
              <a:rPr lang="en-US" sz="4400" dirty="0"/>
              <a:t>. 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C22AE314-FF05-4460-98D4-915E98B811FB}"/>
              </a:ext>
            </a:extLst>
          </p:cNvPr>
          <p:cNvSpPr/>
          <p:nvPr/>
        </p:nvSpPr>
        <p:spPr>
          <a:xfrm>
            <a:off x="2166424" y="1627047"/>
            <a:ext cx="71745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can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C6AFF70D-E94D-4F56-B899-2C869F718B13}"/>
              </a:ext>
            </a:extLst>
          </p:cNvPr>
          <p:cNvSpPr/>
          <p:nvPr/>
        </p:nvSpPr>
        <p:spPr>
          <a:xfrm>
            <a:off x="2987742" y="1627047"/>
            <a:ext cx="1125885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speak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4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2"/>
                </a:solidFill>
              </a:rPr>
              <a:t>New words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2" y="1811977"/>
            <a:ext cx="7270229" cy="477989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Cài</a:t>
            </a:r>
            <a:r>
              <a:rPr lang="en-US" sz="4000" dirty="0">
                <a:solidFill>
                  <a:srgbClr val="FF0000"/>
                </a:solidFill>
              </a:rPr>
              <a:t>   </a:t>
            </a:r>
            <a:r>
              <a:rPr lang="en-US" sz="4000" dirty="0"/>
              <a:t>            dish , </a:t>
            </a:r>
            <a:r>
              <a:rPr lang="en-US" sz="4000" dirty="0" smtClean="0"/>
              <a:t>cuisine</a:t>
            </a:r>
          </a:p>
          <a:p>
            <a:r>
              <a:rPr lang="en-US" sz="4000" dirty="0" err="1" smtClean="0">
                <a:solidFill>
                  <a:srgbClr val="FF0000"/>
                </a:solidFill>
              </a:rPr>
              <a:t>Hěn</a:t>
            </a:r>
            <a:r>
              <a:rPr lang="en-US" sz="4000" dirty="0" smtClean="0">
                <a:solidFill>
                  <a:srgbClr val="FF0000"/>
                </a:solidFill>
              </a:rPr>
              <a:t>             </a:t>
            </a:r>
            <a:r>
              <a:rPr lang="en-US" sz="4000" dirty="0" smtClean="0"/>
              <a:t>very</a:t>
            </a:r>
            <a:endParaRPr lang="en-US" sz="4000" dirty="0"/>
          </a:p>
          <a:p>
            <a:r>
              <a:rPr lang="en-US" sz="4000" dirty="0" err="1">
                <a:solidFill>
                  <a:srgbClr val="FF0000"/>
                </a:solidFill>
              </a:rPr>
              <a:t>hǎo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chī</a:t>
            </a:r>
            <a:r>
              <a:rPr lang="en-US" sz="4000" dirty="0">
                <a:solidFill>
                  <a:srgbClr val="FF0000"/>
                </a:solidFill>
              </a:rPr>
              <a:t>        </a:t>
            </a:r>
            <a:r>
              <a:rPr lang="en-US" sz="4000" dirty="0"/>
              <a:t>tasty , delicious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Zuò</a:t>
            </a:r>
            <a:r>
              <a:rPr lang="en-US" sz="4000" dirty="0"/>
              <a:t>              make , do , produce</a:t>
            </a:r>
          </a:p>
          <a:p>
            <a:pPr marL="0" indent="0">
              <a:buNone/>
            </a:pP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91023-62E7-4B9D-AF5C-998EED04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914401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TEXT 2 In the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C8C708-DE59-46F2-9FA5-458E066D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0"/>
            <a:ext cx="10515600" cy="53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dirty="0" err="1">
                <a:solidFill>
                  <a:srgbClr val="FF0000"/>
                </a:solidFill>
              </a:rPr>
              <a:t>Zhōngguó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cài</a:t>
            </a:r>
            <a:r>
              <a:rPr lang="en-US" sz="4400" dirty="0">
                <a:solidFill>
                  <a:srgbClr val="FF0000"/>
                </a:solidFill>
              </a:rPr>
              <a:t>   </a:t>
            </a:r>
            <a:r>
              <a:rPr lang="en-US" sz="4400" u="sng" dirty="0" err="1">
                <a:solidFill>
                  <a:srgbClr val="FF0000"/>
                </a:solidFill>
              </a:rPr>
              <a:t>hǎo</a:t>
            </a:r>
            <a:r>
              <a:rPr lang="en-US" sz="4400" u="sng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chī</a:t>
            </a:r>
            <a:r>
              <a:rPr lang="en-US" sz="4400" u="sng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ma? 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Zhōngguó</a:t>
            </a:r>
            <a:r>
              <a:rPr lang="en-US" sz="4400" dirty="0"/>
              <a:t> </a:t>
            </a:r>
            <a:r>
              <a:rPr lang="en-US" sz="4400" dirty="0" err="1"/>
              <a:t>cài</a:t>
            </a:r>
            <a:r>
              <a:rPr lang="en-US" sz="4400" dirty="0"/>
              <a:t> </a:t>
            </a:r>
            <a:r>
              <a:rPr lang="en-US" sz="4400" dirty="0" err="1"/>
              <a:t>hěn</a:t>
            </a:r>
            <a:r>
              <a:rPr lang="en-US" sz="4400" dirty="0"/>
              <a:t> </a:t>
            </a:r>
            <a:r>
              <a:rPr lang="en-US" sz="4400" dirty="0" err="1"/>
              <a:t>hǎochī</a:t>
            </a:r>
            <a:r>
              <a:rPr lang="en-US" sz="4400" dirty="0"/>
              <a:t>. 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A: </a:t>
            </a:r>
            <a:r>
              <a:rPr lang="en-US" sz="4400" dirty="0" err="1">
                <a:solidFill>
                  <a:srgbClr val="FF0000"/>
                </a:solidFill>
              </a:rPr>
              <a:t>Nǐ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huì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u="sng" dirty="0" err="1">
                <a:solidFill>
                  <a:srgbClr val="FF0000"/>
                </a:solidFill>
              </a:rPr>
              <a:t>zuò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zhōngguó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cài</a:t>
            </a:r>
            <a:r>
              <a:rPr lang="en-US" sz="4400" dirty="0">
                <a:solidFill>
                  <a:srgbClr val="FF0000"/>
                </a:solidFill>
              </a:rPr>
              <a:t> ma? 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B: </a:t>
            </a:r>
            <a:r>
              <a:rPr lang="en-US" sz="4400" dirty="0" err="1"/>
              <a:t>Wǒ</a:t>
            </a:r>
            <a:r>
              <a:rPr lang="en-US" sz="4400" dirty="0"/>
              <a:t> </a:t>
            </a:r>
            <a:r>
              <a:rPr lang="en-US" sz="4400" dirty="0" err="1"/>
              <a:t>bú</a:t>
            </a:r>
            <a:r>
              <a:rPr lang="en-US" sz="4400" dirty="0"/>
              <a:t> </a:t>
            </a:r>
            <a:r>
              <a:rPr lang="en-US" sz="4400" dirty="0" err="1"/>
              <a:t>huì</a:t>
            </a:r>
            <a:r>
              <a:rPr lang="en-US" sz="4400" dirty="0"/>
              <a:t> </a:t>
            </a:r>
            <a:r>
              <a:rPr lang="en-US" sz="4400" dirty="0" err="1"/>
              <a:t>zuò</a:t>
            </a:r>
            <a:r>
              <a:rPr lang="en-US" sz="4400" dirty="0"/>
              <a:t>.</a:t>
            </a:r>
          </a:p>
        </p:txBody>
      </p:sp>
      <p:sp>
        <p:nvSpPr>
          <p:cNvPr id="4" name="矩形 5">
            <a:extLst>
              <a:ext uri="{FF2B5EF4-FFF2-40B4-BE49-F238E27FC236}">
                <a16:creationId xmlns="" xmlns:a16="http://schemas.microsoft.com/office/drawing/2014/main" id="{07C600CF-D083-4080-A633-CF3B94ECA283}"/>
              </a:ext>
            </a:extLst>
          </p:cNvPr>
          <p:cNvSpPr/>
          <p:nvPr/>
        </p:nvSpPr>
        <p:spPr>
          <a:xfrm>
            <a:off x="3779755" y="2020942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dish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="" xmlns:a16="http://schemas.microsoft.com/office/drawing/2014/main" id="{7D0B7536-ACBA-4F32-8BE6-D8E475709A1E}"/>
              </a:ext>
            </a:extLst>
          </p:cNvPr>
          <p:cNvSpPr/>
          <p:nvPr/>
        </p:nvSpPr>
        <p:spPr>
          <a:xfrm>
            <a:off x="5009036" y="2020942"/>
            <a:ext cx="1546507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delicious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BAE4AE2-D514-4EF2-9AA5-1EB663F628F0}"/>
              </a:ext>
            </a:extLst>
          </p:cNvPr>
          <p:cNvSpPr/>
          <p:nvPr/>
        </p:nvSpPr>
        <p:spPr>
          <a:xfrm>
            <a:off x="2927018" y="4961090"/>
            <a:ext cx="976063" cy="56692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make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7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931" y="1424066"/>
            <a:ext cx="6911715" cy="5051684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Xiě</a:t>
            </a:r>
            <a:r>
              <a:rPr lang="en-US" sz="4000" dirty="0"/>
              <a:t>               write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Zì</a:t>
            </a:r>
            <a:r>
              <a:rPr lang="en-US" sz="4000" dirty="0">
                <a:solidFill>
                  <a:srgbClr val="FF0000"/>
                </a:solidFill>
              </a:rPr>
              <a:t>      </a:t>
            </a:r>
            <a:r>
              <a:rPr lang="en-US" sz="4000" dirty="0"/>
              <a:t>           character , word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hàn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zì</a:t>
            </a:r>
            <a:r>
              <a:rPr lang="en-US" sz="4000" dirty="0">
                <a:solidFill>
                  <a:srgbClr val="FF0000"/>
                </a:solidFill>
              </a:rPr>
              <a:t>          </a:t>
            </a:r>
            <a:r>
              <a:rPr lang="en-US" sz="4000" dirty="0" err="1"/>
              <a:t>chinese</a:t>
            </a:r>
            <a:r>
              <a:rPr lang="en-US" sz="4000" dirty="0"/>
              <a:t> character 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Zhè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             this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zěn</a:t>
            </a:r>
            <a:r>
              <a:rPr lang="en-US" sz="4000" dirty="0">
                <a:solidFill>
                  <a:srgbClr val="FF0000"/>
                </a:solidFill>
              </a:rPr>
              <a:t> me        </a:t>
            </a:r>
            <a:r>
              <a:rPr lang="en-US" sz="4000" dirty="0"/>
              <a:t>how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Dú</a:t>
            </a:r>
            <a:r>
              <a:rPr lang="en-US" sz="4000" dirty="0">
                <a:solidFill>
                  <a:srgbClr val="FF0000"/>
                </a:solidFill>
              </a:rPr>
              <a:t>   </a:t>
            </a:r>
            <a:r>
              <a:rPr lang="en-US" sz="4000" dirty="0"/>
              <a:t>             read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266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Lesson 6</vt:lpstr>
      <vt:lpstr>PowerPoint Presentation</vt:lpstr>
      <vt:lpstr>NEW WORDS</vt:lpstr>
      <vt:lpstr>PowerPoint Presentation</vt:lpstr>
      <vt:lpstr>Nǐ huì shuō Hànyǔ ma?  </vt:lpstr>
      <vt:lpstr> TEXT 1 In the School</vt:lpstr>
      <vt:lpstr> New words</vt:lpstr>
      <vt:lpstr>TEXT 2 In the kitchen</vt:lpstr>
      <vt:lpstr>PowerPoint Presentation</vt:lpstr>
      <vt:lpstr>Text 3 In the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Mani</cp:lastModifiedBy>
  <cp:revision>40</cp:revision>
  <dcterms:created xsi:type="dcterms:W3CDTF">2017-08-07T07:17:23Z</dcterms:created>
  <dcterms:modified xsi:type="dcterms:W3CDTF">2019-10-24T08:27:27Z</dcterms:modified>
</cp:coreProperties>
</file>