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/>
              <a:t>L</a:t>
            </a:r>
            <a:r>
              <a:rPr lang="en-US" altLang="zh-CN" sz="9600" b="1" dirty="0" smtClean="0"/>
              <a:t>esson 8</a:t>
            </a:r>
            <a:endParaRPr lang="en-GB" sz="9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6000" b="1" i="1" dirty="0" err="1" smtClean="0">
                <a:solidFill>
                  <a:srgbClr val="C00000"/>
                </a:solidFill>
              </a:rPr>
              <a:t>Wǒ</a:t>
            </a:r>
            <a:r>
              <a:rPr lang="en-GB" sz="6000" b="1" i="1" dirty="0" smtClean="0">
                <a:solidFill>
                  <a:srgbClr val="C00000"/>
                </a:solidFill>
              </a:rPr>
              <a:t>  </a:t>
            </a:r>
            <a:r>
              <a:rPr lang="en-GB" sz="6000" b="1" i="1" dirty="0" err="1" smtClean="0">
                <a:solidFill>
                  <a:srgbClr val="C00000"/>
                </a:solidFill>
              </a:rPr>
              <a:t>xiǎng</a:t>
            </a:r>
            <a:r>
              <a:rPr lang="en-GB" sz="6000" b="1" i="1" dirty="0" smtClean="0">
                <a:solidFill>
                  <a:srgbClr val="C00000"/>
                </a:solidFill>
              </a:rPr>
              <a:t>  </a:t>
            </a:r>
            <a:r>
              <a:rPr lang="en-GB" sz="6000" b="1" i="1" dirty="0" err="1" smtClean="0">
                <a:solidFill>
                  <a:srgbClr val="C00000"/>
                </a:solidFill>
              </a:rPr>
              <a:t>hē</a:t>
            </a:r>
            <a:r>
              <a:rPr lang="en-GB" sz="6000" b="1" i="1" dirty="0" smtClean="0">
                <a:solidFill>
                  <a:srgbClr val="C00000"/>
                </a:solidFill>
              </a:rPr>
              <a:t>  </a:t>
            </a:r>
            <a:r>
              <a:rPr lang="en-GB" sz="6000" b="1" i="1" dirty="0" err="1" smtClean="0">
                <a:solidFill>
                  <a:srgbClr val="C00000"/>
                </a:solidFill>
              </a:rPr>
              <a:t>chá</a:t>
            </a:r>
            <a:r>
              <a:rPr lang="en-US" sz="6000" b="1" i="1" dirty="0" smtClean="0">
                <a:solidFill>
                  <a:srgbClr val="C00000"/>
                </a:solidFill>
              </a:rPr>
              <a:t>.</a:t>
            </a:r>
            <a:endParaRPr lang="en-GB" sz="60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87178369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204864"/>
            <a:ext cx="4819650" cy="3067050"/>
          </a:xfrm>
          <a:prstGeom prst="rect">
            <a:avLst/>
          </a:prstGeom>
        </p:spPr>
      </p:pic>
      <p:pic>
        <p:nvPicPr>
          <p:cNvPr id="6" name="图片 5" descr="6711798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60648"/>
            <a:ext cx="4572000" cy="2313432"/>
          </a:xfrm>
          <a:prstGeom prst="rect">
            <a:avLst/>
          </a:prstGeom>
        </p:spPr>
      </p:pic>
      <p:pic>
        <p:nvPicPr>
          <p:cNvPr id="9" name="图片 8" descr="im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3688" y="5013176"/>
            <a:ext cx="3135258" cy="16169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40152" y="980728"/>
            <a:ext cx="2160240" cy="72008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6000" dirty="0" smtClean="0"/>
              <a:t>¥</a:t>
            </a:r>
            <a:r>
              <a:rPr lang="en-US" altLang="zh-CN" sz="6000" dirty="0" smtClean="0"/>
              <a:t>1</a:t>
            </a:r>
            <a:endParaRPr lang="zh-CN" altLang="zh-CN" sz="6000" dirty="0"/>
          </a:p>
        </p:txBody>
      </p:sp>
      <p:sp>
        <p:nvSpPr>
          <p:cNvPr id="11" name="矩形 10"/>
          <p:cNvSpPr/>
          <p:nvPr/>
        </p:nvSpPr>
        <p:spPr>
          <a:xfrm>
            <a:off x="5940152" y="3356992"/>
            <a:ext cx="2160240" cy="72008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6000" dirty="0" smtClean="0"/>
              <a:t>¥</a:t>
            </a:r>
            <a:r>
              <a:rPr lang="en-US" altLang="zh-CN" sz="6000" dirty="0" smtClean="0"/>
              <a:t> 0.5</a:t>
            </a:r>
            <a:endParaRPr lang="zh-CN" altLang="zh-CN" sz="6000" dirty="0"/>
          </a:p>
        </p:txBody>
      </p:sp>
      <p:sp>
        <p:nvSpPr>
          <p:cNvPr id="12" name="矩形 11"/>
          <p:cNvSpPr/>
          <p:nvPr/>
        </p:nvSpPr>
        <p:spPr>
          <a:xfrm>
            <a:off x="5940152" y="5445224"/>
            <a:ext cx="2160240" cy="72008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6000" dirty="0" smtClean="0"/>
              <a:t>¥</a:t>
            </a:r>
            <a:r>
              <a:rPr lang="en-US" altLang="zh-CN" sz="6000" dirty="0" smtClean="0"/>
              <a:t> 0.1</a:t>
            </a:r>
            <a:endParaRPr lang="zh-CN" altLang="zh-CN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b="1" i="1" dirty="0" smtClean="0">
                <a:solidFill>
                  <a:srgbClr val="C00000"/>
                </a:solidFill>
              </a:rPr>
              <a:t>Text3 : In a store.</a:t>
            </a:r>
            <a:endParaRPr lang="en-GB" b="1" i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3600" dirty="0" smtClean="0">
                <a:solidFill>
                  <a:srgbClr val="002060"/>
                </a:solidFill>
              </a:rPr>
              <a:t>A:  </a:t>
            </a:r>
            <a:r>
              <a:rPr lang="en-GB" sz="3600" dirty="0" err="1" smtClean="0">
                <a:solidFill>
                  <a:srgbClr val="002060"/>
                </a:solidFill>
              </a:rPr>
              <a:t>Nǐ</a:t>
            </a:r>
            <a:r>
              <a:rPr lang="en-GB" sz="3600" dirty="0" smtClean="0">
                <a:solidFill>
                  <a:srgbClr val="002060"/>
                </a:solidFill>
              </a:rPr>
              <a:t> </a:t>
            </a:r>
            <a:r>
              <a:rPr lang="en-GB" sz="3600" dirty="0" err="1" smtClean="0">
                <a:solidFill>
                  <a:srgbClr val="002060"/>
                </a:solidFill>
              </a:rPr>
              <a:t>hǎo</a:t>
            </a:r>
            <a:r>
              <a:rPr lang="en-GB" sz="3600" dirty="0" smtClean="0">
                <a:solidFill>
                  <a:srgbClr val="002060"/>
                </a:solidFill>
              </a:rPr>
              <a:t> ! </a:t>
            </a:r>
            <a:r>
              <a:rPr lang="en-GB" sz="3600" dirty="0" err="1" smtClean="0">
                <a:solidFill>
                  <a:srgbClr val="002060"/>
                </a:solidFill>
              </a:rPr>
              <a:t>Zhè</a:t>
            </a:r>
            <a:r>
              <a:rPr lang="en-GB" sz="3600" dirty="0" smtClean="0">
                <a:solidFill>
                  <a:srgbClr val="002060"/>
                </a:solidFill>
              </a:rPr>
              <a:t> </a:t>
            </a:r>
            <a:r>
              <a:rPr lang="en-GB" sz="3600" dirty="0" err="1" smtClean="0">
                <a:solidFill>
                  <a:srgbClr val="002060"/>
                </a:solidFill>
              </a:rPr>
              <a:t>gè</a:t>
            </a:r>
            <a:r>
              <a:rPr lang="en-GB" sz="3600" dirty="0" smtClean="0">
                <a:solidFill>
                  <a:srgbClr val="002060"/>
                </a:solidFill>
              </a:rPr>
              <a:t> </a:t>
            </a:r>
            <a:r>
              <a:rPr lang="en-GB" sz="3600" dirty="0" err="1" smtClean="0">
                <a:solidFill>
                  <a:srgbClr val="002060"/>
                </a:solidFill>
              </a:rPr>
              <a:t>bēi</a:t>
            </a:r>
            <a:r>
              <a:rPr lang="en-GB" sz="3600" dirty="0" smtClean="0">
                <a:solidFill>
                  <a:srgbClr val="002060"/>
                </a:solidFill>
              </a:rPr>
              <a:t> </a:t>
            </a:r>
            <a:r>
              <a:rPr lang="en-GB" sz="3600" dirty="0" err="1" smtClean="0">
                <a:solidFill>
                  <a:srgbClr val="002060"/>
                </a:solidFill>
              </a:rPr>
              <a:t>zi</a:t>
            </a:r>
            <a:r>
              <a:rPr lang="en-GB" sz="3600" dirty="0" smtClean="0">
                <a:solidFill>
                  <a:srgbClr val="002060"/>
                </a:solidFill>
              </a:rPr>
              <a:t> </a:t>
            </a:r>
            <a:r>
              <a:rPr lang="en-GB" sz="3600" b="1" i="1" u="sng" dirty="0" err="1" smtClean="0">
                <a:solidFill>
                  <a:srgbClr val="002060"/>
                </a:solidFill>
              </a:rPr>
              <a:t>duō</a:t>
            </a:r>
            <a:r>
              <a:rPr lang="en-GB" sz="3600" b="1" i="1" u="sng" dirty="0" smtClean="0">
                <a:solidFill>
                  <a:srgbClr val="002060"/>
                </a:solidFill>
              </a:rPr>
              <a:t> </a:t>
            </a:r>
            <a:r>
              <a:rPr lang="en-GB" sz="3600" b="1" i="1" u="sng" dirty="0" err="1" smtClean="0">
                <a:solidFill>
                  <a:srgbClr val="002060"/>
                </a:solidFill>
              </a:rPr>
              <a:t>shǎo</a:t>
            </a:r>
            <a:r>
              <a:rPr lang="en-GB" sz="3600" b="1" i="1" u="sng" dirty="0" smtClean="0">
                <a:solidFill>
                  <a:srgbClr val="002060"/>
                </a:solidFill>
              </a:rPr>
              <a:t>   </a:t>
            </a:r>
            <a:r>
              <a:rPr lang="en-GB" sz="3600" b="1" i="1" u="sng" dirty="0" err="1" smtClean="0">
                <a:solidFill>
                  <a:srgbClr val="002060"/>
                </a:solidFill>
              </a:rPr>
              <a:t>qián</a:t>
            </a:r>
            <a:r>
              <a:rPr lang="en-GB" sz="3600" i="1" u="sng" dirty="0" smtClean="0">
                <a:solidFill>
                  <a:srgbClr val="002060"/>
                </a:solidFill>
              </a:rPr>
              <a:t> </a:t>
            </a:r>
            <a:r>
              <a:rPr lang="en-GB" sz="3600" dirty="0" smtClean="0">
                <a:solidFill>
                  <a:srgbClr val="002060"/>
                </a:solidFill>
              </a:rPr>
              <a:t>？</a:t>
            </a:r>
            <a:r>
              <a:rPr lang="en-GB" sz="3600" dirty="0" smtClean="0"/>
              <a:t>                     </a:t>
            </a:r>
          </a:p>
          <a:p>
            <a:pPr>
              <a:buNone/>
            </a:pPr>
            <a:endParaRPr lang="en-GB" sz="3600" dirty="0" smtClean="0"/>
          </a:p>
          <a:p>
            <a:pPr>
              <a:buNone/>
            </a:pPr>
            <a:r>
              <a:rPr lang="en-GB" sz="3600" dirty="0" smtClean="0"/>
              <a:t>B:  28 </a:t>
            </a:r>
            <a:r>
              <a:rPr lang="en-GB" sz="3600" b="1" i="1" u="sng" dirty="0" err="1" smtClean="0"/>
              <a:t>kuài</a:t>
            </a:r>
            <a:r>
              <a:rPr lang="en-GB" sz="3600" dirty="0" smtClean="0"/>
              <a:t>.</a:t>
            </a:r>
          </a:p>
          <a:p>
            <a:pPr>
              <a:buNone/>
            </a:pPr>
            <a:endParaRPr lang="en-GB" sz="3600" dirty="0" smtClean="0"/>
          </a:p>
          <a:p>
            <a:pPr>
              <a:buNone/>
            </a:pPr>
            <a:r>
              <a:rPr lang="en-GB" sz="3600" dirty="0" smtClean="0">
                <a:solidFill>
                  <a:srgbClr val="002060"/>
                </a:solidFill>
              </a:rPr>
              <a:t>A:  </a:t>
            </a:r>
            <a:r>
              <a:rPr lang="en-GB" sz="3600" b="1" i="1" u="sng" dirty="0" err="1" smtClean="0">
                <a:solidFill>
                  <a:srgbClr val="002060"/>
                </a:solidFill>
              </a:rPr>
              <a:t>Nà</a:t>
            </a:r>
            <a:r>
              <a:rPr lang="en-GB" sz="3600" dirty="0" smtClean="0">
                <a:solidFill>
                  <a:srgbClr val="002060"/>
                </a:solidFill>
              </a:rPr>
              <a:t> </a:t>
            </a:r>
            <a:r>
              <a:rPr lang="en-GB" sz="3600" dirty="0" err="1" smtClean="0">
                <a:solidFill>
                  <a:srgbClr val="002060"/>
                </a:solidFill>
              </a:rPr>
              <a:t>gè</a:t>
            </a:r>
            <a:r>
              <a:rPr lang="en-GB" sz="3600" dirty="0" smtClean="0">
                <a:solidFill>
                  <a:srgbClr val="002060"/>
                </a:solidFill>
              </a:rPr>
              <a:t> </a:t>
            </a:r>
            <a:r>
              <a:rPr lang="en-GB" sz="3600" dirty="0" err="1" smtClean="0">
                <a:solidFill>
                  <a:srgbClr val="002060"/>
                </a:solidFill>
              </a:rPr>
              <a:t>bēi</a:t>
            </a:r>
            <a:r>
              <a:rPr lang="en-GB" sz="3600" dirty="0" smtClean="0">
                <a:solidFill>
                  <a:srgbClr val="002060"/>
                </a:solidFill>
              </a:rPr>
              <a:t> </a:t>
            </a:r>
            <a:r>
              <a:rPr lang="en-GB" sz="3600" dirty="0" err="1" smtClean="0">
                <a:solidFill>
                  <a:srgbClr val="002060"/>
                </a:solidFill>
              </a:rPr>
              <a:t>zi</a:t>
            </a:r>
            <a:r>
              <a:rPr lang="en-GB" sz="3600" dirty="0" smtClean="0">
                <a:solidFill>
                  <a:srgbClr val="002060"/>
                </a:solidFill>
              </a:rPr>
              <a:t> </a:t>
            </a:r>
            <a:r>
              <a:rPr lang="en-GB" sz="3600" u="sng" dirty="0" err="1" smtClean="0">
                <a:solidFill>
                  <a:srgbClr val="002060"/>
                </a:solidFill>
              </a:rPr>
              <a:t>duō</a:t>
            </a:r>
            <a:r>
              <a:rPr lang="en-GB" sz="3600" u="sng" dirty="0" smtClean="0">
                <a:solidFill>
                  <a:srgbClr val="002060"/>
                </a:solidFill>
              </a:rPr>
              <a:t> </a:t>
            </a:r>
            <a:r>
              <a:rPr lang="en-GB" sz="3600" u="sng" dirty="0" err="1" smtClean="0">
                <a:solidFill>
                  <a:srgbClr val="002060"/>
                </a:solidFill>
              </a:rPr>
              <a:t>shǎo</a:t>
            </a:r>
            <a:r>
              <a:rPr lang="en-GB" sz="3600" u="sng" dirty="0" smtClean="0">
                <a:solidFill>
                  <a:srgbClr val="002060"/>
                </a:solidFill>
              </a:rPr>
              <a:t> </a:t>
            </a:r>
            <a:r>
              <a:rPr lang="en-GB" sz="3600" u="sng" dirty="0" err="1" smtClean="0">
                <a:solidFill>
                  <a:srgbClr val="002060"/>
                </a:solidFill>
              </a:rPr>
              <a:t>qián</a:t>
            </a:r>
            <a:r>
              <a:rPr lang="en-GB" sz="3600" u="sng" dirty="0" smtClean="0">
                <a:solidFill>
                  <a:srgbClr val="002060"/>
                </a:solidFill>
              </a:rPr>
              <a:t> </a:t>
            </a:r>
            <a:r>
              <a:rPr lang="en-GB" sz="3600" dirty="0" smtClean="0">
                <a:solidFill>
                  <a:srgbClr val="002060"/>
                </a:solidFill>
              </a:rPr>
              <a:t>？</a:t>
            </a:r>
          </a:p>
          <a:p>
            <a:pPr>
              <a:buNone/>
            </a:pPr>
            <a:endParaRPr lang="en-GB" sz="3600" dirty="0" smtClean="0"/>
          </a:p>
          <a:p>
            <a:pPr>
              <a:buNone/>
            </a:pPr>
            <a:r>
              <a:rPr lang="en-GB" sz="3600" dirty="0" smtClean="0"/>
              <a:t>B:  </a:t>
            </a:r>
            <a:r>
              <a:rPr lang="en-GB" sz="3600" u="sng" dirty="0" err="1" smtClean="0"/>
              <a:t>Nà</a:t>
            </a:r>
            <a:r>
              <a:rPr lang="en-GB" sz="3600" dirty="0" smtClean="0"/>
              <a:t> </a:t>
            </a:r>
            <a:r>
              <a:rPr lang="en-GB" sz="3600" dirty="0" err="1" smtClean="0"/>
              <a:t>gè</a:t>
            </a:r>
            <a:r>
              <a:rPr lang="en-GB" sz="3600" dirty="0" smtClean="0"/>
              <a:t> </a:t>
            </a:r>
            <a:r>
              <a:rPr lang="en-GB" sz="3600" dirty="0" err="1" smtClean="0"/>
              <a:t>bēi</a:t>
            </a:r>
            <a:r>
              <a:rPr lang="en-GB" sz="3600" dirty="0" smtClean="0"/>
              <a:t> z</a:t>
            </a:r>
            <a:r>
              <a:rPr lang="en-US" altLang="zh-CN" sz="3600" dirty="0" err="1" smtClean="0"/>
              <a:t>i</a:t>
            </a:r>
            <a:r>
              <a:rPr lang="en-GB" sz="3600" dirty="0" smtClean="0"/>
              <a:t> 18 </a:t>
            </a:r>
            <a:r>
              <a:rPr lang="en-GB" sz="3600" dirty="0" err="1" smtClean="0"/>
              <a:t>kuài</a:t>
            </a:r>
            <a:r>
              <a:rPr lang="en-GB" sz="3600" dirty="0" smtClean="0"/>
              <a:t> </a:t>
            </a:r>
            <a:r>
              <a:rPr lang="en-GB" sz="3600" dirty="0" smtClean="0">
                <a:solidFill>
                  <a:srgbClr val="FF0000"/>
                </a:solidFill>
              </a:rPr>
              <a:t>(</a:t>
            </a:r>
            <a:r>
              <a:rPr lang="en-GB" sz="3600" dirty="0" err="1" smtClean="0"/>
              <a:t>qián</a:t>
            </a:r>
            <a:r>
              <a:rPr lang="en-GB" sz="3600" dirty="0" smtClean="0">
                <a:solidFill>
                  <a:srgbClr val="FF0000"/>
                </a:solidFill>
              </a:rPr>
              <a:t>)</a:t>
            </a:r>
            <a:r>
              <a:rPr lang="en-GB" sz="3600" dirty="0" smtClean="0"/>
              <a:t>.</a:t>
            </a:r>
            <a:endParaRPr lang="en-GB" sz="3600" dirty="0"/>
          </a:p>
        </p:txBody>
      </p:sp>
      <p:sp>
        <p:nvSpPr>
          <p:cNvPr id="4" name="矩形 3"/>
          <p:cNvSpPr/>
          <p:nvPr/>
        </p:nvSpPr>
        <p:spPr>
          <a:xfrm>
            <a:off x="5076056" y="2060848"/>
            <a:ext cx="1728192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how much</a:t>
            </a:r>
          </a:p>
        </p:txBody>
      </p:sp>
      <p:sp>
        <p:nvSpPr>
          <p:cNvPr id="5" name="矩形 4"/>
          <p:cNvSpPr/>
          <p:nvPr/>
        </p:nvSpPr>
        <p:spPr>
          <a:xfrm>
            <a:off x="6948264" y="2060848"/>
            <a:ext cx="1368152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money</a:t>
            </a:r>
          </a:p>
        </p:txBody>
      </p:sp>
      <p:sp>
        <p:nvSpPr>
          <p:cNvPr id="6" name="矩形 5"/>
          <p:cNvSpPr/>
          <p:nvPr/>
        </p:nvSpPr>
        <p:spPr>
          <a:xfrm>
            <a:off x="1619672" y="3429000"/>
            <a:ext cx="1008112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yuan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4725144"/>
            <a:ext cx="1008112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Text 1 : In a restaurant</a:t>
            </a:r>
            <a:endParaRPr lang="en-GB" b="1" i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4000" dirty="0" smtClean="0">
                <a:solidFill>
                  <a:srgbClr val="002060"/>
                </a:solidFill>
              </a:rPr>
              <a:t>A:  </a:t>
            </a:r>
            <a:r>
              <a:rPr lang="en-GB" sz="4000" dirty="0" err="1" smtClean="0">
                <a:solidFill>
                  <a:srgbClr val="002060"/>
                </a:solidFill>
              </a:rPr>
              <a:t>Nǐ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GB" sz="4000" b="1" i="1" u="sng" dirty="0" err="1" smtClean="0">
                <a:solidFill>
                  <a:srgbClr val="002060"/>
                </a:solidFill>
              </a:rPr>
              <a:t>xiǎng</a:t>
            </a:r>
            <a:r>
              <a:rPr lang="en-GB" sz="4000" b="1" i="1" dirty="0" smtClean="0">
                <a:solidFill>
                  <a:srgbClr val="002060"/>
                </a:solidFill>
              </a:rPr>
              <a:t>     </a:t>
            </a:r>
            <a:r>
              <a:rPr lang="en-GB" sz="4000" b="1" i="1" u="sng" dirty="0" err="1" smtClean="0">
                <a:solidFill>
                  <a:srgbClr val="002060"/>
                </a:solidFill>
              </a:rPr>
              <a:t>hē</a:t>
            </a:r>
            <a:r>
              <a:rPr lang="en-GB" sz="4000" b="1" i="1" dirty="0" smtClean="0">
                <a:solidFill>
                  <a:srgbClr val="002060"/>
                </a:solidFill>
              </a:rPr>
              <a:t>    </a:t>
            </a:r>
            <a:r>
              <a:rPr lang="en-GB" sz="4000" dirty="0" err="1" smtClean="0">
                <a:solidFill>
                  <a:srgbClr val="002060"/>
                </a:solidFill>
              </a:rPr>
              <a:t>shén</a:t>
            </a:r>
            <a:r>
              <a:rPr lang="en-GB" sz="4000" dirty="0" smtClean="0">
                <a:solidFill>
                  <a:srgbClr val="002060"/>
                </a:solidFill>
              </a:rPr>
              <a:t> me ？</a:t>
            </a:r>
          </a:p>
          <a:p>
            <a:pPr>
              <a:buNone/>
            </a:pPr>
            <a:endParaRPr lang="en-GB" sz="4000" b="1" dirty="0" smtClean="0"/>
          </a:p>
          <a:p>
            <a:pPr>
              <a:buNone/>
            </a:pPr>
            <a:r>
              <a:rPr lang="en-GB" sz="4000" dirty="0" smtClean="0"/>
              <a:t>B:  </a:t>
            </a:r>
            <a:r>
              <a:rPr lang="en-GB" sz="4000" dirty="0" err="1" smtClean="0"/>
              <a:t>Wǒ</a:t>
            </a:r>
            <a:r>
              <a:rPr lang="en-GB" sz="4000" dirty="0" smtClean="0"/>
              <a:t> </a:t>
            </a:r>
            <a:r>
              <a:rPr lang="en-GB" sz="4000" dirty="0" err="1" smtClean="0"/>
              <a:t>xiǎng</a:t>
            </a:r>
            <a:r>
              <a:rPr lang="en-GB" sz="4000" dirty="0" smtClean="0"/>
              <a:t> </a:t>
            </a:r>
            <a:r>
              <a:rPr lang="en-GB" sz="4000" dirty="0" err="1" smtClean="0"/>
              <a:t>hē</a:t>
            </a:r>
            <a:r>
              <a:rPr lang="en-GB" sz="4000" dirty="0" smtClean="0"/>
              <a:t> </a:t>
            </a:r>
            <a:r>
              <a:rPr lang="en-GB" sz="4000" b="1" i="1" u="sng" dirty="0" err="1" smtClean="0"/>
              <a:t>chá</a:t>
            </a:r>
            <a:r>
              <a:rPr lang="en-US" sz="4000" b="1" i="1" u="sng" dirty="0" smtClean="0"/>
              <a:t>.</a:t>
            </a:r>
            <a:endParaRPr lang="en-GB" sz="4000" b="1" i="1" u="sng" dirty="0" smtClean="0"/>
          </a:p>
          <a:p>
            <a:pPr>
              <a:buNone/>
            </a:pPr>
            <a:endParaRPr lang="en-GB" sz="4000" b="1" dirty="0" smtClean="0"/>
          </a:p>
          <a:p>
            <a:pPr>
              <a:buNone/>
            </a:pPr>
            <a:r>
              <a:rPr lang="en-GB" sz="4000" dirty="0" smtClean="0">
                <a:solidFill>
                  <a:srgbClr val="002060"/>
                </a:solidFill>
              </a:rPr>
              <a:t>A:  </a:t>
            </a:r>
            <a:r>
              <a:rPr lang="en-GB" sz="4000" dirty="0" err="1" smtClean="0">
                <a:solidFill>
                  <a:srgbClr val="002060"/>
                </a:solidFill>
              </a:rPr>
              <a:t>Nǐ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GB" sz="4000" dirty="0" err="1" smtClean="0">
                <a:solidFill>
                  <a:srgbClr val="002060"/>
                </a:solidFill>
              </a:rPr>
              <a:t>xiǎng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GB" sz="4000" b="1" i="1" u="sng" dirty="0" err="1" smtClean="0">
                <a:solidFill>
                  <a:srgbClr val="002060"/>
                </a:solidFill>
              </a:rPr>
              <a:t>chī</a:t>
            </a:r>
            <a:r>
              <a:rPr lang="en-GB" sz="4000" b="1" dirty="0" smtClean="0">
                <a:solidFill>
                  <a:srgbClr val="002060"/>
                </a:solidFill>
              </a:rPr>
              <a:t> </a:t>
            </a:r>
            <a:r>
              <a:rPr lang="en-GB" sz="4000" dirty="0" err="1" smtClean="0">
                <a:solidFill>
                  <a:srgbClr val="002060"/>
                </a:solidFill>
              </a:rPr>
              <a:t>shén</a:t>
            </a:r>
            <a:r>
              <a:rPr lang="en-GB" sz="4000" dirty="0" smtClean="0">
                <a:solidFill>
                  <a:srgbClr val="002060"/>
                </a:solidFill>
              </a:rPr>
              <a:t> me ？</a:t>
            </a:r>
          </a:p>
          <a:p>
            <a:pPr>
              <a:buNone/>
            </a:pPr>
            <a:endParaRPr lang="en-GB" sz="4000" b="1" dirty="0" smtClean="0"/>
          </a:p>
          <a:p>
            <a:pPr>
              <a:buNone/>
            </a:pPr>
            <a:r>
              <a:rPr lang="en-GB" sz="4000" dirty="0" smtClean="0"/>
              <a:t>B:  </a:t>
            </a:r>
            <a:r>
              <a:rPr lang="en-GB" sz="4000" dirty="0" err="1" smtClean="0"/>
              <a:t>Wǒ</a:t>
            </a:r>
            <a:r>
              <a:rPr lang="en-GB" sz="4000" dirty="0" smtClean="0"/>
              <a:t> </a:t>
            </a:r>
            <a:r>
              <a:rPr lang="en-GB" sz="4000" dirty="0" err="1" smtClean="0"/>
              <a:t>xiǎng</a:t>
            </a:r>
            <a:r>
              <a:rPr lang="en-GB" sz="4000" dirty="0" smtClean="0"/>
              <a:t> </a:t>
            </a:r>
            <a:r>
              <a:rPr lang="en-GB" sz="4000" dirty="0" err="1" smtClean="0"/>
              <a:t>chī</a:t>
            </a:r>
            <a:r>
              <a:rPr lang="en-GB" sz="4000" dirty="0" smtClean="0"/>
              <a:t> </a:t>
            </a:r>
            <a:r>
              <a:rPr lang="en-GB" sz="4000" b="1" i="1" u="sng" dirty="0" err="1" smtClean="0"/>
              <a:t>mǐ</a:t>
            </a:r>
            <a:r>
              <a:rPr lang="en-GB" sz="4000" b="1" i="1" u="sng" dirty="0" smtClean="0"/>
              <a:t> </a:t>
            </a:r>
            <a:r>
              <a:rPr lang="en-GB" sz="4000" b="1" i="1" u="sng" dirty="0" err="1" smtClean="0"/>
              <a:t>fàn</a:t>
            </a:r>
            <a:r>
              <a:rPr lang="en-GB" sz="4000" b="1" dirty="0" smtClean="0"/>
              <a:t>.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1619672" y="2276872"/>
            <a:ext cx="129614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want,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would like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2276872"/>
            <a:ext cx="129614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drink</a:t>
            </a:r>
          </a:p>
        </p:txBody>
      </p:sp>
      <p:sp>
        <p:nvSpPr>
          <p:cNvPr id="6" name="矩形 5"/>
          <p:cNvSpPr/>
          <p:nvPr/>
        </p:nvSpPr>
        <p:spPr>
          <a:xfrm>
            <a:off x="3563888" y="3573016"/>
            <a:ext cx="129614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tea</a:t>
            </a:r>
          </a:p>
        </p:txBody>
      </p:sp>
      <p:sp>
        <p:nvSpPr>
          <p:cNvPr id="7" name="矩形 6"/>
          <p:cNvSpPr/>
          <p:nvPr/>
        </p:nvSpPr>
        <p:spPr>
          <a:xfrm>
            <a:off x="2627784" y="4941168"/>
            <a:ext cx="129614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eat</a:t>
            </a:r>
          </a:p>
        </p:txBody>
      </p:sp>
      <p:sp>
        <p:nvSpPr>
          <p:cNvPr id="8" name="矩形 7"/>
          <p:cNvSpPr/>
          <p:nvPr/>
        </p:nvSpPr>
        <p:spPr>
          <a:xfrm>
            <a:off x="3923928" y="6281936"/>
            <a:ext cx="1296144" cy="3874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b="1" i="1" dirty="0" smtClean="0">
                <a:solidFill>
                  <a:srgbClr val="C00000"/>
                </a:solidFill>
              </a:rPr>
              <a:t>Text 2 : In the living room</a:t>
            </a:r>
            <a:endParaRPr lang="en-GB" b="1" i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000" dirty="0" smtClean="0">
                <a:solidFill>
                  <a:srgbClr val="002060"/>
                </a:solidFill>
              </a:rPr>
              <a:t>A:  </a:t>
            </a:r>
            <a:r>
              <a:rPr lang="en-GB" sz="4000" dirty="0" err="1" smtClean="0">
                <a:solidFill>
                  <a:srgbClr val="002060"/>
                </a:solidFill>
              </a:rPr>
              <a:t>Xià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GB" sz="4000" dirty="0" err="1" smtClean="0">
                <a:solidFill>
                  <a:srgbClr val="002060"/>
                </a:solidFill>
              </a:rPr>
              <a:t>wǔ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GB" sz="4000" dirty="0" err="1" smtClean="0">
                <a:solidFill>
                  <a:srgbClr val="002060"/>
                </a:solidFill>
              </a:rPr>
              <a:t>nǐ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GB" sz="4000" dirty="0" err="1" smtClean="0">
                <a:solidFill>
                  <a:srgbClr val="002060"/>
                </a:solidFill>
              </a:rPr>
              <a:t>xiǎng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GB" sz="4000" dirty="0" err="1" smtClean="0">
                <a:solidFill>
                  <a:srgbClr val="002060"/>
                </a:solidFill>
              </a:rPr>
              <a:t>zuò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GB" sz="4000" dirty="0" err="1" smtClean="0">
                <a:solidFill>
                  <a:srgbClr val="002060"/>
                </a:solidFill>
              </a:rPr>
              <a:t>shén</a:t>
            </a:r>
            <a:r>
              <a:rPr lang="en-GB" sz="4000" dirty="0" smtClean="0">
                <a:solidFill>
                  <a:srgbClr val="002060"/>
                </a:solidFill>
              </a:rPr>
              <a:t> me ？</a:t>
            </a:r>
          </a:p>
          <a:p>
            <a:pPr>
              <a:buNone/>
            </a:pPr>
            <a:endParaRPr lang="en-GB" sz="4000" dirty="0" smtClean="0"/>
          </a:p>
          <a:p>
            <a:pPr>
              <a:buNone/>
            </a:pPr>
            <a:r>
              <a:rPr lang="en-GB" sz="4000" dirty="0" smtClean="0"/>
              <a:t>B:  </a:t>
            </a:r>
            <a:r>
              <a:rPr lang="en-GB" sz="4000" dirty="0" err="1" smtClean="0"/>
              <a:t>Xià</a:t>
            </a:r>
            <a:r>
              <a:rPr lang="en-GB" sz="4000" dirty="0" smtClean="0"/>
              <a:t> </a:t>
            </a:r>
            <a:r>
              <a:rPr lang="en-GB" sz="4000" dirty="0" err="1" smtClean="0"/>
              <a:t>wǔ</a:t>
            </a:r>
            <a:r>
              <a:rPr lang="en-GB" sz="4000" dirty="0" smtClean="0"/>
              <a:t> </a:t>
            </a:r>
            <a:r>
              <a:rPr lang="en-GB" sz="4000" dirty="0" err="1" smtClean="0"/>
              <a:t>wǒ</a:t>
            </a:r>
            <a:r>
              <a:rPr lang="en-GB" sz="4000" dirty="0" smtClean="0"/>
              <a:t> </a:t>
            </a:r>
            <a:r>
              <a:rPr lang="en-GB" sz="4000" dirty="0" err="1" smtClean="0"/>
              <a:t>xiǎng</a:t>
            </a:r>
            <a:r>
              <a:rPr lang="en-GB" sz="4000" dirty="0" smtClean="0"/>
              <a:t> </a:t>
            </a:r>
            <a:r>
              <a:rPr lang="en-GB" sz="4000" dirty="0" err="1" smtClean="0"/>
              <a:t>qù</a:t>
            </a:r>
            <a:r>
              <a:rPr lang="en-GB" sz="4000" dirty="0" smtClean="0"/>
              <a:t> </a:t>
            </a:r>
            <a:r>
              <a:rPr lang="en-GB" sz="4000" b="1" i="1" u="sng" dirty="0" err="1" smtClean="0"/>
              <a:t>shāng</a:t>
            </a:r>
            <a:r>
              <a:rPr lang="en-GB" sz="4000" b="1" i="1" u="sng" dirty="0" smtClean="0"/>
              <a:t> </a:t>
            </a:r>
            <a:r>
              <a:rPr lang="en-GB" sz="4000" b="1" i="1" u="sng" dirty="0" err="1" smtClean="0"/>
              <a:t>diàn</a:t>
            </a:r>
            <a:r>
              <a:rPr lang="en-GB" sz="4000" dirty="0" smtClean="0"/>
              <a:t>.</a:t>
            </a:r>
          </a:p>
          <a:p>
            <a:pPr>
              <a:buNone/>
            </a:pPr>
            <a:endParaRPr lang="en-GB" sz="4000" dirty="0" smtClean="0"/>
          </a:p>
          <a:p>
            <a:pPr>
              <a:buNone/>
            </a:pPr>
            <a:r>
              <a:rPr lang="en-GB" sz="4000" dirty="0" smtClean="0">
                <a:solidFill>
                  <a:srgbClr val="002060"/>
                </a:solidFill>
              </a:rPr>
              <a:t>A:  </a:t>
            </a:r>
            <a:r>
              <a:rPr lang="en-GB" sz="4000" dirty="0" err="1" smtClean="0">
                <a:solidFill>
                  <a:srgbClr val="002060"/>
                </a:solidFill>
              </a:rPr>
              <a:t>Nǐ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GB" sz="4000" dirty="0" err="1" smtClean="0">
                <a:solidFill>
                  <a:srgbClr val="002060"/>
                </a:solidFill>
              </a:rPr>
              <a:t>xiǎng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GB" sz="4000" b="1" i="1" u="sng" dirty="0" err="1" smtClean="0">
                <a:solidFill>
                  <a:srgbClr val="002060"/>
                </a:solidFill>
              </a:rPr>
              <a:t>mǎi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GB" sz="4000" dirty="0" err="1" smtClean="0">
                <a:solidFill>
                  <a:srgbClr val="002060"/>
                </a:solidFill>
              </a:rPr>
              <a:t>shén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US" altLang="zh-CN" sz="4000" dirty="0" smtClean="0">
                <a:solidFill>
                  <a:srgbClr val="002060"/>
                </a:solidFill>
              </a:rPr>
              <a:t>m</a:t>
            </a:r>
            <a:r>
              <a:rPr lang="en-GB" sz="4000" dirty="0" smtClean="0">
                <a:solidFill>
                  <a:srgbClr val="002060"/>
                </a:solidFill>
              </a:rPr>
              <a:t>e ？</a:t>
            </a:r>
          </a:p>
          <a:p>
            <a:pPr>
              <a:buNone/>
            </a:pPr>
            <a:endParaRPr lang="en-GB" sz="4000" dirty="0" smtClean="0"/>
          </a:p>
          <a:p>
            <a:pPr>
              <a:buNone/>
            </a:pPr>
            <a:r>
              <a:rPr lang="en-GB" sz="4000" dirty="0" smtClean="0"/>
              <a:t>B:  </a:t>
            </a:r>
            <a:r>
              <a:rPr lang="en-GB" sz="4000" dirty="0" err="1" smtClean="0"/>
              <a:t>Wǒ</a:t>
            </a:r>
            <a:r>
              <a:rPr lang="en-GB" sz="4000" dirty="0" smtClean="0"/>
              <a:t> </a:t>
            </a:r>
            <a:r>
              <a:rPr lang="en-GB" sz="4000" dirty="0" err="1" smtClean="0"/>
              <a:t>xiǎng</a:t>
            </a:r>
            <a:r>
              <a:rPr lang="en-GB" sz="4000" dirty="0" smtClean="0"/>
              <a:t> </a:t>
            </a:r>
            <a:r>
              <a:rPr lang="en-GB" sz="4000" dirty="0" err="1" smtClean="0"/>
              <a:t>mǎi</a:t>
            </a:r>
            <a:r>
              <a:rPr lang="en-GB" sz="4000" dirty="0" smtClean="0"/>
              <a:t> </a:t>
            </a:r>
            <a:r>
              <a:rPr lang="en-GB" sz="4000" dirty="0" err="1" smtClean="0"/>
              <a:t>yī</a:t>
            </a:r>
            <a:r>
              <a:rPr lang="en-GB" sz="4000" dirty="0" smtClean="0"/>
              <a:t> </a:t>
            </a:r>
            <a:r>
              <a:rPr lang="en-GB" sz="4000" dirty="0" err="1" smtClean="0"/>
              <a:t>gè</a:t>
            </a:r>
            <a:r>
              <a:rPr lang="en-GB" sz="4000" dirty="0" smtClean="0"/>
              <a:t> </a:t>
            </a:r>
            <a:r>
              <a:rPr lang="en-GB" sz="4000" b="1" i="1" u="sng" dirty="0" err="1" smtClean="0"/>
              <a:t>bēi</a:t>
            </a:r>
            <a:r>
              <a:rPr lang="en-GB" sz="4000" b="1" i="1" u="sng" dirty="0" smtClean="0"/>
              <a:t> </a:t>
            </a:r>
            <a:r>
              <a:rPr lang="en-GB" sz="4000" b="1" i="1" u="sng" dirty="0" err="1" smtClean="0"/>
              <a:t>zi</a:t>
            </a:r>
            <a:r>
              <a:rPr lang="en-GB" sz="4000" dirty="0" smtClean="0"/>
              <a:t>.</a:t>
            </a:r>
            <a:endParaRPr lang="en-GB" sz="4000" dirty="0"/>
          </a:p>
        </p:txBody>
      </p:sp>
      <p:sp>
        <p:nvSpPr>
          <p:cNvPr id="4" name="矩形 3"/>
          <p:cNvSpPr/>
          <p:nvPr/>
        </p:nvSpPr>
        <p:spPr>
          <a:xfrm>
            <a:off x="5292080" y="3356992"/>
            <a:ext cx="2232248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shop, store</a:t>
            </a:r>
          </a:p>
        </p:txBody>
      </p:sp>
      <p:sp>
        <p:nvSpPr>
          <p:cNvPr id="5" name="矩形 4"/>
          <p:cNvSpPr/>
          <p:nvPr/>
        </p:nvSpPr>
        <p:spPr>
          <a:xfrm>
            <a:off x="2771800" y="4941168"/>
            <a:ext cx="129614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buy</a:t>
            </a:r>
          </a:p>
        </p:txBody>
      </p:sp>
      <p:sp>
        <p:nvSpPr>
          <p:cNvPr id="6" name="矩形 5"/>
          <p:cNvSpPr/>
          <p:nvPr/>
        </p:nvSpPr>
        <p:spPr>
          <a:xfrm>
            <a:off x="4788024" y="6281936"/>
            <a:ext cx="1800200" cy="3874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cup, glass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2636912"/>
            <a:ext cx="9144000" cy="1512168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altLang="zh-CN" sz="9600" b="1" i="1" dirty="0" smtClean="0">
                <a:solidFill>
                  <a:schemeClr val="bg1"/>
                </a:solidFill>
              </a:rPr>
              <a:t>Money</a:t>
            </a:r>
            <a:endParaRPr lang="zh-CN" altLang="en-US" sz="96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88232"/>
          </a:xfrm>
        </p:spPr>
        <p:txBody>
          <a:bodyPr>
            <a:noAutofit/>
          </a:bodyPr>
          <a:lstStyle/>
          <a:p>
            <a:r>
              <a:rPr lang="en-US" altLang="zh-CN" sz="6000" b="1" i="1" dirty="0" smtClean="0"/>
              <a:t/>
            </a:r>
            <a:br>
              <a:rPr lang="en-US" altLang="zh-CN" sz="6000" b="1" i="1" dirty="0" smtClean="0"/>
            </a:br>
            <a:r>
              <a:rPr lang="en-US" altLang="zh-CN" sz="6000" b="1" i="1" dirty="0" smtClean="0"/>
              <a:t/>
            </a:r>
            <a:br>
              <a:rPr lang="en-US" altLang="zh-CN" sz="6000" b="1" i="1" dirty="0" smtClean="0"/>
            </a:br>
            <a:r>
              <a:rPr lang="en-US" altLang="zh-CN" sz="6000" b="1" i="1" dirty="0" smtClean="0"/>
              <a:t>Name Of Chinese Currency </a:t>
            </a:r>
            <a:r>
              <a:rPr lang="en-US" altLang="zh-CN" sz="7200" i="1" dirty="0" smtClean="0"/>
              <a:t/>
            </a:r>
            <a:br>
              <a:rPr lang="en-US" altLang="zh-CN" sz="7200" i="1" dirty="0" smtClean="0"/>
            </a:br>
            <a:r>
              <a:rPr lang="en-US" altLang="zh-CN" sz="8000" b="1" i="1" dirty="0" err="1" smtClean="0">
                <a:solidFill>
                  <a:srgbClr val="FF0000"/>
                </a:solidFill>
              </a:rPr>
              <a:t>Rén</a:t>
            </a:r>
            <a:r>
              <a:rPr lang="en-US" altLang="zh-CN" sz="8000" b="1" i="1" dirty="0" smtClean="0">
                <a:solidFill>
                  <a:srgbClr val="FF0000"/>
                </a:solidFill>
              </a:rPr>
              <a:t>  </a:t>
            </a:r>
            <a:r>
              <a:rPr lang="en-US" altLang="zh-CN" sz="8000" b="1" i="1" dirty="0" err="1" smtClean="0">
                <a:solidFill>
                  <a:srgbClr val="FF0000"/>
                </a:solidFill>
              </a:rPr>
              <a:t>Mín</a:t>
            </a:r>
            <a:r>
              <a:rPr lang="en-US" altLang="zh-CN" sz="8000" b="1" i="1" dirty="0" smtClean="0">
                <a:solidFill>
                  <a:srgbClr val="FF0000"/>
                </a:solidFill>
              </a:rPr>
              <a:t>  </a:t>
            </a:r>
            <a:r>
              <a:rPr lang="en-US" altLang="zh-CN" sz="8000" b="1" i="1" dirty="0" err="1" smtClean="0">
                <a:solidFill>
                  <a:srgbClr val="FF0000"/>
                </a:solidFill>
              </a:rPr>
              <a:t>Bì</a:t>
            </a:r>
            <a:r>
              <a:rPr lang="zh-CN" altLang="zh-CN" sz="5400" i="1" dirty="0" smtClean="0"/>
              <a:t/>
            </a:r>
            <a:br>
              <a:rPr lang="zh-CN" altLang="zh-CN" sz="5400" i="1" dirty="0" smtClean="0"/>
            </a:br>
            <a:endParaRPr lang="zh-CN" altLang="en-US" sz="5400" i="1" dirty="0"/>
          </a:p>
        </p:txBody>
      </p:sp>
      <p:pic>
        <p:nvPicPr>
          <p:cNvPr id="5" name="内容占位符 4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12160" y="2852936"/>
            <a:ext cx="2377131" cy="3587295"/>
          </a:xfrm>
        </p:spPr>
      </p:pic>
      <p:sp>
        <p:nvSpPr>
          <p:cNvPr id="6" name="圆角矩形 5"/>
          <p:cNvSpPr/>
          <p:nvPr/>
        </p:nvSpPr>
        <p:spPr>
          <a:xfrm>
            <a:off x="971600" y="5301208"/>
            <a:ext cx="4320480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</a:rPr>
              <a:t>1 RMB = 16 PKR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75656" y="3068960"/>
            <a:ext cx="3168352" cy="172819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200" b="1" dirty="0" smtClean="0"/>
          </a:p>
          <a:p>
            <a:pPr algn="ctr"/>
            <a:r>
              <a:rPr lang="en-US" altLang="zh-CN" sz="5400" b="1" dirty="0" smtClean="0"/>
              <a:t>RMB</a:t>
            </a:r>
            <a:r>
              <a:rPr lang="en-US" altLang="zh-CN" sz="5400" dirty="0" smtClean="0"/>
              <a:t> </a:t>
            </a:r>
          </a:p>
          <a:p>
            <a:pPr algn="ctr"/>
            <a:r>
              <a:rPr lang="en-US" altLang="zh-CN" sz="5400" dirty="0" err="1" smtClean="0"/>
              <a:t>yuán</a:t>
            </a:r>
            <a:endParaRPr lang="zh-CN" altLang="zh-CN" sz="5400" dirty="0" smtClean="0"/>
          </a:p>
          <a:p>
            <a:pPr algn="ctr"/>
            <a:endParaRPr lang="zh-CN" alt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GetNewsRptjp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404664"/>
            <a:ext cx="4355976" cy="2926467"/>
          </a:xfrm>
        </p:spPr>
      </p:pic>
      <p:pic>
        <p:nvPicPr>
          <p:cNvPr id="7" name="图片 6" descr="100-2005-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140968"/>
            <a:ext cx="4139952" cy="2262677"/>
          </a:xfrm>
          <a:prstGeom prst="rect">
            <a:avLst/>
          </a:prstGeom>
        </p:spPr>
      </p:pic>
      <p:pic>
        <p:nvPicPr>
          <p:cNvPr id="9" name="图片 8" descr="50-2005-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3140968"/>
            <a:ext cx="4248472" cy="2252216"/>
          </a:xfrm>
          <a:prstGeom prst="rect">
            <a:avLst/>
          </a:prstGeom>
        </p:spPr>
      </p:pic>
      <p:pic>
        <p:nvPicPr>
          <p:cNvPr id="10" name="图片 9" descr="images (21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908720"/>
            <a:ext cx="4211960" cy="21250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75656" y="5733256"/>
            <a:ext cx="1944216" cy="648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 smtClean="0"/>
              <a:t>¥</a:t>
            </a:r>
            <a:r>
              <a:rPr lang="en-US" altLang="zh-CN" sz="4800" dirty="0" smtClean="0"/>
              <a:t> 100</a:t>
            </a:r>
            <a:endParaRPr lang="zh-CN" altLang="zh-CN" sz="4800" dirty="0"/>
          </a:p>
        </p:txBody>
      </p:sp>
      <p:sp>
        <p:nvSpPr>
          <p:cNvPr id="13" name="矩形 12"/>
          <p:cNvSpPr/>
          <p:nvPr/>
        </p:nvSpPr>
        <p:spPr>
          <a:xfrm>
            <a:off x="5796136" y="5733256"/>
            <a:ext cx="1944216" cy="648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 smtClean="0"/>
              <a:t>¥</a:t>
            </a:r>
            <a:r>
              <a:rPr lang="en-US" altLang="zh-CN" sz="4800" dirty="0" smtClean="0"/>
              <a:t> 50</a:t>
            </a:r>
            <a:endParaRPr lang="zh-CN" altLang="zh-C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U806P31T1D6717412F46DT200909071813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764704"/>
            <a:ext cx="4248919" cy="4104456"/>
          </a:xfrm>
          <a:prstGeom prst="rect">
            <a:avLst/>
          </a:prstGeom>
        </p:spPr>
      </p:pic>
      <p:pic>
        <p:nvPicPr>
          <p:cNvPr id="6" name="图片 5" descr="下载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908720"/>
            <a:ext cx="3888432" cy="388843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75656" y="5517232"/>
            <a:ext cx="1944216" cy="648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 smtClean="0"/>
              <a:t>¥</a:t>
            </a:r>
            <a:r>
              <a:rPr lang="en-US" altLang="zh-CN" sz="4800" dirty="0" smtClean="0"/>
              <a:t> 20</a:t>
            </a:r>
            <a:endParaRPr lang="zh-CN" altLang="zh-CN" sz="4800" dirty="0"/>
          </a:p>
        </p:txBody>
      </p:sp>
      <p:sp>
        <p:nvSpPr>
          <p:cNvPr id="11" name="矩形 10"/>
          <p:cNvSpPr/>
          <p:nvPr/>
        </p:nvSpPr>
        <p:spPr>
          <a:xfrm>
            <a:off x="5868144" y="5517232"/>
            <a:ext cx="1944216" cy="648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 smtClean="0"/>
              <a:t>¥</a:t>
            </a:r>
            <a:r>
              <a:rPr lang="en-US" altLang="zh-CN" sz="4800" dirty="0" smtClean="0"/>
              <a:t> 10</a:t>
            </a:r>
            <a:endParaRPr lang="zh-CN" altLang="zh-C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下载 (4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3350" y="794847"/>
            <a:ext cx="3760618" cy="3498249"/>
          </a:xfrm>
        </p:spPr>
      </p:pic>
      <p:pic>
        <p:nvPicPr>
          <p:cNvPr id="5" name="图片 4" descr="下载 (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780511"/>
            <a:ext cx="3600400" cy="35125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03648" y="4797152"/>
            <a:ext cx="1944216" cy="648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 smtClean="0"/>
              <a:t>¥</a:t>
            </a:r>
            <a:r>
              <a:rPr lang="en-US" altLang="zh-CN" sz="4800" dirty="0" smtClean="0"/>
              <a:t> 5</a:t>
            </a:r>
            <a:endParaRPr lang="zh-CN" altLang="zh-CN" sz="4800" dirty="0"/>
          </a:p>
        </p:txBody>
      </p:sp>
      <p:sp>
        <p:nvSpPr>
          <p:cNvPr id="9" name="矩形 8"/>
          <p:cNvSpPr/>
          <p:nvPr/>
        </p:nvSpPr>
        <p:spPr>
          <a:xfrm>
            <a:off x="5724128" y="4797152"/>
            <a:ext cx="1944216" cy="648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 smtClean="0"/>
              <a:t>¥</a:t>
            </a:r>
            <a:r>
              <a:rPr lang="en-US" altLang="zh-CN" sz="4800" dirty="0" smtClean="0"/>
              <a:t> 1</a:t>
            </a:r>
            <a:endParaRPr lang="zh-CN" altLang="zh-C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U806P31T1D6674525F46DT200908272059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4042420" cy="3751366"/>
          </a:xfrm>
          <a:prstGeom prst="rect">
            <a:avLst/>
          </a:prstGeom>
        </p:spPr>
      </p:pic>
      <p:pic>
        <p:nvPicPr>
          <p:cNvPr id="5" name="图片 4" descr="下载 (6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1556792"/>
            <a:ext cx="3407115" cy="30826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5373216"/>
            <a:ext cx="1944216" cy="648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 smtClean="0"/>
              <a:t>¥</a:t>
            </a:r>
            <a:r>
              <a:rPr lang="en-US" altLang="zh-CN" sz="4800" dirty="0" smtClean="0"/>
              <a:t> 0.5</a:t>
            </a:r>
            <a:endParaRPr lang="zh-CN" altLang="zh-CN" sz="4800" dirty="0"/>
          </a:p>
        </p:txBody>
      </p:sp>
      <p:sp>
        <p:nvSpPr>
          <p:cNvPr id="7" name="矩形 6"/>
          <p:cNvSpPr/>
          <p:nvPr/>
        </p:nvSpPr>
        <p:spPr>
          <a:xfrm>
            <a:off x="6084168" y="5373216"/>
            <a:ext cx="1944216" cy="648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 smtClean="0"/>
              <a:t>¥</a:t>
            </a:r>
            <a:r>
              <a:rPr lang="en-US" altLang="zh-CN" sz="4800" dirty="0" smtClean="0"/>
              <a:t> 0.1</a:t>
            </a:r>
            <a:endParaRPr lang="zh-CN" altLang="zh-C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186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Office 主题</vt:lpstr>
      <vt:lpstr>Lesson 8</vt:lpstr>
      <vt:lpstr>Text 1 : In a restaurant</vt:lpstr>
      <vt:lpstr>Text 2 : In the living room</vt:lpstr>
      <vt:lpstr>Money</vt:lpstr>
      <vt:lpstr>  Name Of Chinese Currency  Rén  Mín  Bì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Text3 : In a store.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</dc:title>
  <dc:creator>aisha</dc:creator>
  <cp:lastModifiedBy>Mani</cp:lastModifiedBy>
  <cp:revision>33</cp:revision>
  <dcterms:created xsi:type="dcterms:W3CDTF">2017-04-09T19:53:20Z</dcterms:created>
  <dcterms:modified xsi:type="dcterms:W3CDTF">2019-12-26T07:38:50Z</dcterms:modified>
</cp:coreProperties>
</file>