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71" r:id="rId2"/>
    <p:sldId id="473" r:id="rId3"/>
    <p:sldId id="475" r:id="rId4"/>
    <p:sldId id="480" r:id="rId5"/>
    <p:sldId id="474" r:id="rId6"/>
    <p:sldId id="380" r:id="rId7"/>
    <p:sldId id="476" r:id="rId8"/>
    <p:sldId id="477" r:id="rId9"/>
    <p:sldId id="384" r:id="rId10"/>
    <p:sldId id="385" r:id="rId11"/>
    <p:sldId id="386" r:id="rId12"/>
    <p:sldId id="387" r:id="rId13"/>
    <p:sldId id="478" r:id="rId14"/>
    <p:sldId id="47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27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3" autoAdjust="0"/>
    <p:restoredTop sz="94420" autoAdjust="0"/>
  </p:normalViewPr>
  <p:slideViewPr>
    <p:cSldViewPr>
      <p:cViewPr varScale="1">
        <p:scale>
          <a:sx n="69" d="100"/>
          <a:sy n="69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1EB5DB-59F6-4187-B363-F76CC2025A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610B5A-F1FB-4EA7-A243-8F5B7DA94D2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Who Am I</a:t>
            </a:r>
          </a:p>
          <a:p>
            <a:r>
              <a:rPr lang="en-US" altLang="en-US" smtClean="0"/>
              <a:t>Introduction of Course</a:t>
            </a:r>
          </a:p>
          <a:p>
            <a:r>
              <a:rPr lang="en-US" altLang="en-US" smtClean="0"/>
              <a:t>This Course is About</a:t>
            </a:r>
          </a:p>
          <a:p>
            <a:r>
              <a:rPr lang="en-US" altLang="en-US" smtClean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151764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D8CB71-76F9-4DA3-A9DE-E51EEB4523B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``Programming languages were invented to make machines easier to use. They thrive because they make problems easier to solve.''</a:t>
            </a:r>
          </a:p>
        </p:txBody>
      </p:sp>
    </p:spTree>
    <p:extLst>
      <p:ext uri="{BB962C8B-B14F-4D97-AF65-F5344CB8AC3E}">
        <p14:creationId xmlns:p14="http://schemas.microsoft.com/office/powerpoint/2010/main" val="216262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Programming Languages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smtClean="0"/>
              <a:t>Talha Waheed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EFA1B2-E607-4359-A4DC-5B9BFB6CE2B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33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5D609647-07BE-4007-A026-9A3BF8D447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1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3923B-4778-4D5D-BD09-F193A43D5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5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783B9-349C-41A9-9797-519C89D7E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5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18BD9-5C97-4B0D-8D80-F1305D7AA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7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8D9C6E45-5BAC-484B-8D2A-FC38E60F0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187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D0F7-86AC-4EE5-864C-77FBBABC2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4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06803-5FAC-40F7-B5FF-CB359F542F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09282-5E96-4D0F-964D-00D20FA38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5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22984-ED61-40F2-BFBA-B7B5425F0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0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40F9F-D794-43F1-B468-E9A4293EF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21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45CFA-465F-4B50-BCEE-D2EB828CE4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272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AE49E42C-7369-4275-8812-67CEF863CD4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0" r:id="rId4"/>
    <p:sldLayoutId id="2147483681" r:id="rId5"/>
    <p:sldLayoutId id="2147483685" r:id="rId6"/>
    <p:sldLayoutId id="2147483686" r:id="rId7"/>
    <p:sldLayoutId id="2147483687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990600" y="3886200"/>
            <a:ext cx="7315200" cy="1066800"/>
          </a:xfrm>
        </p:spPr>
        <p:txBody>
          <a:bodyPr/>
          <a:lstStyle/>
          <a:p>
            <a:pPr algn="ctr"/>
            <a:r>
              <a:rPr lang="en-US" altLang="en-US" sz="2400" dirty="0" smtClean="0"/>
              <a:t>CS-445 Programming </a:t>
            </a:r>
            <a:r>
              <a:rPr lang="en-US" altLang="en-US" sz="2400" smtClean="0"/>
              <a:t>Languages </a:t>
            </a:r>
            <a:r>
              <a:rPr lang="en-US" altLang="en-US" sz="2400" smtClean="0"/>
              <a:t>Slides </a:t>
            </a:r>
            <a:r>
              <a:rPr lang="en-US" altLang="en-US" sz="2400" dirty="0" smtClean="0"/>
              <a:t>1 – Why to Study 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858000" cy="533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 By Talha Waheed, Dept. of CS, UET, Lahore</a:t>
            </a:r>
            <a:endParaRPr lang="en-US" dirty="0"/>
          </a:p>
        </p:txBody>
      </p:sp>
      <p:pic>
        <p:nvPicPr>
          <p:cNvPr id="9220" name="Picture 3" descr="progLangu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76200"/>
            <a:ext cx="55340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Increased Capacity to express programming concepts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219200"/>
            <a:ext cx="9220200" cy="54864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800" i="1" dirty="0" smtClean="0"/>
              <a:t>The tools we use have a profound (and devious!) influence on our thinking habits, and, therefore, on our thinking abilities. (</a:t>
            </a:r>
            <a:r>
              <a:rPr lang="en-US" altLang="en-US" sz="2800" dirty="0" err="1" smtClean="0"/>
              <a:t>Dijkstra</a:t>
            </a:r>
            <a:r>
              <a:rPr lang="en-US" altLang="en-US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Depth at which we can think is influenced by the expressive power of the language (Sapir – Wharf Hypothesis)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What kind of algorithms can you develop?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Can increase the range of software development thought process by learning new languages.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Those constructs can be simulated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Improved background for Choosing appropriate languages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7800"/>
            <a:ext cx="8229600" cy="47085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2800" dirty="0" smtClean="0"/>
              <a:t>"To the man who only has a hammer in the toolkit, every problem looks like a nail." 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							</a:t>
            </a:r>
            <a:r>
              <a:rPr lang="en-US" altLang="en-US" sz="2400" dirty="0" smtClean="0"/>
              <a:t>Abraham Maslow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Sometimes, some programming languages are more suitable for a specific task.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Special purpose languages: </a:t>
            </a:r>
            <a:r>
              <a:rPr lang="en-US" altLang="en-US" sz="2400" dirty="0" err="1" smtClean="0"/>
              <a:t>Snobol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Better understanding of significance of implementation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143000"/>
            <a:ext cx="91440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 smtClean="0"/>
              <a:t>In some cases, an understanding of implementation issues leads to an understanding of why languages are designed the way they are.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Leads to efficient use of the language e.g.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Row vs. column major array 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smtClean="0"/>
              <a:t>Support for recursion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Certain bugs can only be found and fixed if the programmer knows some related implementation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6553836" y="6032358"/>
            <a:ext cx="1904144" cy="4221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EF1E1C-6770-49FB-AED6-EEB44FE06ACC}" type="slidenum">
              <a:rPr lang="en-US" altLang="en-US" sz="1293">
                <a:solidFill>
                  <a:schemeClr val="tx2"/>
                </a:solidFill>
              </a:rPr>
              <a:pPr/>
              <a:t>13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403477"/>
            <a:ext cx="8229307" cy="70361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Major Application Domains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347" y="1107087"/>
            <a:ext cx="7467453" cy="5277076"/>
          </a:xfrm>
        </p:spPr>
        <p:txBody>
          <a:bodyPr/>
          <a:lstStyle/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/>
              <a:t>Scientific applications</a:t>
            </a:r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/>
              <a:t>Simple data structures, large FP operations – FORTRAN</a:t>
            </a:r>
          </a:p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 err="1"/>
              <a:t>Busines</a:t>
            </a:r>
            <a:r>
              <a:rPr lang="en-US" altLang="en-US" sz="2216" b="1" dirty="0"/>
              <a:t> </a:t>
            </a:r>
            <a:r>
              <a:rPr lang="en-US" altLang="en-US" sz="2216" b="1" dirty="0" err="1"/>
              <a:t>applicatoins</a:t>
            </a:r>
            <a:endParaRPr lang="en-US" altLang="en-US" sz="2216" b="1" dirty="0"/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/>
              <a:t>Reports, </a:t>
            </a:r>
            <a:r>
              <a:rPr lang="en-US" altLang="en-US" sz="1662" dirty="0" err="1"/>
              <a:t>deciaml</a:t>
            </a:r>
            <a:r>
              <a:rPr lang="en-US" altLang="en-US" sz="1662" dirty="0"/>
              <a:t> arithmetic – COBOL</a:t>
            </a:r>
          </a:p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 err="1"/>
              <a:t>Artifical</a:t>
            </a:r>
            <a:r>
              <a:rPr lang="en-US" altLang="en-US" sz="2216" b="1" dirty="0"/>
              <a:t> Intelligence</a:t>
            </a:r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/>
              <a:t>Symbol Processing (Lisp), logic programming (Prolog).</a:t>
            </a:r>
          </a:p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/>
              <a:t>System Programming</a:t>
            </a:r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/>
              <a:t>Execution efficiency, low-level features – PL/1, BLISS, C</a:t>
            </a:r>
          </a:p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/>
              <a:t>Scripting languages</a:t>
            </a:r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/>
              <a:t>List of commands – batch files, Perl</a:t>
            </a:r>
          </a:p>
          <a:p>
            <a:pPr marL="562905" indent="-562905">
              <a:lnSpc>
                <a:spcPct val="90000"/>
              </a:lnSpc>
              <a:buFontTx/>
              <a:buAutoNum type="arabicPeriod"/>
            </a:pPr>
            <a:r>
              <a:rPr lang="en-US" altLang="en-US" sz="2216" b="1" dirty="0"/>
              <a:t>Special purpose languages</a:t>
            </a:r>
          </a:p>
          <a:p>
            <a:pPr marL="914720" lvl="1" indent="-492542">
              <a:lnSpc>
                <a:spcPct val="90000"/>
              </a:lnSpc>
              <a:buFontTx/>
              <a:buChar char="•"/>
            </a:pPr>
            <a:r>
              <a:rPr lang="en-US" altLang="en-US" sz="1662" dirty="0" err="1" smtClean="0"/>
              <a:t>Snobol</a:t>
            </a:r>
            <a:endParaRPr lang="en-US" altLang="en-US" sz="1662" dirty="0" smtClean="0"/>
          </a:p>
          <a:p>
            <a:pPr marL="66189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516" b="1" dirty="0">
                <a:solidFill>
                  <a:schemeClr val="tx1"/>
                </a:solidFill>
              </a:rPr>
              <a:t>Parallel/Distributed Computing</a:t>
            </a:r>
          </a:p>
          <a:p>
            <a:pPr marL="66189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516" b="1" dirty="0">
                <a:solidFill>
                  <a:schemeClr val="tx1"/>
                </a:solidFill>
              </a:rPr>
              <a:t>Real Time Systems</a:t>
            </a:r>
          </a:p>
          <a:p>
            <a:pPr marL="661119" indent="-492542">
              <a:lnSpc>
                <a:spcPct val="90000"/>
              </a:lnSpc>
              <a:buFont typeface="+mj-lt"/>
              <a:buAutoNum type="arabicPeriod"/>
            </a:pPr>
            <a:r>
              <a:rPr lang="en-US" altLang="en-US" sz="2216" b="1" dirty="0"/>
              <a:t>Data Science and Machine Learning</a:t>
            </a:r>
          </a:p>
          <a:p>
            <a:pPr marL="738812" lvl="1" indent="-316634">
              <a:lnSpc>
                <a:spcPct val="90000"/>
              </a:lnSpc>
            </a:pPr>
            <a:r>
              <a:rPr lang="en-US" altLang="en-US" sz="1662" dirty="0"/>
              <a:t>Python, R</a:t>
            </a:r>
          </a:p>
        </p:txBody>
      </p:sp>
    </p:spTree>
    <p:extLst>
      <p:ext uri="{BB962C8B-B14F-4D97-AF65-F5344CB8AC3E}">
        <p14:creationId xmlns:p14="http://schemas.microsoft.com/office/powerpoint/2010/main" val="31223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0701" y="262755"/>
            <a:ext cx="8443322" cy="1055415"/>
          </a:xfrm>
        </p:spPr>
        <p:txBody>
          <a:bodyPr/>
          <a:lstStyle/>
          <a:p>
            <a:pPr eaLnBrk="1" hangingPunct="1"/>
            <a:r>
              <a:rPr lang="en-US" altLang="en-US" sz="3324">
                <a:solidFill>
                  <a:schemeClr val="tx1"/>
                </a:solidFill>
              </a:rPr>
              <a:t>Different Perspectives on PL Study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3611" y="1529253"/>
            <a:ext cx="7754370" cy="436238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16" dirty="0"/>
              <a:t>Formal - abstract properties of symbolic systems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1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16" dirty="0"/>
              <a:t>Engineering - implementation &amp; performance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1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16" dirty="0"/>
              <a:t>Software Engineering - features and their impact on development, maintenance, correctness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sz="2216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216" dirty="0"/>
              <a:t>Historical - evolution of languages and features</a:t>
            </a:r>
          </a:p>
          <a:p>
            <a:pPr eaLnBrk="1" hangingPunct="1"/>
            <a:endParaRPr lang="en-US" altLang="en-US" sz="2216" dirty="0"/>
          </a:p>
          <a:p>
            <a:pPr algn="ctr" eaLnBrk="1" hangingPunct="1">
              <a:buFontTx/>
              <a:buNone/>
            </a:pPr>
            <a:r>
              <a:rPr lang="en-US" altLang="en-US" sz="2216" dirty="0"/>
              <a:t>(ALL VALUABLE, NONE SUFFICIENT)</a:t>
            </a:r>
          </a:p>
        </p:txBody>
      </p:sp>
    </p:spTree>
    <p:extLst>
      <p:ext uri="{BB962C8B-B14F-4D97-AF65-F5344CB8AC3E}">
        <p14:creationId xmlns:p14="http://schemas.microsoft.com/office/powerpoint/2010/main" val="30276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Welcome to Programming Languages Landscape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t" anchorCtr="0" compatLnSpc="1">
            <a:prstTxWarp prst="textNoShape">
              <a:avLst/>
            </a:prstTxWarp>
          </a:bodyPr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93" dirty="0">
              <a:solidFill>
                <a:schemeClr val="tx2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D0D44D-EB2A-4BA5-84D1-0875C3FF30B5}" type="slidenum">
              <a:rPr lang="en-US" altLang="en-US" sz="1293">
                <a:solidFill>
                  <a:schemeClr val="tx2"/>
                </a:solidFill>
              </a:rPr>
              <a:pPr/>
              <a:t>2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347" y="1388531"/>
            <a:ext cx="8229307" cy="66886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133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anose="02050604050505020204" pitchFamily="18" charset="0"/>
              </a:defRPr>
            </a:lvl9pPr>
          </a:lstStyle>
          <a:p>
            <a:r>
              <a:rPr lang="en-US" smtClean="0"/>
              <a:t>Course Learning Objectives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429000"/>
            <a:ext cx="8229600" cy="27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Concepts to Cover</a:t>
            </a:r>
          </a:p>
          <a:p>
            <a:r>
              <a:rPr lang="en-US" smtClean="0"/>
              <a:t>Today’s Learning Objectives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609600"/>
            <a:ext cx="9067800" cy="663632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(</a:t>
            </a:r>
            <a:r>
              <a:rPr lang="en-US" sz="2400" b="1" dirty="0" smtClean="0"/>
              <a:t>Text Book)</a:t>
            </a:r>
            <a:endParaRPr lang="en-US" sz="2400" dirty="0"/>
          </a:p>
          <a:p>
            <a:pPr lvl="0"/>
            <a:r>
              <a:rPr lang="en-US" sz="2400" dirty="0"/>
              <a:t>Robert W. </a:t>
            </a:r>
            <a:r>
              <a:rPr lang="en-US" sz="2400" dirty="0" err="1"/>
              <a:t>Sebesta</a:t>
            </a:r>
            <a:r>
              <a:rPr lang="en-US" sz="2400" dirty="0"/>
              <a:t> , </a:t>
            </a:r>
            <a:r>
              <a:rPr lang="en-US" sz="2400" b="1" dirty="0"/>
              <a:t>Concepts of Programming Languages </a:t>
            </a:r>
            <a:r>
              <a:rPr lang="en-US" sz="2400" dirty="0"/>
              <a:t>(</a:t>
            </a:r>
            <a:r>
              <a:rPr lang="en-US" sz="2400" dirty="0" smtClean="0"/>
              <a:t>12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/>
              <a:t>Ed, </a:t>
            </a:r>
            <a:r>
              <a:rPr lang="en-US" sz="2400" dirty="0" smtClean="0"/>
              <a:t>or 11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International Ed.), </a:t>
            </a:r>
            <a:r>
              <a:rPr lang="en-US" sz="2400" dirty="0"/>
              <a:t>Pearson </a:t>
            </a:r>
            <a:r>
              <a:rPr lang="en-US" sz="2400" dirty="0" smtClean="0"/>
              <a:t>2019</a:t>
            </a:r>
            <a:r>
              <a:rPr lang="en-US" sz="2400" b="1" dirty="0" smtClean="0"/>
              <a:t>.</a:t>
            </a:r>
          </a:p>
          <a:p>
            <a:pPr lvl="0"/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(</a:t>
            </a:r>
            <a:r>
              <a:rPr lang="en-US" sz="2400" b="1" dirty="0" smtClean="0"/>
              <a:t>Reference Books)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Tucker and Noonan, </a:t>
            </a:r>
            <a:r>
              <a:rPr lang="en-US" sz="2000" b="1" dirty="0"/>
              <a:t>Programming Languages: Principles and Paradigms</a:t>
            </a:r>
            <a:r>
              <a:rPr lang="en-US" sz="2000" dirty="0"/>
              <a:t>, 2</a:t>
            </a:r>
            <a:r>
              <a:rPr lang="en-US" sz="2000" baseline="30000" dirty="0"/>
              <a:t>nd</a:t>
            </a:r>
            <a:r>
              <a:rPr lang="en-US" sz="2000" dirty="0"/>
              <a:t> edition, </a:t>
            </a:r>
            <a:r>
              <a:rPr lang="en-US" sz="2000" dirty="0" err="1"/>
              <a:t>MsGraw</a:t>
            </a:r>
            <a:r>
              <a:rPr lang="en-US" sz="2000" dirty="0"/>
              <a:t> Hill, 2006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Gabbriell</a:t>
            </a:r>
            <a:r>
              <a:rPr lang="en-US" sz="2000" dirty="0"/>
              <a:t> and </a:t>
            </a:r>
            <a:r>
              <a:rPr lang="en-US" sz="2000" dirty="0" err="1"/>
              <a:t>Matini</a:t>
            </a:r>
            <a:r>
              <a:rPr lang="en-US" sz="2000" dirty="0"/>
              <a:t>, </a:t>
            </a:r>
            <a:r>
              <a:rPr lang="en-US" sz="2000" b="1" dirty="0"/>
              <a:t>Programming Languages: Principles and Paradigms</a:t>
            </a:r>
            <a:r>
              <a:rPr lang="en-US" sz="2000" dirty="0"/>
              <a:t>, Springer, 2010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Michael L. Scott ,</a:t>
            </a:r>
            <a:r>
              <a:rPr lang="en-US" sz="2000" b="1" dirty="0"/>
              <a:t> Programming Language Pragmatics, 3</a:t>
            </a:r>
            <a:r>
              <a:rPr lang="en-US" sz="2000" b="1" baseline="30000" dirty="0"/>
              <a:t>rd</a:t>
            </a:r>
            <a:r>
              <a:rPr lang="en-US" sz="2000" b="1" dirty="0"/>
              <a:t> Ed, Morgan Kaufman 2009. </a:t>
            </a:r>
            <a:endParaRPr lang="en-US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Pratt and </a:t>
            </a:r>
            <a:r>
              <a:rPr lang="en-US" sz="2000" dirty="0" err="1"/>
              <a:t>Zelkowitz</a:t>
            </a:r>
            <a:r>
              <a:rPr lang="en-US" sz="2000" dirty="0"/>
              <a:t>, </a:t>
            </a:r>
            <a:r>
              <a:rPr lang="en-US" sz="2000" b="1" dirty="0"/>
              <a:t>Programming Languages: Design and Implementation</a:t>
            </a:r>
            <a:r>
              <a:rPr lang="en-US" sz="2000" dirty="0"/>
              <a:t>, 4</a:t>
            </a:r>
            <a:r>
              <a:rPr lang="en-US" sz="2000" baseline="30000" dirty="0"/>
              <a:t>th</a:t>
            </a:r>
            <a:r>
              <a:rPr lang="en-US" sz="2000" dirty="0"/>
              <a:t> edition, Prentice Hall, 2001.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Wilson and Clark, </a:t>
            </a:r>
            <a:r>
              <a:rPr lang="en-US" sz="2000" b="1" dirty="0"/>
              <a:t>Comparative Programming Languages. 3r</a:t>
            </a:r>
            <a:r>
              <a:rPr lang="en-US" sz="2000" b="1" baseline="30000" dirty="0"/>
              <a:t>d</a:t>
            </a:r>
            <a:r>
              <a:rPr lang="en-US" sz="2000" b="1" dirty="0"/>
              <a:t> Ed. </a:t>
            </a:r>
            <a:r>
              <a:rPr lang="en-US" sz="2000" b="1" dirty="0" smtClean="0"/>
              <a:t> Addison Wesley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Salus</a:t>
            </a:r>
            <a:r>
              <a:rPr lang="en-US" sz="2000" dirty="0"/>
              <a:t>,</a:t>
            </a:r>
            <a:r>
              <a:rPr lang="en-US" sz="2000" b="1" dirty="0"/>
              <a:t> Hand Book of Programming Languages (Vol I to IV).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76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24">
                <a:solidFill>
                  <a:schemeClr val="tx1"/>
                </a:solidFill>
              </a:rPr>
              <a:t>What is a Programming Language?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t" anchorCtr="0" compatLnSpc="1">
            <a:prstTxWarp prst="textNoShape">
              <a:avLst/>
            </a:prstTxWarp>
          </a:bodyPr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93" dirty="0">
              <a:solidFill>
                <a:schemeClr val="tx2"/>
              </a:solidFill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D4A694-54F5-49F5-93B2-A91D4112F5A9}" type="slidenum">
              <a:rPr lang="en-US" altLang="en-US" sz="1293">
                <a:solidFill>
                  <a:schemeClr val="tx2"/>
                </a:solidFill>
              </a:rPr>
              <a:pPr/>
              <a:t>4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347" y="1388531"/>
            <a:ext cx="8229307" cy="4558807"/>
          </a:xfrm>
        </p:spPr>
        <p:txBody>
          <a:bodyPr>
            <a:normAutofit lnSpcReduction="10000"/>
          </a:bodyPr>
          <a:lstStyle/>
          <a:p>
            <a:pPr lvl="4" fontAlgn="auto">
              <a:spcAft>
                <a:spcPts val="0"/>
              </a:spcAft>
              <a:buNone/>
              <a:defRPr/>
            </a:pPr>
            <a:r>
              <a:rPr lang="en-US" sz="1662" b="1" dirty="0"/>
              <a:t>		</a:t>
            </a:r>
            <a:r>
              <a:rPr lang="en-US" sz="2216" b="1" dirty="0"/>
              <a:t>Non Technical Definition</a:t>
            </a:r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16" dirty="0"/>
              <a:t>A Programming language is a way of communicating with the computer to tell it what it should do.</a:t>
            </a:r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16" dirty="0"/>
          </a:p>
          <a:p>
            <a:pPr lvl="4" fontAlgn="auto">
              <a:spcAft>
                <a:spcPts val="0"/>
              </a:spcAft>
              <a:buNone/>
              <a:defRPr/>
            </a:pPr>
            <a:r>
              <a:rPr lang="en-US" sz="2216" b="1" dirty="0"/>
              <a:t>		Some Technical Definitions</a:t>
            </a:r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16" dirty="0"/>
              <a:t>Notation for description of Algorithm and Data Structures.</a:t>
            </a:r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16" dirty="0"/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16" dirty="0"/>
              <a:t>A notational system for describing computation In machine-readable and Human-readable form</a:t>
            </a:r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216" dirty="0"/>
          </a:p>
          <a:p>
            <a:pPr marL="253307" indent="-253307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216" dirty="0"/>
              <a:t>It is a “notation ... used for specifying, organizing, and reasoning about computations.”</a:t>
            </a:r>
          </a:p>
        </p:txBody>
      </p:sp>
    </p:spTree>
    <p:extLst>
      <p:ext uri="{BB962C8B-B14F-4D97-AF65-F5344CB8AC3E}">
        <p14:creationId xmlns:p14="http://schemas.microsoft.com/office/powerpoint/2010/main" val="418296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347" y="473838"/>
            <a:ext cx="8229307" cy="844332"/>
          </a:xfrm>
        </p:spPr>
        <p:txBody>
          <a:bodyPr/>
          <a:lstStyle/>
          <a:p>
            <a:pPr eaLnBrk="1" hangingPunct="1"/>
            <a:r>
              <a:rPr lang="en-US" altLang="en-US" sz="3324" dirty="0" smtClean="0"/>
              <a:t>This (Meta-level) Course Is</a:t>
            </a:r>
            <a:endParaRPr lang="en-US" altLang="en-US" dirty="0" smtClean="0"/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t" anchorCtr="0" compatLnSpc="1">
            <a:prstTxWarp prst="textNoShape">
              <a:avLst/>
            </a:prstTxWarp>
          </a:bodyPr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93" dirty="0">
              <a:solidFill>
                <a:schemeClr val="tx2"/>
              </a:solidFill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22C00D-7E30-404B-BD6C-43F1EA5BA5C7}" type="slidenum">
              <a:rPr lang="en-US" altLang="en-US" sz="1293">
                <a:solidFill>
                  <a:schemeClr val="tx2"/>
                </a:solidFill>
              </a:rPr>
              <a:pPr/>
              <a:t>5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347" y="1447801"/>
            <a:ext cx="4038430" cy="4443836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586" dirty="0"/>
              <a:t>About</a:t>
            </a:r>
          </a:p>
          <a:p>
            <a:pPr eaLnBrk="1" hangingPunct="1"/>
            <a:r>
              <a:rPr lang="en-US" altLang="en-US" sz="2586" dirty="0"/>
              <a:t>Languages </a:t>
            </a:r>
            <a:endParaRPr lang="en-US" altLang="en-US" sz="2586" dirty="0" smtClean="0"/>
          </a:p>
          <a:p>
            <a:pPr lvl="1" eaLnBrk="1" hangingPunct="1"/>
            <a:r>
              <a:rPr lang="en-US" altLang="en-US" sz="1847" dirty="0" smtClean="0"/>
              <a:t>Their </a:t>
            </a:r>
            <a:r>
              <a:rPr lang="en-US" altLang="en-US" sz="1847" dirty="0"/>
              <a:t>properties</a:t>
            </a:r>
            <a:endParaRPr lang="en-US" altLang="en-US" sz="2216" dirty="0"/>
          </a:p>
          <a:p>
            <a:pPr lvl="1" eaLnBrk="1" hangingPunct="1"/>
            <a:r>
              <a:rPr lang="en-US" altLang="en-US" sz="1847" dirty="0" smtClean="0"/>
              <a:t>What, how </a:t>
            </a:r>
            <a:r>
              <a:rPr lang="en-US" altLang="en-US" sz="1847" dirty="0"/>
              <a:t>and </a:t>
            </a:r>
            <a:r>
              <a:rPr lang="en-US" altLang="en-US" sz="1847" dirty="0" smtClean="0"/>
              <a:t>why?</a:t>
            </a:r>
            <a:endParaRPr lang="en-US" altLang="en-US" sz="1847" dirty="0"/>
          </a:p>
          <a:p>
            <a:pPr lvl="1" eaLnBrk="1" hangingPunct="1"/>
            <a:r>
              <a:rPr lang="en-US" altLang="en-US" sz="1847" dirty="0"/>
              <a:t>Their </a:t>
            </a:r>
            <a:r>
              <a:rPr lang="en-US" altLang="en-US" sz="1847" dirty="0" smtClean="0"/>
              <a:t>historical Context</a:t>
            </a:r>
          </a:p>
          <a:p>
            <a:pPr lvl="1" eaLnBrk="1" hangingPunct="1"/>
            <a:r>
              <a:rPr lang="en-US" altLang="en-US" sz="1847" dirty="0" smtClean="0"/>
              <a:t>Design Issues and choices</a:t>
            </a:r>
            <a:endParaRPr lang="en-US" altLang="en-US" sz="1847" dirty="0"/>
          </a:p>
          <a:p>
            <a:pPr eaLnBrk="1" hangingPunct="1"/>
            <a:r>
              <a:rPr lang="en-US" altLang="en-US" sz="2586" dirty="0"/>
              <a:t>Principles</a:t>
            </a:r>
          </a:p>
          <a:p>
            <a:pPr lvl="1" eaLnBrk="1" hangingPunct="1"/>
            <a:r>
              <a:rPr lang="en-US" altLang="en-US" sz="1847" dirty="0"/>
              <a:t>Practical and formal</a:t>
            </a:r>
          </a:p>
          <a:p>
            <a:pPr lvl="1" eaLnBrk="1" hangingPunct="1"/>
            <a:r>
              <a:rPr lang="en-US" altLang="en-US" sz="1847" dirty="0"/>
              <a:t>Not </a:t>
            </a:r>
            <a:r>
              <a:rPr lang="en-US" altLang="en-US" sz="1847" dirty="0" smtClean="0"/>
              <a:t>restricted </a:t>
            </a:r>
            <a:r>
              <a:rPr lang="en-US" altLang="en-US" sz="1847" dirty="0"/>
              <a:t>to a single </a:t>
            </a:r>
            <a:r>
              <a:rPr lang="en-US" altLang="en-US" sz="1847" dirty="0" smtClean="0"/>
              <a:t>language</a:t>
            </a:r>
          </a:p>
          <a:p>
            <a:r>
              <a:rPr lang="en-US" altLang="en-US" sz="2586" dirty="0" smtClean="0"/>
              <a:t>Comparing Paradigms</a:t>
            </a:r>
          </a:p>
          <a:p>
            <a:pPr lvl="1"/>
            <a:r>
              <a:rPr lang="en-US" altLang="en-US" sz="2286" dirty="0" smtClean="0"/>
              <a:t>Representative Languages like Lisp, Prolog</a:t>
            </a:r>
            <a:endParaRPr lang="en-US" altLang="en-US" sz="2286" dirty="0"/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648225" y="1447801"/>
            <a:ext cx="3809755" cy="444383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586" dirty="0"/>
              <a:t>Not about</a:t>
            </a:r>
          </a:p>
          <a:p>
            <a:pPr eaLnBrk="1" hangingPunct="1"/>
            <a:r>
              <a:rPr lang="en-US" altLang="en-US" sz="2586" dirty="0"/>
              <a:t>Programming</a:t>
            </a:r>
          </a:p>
          <a:p>
            <a:pPr lvl="1" eaLnBrk="1" hangingPunct="1"/>
            <a:r>
              <a:rPr lang="en-US" altLang="en-US" sz="1847" dirty="0"/>
              <a:t>In particular, not the place to learn basics of </a:t>
            </a:r>
            <a:r>
              <a:rPr lang="en-US" altLang="en-US" sz="1847" dirty="0" smtClean="0"/>
              <a:t>programming.</a:t>
            </a:r>
            <a:endParaRPr lang="en-US" altLang="en-US" sz="1847" dirty="0"/>
          </a:p>
          <a:p>
            <a:pPr lvl="1" eaLnBrk="1" hangingPunct="1"/>
            <a:endParaRPr lang="en-US" altLang="en-US" sz="1847" dirty="0"/>
          </a:p>
          <a:p>
            <a:pPr eaLnBrk="1" hangingPunct="1"/>
            <a:r>
              <a:rPr lang="en-US" altLang="en-US" sz="2586" dirty="0"/>
              <a:t>Applications</a:t>
            </a:r>
          </a:p>
          <a:p>
            <a:pPr lvl="1" eaLnBrk="1" hangingPunct="1"/>
            <a:r>
              <a:rPr lang="en-US" altLang="en-US" sz="1847" dirty="0"/>
              <a:t>In particular, not the place to learn about </a:t>
            </a:r>
            <a:r>
              <a:rPr lang="en-US" altLang="en-US" sz="1847" dirty="0" err="1"/>
              <a:t>guis</a:t>
            </a:r>
            <a:r>
              <a:rPr lang="en-US" altLang="en-US" sz="1847" dirty="0"/>
              <a:t>, applets etc.</a:t>
            </a:r>
          </a:p>
        </p:txBody>
      </p:sp>
    </p:spTree>
    <p:extLst>
      <p:ext uri="{BB962C8B-B14F-4D97-AF65-F5344CB8AC3E}">
        <p14:creationId xmlns:p14="http://schemas.microsoft.com/office/powerpoint/2010/main" val="5251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altLang="en-US" dirty="0" smtClean="0"/>
              <a:t>Questions to be Answered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9448800" cy="4937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 smtClean="0"/>
              <a:t>Why are there so many different programming languages?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How and why they are developed?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What is the intended purpose of a language?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In what ways are they similar?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What are the differences among them?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Why wouldn’t we simply continue to use what we have today?</a:t>
            </a:r>
          </a:p>
          <a:p>
            <a:pPr>
              <a:lnSpc>
                <a:spcPct val="150000"/>
              </a:lnSpc>
            </a:pPr>
            <a:r>
              <a:rPr lang="en-US" altLang="en-US" sz="2800" dirty="0" smtClean="0"/>
              <a:t>What kinds of programming languages may be developed in future?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24">
                <a:solidFill>
                  <a:schemeClr val="tx1"/>
                </a:solidFill>
              </a:rPr>
              <a:t>Why Study Programming Languages?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6040" indent="-263862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446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625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803" indent="-211089"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 sz="2216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FBEAA3-1028-41AD-8F9D-E68584F5F2FE}" type="slidenum">
              <a:rPr lang="en-US" altLang="en-US" sz="1293">
                <a:solidFill>
                  <a:schemeClr val="tx2"/>
                </a:solidFill>
              </a:rPr>
              <a:pPr/>
              <a:t>7</a:t>
            </a:fld>
            <a:endParaRPr lang="en-US" altLang="en-US" sz="1293">
              <a:solidFill>
                <a:schemeClr val="tx2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347" y="1388531"/>
            <a:ext cx="8229307" cy="4558807"/>
          </a:xfrm>
        </p:spPr>
        <p:txBody>
          <a:bodyPr/>
          <a:lstStyle/>
          <a:p>
            <a:pPr eaLnBrk="1" hangingPunct="1"/>
            <a:r>
              <a:rPr lang="en-US" altLang="en-US" sz="2586"/>
              <a:t>Better use of the programming language you are using.</a:t>
            </a:r>
          </a:p>
          <a:p>
            <a:pPr eaLnBrk="1" hangingPunct="1"/>
            <a:r>
              <a:rPr lang="en-US" altLang="en-US" sz="2586"/>
              <a:t>To increase capacity of expressing ideas and developing effective algorithms.</a:t>
            </a:r>
          </a:p>
          <a:p>
            <a:pPr eaLnBrk="1" hangingPunct="1"/>
            <a:r>
              <a:rPr lang="en-US" altLang="en-US" sz="2586"/>
              <a:t>To be able to chose a programming language wisely.</a:t>
            </a:r>
          </a:p>
          <a:p>
            <a:pPr eaLnBrk="1" hangingPunct="1"/>
            <a:r>
              <a:rPr lang="en-US" altLang="en-US" sz="2586"/>
              <a:t>To increase ability to learn new languages and paradigms.</a:t>
            </a:r>
          </a:p>
          <a:p>
            <a:pPr eaLnBrk="1" hangingPunct="1"/>
            <a:r>
              <a:rPr lang="en-US" altLang="en-US" sz="2586"/>
              <a:t>To better understand the significance of implementation issues.</a:t>
            </a:r>
          </a:p>
          <a:p>
            <a:pPr eaLnBrk="1" hangingPunct="1"/>
            <a:r>
              <a:rPr lang="en-US" altLang="en-US" sz="2586"/>
              <a:t>To increase ability to design your own “little languages”.</a:t>
            </a:r>
          </a:p>
          <a:p>
            <a:pPr eaLnBrk="1" hangingPunct="1"/>
            <a:r>
              <a:rPr lang="en-US" altLang="en-US" sz="2586"/>
              <a:t>For the overall advancement of computing</a:t>
            </a:r>
            <a:r>
              <a:rPr lang="en-US" altLang="en-US" sz="2216"/>
              <a:t>.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00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618" y="403477"/>
            <a:ext cx="8934382" cy="914693"/>
          </a:xfrm>
        </p:spPr>
        <p:txBody>
          <a:bodyPr/>
          <a:lstStyle/>
          <a:p>
            <a:pPr eaLnBrk="1" hangingPunct="1"/>
            <a:r>
              <a:rPr lang="en-US" altLang="en-US" sz="3324">
                <a:solidFill>
                  <a:schemeClr val="tx1"/>
                </a:solidFill>
              </a:rPr>
              <a:t>Why are there so many prog. languages?</a:t>
            </a:r>
            <a:endParaRPr lang="en-US" altLang="en-US" i="1" smtClean="0">
              <a:solidFill>
                <a:schemeClr val="tx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347" y="1318170"/>
            <a:ext cx="3833210" cy="462916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955"/>
              <a:t>they try out new ideas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955"/>
              <a:t>they enforce policies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955"/>
              <a:t>they provide shorter notation (much of the coding is implicit)</a:t>
            </a:r>
          </a:p>
          <a:p>
            <a:pPr eaLnBrk="1" hangingPunct="1"/>
            <a:r>
              <a:rPr lang="en-US" altLang="en-US" sz="2955"/>
              <a:t>they meet specific needs</a:t>
            </a:r>
          </a:p>
        </p:txBody>
      </p:sp>
      <p:pic>
        <p:nvPicPr>
          <p:cNvPr id="91136" name="Picture 1024" descr="E:\Modern Programming Languages\Programming_Languages_Clock_White_Ri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57" y="1388531"/>
            <a:ext cx="4714188" cy="471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Reasons to study concepts of Programming Languages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0" y="1295400"/>
            <a:ext cx="9144000" cy="4525962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 smtClean="0">
                <a:latin typeface="Helvetica" panose="020B0604020202020204" pitchFamily="34" charset="0"/>
              </a:rPr>
              <a:t>Increased capacity to express programming concepts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 smtClean="0">
                <a:latin typeface="Helvetica" panose="020B0604020202020204" pitchFamily="34" charset="0"/>
              </a:rPr>
              <a:t>Improved background for choosing appropriate languages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 smtClean="0">
                <a:latin typeface="Helvetica" panose="020B0604020202020204" pitchFamily="34" charset="0"/>
              </a:rPr>
              <a:t>Increased ability to learn new languages</a:t>
            </a:r>
          </a:p>
          <a:p>
            <a:pPr marL="990600" lvl="1" indent="-53340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latin typeface="Helvetica" panose="020B0604020202020204" pitchFamily="34" charset="0"/>
              </a:rPr>
              <a:t>Design methodologies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 smtClean="0">
                <a:latin typeface="Helvetica" panose="020B0604020202020204" pitchFamily="34" charset="0"/>
              </a:rPr>
              <a:t>Understanding the significance of implementation</a:t>
            </a:r>
          </a:p>
          <a:p>
            <a:pPr marL="609600" indent="-609600">
              <a:lnSpc>
                <a:spcPct val="150000"/>
              </a:lnSpc>
              <a:spcBef>
                <a:spcPct val="0"/>
              </a:spcBef>
            </a:pPr>
            <a:r>
              <a:rPr lang="en-US" altLang="en-US" sz="2800" dirty="0" smtClean="0">
                <a:latin typeface="Helvetica" panose="020B0604020202020204" pitchFamily="34" charset="0"/>
              </a:rPr>
              <a:t>Increased ability to design new languages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4181</TotalTime>
  <Words>772</Words>
  <Application>Microsoft Office PowerPoint</Application>
  <PresentationFormat>On-screen Show (4:3)</PresentationFormat>
  <Paragraphs>137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Gill Sans MT</vt:lpstr>
      <vt:lpstr>Helvetica</vt:lpstr>
      <vt:lpstr>Times New Roman</vt:lpstr>
      <vt:lpstr>Wingdings</vt:lpstr>
      <vt:lpstr>Wingdings 3</vt:lpstr>
      <vt:lpstr>Origin</vt:lpstr>
      <vt:lpstr>CS-445 Programming Languages Slides 1 – Why to Study Programming Languages</vt:lpstr>
      <vt:lpstr>Welcome to Programming Languages Landscape</vt:lpstr>
      <vt:lpstr>PowerPoint Presentation</vt:lpstr>
      <vt:lpstr>What is a Programming Language?</vt:lpstr>
      <vt:lpstr>This (Meta-level) Course Is</vt:lpstr>
      <vt:lpstr>Questions to be Answered</vt:lpstr>
      <vt:lpstr>Why Study Programming Languages?</vt:lpstr>
      <vt:lpstr>Why are there so many prog. languages?</vt:lpstr>
      <vt:lpstr>Reasons to study concepts of Programming Languages</vt:lpstr>
      <vt:lpstr>Increased Capacity to express programming concepts</vt:lpstr>
      <vt:lpstr>Improved background for Choosing appropriate languages</vt:lpstr>
      <vt:lpstr>Better understanding of significance of implementation</vt:lpstr>
      <vt:lpstr>Major Application Domains</vt:lpstr>
      <vt:lpstr>Different Perspectives on PL Study</vt:lpstr>
    </vt:vector>
  </TitlesOfParts>
  <Manager/>
  <Company>Silicon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subject/>
  <dc:creator>TW</dc:creator>
  <cp:keywords/>
  <dc:description/>
  <cp:lastModifiedBy>Talha Wahed</cp:lastModifiedBy>
  <cp:revision>75</cp:revision>
  <dcterms:created xsi:type="dcterms:W3CDTF">2005-02-22T13:37:42Z</dcterms:created>
  <dcterms:modified xsi:type="dcterms:W3CDTF">2020-04-27T01:34:24Z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TC011367951033</vt:lpwstr>
  </property>
</Properties>
</file>