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52" r:id="rId1"/>
  </p:sldMasterIdLst>
  <p:notesMasterIdLst>
    <p:notesMasterId r:id="rId29"/>
  </p:notesMasterIdLst>
  <p:handoutMasterIdLst>
    <p:handoutMasterId r:id="rId30"/>
  </p:handoutMasterIdLst>
  <p:sldIdLst>
    <p:sldId id="317" r:id="rId2"/>
    <p:sldId id="262" r:id="rId3"/>
    <p:sldId id="259" r:id="rId4"/>
    <p:sldId id="323" r:id="rId5"/>
    <p:sldId id="330" r:id="rId6"/>
    <p:sldId id="260" r:id="rId7"/>
    <p:sldId id="329" r:id="rId8"/>
    <p:sldId id="331" r:id="rId9"/>
    <p:sldId id="332" r:id="rId10"/>
    <p:sldId id="319" r:id="rId11"/>
    <p:sldId id="318" r:id="rId12"/>
    <p:sldId id="269" r:id="rId13"/>
    <p:sldId id="333" r:id="rId14"/>
    <p:sldId id="334" r:id="rId15"/>
    <p:sldId id="335" r:id="rId16"/>
    <p:sldId id="336" r:id="rId17"/>
    <p:sldId id="337" r:id="rId18"/>
    <p:sldId id="326" r:id="rId19"/>
    <p:sldId id="325" r:id="rId20"/>
    <p:sldId id="327" r:id="rId21"/>
    <p:sldId id="320" r:id="rId22"/>
    <p:sldId id="338" r:id="rId23"/>
    <p:sldId id="340" r:id="rId24"/>
    <p:sldId id="278" r:id="rId25"/>
    <p:sldId id="280" r:id="rId26"/>
    <p:sldId id="281" r:id="rId27"/>
    <p:sldId id="282" r:id="rId28"/>
  </p:sldIdLst>
  <p:sldSz cx="9902825" cy="6858000"/>
  <p:notesSz cx="6858000" cy="9144000"/>
  <p:embeddedFontLst>
    <p:embeddedFont>
      <p:font typeface="Bookman Old Style" panose="02050604050505020204" pitchFamily="18" charset="0"/>
      <p:regular r:id="rId31"/>
      <p:bold r:id="rId32"/>
      <p:italic r:id="rId33"/>
      <p:boldItalic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48" y="72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Programming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FE46FC-9D26-4658-82B5-6EDC0CA14A82}" type="datetime1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Talha Waheed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B54060-3F66-418B-90E6-CBDB1BAAB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Programming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8F3158-AA2C-4997-B597-C832CC759E9A}" type="datetime1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4088" y="685800"/>
            <a:ext cx="4949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Talha Waheed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9CDFC8F-0937-4B09-9F9C-916C95FC8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37C62D-0A0F-4DEB-8D14-AC5224CAAFA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B94C5A-C499-41BD-8BA7-8EED2053325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94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 smtClean="0"/>
              <a:t>What is a Natural Language?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77D41B-2E98-41B4-AE8A-C71AEE22A72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900" smtClean="0"/>
              <a:t>Before the first Fortran compiler (1957), it was commonly believed that any compiler would produce code so terribly inefficient as to be useless.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A05141-4EF6-4C2B-957B-F344C631E53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Font typeface="Symbol" panose="05050102010706020507" pitchFamily="18" charset="2"/>
              <a:buNone/>
            </a:pPr>
            <a:r>
              <a:rPr lang="en-US" altLang="en-US" smtClean="0"/>
              <a:t>interpreters run program </a:t>
            </a:r>
          </a:p>
          <a:p>
            <a:pPr lvl="2">
              <a:buFont typeface="Symbol" panose="05050102010706020507" pitchFamily="18" charset="2"/>
              <a:buNone/>
            </a:pPr>
            <a:r>
              <a:rPr lang="en-US" altLang="en-US" smtClean="0"/>
              <a:t>translator (compilers) transform programs from one form to another </a:t>
            </a:r>
          </a:p>
          <a:p>
            <a:pPr lvl="2">
              <a:buFont typeface="Symbol" panose="05050102010706020507" pitchFamily="18" charset="2"/>
              <a:buNone/>
            </a:pPr>
            <a:r>
              <a:rPr lang="en-US" altLang="en-US" smtClean="0"/>
              <a:t>the CPU is a hardware interpreter; it actually does something </a:t>
            </a:r>
          </a:p>
          <a:p>
            <a:pPr lvl="2">
              <a:buFont typeface="Symbol" panose="05050102010706020507" pitchFamily="18" charset="2"/>
              <a:buNone/>
            </a:pPr>
            <a:r>
              <a:rPr lang="en-US" altLang="en-US" smtClean="0"/>
              <a:t>hybrid systems: compile to byte-code, interpret byte-code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9488" y="3648075"/>
            <a:ext cx="7923212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048250"/>
            <a:ext cx="7921625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9488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20378" y="3886200"/>
            <a:ext cx="7427119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378" y="5124450"/>
            <a:ext cx="7427119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932613" y="6354763"/>
            <a:ext cx="2474912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38488" y="6354763"/>
            <a:ext cx="376396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 - Talha Waheed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17625" y="6354763"/>
            <a:ext cx="1319213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AC5DF1-DFED-4973-9D06-4C683459C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197965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75ECC0-5037-47BA-92AE-F5A056718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8503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4173537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BB029B-5C68-403C-BEDA-511656094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70630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8912543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560AB3-D820-4AF9-B64B-D9FE9C2E8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882116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819400"/>
            <a:ext cx="7921625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78" y="2971800"/>
            <a:ext cx="7427119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900" y="4267201"/>
            <a:ext cx="7344595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3" y="6354763"/>
            <a:ext cx="247491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58875" y="6354763"/>
            <a:ext cx="1646238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10BA7-06D7-4DBF-A89B-362758A80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07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4377049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16607" y="1216152"/>
            <a:ext cx="4377049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3B6D5C-A323-4607-8FB4-29119232E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668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2" y="1285875"/>
            <a:ext cx="437546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3938" y="1295400"/>
            <a:ext cx="4377186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141" y="2133600"/>
            <a:ext cx="4373748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33936" y="2133600"/>
            <a:ext cx="4373748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91294D-DAC3-4634-BC9F-80C8AF68F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1730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0E3A15-1749-4D88-B474-DEEE4FB88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0208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75612E-C16C-44C3-B2D2-116A269EB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4973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673475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454" y="304801"/>
            <a:ext cx="2723277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49454" y="1219202"/>
            <a:ext cx="2723277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0094" y="304800"/>
            <a:ext cx="6189266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D9B2E2-9822-4BFE-A977-771BE2682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62678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" y="501650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500857"/>
            <a:ext cx="8912543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" y="1905001"/>
            <a:ext cx="8912543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1" y="1219200"/>
            <a:ext cx="8912543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B194EF-6F59-48B1-9A1A-5C46BDAAB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42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2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22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2613" y="6356350"/>
            <a:ext cx="2478087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38488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Programming Languages - Talha Waheed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2FE8B9-F405-46AA-93A1-C6D6701C2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22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 spd="med"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5124450"/>
            <a:ext cx="7426325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UET Lahore</a:t>
            </a:r>
            <a:endParaRPr lang="en-US" dirty="0"/>
          </a:p>
        </p:txBody>
      </p:sp>
      <p:pic>
        <p:nvPicPr>
          <p:cNvPr id="15363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76200"/>
            <a:ext cx="5534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le 1"/>
          <p:cNvSpPr>
            <a:spLocks noGrp="1"/>
          </p:cNvSpPr>
          <p:nvPr>
            <p:ph type="ctrTitle"/>
          </p:nvPr>
        </p:nvSpPr>
        <p:spPr>
          <a:xfrm>
            <a:off x="1217613" y="3833813"/>
            <a:ext cx="7529512" cy="1066800"/>
          </a:xfrm>
        </p:spPr>
        <p:txBody>
          <a:bodyPr/>
          <a:lstStyle/>
          <a:p>
            <a:pPr algn="ctr"/>
            <a:r>
              <a:rPr lang="en-US" altLang="en-US" sz="2400" dirty="0" smtClean="0"/>
              <a:t>CS-445 Programming </a:t>
            </a:r>
            <a:r>
              <a:rPr lang="en-US" altLang="en-US" sz="2400" smtClean="0"/>
              <a:t>Languages </a:t>
            </a:r>
            <a:r>
              <a:rPr lang="en-US" altLang="en-US" sz="2400" smtClean="0"/>
              <a:t>Slides </a:t>
            </a:r>
            <a:r>
              <a:rPr lang="en-US" altLang="en-US" sz="2400" dirty="0" smtClean="0"/>
              <a:t>2 – Classification of Programming Languages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152E8-A820-4851-A048-87808F598E6A}" type="slidenum">
              <a:rPr lang="en-US" altLang="en-US" sz="1400">
                <a:solidFill>
                  <a:schemeClr val="tx2"/>
                </a:solidFill>
              </a:rPr>
              <a:pPr/>
              <a:t>10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28600"/>
            <a:ext cx="82296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281087-8128-4290-A86D-CD4E1E2EF10A}" type="slidenum">
              <a:rPr lang="en-US" altLang="en-US" sz="1400">
                <a:solidFill>
                  <a:schemeClr val="tx2"/>
                </a:solidFill>
              </a:rPr>
              <a:pPr/>
              <a:t>11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8600"/>
            <a:ext cx="9104313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16925" cy="7620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tx1"/>
                </a:solidFill>
              </a:rPr>
              <a:t>History of Language Development</a:t>
            </a:r>
            <a:r>
              <a:rPr lang="en-US" altLang="en-US" sz="3600" smtClean="0">
                <a:solidFill>
                  <a:schemeClr val="tx1"/>
                </a:solidFill>
              </a:rPr>
              <a:t> 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80294D-FA59-4ADC-B4EE-59F07E2317DC}" type="slidenum">
              <a:rPr lang="en-US" altLang="en-US" sz="1400">
                <a:solidFill>
                  <a:schemeClr val="tx2"/>
                </a:solidFill>
              </a:rPr>
              <a:pPr/>
              <a:t>12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837613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1950s - Exploiting Machine Power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Machine Language, Assembly Languages, FORTRAN</a:t>
            </a:r>
          </a:p>
          <a:p>
            <a:pPr eaLnBrk="1" hangingPunct="1"/>
            <a:r>
              <a:rPr lang="en-US" altLang="en-US" sz="2800" smtClean="0"/>
              <a:t>1960s - Increasing Expressive Power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COBOL, Lisp, Algol 60, BASIC, SNOBOL, PL/I, Simula</a:t>
            </a:r>
          </a:p>
          <a:p>
            <a:pPr eaLnBrk="1" hangingPunct="1"/>
            <a:r>
              <a:rPr lang="en-US" altLang="en-US" sz="2800" smtClean="0"/>
              <a:t>1970s - Portability and Reliability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Pascal, Algol 68, C</a:t>
            </a:r>
          </a:p>
          <a:p>
            <a:pPr eaLnBrk="1" hangingPunct="1"/>
            <a:r>
              <a:rPr lang="en-US" altLang="en-US" sz="2800" smtClean="0"/>
              <a:t>1980s - Managing Complexity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Modula-2, Ada, Smalltalk, Eiffel, ML</a:t>
            </a:r>
          </a:p>
          <a:p>
            <a:pPr eaLnBrk="1" hangingPunct="1"/>
            <a:r>
              <a:rPr lang="en-US" altLang="en-US" sz="2800" smtClean="0"/>
              <a:t>1990s - Parallelism, Distribution, Objects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C++, Modula-3, Ada 95, . . . JAVA!!!, XML</a:t>
            </a:r>
          </a:p>
          <a:p>
            <a:pPr eaLnBrk="1" hangingPunct="1"/>
            <a:r>
              <a:rPr lang="en-US" altLang="en-US" sz="2800" smtClean="0"/>
              <a:t>2000s  - ????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C#,  Ruby, What Next ???</a:t>
            </a:r>
          </a:p>
        </p:txBody>
      </p:sp>
      <p:pic>
        <p:nvPicPr>
          <p:cNvPr id="97280" name="Picture 1024" descr="E:\Modern Programming Languages\5e404de90ed829ac0b48b40cc2c1f837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2667000"/>
            <a:ext cx="1308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History: mid-1950s to early 1970s (1/2)</a:t>
            </a:r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88CF2B-0E3A-4A13-87B0-C218EBB477E5}" type="slidenum">
              <a:rPr lang="en-US" altLang="en-US" sz="1400">
                <a:solidFill>
                  <a:schemeClr val="tx2"/>
                </a:solidFill>
              </a:rPr>
              <a:pPr/>
              <a:t>13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493125" cy="4876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Main areas of application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numerical computation</a:t>
            </a:r>
            <a:endParaRPr 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1957-FORTRAN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1958-Algol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business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1955-FLOWMATIC (Grace Hopper)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1959-COBOL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artificial intelligence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about 1955-IPL, IPL-2, IPL-V (Newell, Shaw, Simon)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Fall 1958-Lisp (McCarthy)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for string processing: COMIT, SNOBOL4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systems programming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CPL, BCPL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1800" dirty="0"/>
              <a:t>1972-C</a:t>
            </a:r>
          </a:p>
        </p:txBody>
      </p:sp>
      <p:pic>
        <p:nvPicPr>
          <p:cNvPr id="87040" name="Picture 1024" descr="E:\Modern Programming Languages\grace-hopper-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1371600"/>
            <a:ext cx="2819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1" name="Picture 1025" descr="E:\Modern Programming Languages\220px-Ken_n_denn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4429125"/>
            <a:ext cx="2682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History: mid-1950s to early 1970s (2/2)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FCD55D-8B2D-4E9F-B612-9DC8B86688CB}" type="slidenum">
              <a:rPr lang="en-US" altLang="en-US" sz="1400">
                <a:solidFill>
                  <a:schemeClr val="tx2"/>
                </a:solidFill>
              </a:rPr>
              <a:pPr/>
              <a:t>14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676400"/>
            <a:ext cx="8912225" cy="44799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Hardware: main frames running batch processes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mostly file processing, punched cards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error recovery and exception handling to reduce need for reruns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no timing constraints on programs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History: 1970s to 1980s</a:t>
            </a:r>
            <a:endParaRPr lang="en-US" alt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131E58-CA4D-42FE-BE89-95B44C617F01}" type="slidenum">
              <a:rPr lang="en-US" altLang="en-US" sz="1400">
                <a:solidFill>
                  <a:schemeClr val="tx2"/>
                </a:solidFill>
              </a:rPr>
              <a:pPr/>
              <a:t>15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676400"/>
            <a:ext cx="9104313" cy="44799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Hardware: time sharing main frames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time sharing --- "an idea whose time has come and gone"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interactive computing; keyboard input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I/O properties of keyboards different from files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error recovery by interaction with user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timing constraints (computer response time, user pauses)</a:t>
            </a:r>
          </a:p>
          <a:p>
            <a:pPr eaLnBrk="1" hangingPunct="1"/>
            <a:endParaRPr lang="en-US" altLang="en-US" sz="32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685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History: 1980s to 1990s</a:t>
            </a:r>
            <a:endParaRPr lang="en-US" alt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A6A445-EBC9-4222-B8C6-85B99553D6AB}" type="slidenum">
              <a:rPr lang="en-US" altLang="en-US" sz="1400">
                <a:solidFill>
                  <a:schemeClr val="tx2"/>
                </a:solidFill>
              </a:rPr>
              <a:pPr/>
              <a:t>16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142413" cy="4800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Hardware: PCs, micro-controllers, and embedded systems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Time sharing not needed (but reemerges to provide multiprocessing)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interactive graphics is important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micro-controllers and embedded systems operate without OS or use special real-time OS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embedded systems must be reliable and correct; need to operate in real time, recover from errors, ordinarily never terminate, are often distributed systems</a:t>
            </a:r>
          </a:p>
          <a:p>
            <a:pPr eaLnBrk="1" hangingPunct="1"/>
            <a:endParaRPr lang="en-US" altLang="en-US" sz="32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685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History: 1990s to present</a:t>
            </a:r>
            <a:endParaRPr lang="en-US" alt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DD1534-02E2-4C01-BB5E-6F3FEDE32E73}" type="slidenum">
              <a:rPr lang="en-US" altLang="en-US" sz="1400">
                <a:solidFill>
                  <a:schemeClr val="tx2"/>
                </a:solidFill>
              </a:rPr>
              <a:pPr/>
              <a:t>17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013" y="1371600"/>
            <a:ext cx="8459787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Hardware: the world is one big computer (Internet)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distributed computing is everywhere on local area networks, the internet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reemergence of central computers (servers)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security becomes even more important than before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making programs run on multiple platforms becomes an issue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2400" smtClean="0"/>
          </a:p>
          <a:p>
            <a:pPr eaLnBrk="1" hangingPunct="1"/>
            <a:r>
              <a:rPr lang="en-US" altLang="en-US" sz="2800" smtClean="0"/>
              <a:t>New applications</a:t>
            </a: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(desktop) publishing: TEX, Postscript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software agents and other processes, including scripts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A Simplified Family Tree of Programming Languages 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95F60-C9BE-4D17-984D-04671CC2CF93}" type="slidenum">
              <a:rPr lang="en-US" altLang="en-US" sz="1400">
                <a:solidFill>
                  <a:schemeClr val="tx2"/>
                </a:solidFill>
              </a:rPr>
              <a:pPr/>
              <a:t>18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35844" name="Picture 2" descr="E:\Modern Programming Languages\the-family-tree-of-programming-langu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343025"/>
            <a:ext cx="8220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30A384-7D6D-4065-90C1-F6A66867B16D}" type="slidenum">
              <a:rPr lang="en-US" altLang="en-US" sz="1400">
                <a:solidFill>
                  <a:schemeClr val="tx2"/>
                </a:solidFill>
              </a:rPr>
              <a:pPr/>
              <a:t>19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36867" name="Picture 3" descr="E:\Modern Programming Languages\paradigmsDIAGRAMeng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753600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2225" cy="6858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chemeClr val="tx1"/>
                </a:solidFill>
              </a:rPr>
              <a:t>Typical classifications of PL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45E8B1-D963-4F14-8567-52E1267A89EC}" type="slidenum">
              <a:rPr lang="en-US" altLang="en-US" sz="1400">
                <a:solidFill>
                  <a:schemeClr val="tx2"/>
                </a:solidFill>
              </a:rPr>
              <a:pPr/>
              <a:t>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235075"/>
            <a:ext cx="8912225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Low-level vs. High-level vs. Very High Level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Language generations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1</a:t>
            </a:r>
            <a:r>
              <a:rPr lang="en-US" altLang="en-US" sz="2800" baseline="30000" smtClean="0"/>
              <a:t>st</a:t>
            </a:r>
            <a:r>
              <a:rPr lang="en-US" altLang="en-US" sz="2800" smtClean="0"/>
              <a:t> , 2</a:t>
            </a:r>
            <a:r>
              <a:rPr lang="en-US" altLang="en-US" sz="2800" baseline="30000" smtClean="0"/>
              <a:t>nd</a:t>
            </a:r>
            <a:r>
              <a:rPr lang="en-US" altLang="en-US" sz="2800" smtClean="0"/>
              <a:t> , 3</a:t>
            </a:r>
            <a:r>
              <a:rPr lang="en-US" altLang="en-US" sz="2800" baseline="30000" smtClean="0"/>
              <a:t>rd</a:t>
            </a:r>
            <a:r>
              <a:rPr lang="en-US" altLang="en-US" sz="2800" smtClean="0"/>
              <a:t> , 4</a:t>
            </a:r>
            <a:r>
              <a:rPr lang="en-US" altLang="en-US" sz="2800" baseline="30000" smtClean="0"/>
              <a:t>th</a:t>
            </a:r>
            <a:r>
              <a:rPr lang="en-US" altLang="en-US" sz="2800" smtClean="0"/>
              <a:t>, 5</a:t>
            </a:r>
            <a:r>
              <a:rPr lang="en-US" altLang="en-US" sz="2800" baseline="30000" smtClean="0"/>
              <a:t>th</a:t>
            </a:r>
            <a:r>
              <a:rPr lang="en-US" altLang="en-US" sz="2800" smtClean="0"/>
              <a:t>  ...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e.g. machine, assembly, procedural, application, </a:t>
            </a:r>
            <a:br>
              <a:rPr lang="en-US" altLang="en-US" sz="2800" smtClean="0"/>
            </a:br>
            <a:r>
              <a:rPr lang="en-US" altLang="en-US" sz="2800" smtClean="0"/>
              <a:t>AI techniques &amp; inference languages, neural nets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General-purpose vs. special purpose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C/C++, Scripting Languages, </a:t>
            </a:r>
            <a:br>
              <a:rPr lang="en-US" altLang="en-US" sz="2800" smtClean="0"/>
            </a:br>
            <a:r>
              <a:rPr lang="en-US" altLang="en-US" sz="2800" smtClean="0"/>
              <a:t>Robot Programming Language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100" smtClean="0"/>
              <a:t>Different Language Implementation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100" smtClean="0"/>
              <a:t>Language Paradigms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3100" smtClean="0"/>
          </a:p>
        </p:txBody>
      </p:sp>
      <p:pic>
        <p:nvPicPr>
          <p:cNvPr id="90112" name="Picture 1024" descr="E:\Modern Programming Languages\programming-languages-cars-robots-co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41148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Evolution of Human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AF73E5-3815-42EE-ABFB-2623D5A9E26C}" type="slidenum">
              <a:rPr lang="en-US" altLang="en-US" sz="1400">
                <a:solidFill>
                  <a:schemeClr val="tx2"/>
                </a:solidFill>
              </a:rPr>
              <a:pPr/>
              <a:t>20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37892" name="Picture 2" descr="E:\Modern Programming Languages\evolution_of_a_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905000"/>
            <a:ext cx="90249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2A5838-388E-4B60-A9F8-1FD4401B3D79}" type="slidenum">
              <a:rPr lang="en-US" altLang="en-US" sz="1400">
                <a:solidFill>
                  <a:schemeClr val="tx2"/>
                </a:solidFill>
              </a:rPr>
              <a:pPr/>
              <a:t>21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38915" name="Picture 2" descr="E:\Modern Programming Languages\4833512699_761a3fcc6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81000"/>
            <a:ext cx="9753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2225" cy="6858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chemeClr val="tx1"/>
                </a:solidFill>
              </a:rPr>
              <a:t>Factors Influencing Language Design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7F753B-C6DC-4443-9EAC-50D9EE68C5D8}" type="slidenum">
              <a:rPr lang="en-US" altLang="en-US" sz="1400">
                <a:solidFill>
                  <a:schemeClr val="tx2"/>
                </a:solidFill>
              </a:rPr>
              <a:pPr/>
              <a:t>22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7013" y="1066800"/>
            <a:ext cx="9296400" cy="533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en-US" altLang="en-US" sz="3200" dirty="0" smtClean="0"/>
              <a:t>The language we "speak" influences what we can say 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3200" dirty="0" smtClean="0"/>
              <a:t>[Whorf]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32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smtClean="0"/>
              <a:t>Application </a:t>
            </a:r>
            <a:r>
              <a:rPr lang="en-US" sz="3200" dirty="0"/>
              <a:t>programmers' perspective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/>
              <a:t>Make programming as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easy </a:t>
            </a:r>
            <a:r>
              <a:rPr lang="en-US" sz="2800" dirty="0"/>
              <a:t>and natural as possible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/>
              <a:t>Define a user-friendly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"</a:t>
            </a:r>
            <a:r>
              <a:rPr lang="en-US" sz="2800" dirty="0"/>
              <a:t>virtual </a:t>
            </a:r>
            <a:r>
              <a:rPr lang="en-US" sz="2800" dirty="0" smtClean="0"/>
              <a:t>machine“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endParaRPr lang="en-US" sz="2800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endParaRPr lang="en-US" sz="2800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smtClean="0"/>
              <a:t>Language </a:t>
            </a:r>
            <a:r>
              <a:rPr lang="en-US" sz="3200" dirty="0"/>
              <a:t>implementers' perspective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/>
              <a:t>Make efficient implementation possible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/>
              <a:t>Define a reasonable mapping to a real machine</a:t>
            </a:r>
          </a:p>
        </p:txBody>
      </p:sp>
      <p:pic>
        <p:nvPicPr>
          <p:cNvPr id="95232" name="Picture 1024" descr="E:\Modern Programming Languages\sdm0312g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286000"/>
            <a:ext cx="382111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6525"/>
            <a:ext cx="8416925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Factors Influencing Language Design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778D29-B81D-4B05-B02D-6C3DC349CC98}" type="slidenum">
              <a:rPr lang="en-US" altLang="en-US" sz="1400">
                <a:solidFill>
                  <a:schemeClr val="tx2"/>
                </a:solidFill>
              </a:rPr>
              <a:pPr/>
              <a:t>23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2850"/>
            <a:ext cx="5867400" cy="584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Hardware Architecture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Application Domains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/>
              <a:t>New uses and users, Changing requirements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Programming methodologies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/>
              <a:t>Managing large, complex systems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Implementation methods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/>
              <a:t>Improved techniques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Theoretical studies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/>
              <a:t>Assess strengths and weaknesses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Standardization (formal or de facto)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/>
              <a:t>Portability &amp; Re-use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Strong promoter (usually an organization)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Easy access to high quality compilers and tools</a:t>
            </a:r>
          </a:p>
        </p:txBody>
      </p:sp>
      <p:pic>
        <p:nvPicPr>
          <p:cNvPr id="5" name="Picture 1024" descr="E:\Modern Programming Languages\paradigm_leve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609600"/>
            <a:ext cx="5029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180013" y="3827463"/>
            <a:ext cx="4975225" cy="3182937"/>
            <a:chOff x="1728" y="720"/>
            <a:chExt cx="6336" cy="2304"/>
          </a:xfrm>
        </p:grpSpPr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3425" y="1491"/>
              <a:ext cx="2476" cy="8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i="1"/>
                <a:t>Programming Languages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 flipV="1">
              <a:off x="4752" y="115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>
              <a:off x="4752" y="23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5760" y="187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Text Box 10"/>
            <p:cNvSpPr txBox="1">
              <a:spLocks noChangeArrowheads="1"/>
            </p:cNvSpPr>
            <p:nvPr/>
          </p:nvSpPr>
          <p:spPr bwMode="auto">
            <a:xfrm>
              <a:off x="3744" y="720"/>
              <a:ext cx="201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/>
                <a:t>Hardware</a:t>
              </a:r>
              <a:endParaRPr lang="en-US" altLang="en-US" sz="1000"/>
            </a:p>
          </p:txBody>
        </p:sp>
        <p:sp>
          <p:nvSpPr>
            <p:cNvPr id="40972" name="Text Box 11"/>
            <p:cNvSpPr txBox="1">
              <a:spLocks noChangeArrowheads="1"/>
            </p:cNvSpPr>
            <p:nvPr/>
          </p:nvSpPr>
          <p:spPr bwMode="auto">
            <a:xfrm>
              <a:off x="6192" y="1728"/>
              <a:ext cx="187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i="1"/>
                <a:t>Systems Software</a:t>
              </a:r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3888" y="2592"/>
              <a:ext cx="1728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/>
                <a:t>Theory</a:t>
              </a:r>
              <a:endParaRPr lang="en-US" altLang="en-US" sz="1000"/>
            </a:p>
          </p:txBody>
        </p:sp>
        <p:sp>
          <p:nvSpPr>
            <p:cNvPr id="40974" name="Text Box 13"/>
            <p:cNvSpPr txBox="1">
              <a:spLocks noChangeArrowheads="1"/>
            </p:cNvSpPr>
            <p:nvPr/>
          </p:nvSpPr>
          <p:spPr bwMode="auto">
            <a:xfrm>
              <a:off x="1728" y="1584"/>
              <a:ext cx="1584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/>
                <a:t>Applications</a:t>
              </a:r>
              <a:endParaRPr lang="en-US" altLang="en-US" sz="800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 flipH="1">
              <a:off x="2935" y="187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0"/>
            <a:ext cx="8416925" cy="6858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Translation</a:t>
            </a:r>
            <a:endParaRPr lang="en-US" altLang="en-US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2F8B4C-4E30-4CD0-9EC5-6D5B6291A960}" type="slidenum">
              <a:rPr lang="en-US" altLang="en-US" sz="1400">
                <a:solidFill>
                  <a:schemeClr val="tx2"/>
                </a:solidFill>
              </a:rPr>
              <a:pPr/>
              <a:t>24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10056813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smtClean="0"/>
              <a:t>Converting a program written in a HLL into machine language.</a:t>
            </a:r>
          </a:p>
          <a:p>
            <a:pPr lvl="1" eaLnBrk="1" hangingPunct="1">
              <a:buFontTx/>
              <a:buNone/>
            </a:pPr>
            <a:r>
              <a:rPr lang="en-US" altLang="en-US" sz="2500" b="1" smtClean="0"/>
              <a:t>Compilation:</a:t>
            </a:r>
            <a:r>
              <a:rPr lang="en-US" altLang="en-US" sz="2500" smtClean="0"/>
              <a:t> whole program is translated before execution. (C/C++)</a:t>
            </a:r>
          </a:p>
          <a:p>
            <a:pPr lvl="1" eaLnBrk="1" hangingPunct="1">
              <a:buFontTx/>
              <a:buNone/>
            </a:pPr>
            <a:r>
              <a:rPr lang="en-US" altLang="en-US" sz="2500" b="1" smtClean="0"/>
              <a:t>Interpretation:</a:t>
            </a:r>
            <a:r>
              <a:rPr lang="en-US" altLang="en-US" sz="2500" smtClean="0"/>
              <a:t> Translate and execute, one statement at a time. (BASIC)</a:t>
            </a: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227013" y="2971800"/>
            <a:ext cx="9601200" cy="3352800"/>
            <a:chOff x="2304" y="5616"/>
            <a:chExt cx="9504" cy="3456"/>
          </a:xfrm>
        </p:grpSpPr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4176" y="5616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/>
                <a:t>Source Code</a:t>
              </a:r>
            </a:p>
          </p:txBody>
        </p:sp>
        <p:sp>
          <p:nvSpPr>
            <p:cNvPr id="41991" name="Oval 6"/>
            <p:cNvSpPr>
              <a:spLocks noChangeArrowheads="1"/>
            </p:cNvSpPr>
            <p:nvPr/>
          </p:nvSpPr>
          <p:spPr bwMode="auto">
            <a:xfrm>
              <a:off x="4176" y="8208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Target Code</a:t>
              </a:r>
            </a:p>
          </p:txBody>
        </p:sp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6048" y="8208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  <a:endParaRPr lang="en-US" altLang="en-US" sz="1100"/>
            </a:p>
          </p:txBody>
        </p:sp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2304" y="8208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Input</a:t>
              </a:r>
              <a:endParaRPr lang="en-US" altLang="en-US" sz="1100"/>
            </a:p>
          </p:txBody>
        </p:sp>
        <p:sp>
          <p:nvSpPr>
            <p:cNvPr id="41994" name="Rectangle 9"/>
            <p:cNvSpPr>
              <a:spLocks noChangeArrowheads="1"/>
            </p:cNvSpPr>
            <p:nvPr/>
          </p:nvSpPr>
          <p:spPr bwMode="auto">
            <a:xfrm>
              <a:off x="4032" y="7056"/>
              <a:ext cx="1584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i="1">
                  <a:solidFill>
                    <a:srgbClr val="FF0000"/>
                  </a:solidFill>
                </a:rPr>
                <a:t>Compiler</a:t>
              </a:r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3600" y="864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5472" y="864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4896" y="648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4896" y="7632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8496" y="5616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Source Code</a:t>
              </a:r>
            </a:p>
          </p:txBody>
        </p:sp>
        <p:sp>
          <p:nvSpPr>
            <p:cNvPr id="42000" name="Oval 16"/>
            <p:cNvSpPr>
              <a:spLocks noChangeArrowheads="1"/>
            </p:cNvSpPr>
            <p:nvPr/>
          </p:nvSpPr>
          <p:spPr bwMode="auto">
            <a:xfrm>
              <a:off x="10512" y="6912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  <a:endParaRPr lang="en-US" altLang="en-US" sz="1100"/>
            </a:p>
          </p:txBody>
        </p:sp>
        <p:sp>
          <p:nvSpPr>
            <p:cNvPr id="42001" name="Oval 17"/>
            <p:cNvSpPr>
              <a:spLocks noChangeArrowheads="1"/>
            </p:cNvSpPr>
            <p:nvPr/>
          </p:nvSpPr>
          <p:spPr bwMode="auto">
            <a:xfrm>
              <a:off x="6480" y="6912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Input</a:t>
              </a: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8352" y="7056"/>
              <a:ext cx="1584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i="1">
                  <a:solidFill>
                    <a:srgbClr val="FF0000"/>
                  </a:solidFill>
                </a:rPr>
                <a:t>Interpreter</a:t>
              </a: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7776" y="7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9936" y="7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9216" y="648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16925" cy="6858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chemeClr val="tx1"/>
                </a:solidFill>
              </a:rPr>
              <a:t>Comparison of the two methods 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0BEA0-1D6F-445C-A8E6-3B39AB941CB7}" type="slidenum">
              <a:rPr lang="en-US" altLang="en-US" sz="1400">
                <a:solidFill>
                  <a:schemeClr val="tx2"/>
                </a:solidFill>
              </a:rPr>
              <a:pPr/>
              <a:t>25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775" y="1311275"/>
            <a:ext cx="4878388" cy="4648200"/>
          </a:xfrm>
        </p:spPr>
        <p:txBody>
          <a:bodyPr>
            <a:normAutofit lnSpcReduction="100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sz="2400" b="1" dirty="0"/>
              <a:t>Compilation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Brings the program down to machine level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Can execute translated program many times because the entire translation is produced.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Program execution is much faster because the translator can do optimization.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Harder to provide feedback when debugging because executing the target code.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40313" y="1331913"/>
            <a:ext cx="4797425" cy="4648200"/>
          </a:xfrm>
        </p:spPr>
        <p:txBody>
          <a:bodyPr>
            <a:normAutofit lnSpcReduction="100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sz="2400" b="1" dirty="0"/>
              <a:t>Interpretation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Brings the machine up to the program level.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Must re­translate for every execution.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Program execution is much slower.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Easier to provide feedback when debugging because executing the source code.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959350" y="1219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2225" cy="631825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chemeClr val="tx1"/>
                </a:solidFill>
              </a:rPr>
              <a:t>Pseudo­compilation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47A5B-8C94-4A7B-9135-CC037DB1C3E0}" type="slidenum">
              <a:rPr lang="en-US" altLang="en-US" sz="1400">
                <a:solidFill>
                  <a:schemeClr val="tx2"/>
                </a:solidFill>
              </a:rPr>
              <a:pPr/>
              <a:t>26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219200"/>
            <a:ext cx="8912225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A hybrid of compilation and interpretation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360613" y="1752600"/>
            <a:ext cx="5484812" cy="4495800"/>
            <a:chOff x="2592" y="2016"/>
            <a:chExt cx="5472" cy="4464"/>
          </a:xfrm>
        </p:grpSpPr>
        <p:sp>
          <p:nvSpPr>
            <p:cNvPr id="45062" name="Oval 5"/>
            <p:cNvSpPr>
              <a:spLocks noChangeArrowheads="1"/>
            </p:cNvSpPr>
            <p:nvPr/>
          </p:nvSpPr>
          <p:spPr bwMode="auto">
            <a:xfrm>
              <a:off x="4608" y="2016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Source Code</a:t>
              </a:r>
            </a:p>
          </p:txBody>
        </p:sp>
        <p:sp>
          <p:nvSpPr>
            <p:cNvPr id="45063" name="Oval 6"/>
            <p:cNvSpPr>
              <a:spLocks noChangeArrowheads="1"/>
            </p:cNvSpPr>
            <p:nvPr/>
          </p:nvSpPr>
          <p:spPr bwMode="auto">
            <a:xfrm>
              <a:off x="4264" y="4320"/>
              <a:ext cx="2129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0000"/>
                  </a:solidFill>
                </a:rPr>
                <a:t>Intermediate Code</a:t>
              </a:r>
            </a:p>
          </p:txBody>
        </p:sp>
        <p:sp>
          <p:nvSpPr>
            <p:cNvPr id="45064" name="Oval 7"/>
            <p:cNvSpPr>
              <a:spLocks noChangeArrowheads="1"/>
            </p:cNvSpPr>
            <p:nvPr/>
          </p:nvSpPr>
          <p:spPr bwMode="auto">
            <a:xfrm>
              <a:off x="6768" y="5616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2592" y="5616"/>
              <a:ext cx="1296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Input</a:t>
              </a:r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4464" y="3312"/>
              <a:ext cx="17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i="1"/>
                <a:t>Compiler</a:t>
              </a:r>
            </a:p>
          </p:txBody>
        </p:sp>
        <p:sp>
          <p:nvSpPr>
            <p:cNvPr id="45067" name="Rectangle 10"/>
            <p:cNvSpPr>
              <a:spLocks noChangeArrowheads="1"/>
            </p:cNvSpPr>
            <p:nvPr/>
          </p:nvSpPr>
          <p:spPr bwMode="auto">
            <a:xfrm>
              <a:off x="4464" y="5760"/>
              <a:ext cx="17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i="1"/>
                <a:t>Interpreter</a:t>
              </a:r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3888" y="604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6192" y="604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5328" y="288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5328" y="388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>
              <a:off x="5328" y="518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2225" cy="7620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chemeClr val="tx1"/>
                </a:solidFill>
              </a:rPr>
              <a:t>Pseudo­-compilation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976E4-9A07-4878-B489-0E21374B99B0}" type="slidenum">
              <a:rPr lang="en-US" altLang="en-US" sz="1400">
                <a:solidFill>
                  <a:schemeClr val="tx2"/>
                </a:solidFill>
              </a:rPr>
              <a:pPr/>
              <a:t>27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62000"/>
            <a:ext cx="9902825" cy="5791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smtClean="0"/>
              <a:t>A compiler translates the whole program before execution, but only into intermediate code.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smtClean="0"/>
              <a:t>An interpreter translates and executes the intermediate code one statement at a time.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smtClean="0"/>
              <a:t>The intermediate code can be executed on any machine that has an interpreter for the intermediate code. 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more portability and machine independence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smtClean="0"/>
              <a:t>Java initially used this hybrid strategy. (</a:t>
            </a:r>
            <a:r>
              <a:rPr lang="en-US" altLang="en-US" sz="2200" smtClean="0"/>
              <a:t>intermediate code: bytecode)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2225" cy="5334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1"/>
                </a:solidFill>
              </a:rPr>
              <a:t>Communicating with Computers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35BBB3-5F62-4A36-8B5C-396D554FFEE3}" type="slidenum">
              <a:rPr lang="en-US" altLang="en-US" sz="1400">
                <a:solidFill>
                  <a:schemeClr val="tx2"/>
                </a:solidFill>
              </a:rPr>
              <a:pPr/>
              <a:t>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7013" y="838200"/>
            <a:ext cx="8912225" cy="44799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Non-Tech Definition of a PL</a:t>
            </a:r>
          </a:p>
          <a:p>
            <a:pPr lvl="1" eaLnBrk="1" hangingPunct="1"/>
            <a:r>
              <a:rPr lang="en-US" altLang="en-US" sz="2900" smtClean="0"/>
              <a:t>a way of communicating with the computer to tell it what it should do.</a:t>
            </a:r>
          </a:p>
          <a:p>
            <a:pPr eaLnBrk="1" hangingPunct="1"/>
            <a:r>
              <a:rPr lang="en-US" altLang="en-US" sz="3200" smtClean="0"/>
              <a:t>Challenge for half a century</a:t>
            </a:r>
            <a:endParaRPr lang="en-US" altLang="en-US" sz="240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smtClean="0">
                <a:latin typeface="Helvetica" panose="020B0604020202020204" pitchFamily="34" charset="0"/>
              </a:rPr>
              <a:t>ENIAC to present</a:t>
            </a:r>
          </a:p>
          <a:p>
            <a:pPr eaLnBrk="1" hangingPunct="1"/>
            <a:r>
              <a:rPr lang="en-US" altLang="en-US" sz="3200" smtClean="0">
                <a:latin typeface="Helvetica" panose="020B0604020202020204" pitchFamily="34" charset="0"/>
              </a:rPr>
              <a:t>Approaches to communicating with computers</a:t>
            </a:r>
            <a:endParaRPr lang="en-US" altLang="en-US" sz="2400" smtClean="0">
              <a:latin typeface="Helvetica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Helvetica" panose="020B0604020202020204" pitchFamily="34" charset="0"/>
              </a:rPr>
              <a:t>Driven by applications and their properties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Helvetica" panose="020B0604020202020204" pitchFamily="34" charset="0"/>
              </a:rPr>
              <a:t>Also by computers and their properties</a:t>
            </a:r>
          </a:p>
          <a:p>
            <a:pPr lvl="2" eaLnBrk="1" hangingPunct="1"/>
            <a:r>
              <a:rPr lang="en-US" altLang="en-US" sz="2400" smtClean="0">
                <a:latin typeface="Helvetica" panose="020B0604020202020204" pitchFamily="34" charset="0"/>
              </a:rPr>
              <a:t>But a "modern" approach should minimize this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Helvetica" panose="020B0604020202020204" pitchFamily="34" charset="0"/>
              </a:rPr>
              <a:t>Still arguments based on "performance"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Helvetica" panose="020B0604020202020204" pitchFamily="34" charset="0"/>
              </a:rPr>
              <a:t>But with 500 M operations per second available and doubling every couple of years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Helvetica" panose="020B0604020202020204" pitchFamily="34" charset="0"/>
              </a:rPr>
              <a:t>Performance can no longer be the dominant issue!</a:t>
            </a:r>
            <a:endParaRPr lang="en-US" altLang="en-US" sz="24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ENIAC To Present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8D1E72-313D-49CB-B08C-94967DABEE54}" type="slidenum">
              <a:rPr lang="en-US" altLang="en-US" sz="1400">
                <a:solidFill>
                  <a:schemeClr val="tx2"/>
                </a:solidFill>
              </a:rPr>
              <a:pPr/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20484" name="Picture 2" descr="E:\Modern Programming Languages\eniac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143000"/>
            <a:ext cx="4419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 descr="E:\Modern Programming Languages\eni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1143000"/>
            <a:ext cx="3733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E:\Modern Programming Languages\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4179888"/>
            <a:ext cx="16827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 descr="E:\Modern Programming Languages\10.-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197350"/>
            <a:ext cx="10588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1136650" y="5583238"/>
            <a:ext cx="1644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Ruby on Rails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4021138" y="5597525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Mobile Development</a:t>
            </a:r>
          </a:p>
        </p:txBody>
      </p:sp>
      <p:pic>
        <p:nvPicPr>
          <p:cNvPr id="20490" name="Picture 13" descr="What does the Python logo stand for? - Quo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4194175"/>
            <a:ext cx="1752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"/>
          <p:cNvSpPr txBox="1">
            <a:spLocks noChangeArrowheads="1"/>
          </p:cNvSpPr>
          <p:nvPr/>
        </p:nvSpPr>
        <p:spPr bwMode="auto">
          <a:xfrm>
            <a:off x="7000875" y="5894388"/>
            <a:ext cx="244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Machine Learning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95300" y="-76200"/>
            <a:ext cx="8912225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First Generation of Computers 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944A8B-DE4A-4011-B54E-C7CE6C0E4FFA}" type="slidenum">
              <a:rPr lang="en-US" altLang="en-US" sz="1400">
                <a:solidFill>
                  <a:schemeClr val="tx2"/>
                </a:solidFill>
              </a:rPr>
              <a:pPr/>
              <a:t>5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pic>
        <p:nvPicPr>
          <p:cNvPr id="21508" name="Picture 2" descr="E:\Modern Programming Languages\ABC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154113"/>
            <a:ext cx="396240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E:\Modern Programming Languages\col5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3733800"/>
            <a:ext cx="40211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 descr="E:\Modern Programming Languages\z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3662363"/>
            <a:ext cx="3200400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5" descr="E:\Modern Programming Languages\mark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1100138"/>
            <a:ext cx="3214688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7FFB60-09DB-4930-98BC-85F87F315B07}" type="slidenum">
              <a:rPr lang="en-US" altLang="en-US" sz="1400">
                <a:solidFill>
                  <a:schemeClr val="tx2"/>
                </a:solidFill>
              </a:rPr>
              <a:pPr/>
              <a:t>6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0813" y="1219200"/>
            <a:ext cx="87614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Communicating at all by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/>
              <a:t>Cables, Binary, ASSEMBLY LANGUAGE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Communicating math (formulas)</a:t>
            </a:r>
            <a:endParaRPr lang="en-US" altLang="en-US" sz="200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/>
              <a:t>FORTRAN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Communicating business math</a:t>
            </a:r>
            <a:endParaRPr lang="en-US" altLang="en-US" sz="200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/>
              <a:t>To non-mathematicians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/>
              <a:t>COBOL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Communicating algorithms</a:t>
            </a:r>
            <a:endParaRPr lang="en-US" altLang="en-US" sz="200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1800"/>
              <a:t>ALGOL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Simulation</a:t>
            </a:r>
            <a:endParaRPr lang="en-US" altLang="en-US" sz="200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1800"/>
              <a:t>SIMULA</a:t>
            </a:r>
            <a:endParaRPr lang="en-US" altLang="en-US" sz="320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79413" y="-15875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/>
              <a:t>Evolution of Communicating with Computers</a:t>
            </a:r>
            <a:endParaRPr lang="en-US" altLang="en-US" sz="4400" i="1"/>
          </a:p>
        </p:txBody>
      </p:sp>
      <p:pic>
        <p:nvPicPr>
          <p:cNvPr id="10246" name="Picture 6" descr="E:\Modern Programming Languages\computerpr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371600"/>
            <a:ext cx="41846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5643563" y="5538788"/>
            <a:ext cx="449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First Ever Computer Program??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304800"/>
            <a:ext cx="9448800" cy="838200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/>
              <a:t>1</a:t>
            </a:r>
            <a:r>
              <a:rPr lang="en-US" altLang="en-US" sz="2800" b="1" baseline="30000" smtClean="0"/>
              <a:t>st</a:t>
            </a:r>
            <a:r>
              <a:rPr lang="en-US" altLang="en-US" sz="2800" b="1" smtClean="0"/>
              <a:t> Generations of Languages ­- </a:t>
            </a:r>
            <a:br>
              <a:rPr lang="en-US" altLang="en-US" sz="2800" b="1" smtClean="0"/>
            </a:br>
            <a:r>
              <a:rPr lang="en-US" altLang="en-US" sz="2800" b="1" smtClean="0"/>
              <a:t>Machine Languages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Programming Languages - Talha Waheed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2A0C17-0BF6-452F-B8E6-8EE6339C0F80}" type="slidenum">
              <a:rPr lang="en-US" altLang="en-US" sz="1400">
                <a:solidFill>
                  <a:schemeClr val="tx2"/>
                </a:solidFill>
              </a:rPr>
              <a:pPr/>
              <a:t>7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9413" y="1219200"/>
            <a:ext cx="9220200" cy="4953000"/>
          </a:xfrm>
        </p:spPr>
        <p:txBody>
          <a:bodyPr/>
          <a:lstStyle/>
          <a:p>
            <a:pPr algn="ctr" eaLnBrk="1" hangingPunct="1"/>
            <a:r>
              <a:rPr lang="en-US" altLang="en-US" sz="2400" smtClean="0"/>
              <a:t>An example code (von Neumann machine, 1946) for the program </a:t>
            </a:r>
            <a:br>
              <a:rPr lang="en-US" altLang="en-US" sz="2400" smtClean="0"/>
            </a:br>
            <a:r>
              <a:rPr lang="en-US" altLang="en-US" sz="2400" smtClean="0"/>
              <a:t>Add numbers in locations 10 and 11 and store result in location 12:</a:t>
            </a:r>
            <a:r>
              <a:rPr lang="en-US" altLang="en-US" sz="3200" smtClean="0"/>
              <a:t> </a:t>
            </a:r>
            <a:br>
              <a:rPr lang="en-US" altLang="en-US" sz="3200" smtClean="0"/>
            </a:br>
            <a:r>
              <a:rPr lang="en-US" altLang="en-US" sz="2400" smtClean="0"/>
              <a:t>00000010101111001010 </a:t>
            </a:r>
            <a:br>
              <a:rPr lang="en-US" altLang="en-US" sz="2400" smtClean="0"/>
            </a:br>
            <a:r>
              <a:rPr lang="en-US" altLang="en-US" sz="2400" smtClean="0"/>
              <a:t>00000010111111001000 </a:t>
            </a:r>
            <a:br>
              <a:rPr lang="en-US" altLang="en-US" sz="2400" smtClean="0"/>
            </a:br>
            <a:r>
              <a:rPr lang="en-US" altLang="en-US" sz="2400" smtClean="0"/>
              <a:t>00000011001110101000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Operations are specified in terms of actual numeric code.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Operand are specified in terms of their absolute address in memory or as a register number.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Everything is encoded as a sequence of 0s and 1s.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smtClean="0"/>
              <a:t>As a result, programming requires deep knowledge of underlying machine architecture and programs become unintelligible!</a:t>
            </a:r>
            <a:endParaRPr lang="en-US" altLang="en-US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304800"/>
            <a:ext cx="9448800" cy="762000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/>
              <a:t>1</a:t>
            </a:r>
            <a:r>
              <a:rPr lang="en-US" altLang="en-US" sz="2800" b="1" baseline="30000" smtClean="0"/>
              <a:t>st</a:t>
            </a:r>
            <a:r>
              <a:rPr lang="en-US" altLang="en-US" sz="2800" b="1" smtClean="0"/>
              <a:t> Generations of Languages ­- </a:t>
            </a:r>
            <a:br>
              <a:rPr lang="en-US" altLang="en-US" sz="2800" b="1" smtClean="0"/>
            </a:br>
            <a:r>
              <a:rPr lang="en-US" altLang="en-US" sz="2800" b="1" smtClean="0"/>
              <a:t>Assembly Languages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F8F759-D875-48D6-A2CD-24E2D2D8DFD3}" type="slidenum">
              <a:rPr lang="en-US" altLang="en-US" sz="1400">
                <a:solidFill>
                  <a:schemeClr val="tx2"/>
                </a:solidFill>
              </a:rPr>
              <a:pPr/>
              <a:t>8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3213" y="1219200"/>
            <a:ext cx="9372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To make programs more intelligible, each operation and operand is specified using a symbolic name e.g., load, add, store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Assembler turns assembly code into machine code.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Can have macros as shorthand for sequences of code (macro assembler).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Still Machine­ dependent, i.e., features depend on hardware.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Hard to read and to port to other machines.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Arial" panose="020B0604020202020204" pitchFamily="34" charset="0"/>
              </a:rPr>
              <a:t>Programming is similar to programming in machine languages, though somewhat less difficult.</a:t>
            </a:r>
            <a:endParaRPr lang="en-US" altLang="en-US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203200"/>
            <a:ext cx="9525000" cy="762000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/>
              <a:t>Generations of Languages -­ </a:t>
            </a:r>
            <a:br>
              <a:rPr lang="en-US" altLang="en-US" sz="2800" b="1" smtClean="0"/>
            </a:br>
            <a:r>
              <a:rPr lang="en-US" altLang="en-US" sz="2800" b="1" smtClean="0"/>
              <a:t>High­ Level Languages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1C991-BB14-484F-9464-5DA88AABF873}" type="slidenum">
              <a:rPr lang="en-US" altLang="en-US" sz="1400">
                <a:solidFill>
                  <a:schemeClr val="tx2"/>
                </a:solidFill>
              </a:rPr>
              <a:pPr/>
              <a:t>9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3213" y="1143000"/>
            <a:ext cx="9372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Today's conventional languages (C, C++, Java, Lisp, COBOL).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Higher ­level constructs such as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500" smtClean="0"/>
              <a:t>if and while statements, procedures, etc.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much easier to write and read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supporting consistency checks which help detect bugs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preprogrammed libraries (reusability)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machine­ independent, though still sometimes implementation­ dependent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portable</a:t>
            </a:r>
          </a:p>
          <a:p>
            <a:pPr eaLnBrk="1" hangingPunct="1"/>
            <a:r>
              <a:rPr lang="en-US" altLang="en-US" sz="2800" smtClean="0"/>
              <a:t>The programmer specifies instructions that a language processor understands and translates or executes.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1494</TotalTime>
  <Words>1205</Words>
  <Application>Microsoft Office PowerPoint</Application>
  <PresentationFormat>Custom</PresentationFormat>
  <Paragraphs>245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Wingdings</vt:lpstr>
      <vt:lpstr>Bookman Old Style</vt:lpstr>
      <vt:lpstr>Gill Sans MT</vt:lpstr>
      <vt:lpstr>Wingdings 3</vt:lpstr>
      <vt:lpstr>Times New Roman</vt:lpstr>
      <vt:lpstr>Arial</vt:lpstr>
      <vt:lpstr>Helvetica</vt:lpstr>
      <vt:lpstr>Symbol</vt:lpstr>
      <vt:lpstr>Origin</vt:lpstr>
      <vt:lpstr>CS-445 Programming Languages Slides 2 – Classification of Programming Languages</vt:lpstr>
      <vt:lpstr>Typical classifications of PL</vt:lpstr>
      <vt:lpstr>Communicating with Computers</vt:lpstr>
      <vt:lpstr>ENIAC To Present</vt:lpstr>
      <vt:lpstr>First Generation of Computers </vt:lpstr>
      <vt:lpstr>PowerPoint Presentation</vt:lpstr>
      <vt:lpstr>1st Generations of Languages ­-  Machine Languages</vt:lpstr>
      <vt:lpstr>1st Generations of Languages ­-  Assembly Languages</vt:lpstr>
      <vt:lpstr>Generations of Languages -­  High­ Level Languages</vt:lpstr>
      <vt:lpstr>PowerPoint Presentation</vt:lpstr>
      <vt:lpstr>PowerPoint Presentation</vt:lpstr>
      <vt:lpstr>History of Language Development </vt:lpstr>
      <vt:lpstr>History: mid-1950s to early 1970s (1/2)</vt:lpstr>
      <vt:lpstr>History: mid-1950s to early 1970s (2/2)</vt:lpstr>
      <vt:lpstr>History: 1970s to 1980s</vt:lpstr>
      <vt:lpstr>History: 1980s to 1990s</vt:lpstr>
      <vt:lpstr>History: 1990s to present</vt:lpstr>
      <vt:lpstr>A Simplified Family Tree of Programming Languages </vt:lpstr>
      <vt:lpstr>PowerPoint Presentation</vt:lpstr>
      <vt:lpstr>The Evolution of Human</vt:lpstr>
      <vt:lpstr>PowerPoint Presentation</vt:lpstr>
      <vt:lpstr>Factors Influencing Language Design</vt:lpstr>
      <vt:lpstr>Factors Influencing Language Design</vt:lpstr>
      <vt:lpstr>Translation</vt:lpstr>
      <vt:lpstr>Comparison of the two methods </vt:lpstr>
      <vt:lpstr>Pseudo­compilation</vt:lpstr>
      <vt:lpstr>Pseudo­-compilation</vt:lpstr>
    </vt:vector>
  </TitlesOfParts>
  <Company>FAST-National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TW</dc:creator>
  <cp:lastModifiedBy>Talha Wahed</cp:lastModifiedBy>
  <cp:revision>103</cp:revision>
  <dcterms:created xsi:type="dcterms:W3CDTF">2002-01-08T09:51:08Z</dcterms:created>
  <dcterms:modified xsi:type="dcterms:W3CDTF">2020-04-27T01:33:58Z</dcterms:modified>
</cp:coreProperties>
</file>