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1"/>
  </p:notesMasterIdLst>
  <p:sldIdLst>
    <p:sldId id="285" r:id="rId2"/>
    <p:sldId id="351" r:id="rId3"/>
    <p:sldId id="313" r:id="rId4"/>
    <p:sldId id="312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5" r:id="rId35"/>
    <p:sldId id="346" r:id="rId36"/>
    <p:sldId id="347" r:id="rId37"/>
    <p:sldId id="348" r:id="rId38"/>
    <p:sldId id="350" r:id="rId39"/>
    <p:sldId id="349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52" autoAdjust="0"/>
  </p:normalViewPr>
  <p:slideViewPr>
    <p:cSldViewPr>
      <p:cViewPr varScale="1">
        <p:scale>
          <a:sx n="56" d="100"/>
          <a:sy n="56" d="100"/>
        </p:scale>
        <p:origin x="180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93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199AB5-0B23-4283-9590-EA6E62308A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752CF1-EAF0-473E-8A76-9723EFF64D31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7D0D6-A2CF-4CCB-AEFC-08910852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13744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7D392-95C6-43F8-A53B-29BBD22801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94737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Straight Connector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6D028-DD1A-445E-A79C-DB6821EE9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08662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F63B-3B71-43B1-BEDE-BF26CD2C0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45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C676D-1419-48D7-A2E7-FEEC6E924A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698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22B5B-32FA-45A1-9643-1AD1AFA9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146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C13F6-E782-451E-8ABB-517D1F08FF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6204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294E9-B0AA-4358-A8E3-D7FBA43F6D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8369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555A2-412E-465A-B9AC-09DF47BC7C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6679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2FDCB-85C2-48EE-B5A6-68F5C77CD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06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AA6F6-646F-4458-B606-1DFC0BD1F8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6566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F94BB-58E9-4CA8-BDB8-1F9E9E0041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781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2CBAC5C-FC03-43DD-9BFF-1FC5E8D33B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7" r:id="rId2"/>
    <p:sldLayoutId id="2147483762" r:id="rId3"/>
    <p:sldLayoutId id="2147483758" r:id="rId4"/>
    <p:sldLayoutId id="2147483759" r:id="rId5"/>
    <p:sldLayoutId id="2147483763" r:id="rId6"/>
    <p:sldLayoutId id="2147483764" r:id="rId7"/>
    <p:sldLayoutId id="2147483765" r:id="rId8"/>
    <p:sldLayoutId id="2147483766" r:id="rId9"/>
    <p:sldLayoutId id="2147483760" r:id="rId10"/>
    <p:sldLayoutId id="2147483767" r:id="rId11"/>
    <p:sldLayoutId id="2147483768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1066800" y="3886200"/>
            <a:ext cx="7239000" cy="9906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CS445 Programming Languages  </a:t>
            </a:r>
            <a:r>
              <a:rPr lang="en-US" altLang="en-US" sz="2800" dirty="0" smtClean="0"/>
              <a:t>Slides </a:t>
            </a:r>
            <a:r>
              <a:rPr lang="en-US" altLang="en-US" sz="2800" dirty="0" smtClean="0"/>
              <a:t>3 – Historical Development of PL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 By Talha Waheed, UET Lahore</a:t>
            </a:r>
            <a:endParaRPr lang="en-US" dirty="0"/>
          </a:p>
        </p:txBody>
      </p:sp>
      <p:pic>
        <p:nvPicPr>
          <p:cNvPr id="11268" name="Picture 3" descr="progLangu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76200"/>
            <a:ext cx="5110162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6896100" cy="44640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Fortran II (1958)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compilation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 bugs</a:t>
            </a:r>
          </a:p>
          <a:p>
            <a:pPr>
              <a:spcBef>
                <a:spcPct val="0"/>
              </a:spcBef>
            </a:pPr>
            <a:endParaRPr lang="en-US" alt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Fortran IV (1960)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type declarations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selection statement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Subprogram names could be parameters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ANSI standard in 1966</a:t>
            </a: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41483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FORTRAN 77 – 1977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Programming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string handling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loop control statement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IF-THEN-ELSE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FORTRAN 90 – 1990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arrays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type checking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FORTRAN Evaluation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Dramatically changed forever the way computers are used</a:t>
            </a: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LISP - 1959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Processing language (at MIT by McCarthy)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research at MIT (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Linguistic, psychology, and mathematics)</a:t>
            </a:r>
            <a:b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Needed a language that: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data in lists (rather than arrays)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computation (rather than numeric)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two data types: atoms and lists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Pioneered functional programming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need for variables or assignment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via recursion and conditional expressions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Still the dominant language for AI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LISP and Scheme are dialects of LISP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ML, Miranda, and Haskell are related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ts val="2800"/>
              </a:lnSpc>
              <a:defRPr/>
            </a:pPr>
            <a:endParaRPr lang="en-US" sz="2000">
              <a:latin typeface="Arial" charset="0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498725"/>
            <a:ext cx="741680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ALGOL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01000" cy="12192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ALGOL 58 – 1958</a:t>
            </a:r>
            <a:b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Search for a “Universal Language”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4582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of development: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FORTRAN had (barely) arrived for IBM 70x and was owned by IBM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other languages were being developed, all for specific machines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portable language; all were machine-dependent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universal language for communicating algorithms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 of the language: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 to mathematical notation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describing algorithms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independent, algorithmic language for use on all kinds of computers.</a:t>
            </a:r>
            <a:endParaRPr lang="en-US" alt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Algol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58 (Continued)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Features: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type was formalized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 could have any length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could have any number of subscripts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bound could be defined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were separated by mode (in &amp; out)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Subscripts were placed in brackets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statements (begin ... end)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Semicolon as a statement separator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 was :=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had an else-if clause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meant to be implemented, but variations of it were (MAD, JOVIAL)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IBM was initially enthusiastic but vested interest in FORTRAN resulted in taking back all support by mid-1959</a:t>
            </a:r>
            <a:endParaRPr lang="en-US" altLang="en-US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Algol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60 - 1960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371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ALGOL 58 at 6-day meeting in Paris</a:t>
            </a:r>
          </a:p>
          <a:p>
            <a:pPr>
              <a:spcBef>
                <a:spcPct val="0"/>
              </a:spcBef>
            </a:pPr>
            <a:endParaRPr lang="en-US" alt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Features: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structure (local scope)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parameter passing methods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Subprogram recursion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Stack-dynamic arrays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Still no i/o and no string handling</a:t>
            </a:r>
          </a:p>
          <a:p>
            <a:endParaRPr lang="en-US" alt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Algol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60 (Continued)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9154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way to publish algorithms for over 20 years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subsequent imperative languages are based on it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machine-independent language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language whose syntax was formally defined (BNF)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 impact on hardware design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Never widely used, especially in U.S.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Reasons: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i/o and the character set made programs non-portable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 flexible - hard to implement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IBM’s interest in FORTRAN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 syntax description – BNF was considered strange and complicated</a:t>
            </a:r>
            <a:endParaRPr lang="en-US" altLang="en-US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Algol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68 - 1968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4876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continued development of ALGOL 60, but it is not a superset of that language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is based on the concept of orthogonality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data structures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arrays (called flex arrays)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 even less usage than ALGOL 60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 strong influence on subsequent languages, especially Pascal, C, and 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Cobol - 1960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257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goals: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Business-oriented computation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look like simple English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 easy to use, even if that means it will be less powerful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broaden the base of computer users</a:t>
            </a:r>
          </a:p>
          <a:p>
            <a:pPr>
              <a:spcBef>
                <a:spcPct val="0"/>
              </a:spcBef>
            </a:pP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committee were all from computer manufacturers and DoD branches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Problems: </a:t>
            </a:r>
          </a:p>
          <a:p>
            <a:pPr lvl="2"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expressions? </a:t>
            </a:r>
          </a:p>
          <a:p>
            <a:pPr lvl="2"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subscripts?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9194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Cobol (continued)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257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Contributions: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macro facility in a high-level language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data structures (records)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selection statements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names (up to 30 characters), with hyphens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Division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Fixed-point arithmetic</a:t>
            </a:r>
          </a:p>
          <a:p>
            <a:pPr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Comments: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language required by DoD; would have failed without DoD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Still a very widely used business applications language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popular in  business and government, much less at universities.</a:t>
            </a:r>
          </a:p>
          <a:p>
            <a:pPr lvl="1" algn="ctr"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Warning: Study of Cobol Cripples the mind So its teaching should be regarded as a Criminal Offence.</a:t>
            </a:r>
          </a:p>
          <a:p>
            <a:pPr lvl="1">
              <a:spcBef>
                <a:spcPct val="0"/>
              </a:spcBef>
              <a:buFontTx/>
              <a:buChar char="•"/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Basic - 1964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50292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by Kemeny &amp; Kurtz at Dartmouth College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Goals: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learn and use for non-science students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 ”pleasant and friendly“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turnaround for homework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and private access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time is more important than computer time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popular dialects: 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QuickBASIC and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BASIC      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1981200"/>
            <a:ext cx="4038600" cy="312420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PL/1 – 1965 - Everything for Everybody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45820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situation in 1964 (IBM's point of view)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computing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1620 and 7090 computers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FORTRAN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 user group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computing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1401, 7080 computers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COBOL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 user group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Community in 1963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users need more elaborate i/o, like COBOL had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users began to need fl. pt. and arrays (MIS)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looked like many shops would begin to need two kinds of computers, languages, and support staff--too costly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obvious solution: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new computer to do both kinds of applications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new language to do both kinds of  applications</a:t>
            </a:r>
            <a:endParaRPr lang="en-US" alt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PL/1 - 1965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6163" y="2465388"/>
            <a:ext cx="7196137" cy="2371725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Pl/1 (Continued)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5800" cy="4876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PL/I contributions: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unit-level concurrency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exception handling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pointer data type</a:t>
            </a:r>
          </a:p>
          <a:p>
            <a:pPr>
              <a:spcBef>
                <a:spcPct val="0"/>
              </a:spcBef>
            </a:pPr>
            <a:endParaRPr lang="en-US" alt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Comments: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new features were poorly designed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 large and too complex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actually used for both scientific and business applications</a:t>
            </a:r>
            <a:endParaRPr lang="en-US" alt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7388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Early Dynamic Languages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 by dynamic typing and dynamic storage allocation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 (A Programming Language) 1962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as a hardware description language </a:t>
            </a:r>
            <a:b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(at IBM by Ken Iverson)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expressive (many operators, </a:t>
            </a:r>
            <a:b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both scalars and arrays of various dimensions)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are very difficult to read  </a:t>
            </a:r>
            <a:b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known as “write-only” language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SNOBOL (1964)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as a string manipulation language </a:t>
            </a:r>
            <a:b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(at Bell Labs by Farber, Griswold, and Polensky)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operators for string pattern matching</a:t>
            </a:r>
            <a:endParaRPr lang="en-US" altLang="en-US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Simula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67 - 1967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5334000" cy="5257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primarily for system simulation </a:t>
            </a:r>
            <a:b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 Norway by Nygaard and Dahl)</a:t>
            </a:r>
          </a:p>
          <a:p>
            <a:pPr>
              <a:spcBef>
                <a:spcPct val="0"/>
              </a:spcBef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ALGOL 60 and SIMULA I</a:t>
            </a:r>
          </a:p>
          <a:p>
            <a:pPr>
              <a:spcBef>
                <a:spcPct val="0"/>
              </a:spcBef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Contribution: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Coroutines - a kind of subprogram - Implemented in a structure </a:t>
            </a:r>
            <a:b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 a class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are the basis for data abstraction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are structures that include both local data and functionality</a:t>
            </a:r>
          </a:p>
          <a:p>
            <a:endParaRPr lang="en-US" altLang="en-US" sz="2400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0200" y="2286000"/>
            <a:ext cx="3429000" cy="342900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Pascal – 1971 - Simplicity by Design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2895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by Niklaus Wirth, who quit the ALGOL 68  committee (didn't like the direction of that work)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teaching structured programming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Small, simple, nothing really new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widely used language for teaching programming in colleges (but its use is shrinking)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4038600"/>
            <a:ext cx="4038600" cy="2249488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 - 1972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41148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systems programming (at Bell Labs by Dennis Richie)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Evolved primarily from B, but also ALGOL 68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set of operators, but poor type checking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spread through UNIX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73550" y="1295400"/>
            <a:ext cx="4565650" cy="4710113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7388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Prolog - 1972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at the University of Aix-Marseille (france), </a:t>
            </a:r>
            <a:b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Comerauer and Roussel, with some help </a:t>
            </a:r>
            <a:b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Kowalski at the University of Edinburgh (UK)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formal logic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Non-procedural - Declarative, non­deterministic </a:t>
            </a:r>
            <a:b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(built­in backtracking).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 memory, pattern­directed procedure invocation.</a:t>
            </a:r>
          </a:p>
          <a:p>
            <a:pPr>
              <a:lnSpc>
                <a:spcPct val="90000"/>
              </a:lnSpc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38200" cy="6019800"/>
          </a:xfrm>
        </p:spPr>
        <p:txBody>
          <a:bodyPr vert="eaVert" anchor="ctr"/>
          <a:lstStyle/>
          <a:p>
            <a:r>
              <a:rPr lang="en-US" altLang="en-US" b="1" smtClean="0"/>
              <a:t>Genealogy of Languages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8113" y="76200"/>
            <a:ext cx="7050087" cy="6629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34400" cy="685800"/>
          </a:xfrm>
        </p:spPr>
        <p:txBody>
          <a:bodyPr/>
          <a:lstStyle/>
          <a:p>
            <a:pPr>
              <a:defRPr/>
            </a:pP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Ada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– 1983 - History’s largest design effort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43000"/>
            <a:ext cx="6781800" cy="5410200"/>
          </a:xfrm>
        </p:spPr>
        <p:txBody>
          <a:bodyPr/>
          <a:lstStyle/>
          <a:p>
            <a:pPr>
              <a:lnSpc>
                <a:spcPct val="96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Huge design effort, involving hundreds of people, much money, and about eight years</a:t>
            </a:r>
          </a:p>
          <a:p>
            <a:pPr>
              <a:lnSpc>
                <a:spcPct val="96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6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Contributions:</a:t>
            </a:r>
          </a:p>
          <a:p>
            <a:pPr lvl="1">
              <a:lnSpc>
                <a:spcPct val="96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- support for data abstraction</a:t>
            </a:r>
          </a:p>
          <a:p>
            <a:pPr lvl="1">
              <a:lnSpc>
                <a:spcPct val="96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- elaborate </a:t>
            </a:r>
          </a:p>
          <a:p>
            <a:pPr lvl="1">
              <a:lnSpc>
                <a:spcPct val="96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 program units</a:t>
            </a:r>
          </a:p>
          <a:p>
            <a:pPr lvl="1">
              <a:lnSpc>
                <a:spcPct val="96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Concurrency - through the tasking model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design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all that was then known about software engineering and language design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compilers were very difficult; 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really usable compiler came nearly five years after the language design was completed</a:t>
            </a:r>
            <a:endParaRPr lang="en-US" alt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64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11950" y="2209800"/>
            <a:ext cx="2355850" cy="3611563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Smalltalk - 1972-1980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60960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at Xerox PARC, initially by Alan Kay, later by Adele Goldberg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full implementation of an object-oriented language </a:t>
            </a:r>
            <a:b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(data abstraction, inheritance, and  dynamic type binding)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Purest object-oriented language yet!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Pioneered the graphical user interface (of windows) everyone now uses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3200" y="1752600"/>
            <a:ext cx="2341563" cy="4068763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687388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C++ - 1985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181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at Bell Labs by Bjarne Stroustrup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Evolved from C and SIMULA 67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Facilities for object-oriented programming, taken  partially from SIMULA 67, were added to C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has exception handling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large and complex language, in part because it supports both procedural and OO programming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Rapidly grew in popularity, along with OOP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ANSI standard approved in November, 1997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Java - 1995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at Sun in the early 1990s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C++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simplified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only OOP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references, but not pointers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support for applets and a form of  concurrency</a:t>
            </a:r>
          </a:p>
          <a:p>
            <a:pPr>
              <a:lnSpc>
                <a:spcPct val="90000"/>
              </a:lnSpc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868362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Programming Languages - Evolution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 and description (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of PL concepts – 50’s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approach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 regarded as tools for facilitating specification of programs rather than as interesting objects of study in their own right.</a:t>
            </a:r>
          </a:p>
          <a:p>
            <a:pPr lvl="1">
              <a:lnSpc>
                <a:spcPct val="80000"/>
              </a:lnSpc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elaboration (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60’s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approach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research as an end in itself</a:t>
            </a:r>
          </a:p>
          <a:p>
            <a:pPr>
              <a:lnSpc>
                <a:spcPct val="80000"/>
              </a:lnSpc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Support – 70’s - structured design</a:t>
            </a:r>
          </a:p>
          <a:p>
            <a:pPr>
              <a:lnSpc>
                <a:spcPct val="80000"/>
              </a:lnSpc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Support – 80’s - OO design</a:t>
            </a:r>
          </a:p>
          <a:p>
            <a:pPr>
              <a:lnSpc>
                <a:spcPct val="80000"/>
              </a:lnSpc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Support – 90’s -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Discovery and Description – 50’s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937125"/>
          </a:xfrm>
        </p:spPr>
        <p:txBody>
          <a:bodyPr/>
          <a:lstStyle/>
          <a:p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symbolic assembly langauge, macro-assembly, FORTRAN, Algol 60, COBOL, Lisp.</a:t>
            </a:r>
          </a:p>
          <a:p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 of many of the basic implementation techniques</a:t>
            </a:r>
          </a:p>
          <a:p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 construction and look-up</a:t>
            </a:r>
          </a:p>
          <a:p>
            <a:pPr lvl="1"/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algorithms for evaluating arithmetic expressions</a:t>
            </a:r>
          </a:p>
          <a:p>
            <a:pPr lvl="1"/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record stack</a:t>
            </a:r>
          </a:p>
          <a:p>
            <a:pPr lvl="1"/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Marking algorithms for garbage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Elaboration and Analysis – 60’s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8392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for the purpose of constructing models and theories of programming languages</a:t>
            </a:r>
          </a:p>
          <a:p>
            <a:pPr lvl="1">
              <a:lnSpc>
                <a:spcPct val="80000"/>
              </a:lnSpc>
            </a:pPr>
            <a:r>
              <a:rPr lang="en-US" alt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PL/1, Simula, Algol 68, Snobol.</a:t>
            </a:r>
          </a:p>
          <a:p>
            <a:pPr lvl="1">
              <a:lnSpc>
                <a:spcPct val="80000"/>
              </a:lnSpc>
            </a:pPr>
            <a:r>
              <a:rPr lang="en-US" alt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Elaboration of early languages</a:t>
            </a:r>
          </a:p>
          <a:p>
            <a:pPr>
              <a:lnSpc>
                <a:spcPct val="80000"/>
              </a:lnSpc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Attempt to achieve greater richness by synthesis of existing features and generalization</a:t>
            </a:r>
          </a:p>
          <a:p>
            <a:pPr>
              <a:lnSpc>
                <a:spcPct val="80000"/>
              </a:lnSpc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Resulted in greater complexity</a:t>
            </a:r>
          </a:p>
          <a:p>
            <a:pPr>
              <a:lnSpc>
                <a:spcPct val="80000"/>
              </a:lnSpc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 languages and automata theory with application to parsing and compiler theory</a:t>
            </a:r>
          </a:p>
          <a:p>
            <a:pPr>
              <a:lnSpc>
                <a:spcPct val="80000"/>
              </a:lnSpc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definition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Software Engineering Support – 70’s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pure research to practical management of the environment</a:t>
            </a:r>
          </a:p>
          <a:p>
            <a:pPr>
              <a:lnSpc>
                <a:spcPct val="90000"/>
              </a:lnSpc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Decreasing hardware cost and increasing software cost – complexity barrier</a:t>
            </a:r>
          </a:p>
          <a:p>
            <a:pPr>
              <a:lnSpc>
                <a:spcPct val="90000"/>
              </a:lnSpc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tools and methodologies for controlling the complexities, cost and reliability of large programs</a:t>
            </a:r>
          </a:p>
          <a:p>
            <a:pPr>
              <a:lnSpc>
                <a:spcPct val="90000"/>
              </a:lnSpc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programming, modular design, verification.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990600"/>
          </a:xfrm>
        </p:spPr>
        <p:txBody>
          <a:bodyPr/>
          <a:lstStyle/>
          <a:p>
            <a:r>
              <a:rPr lang="en-US" alt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programming environment may be larger than the language 80’s – 90’s</a:t>
            </a: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predefined libraries are indispensable to the proper use of the language.</a:t>
            </a:r>
          </a:p>
          <a:p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C++ </a:t>
            </a:r>
            <a:r>
              <a:rPr lang="en-US" altLang="en-US" sz="28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template library</a:t>
            </a: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</a:t>
            </a:r>
            <a:r>
              <a:rPr lang="en-US" altLang="en-US" sz="28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Swing classes</a:t>
            </a: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Ada </a:t>
            </a:r>
            <a:r>
              <a:rPr lang="en-US" altLang="en-US" sz="28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and numeric packages</a:t>
            </a: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5200"/>
            <a:ext cx="8229600" cy="1143000"/>
          </a:xfrm>
        </p:spPr>
        <p:txBody>
          <a:bodyPr/>
          <a:lstStyle/>
          <a:p>
            <a:pPr algn="ctr"/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1980’s, 1990’s and onward </a:t>
            </a:r>
            <a:b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SE continued Object Oriented, Internet, Mobile Computing  Machine Learning and Beyond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495800"/>
          </a:xfrm>
          <a:noFill/>
        </p:spPr>
        <p:txBody>
          <a:bodyPr/>
          <a:lstStyle/>
          <a:p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Charles Babbage was the first true computer designer, and Ada Lovelace was history’s first programmer.</a:t>
            </a:r>
          </a:p>
          <a:p>
            <a:pPr lvl="1"/>
            <a:r>
              <a:rPr lang="en-US" altLang="en-US" sz="2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Programmer was a Lady.</a:t>
            </a:r>
          </a:p>
          <a:p>
            <a:pPr lvl="1"/>
            <a:endParaRPr lang="en-US" altLang="en-US" sz="2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Engine (1822)</a:t>
            </a:r>
          </a:p>
          <a:p>
            <a:pPr lvl="1"/>
            <a:r>
              <a:rPr lang="en-US" alt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finite difference table for Numerical Analysis</a:t>
            </a:r>
          </a:p>
          <a:p>
            <a:pPr lvl="1"/>
            <a:endParaRPr lang="en-US" altLang="en-US" sz="2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Engine (1833) – key features</a:t>
            </a:r>
          </a:p>
          <a:p>
            <a:pPr lvl="1"/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(called store), jump, loop, subroutines</a:t>
            </a: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533400" y="420688"/>
            <a:ext cx="8305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/>
              <a:t>Programming Languages – A Brief History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Zuse’s Plankalkül – 1945</a:t>
            </a:r>
            <a:endParaRPr lang="en-US" altLang="en-US" sz="4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Discovered and Published in 1972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Never implemented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data types and structures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point, arrays, records, nesting in records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explicit goto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without else part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problems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connectivity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and floating point arithmetic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 with operator precedence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Chess playing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Pseudo-codes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410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was wrong with using machine code?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Poor readability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Poor modifiability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coding was tedious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deficiencies - no indexing or fl. pt.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code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1949; BINAC computer; by Mauchly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 were coded, left to right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Speedcoding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1954; for IBM701, by Backus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ops for arithmetic and math functions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and unconditional branching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Autoincrement registers for array access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Slow!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700 words left for user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Laning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and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Zierler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System - 1953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7475"/>
            <a:ext cx="8229600" cy="49371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on the MIT Whirlwind computer</a:t>
            </a:r>
          </a:p>
          <a:p>
            <a:pPr>
              <a:spcBef>
                <a:spcPct val="0"/>
              </a:spcBef>
            </a:pPr>
            <a:endParaRPr lang="en-US" alt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"algebraic" compiler system</a:t>
            </a:r>
          </a:p>
          <a:p>
            <a:pPr lvl="1">
              <a:spcBef>
                <a:spcPct val="0"/>
              </a:spcBef>
              <a:buFontTx/>
              <a:buChar char="•"/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Subscripted variables, function calls, expression translation</a:t>
            </a:r>
          </a:p>
          <a:p>
            <a:pPr lvl="1">
              <a:spcBef>
                <a:spcPct val="0"/>
              </a:spcBef>
              <a:buFontTx/>
              <a:buChar char="•"/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Never ported to any other machine</a:t>
            </a:r>
          </a:p>
          <a:p>
            <a:endParaRPr lang="en-US" altLang="en-US" sz="4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Fortran I - 1957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458200" cy="49371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 TRANslating system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implemented version of FORTRAN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(FORTRAN 0 - 1954 - not implemented)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compiled high-level language</a:t>
            </a:r>
            <a:r>
              <a:rPr lang="en-US" alt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the new IBM 704, which had index registers and floating point hardware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of development: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were small and unreliable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were scientific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programming methodology or tools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efficiency was most important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need for dynamic storage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good array handling and counting loops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string handling, decimal arithmetic</a:t>
            </a: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Fortran I (continued)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257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 could have up to six characters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Post-test counting loop (DO)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 I/O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subprograms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3-way selection statement (arithmetic IF)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data typing statements – i,j,k,l,m,n implicitly int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released in April 1957, after 18                           worker/years of effort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larger than 400 lines rarely compiled correctly, mainly due to poor reliability of 704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was very fast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Quickly became widely used</a:t>
            </a:r>
            <a:endParaRPr lang="en-US" altLang="en-US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1435</TotalTime>
  <Words>1821</Words>
  <Application>Microsoft Office PowerPoint</Application>
  <PresentationFormat>On-screen Show (4:3)</PresentationFormat>
  <Paragraphs>390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Times New Roman</vt:lpstr>
      <vt:lpstr>Arial</vt:lpstr>
      <vt:lpstr>Bookman Old Style</vt:lpstr>
      <vt:lpstr>Gill Sans MT</vt:lpstr>
      <vt:lpstr>Wingdings 3</vt:lpstr>
      <vt:lpstr>Wingdings</vt:lpstr>
      <vt:lpstr>Origin</vt:lpstr>
      <vt:lpstr>CS445 Programming Languages  Slides 3 – Historical Development of PL</vt:lpstr>
      <vt:lpstr>Course Learning Objectives</vt:lpstr>
      <vt:lpstr>Genealogy of Languages</vt:lpstr>
      <vt:lpstr>PowerPoint Presentation</vt:lpstr>
      <vt:lpstr>Zuse’s Plankalkül – 1945</vt:lpstr>
      <vt:lpstr>Pseudo-codes</vt:lpstr>
      <vt:lpstr>Laning and Zierler System - 1953</vt:lpstr>
      <vt:lpstr>Fortran I - 1957</vt:lpstr>
      <vt:lpstr>Fortran I (continued)</vt:lpstr>
      <vt:lpstr>PowerPoint Presentation</vt:lpstr>
      <vt:lpstr>PowerPoint Presentation</vt:lpstr>
      <vt:lpstr>LISP - 1959</vt:lpstr>
      <vt:lpstr>ALGOL</vt:lpstr>
      <vt:lpstr>ALGOL 58 – 1958 Search for a “Universal Language”</vt:lpstr>
      <vt:lpstr>Algol 58 (Continued)</vt:lpstr>
      <vt:lpstr>Algol 60 - 1960</vt:lpstr>
      <vt:lpstr>Algol 60 (Continued)</vt:lpstr>
      <vt:lpstr>Algol 68 - 1968</vt:lpstr>
      <vt:lpstr>Cobol - 1960</vt:lpstr>
      <vt:lpstr>Cobol (continued)</vt:lpstr>
      <vt:lpstr>Basic - 1964</vt:lpstr>
      <vt:lpstr>PL/1 – 1965 - Everything for Everybody</vt:lpstr>
      <vt:lpstr>PL/1 - 1965</vt:lpstr>
      <vt:lpstr>Pl/1 (Continued)</vt:lpstr>
      <vt:lpstr>Early Dynamic Languages</vt:lpstr>
      <vt:lpstr>Simula 67 - 1967</vt:lpstr>
      <vt:lpstr>Pascal – 1971 - Simplicity by Design</vt:lpstr>
      <vt:lpstr>C - 1972</vt:lpstr>
      <vt:lpstr>Prolog - 1972</vt:lpstr>
      <vt:lpstr>Ada – 1983 - History’s largest design effort</vt:lpstr>
      <vt:lpstr>Smalltalk - 1972-1980</vt:lpstr>
      <vt:lpstr>C++ - 1985</vt:lpstr>
      <vt:lpstr>Java - 1995</vt:lpstr>
      <vt:lpstr>Programming Languages - Evolution</vt:lpstr>
      <vt:lpstr>Discovery and Description – 50’s</vt:lpstr>
      <vt:lpstr>Elaboration and Analysis – 60’s</vt:lpstr>
      <vt:lpstr>Software Engineering Support – 70’s</vt:lpstr>
      <vt:lpstr>The programming environment may be larger than the language 80’s – 90’s</vt:lpstr>
      <vt:lpstr>1980’s, 1990’s and onward   Support for SE continued Object Oriented, Internet, Mobile Computing  Machine Learning and Beyond …</vt:lpstr>
    </vt:vector>
  </TitlesOfParts>
  <Company>Idara Sulemani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Evaluation Criteria  (Is It Good?)</dc:title>
  <dc:creator>TW</dc:creator>
  <cp:lastModifiedBy>Talha Wahed</cp:lastModifiedBy>
  <cp:revision>38</cp:revision>
  <dcterms:created xsi:type="dcterms:W3CDTF">2002-01-08T15:57:31Z</dcterms:created>
  <dcterms:modified xsi:type="dcterms:W3CDTF">2020-04-27T01:36:12Z</dcterms:modified>
</cp:coreProperties>
</file>