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sldIdLst>
    <p:sldId id="285" r:id="rId2"/>
    <p:sldId id="290" r:id="rId3"/>
    <p:sldId id="289" r:id="rId4"/>
    <p:sldId id="256" r:id="rId5"/>
    <p:sldId id="261" r:id="rId6"/>
    <p:sldId id="262" r:id="rId7"/>
    <p:sldId id="286" r:id="rId8"/>
    <p:sldId id="263" r:id="rId9"/>
    <p:sldId id="281" r:id="rId10"/>
    <p:sldId id="264" r:id="rId11"/>
    <p:sldId id="287" r:id="rId12"/>
    <p:sldId id="265" r:id="rId13"/>
    <p:sldId id="266" r:id="rId14"/>
    <p:sldId id="267" r:id="rId15"/>
    <p:sldId id="268" r:id="rId16"/>
    <p:sldId id="270" r:id="rId17"/>
    <p:sldId id="288" r:id="rId18"/>
    <p:sldId id="282" r:id="rId19"/>
    <p:sldId id="269" r:id="rId20"/>
    <p:sldId id="28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2" autoAdjust="0"/>
  </p:normalViewPr>
  <p:slideViewPr>
    <p:cSldViewPr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033A9D-0DA5-4B8A-BE6C-152649468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7340A3-C89F-42C4-9B88-50DD28B61DB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lot's of vaguely similar lists</a:t>
            </a:r>
          </a:p>
          <a:p>
            <a:r>
              <a:rPr lang="en-US" altLang="en-US" smtClean="0"/>
              <a:t>here's a good short one (Sebesta) 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AE0BC-380D-448E-B10B-A349D348647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85644E-98ED-41ED-817B-0E597E3FD54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C55235-617D-4BB1-98BA-2CE7B353CC5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9F17AB-3932-477E-9352-002D317A796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F14859-3730-426F-814C-9F177019DEF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D576C0-D5DE-4F4A-A1BE-FCD76116F57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7BB452-081F-4F3A-9FF3-91D7593C42D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1528E-C6B2-4ED8-ADF5-3C2D452D503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2B3CB9-A8DB-4F5E-BA3D-16933054AF8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8AA465-D4CB-42BE-AC6E-194DB773244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264FC8-4AD6-417F-AD99-39A1B18DB8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547854-12FB-45A2-8550-85C37BA9912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D0ACB3-2342-4CC3-BD0B-C3C8CE30EDA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B60A11-6A31-4144-A7CB-8E4640E3920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29113-A236-4F71-99A7-1BEA79DF76A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2CBA9-29DF-4F75-BE1A-020374EE8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52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DC77A-0348-4CF2-939C-E9829CDA9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1045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5C38D9-9DF5-4FBC-9CD3-2CF92D8FA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041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EA41-621F-4C12-BBF4-2F973C13E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9413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441BA3-CB31-42BC-A237-72E49896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77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9912-9AE3-4C7F-9CB1-340A74A09C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894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EB0-D37C-4BAF-87D6-7736E3716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227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D4137B-3D57-4091-B213-2DA42AD9C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096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5571AC-B1DE-47F3-9868-62A71DCF4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0616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57882-EBBA-43B8-92D6-ADE525262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9223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597DFF-8F25-432E-84DD-AD45A5865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57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5CE894-D7D2-4020-8A58-152DC7D9DE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990600" y="3833812"/>
            <a:ext cx="7620000" cy="1066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CS445 - Programming Languages </a:t>
            </a:r>
            <a:r>
              <a:rPr lang="en-US" altLang="en-US" sz="2800" dirty="0" smtClean="0"/>
              <a:t>Slides </a:t>
            </a:r>
            <a:r>
              <a:rPr lang="en-US" altLang="en-US" sz="2800" dirty="0" smtClean="0"/>
              <a:t>3 – Language Evaluation Criteria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UET Lahore</a:t>
            </a:r>
            <a:endParaRPr lang="en-US" dirty="0"/>
          </a:p>
        </p:txBody>
      </p:sp>
      <p:pic>
        <p:nvPicPr>
          <p:cNvPr id="10244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381000"/>
            <a:ext cx="8645525" cy="57912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Readability </a:t>
            </a:r>
            <a:r>
              <a:rPr lang="en-US" altLang="en-US" sz="3200" dirty="0"/>
              <a:t>- </a:t>
            </a:r>
            <a:r>
              <a:rPr lang="en-US" sz="3200" dirty="0" smtClean="0"/>
              <a:t>Control Statements</a:t>
            </a:r>
          </a:p>
          <a:p>
            <a:pPr marL="274320" indent="-274320"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32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No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GOTO </a:t>
            </a:r>
            <a:r>
              <a:rPr lang="en-US" sz="2400" dirty="0" smtClean="0"/>
              <a:t>statement,  allowing </a:t>
            </a:r>
            <a:r>
              <a:rPr lang="en-US" sz="2400" dirty="0"/>
              <a:t>structured </a:t>
            </a:r>
            <a:r>
              <a:rPr lang="en-US" sz="2400" dirty="0" smtClean="0"/>
              <a:t>programming </a:t>
            </a:r>
            <a:br>
              <a:rPr lang="en-US" sz="2400" dirty="0" smtClean="0"/>
            </a:br>
            <a:r>
              <a:rPr lang="en-US" sz="2400" dirty="0" smtClean="0"/>
              <a:t>(reading from top to bottom is lot easier, than jumping)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Data Types and </a:t>
            </a:r>
            <a:r>
              <a:rPr lang="en-US" sz="2400" b="1" dirty="0" smtClean="0"/>
              <a:t>Structures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Need </a:t>
            </a:r>
            <a:r>
              <a:rPr lang="en-US" sz="2400" dirty="0"/>
              <a:t>to define data types and data structures in a language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,  records/structures)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If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bool</a:t>
            </a:r>
            <a:r>
              <a:rPr lang="en-US" sz="2400" dirty="0" smtClean="0"/>
              <a:t> is not available in the language?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visited = 1 vs. visited = true</a:t>
            </a:r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</a:rPr>
              <a:t> Employee[5] vs. array of </a:t>
            </a:r>
            <a:r>
              <a:rPr lang="en-US" sz="2000" dirty="0" err="1" smtClean="0">
                <a:solidFill>
                  <a:schemeClr val="tx1"/>
                </a:solidFill>
              </a:rPr>
              <a:t>employee_name</a:t>
            </a:r>
            <a:r>
              <a:rPr lang="en-US" sz="2000" dirty="0" smtClean="0">
                <a:solidFill>
                  <a:schemeClr val="tx1"/>
                </a:solidFill>
              </a:rPr>
              <a:t>[5], array of </a:t>
            </a:r>
            <a:r>
              <a:rPr lang="en-US" sz="2000" dirty="0" err="1" smtClean="0">
                <a:solidFill>
                  <a:schemeClr val="tx1"/>
                </a:solidFill>
              </a:rPr>
              <a:t>employee_age</a:t>
            </a:r>
            <a:r>
              <a:rPr lang="en-US" sz="2000" dirty="0" smtClean="0">
                <a:solidFill>
                  <a:schemeClr val="tx1"/>
                </a:solidFill>
              </a:rPr>
              <a:t>[5]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What if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union</a:t>
            </a:r>
            <a:r>
              <a:rPr lang="en-US" sz="2400" dirty="0" smtClean="0"/>
              <a:t> is not available in the language?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Appropriate type increases readability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Readability - </a:t>
            </a:r>
            <a:r>
              <a:rPr lang="en-US" altLang="en-US" smtClean="0">
                <a:solidFill>
                  <a:schemeClr val="tx1"/>
                </a:solidFill>
              </a:rPr>
              <a:t>Syntax Considerations </a:t>
            </a:r>
            <a:endParaRPr lang="en-US" altLang="en-US" sz="2800" i="1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97925" cy="53340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Identifier </a:t>
            </a:r>
            <a:r>
              <a:rPr lang="en-US" sz="2400" dirty="0"/>
              <a:t>forms ­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short variable </a:t>
            </a:r>
            <a:r>
              <a:rPr lang="en-US" sz="2400" dirty="0"/>
              <a:t>names are not expressive (x1, _</a:t>
            </a:r>
            <a:r>
              <a:rPr lang="en-US" sz="2400" dirty="0" err="1"/>
              <a:t>lr</a:t>
            </a:r>
            <a:r>
              <a:rPr lang="en-US" sz="2400" dirty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Special/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key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words </a:t>
            </a:r>
            <a:r>
              <a:rPr lang="en-US" sz="2400" dirty="0"/>
              <a:t>­ use of mnemonics such as if, end, do, repeat</a:t>
            </a:r>
            <a:r>
              <a:rPr lang="en-US" sz="2400" dirty="0" smtClean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What if special words can be used as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identifers</a:t>
            </a:r>
            <a:r>
              <a:rPr lang="en-US" sz="2400" dirty="0" smtClean="0"/>
              <a:t>?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Guess semantics              if (if &gt; else) if = else; else else = if;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Form and meaning ­ design of statements so that their appearance indicates their purpose. Semantics follow directly from syntax</a:t>
            </a:r>
            <a:r>
              <a:rPr lang="en-US" sz="24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Termination of compound statement in </a:t>
            </a:r>
            <a:r>
              <a:rPr lang="en-US" sz="2400" dirty="0" err="1" smtClean="0"/>
              <a:t>pascal</a:t>
            </a:r>
            <a:r>
              <a:rPr lang="en-US" sz="2400" dirty="0" smtClean="0"/>
              <a:t>, c vs. </a:t>
            </a:r>
            <a:r>
              <a:rPr lang="en-US" sz="2400" dirty="0" err="1" smtClean="0"/>
              <a:t>ada</a:t>
            </a: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}, end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to end all constructs vs. special words </a:t>
            </a:r>
            <a:r>
              <a:rPr lang="en-US" sz="2000" b="1" dirty="0" smtClean="0">
                <a:solidFill>
                  <a:schemeClr val="tx1"/>
                </a:solidFill>
              </a:rPr>
              <a:t>end if</a:t>
            </a:r>
            <a:r>
              <a:rPr lang="en-US" sz="2000" dirty="0" smtClean="0">
                <a:solidFill>
                  <a:schemeClr val="tx1"/>
                </a:solidFill>
              </a:rPr>
              <a:t>  and </a:t>
            </a:r>
            <a:r>
              <a:rPr lang="en-US" sz="2000" b="1" dirty="0" smtClean="0">
                <a:solidFill>
                  <a:schemeClr val="tx1"/>
                </a:solidFill>
              </a:rPr>
              <a:t>end loop</a:t>
            </a:r>
            <a:r>
              <a:rPr lang="en-US" sz="2000" dirty="0" smtClean="0">
                <a:solidFill>
                  <a:schemeClr val="tx1"/>
                </a:solidFill>
              </a:rPr>
              <a:t> (in </a:t>
            </a:r>
            <a:r>
              <a:rPr lang="en-US" sz="2000" dirty="0" err="1" smtClean="0">
                <a:solidFill>
                  <a:schemeClr val="tx1"/>
                </a:solidFill>
              </a:rPr>
              <a:t>Ada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different meaning of same thing in C: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static inside </a:t>
            </a:r>
            <a:r>
              <a:rPr lang="en-US" sz="2400" dirty="0" smtClean="0"/>
              <a:t>the function means variable is created at compile time vs.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static outside </a:t>
            </a:r>
            <a:r>
              <a:rPr lang="en-US" sz="2400" dirty="0" smtClean="0"/>
              <a:t>all functions means variable is visible in the file in which it </a:t>
            </a:r>
            <a:r>
              <a:rPr lang="en-US" sz="2400" dirty="0" err="1" smtClean="0"/>
              <a:t>appers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Language Evaluation Criteria </a:t>
            </a:r>
            <a:r>
              <a:rPr lang="en-US" sz="3600" dirty="0" smtClean="0">
                <a:solidFill>
                  <a:schemeClr val="tx1"/>
                </a:solidFill>
              </a:rPr>
              <a:t>­- </a:t>
            </a:r>
            <a:r>
              <a:rPr lang="en-US" sz="3600" dirty="0" err="1">
                <a:solidFill>
                  <a:schemeClr val="tx1"/>
                </a:solidFill>
              </a:rPr>
              <a:t>Writability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Def</a:t>
            </a:r>
            <a:r>
              <a:rPr lang="en-US" sz="2400" dirty="0" smtClean="0"/>
              <a:t>: How </a:t>
            </a:r>
            <a:r>
              <a:rPr lang="en-US" sz="2400" dirty="0"/>
              <a:t>easily a language can be used to </a:t>
            </a:r>
            <a:r>
              <a:rPr lang="en-US" sz="2400" dirty="0" smtClean="0"/>
              <a:t>write </a:t>
            </a:r>
            <a:r>
              <a:rPr lang="en-US" sz="2400" dirty="0"/>
              <a:t>programs for a chosen program domain.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Comparison of 2 languages features that belongs to different application domains.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E.g. report writing in COBOL vs. APL. 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Where APL is better in dealing with 2D data structures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Many </a:t>
            </a:r>
            <a:r>
              <a:rPr lang="en-US" sz="2400" dirty="0"/>
              <a:t>of the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same features as readability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since </a:t>
            </a:r>
            <a:r>
              <a:rPr lang="en-US" sz="2400" dirty="0"/>
              <a:t>programmers </a:t>
            </a:r>
            <a:r>
              <a:rPr lang="en-US" sz="2400" dirty="0" smtClean="0"/>
              <a:t>read their </a:t>
            </a:r>
            <a:r>
              <a:rPr lang="en-US" sz="2400" dirty="0"/>
              <a:t>code, </a:t>
            </a:r>
            <a:r>
              <a:rPr lang="en-US" sz="2400" dirty="0" smtClean="0"/>
              <a:t>together </a:t>
            </a:r>
            <a:r>
              <a:rPr lang="en-US" sz="2400" dirty="0"/>
              <a:t>with abstraction and expressiveness that also affects </a:t>
            </a:r>
            <a:r>
              <a:rPr lang="en-US" sz="2400" dirty="0" err="1" smtClean="0"/>
              <a:t>writability</a:t>
            </a:r>
            <a:r>
              <a:rPr lang="en-US" sz="2400" dirty="0" smtClean="0"/>
              <a:t> (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).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Note:</a:t>
            </a:r>
            <a:endParaRPr lang="en-US" sz="2400" dirty="0"/>
          </a:p>
          <a:p>
            <a:pPr marL="54895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Lots </a:t>
            </a:r>
            <a:r>
              <a:rPr lang="en-US" sz="2200" dirty="0">
                <a:solidFill>
                  <a:schemeClr val="tx1"/>
                </a:solidFill>
              </a:rPr>
              <a:t>of features </a:t>
            </a:r>
            <a:r>
              <a:rPr lang="en-US" sz="2200" noProof="1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200" noProof="1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Easy </a:t>
            </a:r>
            <a:r>
              <a:rPr lang="en-US" sz="2200" dirty="0">
                <a:solidFill>
                  <a:schemeClr val="tx1"/>
                </a:solidFill>
              </a:rPr>
              <a:t>to misuse or use wrong ones;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54895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Too </a:t>
            </a:r>
            <a:r>
              <a:rPr lang="en-US" sz="2200" dirty="0">
                <a:solidFill>
                  <a:schemeClr val="tx1"/>
                </a:solidFill>
              </a:rPr>
              <a:t>much </a:t>
            </a:r>
            <a:r>
              <a:rPr lang="en-US" sz="2200" dirty="0" err="1">
                <a:solidFill>
                  <a:schemeClr val="tx1"/>
                </a:solidFill>
              </a:rPr>
              <a:t>orthogonality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noProof="1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Compiler </a:t>
            </a:r>
            <a:r>
              <a:rPr lang="en-US" sz="2200" dirty="0">
                <a:solidFill>
                  <a:schemeClr val="tx1"/>
                </a:solidFill>
              </a:rPr>
              <a:t>cannot catch errors.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28600"/>
            <a:ext cx="9144000" cy="6400800"/>
          </a:xfrm>
        </p:spPr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en-US" sz="2800" b="1" dirty="0" err="1" smtClean="0"/>
              <a:t>Writabiliy</a:t>
            </a:r>
            <a:r>
              <a:rPr lang="en-US" altLang="en-US" sz="2800" b="1" dirty="0" smtClean="0"/>
              <a:t> – </a:t>
            </a:r>
            <a:r>
              <a:rPr lang="en-US" sz="2800" b="1" dirty="0" smtClean="0"/>
              <a:t>Abstraction</a:t>
            </a:r>
          </a:p>
          <a:p>
            <a:pPr marL="274320" indent="-27432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28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Def: </a:t>
            </a:r>
            <a:r>
              <a:rPr lang="en-US" sz="2800" dirty="0" smtClean="0"/>
              <a:t>Ability </a:t>
            </a:r>
            <a:r>
              <a:rPr lang="en-US" sz="2800" dirty="0"/>
              <a:t>to define and then use complicated structures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/>
              <a:t>operations in ways that allow many of the details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be </a:t>
            </a:r>
            <a:r>
              <a:rPr lang="en-US" sz="2800" dirty="0" smtClean="0"/>
              <a:t>implement/ignored </a:t>
            </a:r>
            <a:r>
              <a:rPr lang="en-US" sz="2800" dirty="0"/>
              <a:t>later.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Process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abstraction (by providing functions)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abstraction (binary tree in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Fortran (3 parallel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arrays, 2 for subscripts, one for data)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chemeClr val="tx1"/>
                </a:solidFill>
              </a:rPr>
              <a:t>. C</a:t>
            </a:r>
            <a:r>
              <a:rPr lang="en-US" sz="2400" dirty="0" smtClean="0">
                <a:solidFill>
                  <a:schemeClr val="tx1"/>
                </a:solidFill>
              </a:rPr>
              <a:t>++(class with 2 pointers and one integer)</a:t>
            </a:r>
            <a:endParaRPr lang="en-US" sz="2400" dirty="0">
              <a:solidFill>
                <a:schemeClr val="tx1"/>
              </a:solidFill>
            </a:endParaRPr>
          </a:p>
          <a:p>
            <a:pPr marL="274320" indent="-27432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en-US" sz="2800" b="1" dirty="0" err="1"/>
              <a:t>Writabiliy</a:t>
            </a:r>
            <a:r>
              <a:rPr lang="en-US" altLang="en-US" sz="2800" b="1" dirty="0"/>
              <a:t> – </a:t>
            </a:r>
            <a:r>
              <a:rPr lang="en-US" sz="2800" b="1" dirty="0" smtClean="0"/>
              <a:t>Expressiveness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Language </a:t>
            </a:r>
            <a:r>
              <a:rPr lang="en-US" sz="2800" dirty="0"/>
              <a:t>has convenient ways of specifying computations</a:t>
            </a:r>
            <a:r>
              <a:rPr lang="en-US" dirty="0"/>
              <a:t>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Add(</a:t>
            </a:r>
            <a:r>
              <a:rPr lang="en-US" sz="2400" dirty="0" err="1" smtClean="0"/>
              <a:t>a,b</a:t>
            </a:r>
            <a:r>
              <a:rPr lang="en-US" sz="2400" dirty="0" smtClean="0"/>
              <a:t>) vs.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count</a:t>
            </a:r>
            <a:r>
              <a:rPr lang="en-US" sz="2400" dirty="0"/>
              <a:t>++ </a:t>
            </a:r>
            <a:r>
              <a:rPr lang="en-US" sz="2400" dirty="0" err="1"/>
              <a:t>vs</a:t>
            </a:r>
            <a:r>
              <a:rPr lang="en-US" sz="2400" dirty="0"/>
              <a:t> count := count + 1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for loop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/>
              <a:t>while in imperative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964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Language Evaluation Criteria </a:t>
            </a:r>
            <a:r>
              <a:rPr lang="en-US" sz="3600" dirty="0" smtClean="0"/>
              <a:t>­- Reliability 1/2</a:t>
            </a:r>
            <a:endParaRPr 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610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Def: </a:t>
            </a:r>
            <a:r>
              <a:rPr lang="en-US" dirty="0" smtClean="0"/>
              <a:t>a </a:t>
            </a:r>
            <a:r>
              <a:rPr lang="en-US" dirty="0"/>
              <a:t>program is reliable if it performs to its </a:t>
            </a:r>
            <a:r>
              <a:rPr lang="en-US" dirty="0" smtClean="0"/>
              <a:t>specifications </a:t>
            </a:r>
            <a:r>
              <a:rPr lang="en-US" dirty="0"/>
              <a:t>under all conditions.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Un-natural method will be less likely to be correct for all possible situations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The easier a program to write, the more likely it is to be correct.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Readability affects reliability in both the writing and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maintenance</a:t>
            </a:r>
            <a:r>
              <a:rPr lang="en-US" dirty="0" smtClean="0"/>
              <a:t> phase. Program that are difficult to read are difficult to write and modify.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Readability and </a:t>
            </a:r>
            <a:r>
              <a:rPr lang="en-US" dirty="0" err="1" smtClean="0"/>
              <a:t>Writability</a:t>
            </a:r>
            <a:r>
              <a:rPr lang="en-US" dirty="0" smtClean="0"/>
              <a:t> affect Reliability, together with </a:t>
            </a:r>
            <a:r>
              <a:rPr lang="en-US" dirty="0" err="1" smtClean="0"/>
              <a:t>typechecking</a:t>
            </a:r>
            <a:r>
              <a:rPr lang="en-US" dirty="0" smtClean="0"/>
              <a:t>, exception handling and aliasing (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" y="914400"/>
            <a:ext cx="9207500" cy="5715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 b="1" dirty="0"/>
              <a:t>Type checking</a:t>
            </a:r>
            <a:r>
              <a:rPr lang="en-US" sz="2400" dirty="0"/>
              <a:t> ­ checking for type errors in a given program, at compile-time or run-time. </a:t>
            </a:r>
            <a:r>
              <a:rPr lang="en-US" sz="2400" dirty="0" smtClean="0"/>
              <a:t>(Run time checking is expensive)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C </a:t>
            </a:r>
            <a:r>
              <a:rPr lang="en-US" sz="2000" dirty="0"/>
              <a:t>is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weakly­typed</a:t>
            </a:r>
            <a:r>
              <a:rPr lang="en-US" sz="2000" dirty="0"/>
              <a:t>, Pascal and </a:t>
            </a:r>
            <a:r>
              <a:rPr lang="en-US" sz="2000" dirty="0" err="1"/>
              <a:t>Ada</a:t>
            </a:r>
            <a:r>
              <a:rPr lang="en-US" sz="2000" dirty="0"/>
              <a:t> are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strongly­typed</a:t>
            </a:r>
            <a:r>
              <a:rPr lang="en-US" sz="2000" dirty="0"/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Subscript range </a:t>
            </a:r>
            <a:r>
              <a:rPr lang="en-US" sz="2000" dirty="0"/>
              <a:t>checking: </a:t>
            </a:r>
            <a:r>
              <a:rPr lang="en-US" sz="2000" dirty="0" smtClean="0"/>
              <a:t> In </a:t>
            </a:r>
            <a:r>
              <a:rPr lang="en-US" sz="2000" dirty="0" err="1" smtClean="0"/>
              <a:t>Ada</a:t>
            </a:r>
            <a:r>
              <a:rPr lang="en-US" sz="2000" dirty="0"/>
              <a:t>, Java, not </a:t>
            </a:r>
            <a:r>
              <a:rPr lang="en-US" sz="2000" dirty="0" smtClean="0"/>
              <a:t>in C/C</a:t>
            </a:r>
            <a:r>
              <a:rPr lang="en-US" sz="2000" dirty="0"/>
              <a:t>++.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/>
              <a:t>Exception handling </a:t>
            </a:r>
            <a:r>
              <a:rPr lang="en-US" sz="2400" dirty="0"/>
              <a:t>­ ability of a program to intercept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run­time errors</a:t>
            </a:r>
            <a:r>
              <a:rPr lang="en-US" sz="2400" dirty="0"/>
              <a:t>, take corrective measures, and then continue.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If errors detected earlier the less expensive it is to make the required repairs.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err="1" smtClean="0"/>
              <a:t>Ada</a:t>
            </a:r>
            <a:r>
              <a:rPr lang="en-US" sz="2000" dirty="0"/>
              <a:t>, Java have it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C++, ML have it only for </a:t>
            </a:r>
            <a:r>
              <a:rPr lang="en-US" sz="2000" dirty="0" err="1"/>
              <a:t>user­defined</a:t>
            </a:r>
            <a:r>
              <a:rPr lang="en-US" sz="2000" dirty="0"/>
              <a:t> exceptions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/>
              <a:t>Pascal, C, FORTRAN do not have it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/>
              <a:t>Aliasing</a:t>
            </a:r>
            <a:r>
              <a:rPr lang="en-US" sz="2400" dirty="0"/>
              <a:t> ­ </a:t>
            </a:r>
            <a:r>
              <a:rPr lang="en-US" sz="2400" dirty="0" smtClean="0"/>
              <a:t>to </a:t>
            </a:r>
            <a:r>
              <a:rPr lang="en-US" sz="2400" dirty="0"/>
              <a:t>reference the same memory </a:t>
            </a:r>
            <a:r>
              <a:rPr lang="en-US" sz="2400" dirty="0" smtClean="0"/>
              <a:t>in more </a:t>
            </a:r>
            <a:r>
              <a:rPr lang="en-US" sz="2400" dirty="0"/>
              <a:t>than one </a:t>
            </a:r>
            <a:r>
              <a:rPr lang="en-US" sz="2400" dirty="0" smtClean="0"/>
              <a:t>way</a:t>
            </a:r>
            <a:r>
              <a:rPr lang="en-US" sz="2400" dirty="0"/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Dangerous Feature</a:t>
            </a:r>
            <a:r>
              <a:rPr lang="en-US" sz="2000" dirty="0" smtClean="0"/>
              <a:t>. Pointer and simple variable pointing to same location.</a:t>
            </a:r>
            <a:endParaRPr lang="en-US" sz="24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296400" cy="7620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Language Evaluation Criteria </a:t>
            </a:r>
            <a:r>
              <a:rPr lang="en-US" sz="3600" dirty="0" smtClean="0"/>
              <a:t>­- Reliability 2/2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Language Evaluation Criteria </a:t>
            </a:r>
            <a:r>
              <a:rPr lang="en-US" sz="3600" dirty="0" smtClean="0">
                <a:solidFill>
                  <a:schemeClr val="tx1"/>
                </a:solidFill>
              </a:rPr>
              <a:t>– Cost 1/2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9067800" cy="5943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Training </a:t>
            </a:r>
            <a:r>
              <a:rPr lang="en-US" sz="2400" dirty="0"/>
              <a:t>cost (function of simplicity and </a:t>
            </a:r>
            <a:r>
              <a:rPr lang="en-US" sz="2400" dirty="0" err="1"/>
              <a:t>orthogonality</a:t>
            </a:r>
            <a:r>
              <a:rPr lang="en-US" sz="2400" dirty="0"/>
              <a:t> of the language and experience of programmers)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Writing </a:t>
            </a:r>
            <a:r>
              <a:rPr lang="en-US" sz="2400" dirty="0"/>
              <a:t>cost - Depends on its closeness in purpose to the particular </a:t>
            </a:r>
            <a:r>
              <a:rPr lang="en-US" sz="2400" dirty="0" smtClean="0"/>
              <a:t>application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Both the cost of training and writing can be reduced in a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good development environment</a:t>
            </a:r>
            <a:r>
              <a:rPr lang="en-US" sz="18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Compilation </a:t>
            </a:r>
            <a:r>
              <a:rPr lang="en-US" sz="2400" dirty="0"/>
              <a:t>cost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execution </a:t>
            </a:r>
            <a:r>
              <a:rPr lang="en-US" sz="2400" dirty="0"/>
              <a:t>cost. Function of language design </a:t>
            </a:r>
            <a:endParaRPr lang="en-US" sz="2400" dirty="0" smtClean="0"/>
          </a:p>
          <a:p>
            <a:pPr marL="548640" lvl="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Due to increase in speed of computer execution cost is less important now.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Run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­ time checking </a:t>
            </a:r>
            <a:r>
              <a:rPr lang="en-US" sz="2000" dirty="0"/>
              <a:t>­ </a:t>
            </a:r>
            <a:r>
              <a:rPr lang="en-US" sz="2000" dirty="0">
                <a:solidFill>
                  <a:schemeClr val="tx1"/>
                </a:solidFill>
              </a:rPr>
              <a:t>slower but more </a:t>
            </a:r>
            <a:r>
              <a:rPr lang="en-US" sz="2000" dirty="0" smtClean="0">
                <a:solidFill>
                  <a:schemeClr val="tx1"/>
                </a:solidFill>
              </a:rPr>
              <a:t>reliable. (e.g. divide by zero)</a:t>
            </a:r>
            <a:endParaRPr lang="en-US" sz="2000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Poor Reliability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tx1"/>
                </a:solidFill>
              </a:rPr>
              <a:t>Software failures for </a:t>
            </a:r>
            <a:r>
              <a:rPr lang="en-US" sz="2000" dirty="0" smtClean="0">
                <a:solidFill>
                  <a:schemeClr val="tx1"/>
                </a:solidFill>
              </a:rPr>
              <a:t>safety-­</a:t>
            </a:r>
            <a:r>
              <a:rPr lang="en-US" sz="2000" dirty="0">
                <a:solidFill>
                  <a:schemeClr val="tx1"/>
                </a:solidFill>
              </a:rPr>
              <a:t>critical and </a:t>
            </a:r>
            <a:r>
              <a:rPr lang="en-US" sz="2000" dirty="0" err="1">
                <a:solidFill>
                  <a:schemeClr val="tx1"/>
                </a:solidFill>
              </a:rPr>
              <a:t>non</a:t>
            </a:r>
            <a:r>
              <a:rPr lang="en-US" sz="2000" dirty="0" err="1" smtClean="0">
                <a:solidFill>
                  <a:schemeClr val="tx1"/>
                </a:solidFill>
              </a:rPr>
              <a:t>­-safety­critical</a:t>
            </a:r>
            <a:r>
              <a:rPr lang="en-US" sz="2000" dirty="0" smtClean="0">
                <a:solidFill>
                  <a:schemeClr val="tx1"/>
                </a:solidFill>
              </a:rPr>
              <a:t> systems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Maintenance </a:t>
            </a:r>
            <a:r>
              <a:rPr lang="en-US" sz="2400" dirty="0"/>
              <a:t>cost ­ correction and </a:t>
            </a:r>
            <a:r>
              <a:rPr lang="en-US" sz="2400" dirty="0" smtClean="0"/>
              <a:t>modification depends </a:t>
            </a:r>
            <a:r>
              <a:rPr lang="en-US" sz="2400" dirty="0"/>
              <a:t>on readability</a:t>
            </a:r>
            <a:r>
              <a:rPr lang="en-US" sz="2400" dirty="0" smtClean="0"/>
              <a:t>. It can be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2 to 4 times high </a:t>
            </a:r>
            <a:r>
              <a:rPr lang="en-US" sz="2400" dirty="0" smtClean="0"/>
              <a:t>as compared to development cost.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Language Evaluation Criteria </a:t>
            </a:r>
            <a:r>
              <a:rPr lang="en-US" sz="3600" dirty="0" smtClean="0">
                <a:solidFill>
                  <a:schemeClr val="tx1"/>
                </a:solidFill>
              </a:rPr>
              <a:t>– Cost 2/2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Portability</a:t>
            </a:r>
            <a:r>
              <a:rPr lang="en-US" sz="2400" dirty="0" smtClean="0"/>
              <a:t> </a:t>
            </a:r>
            <a:r>
              <a:rPr lang="en-US" sz="2400" dirty="0"/>
              <a:t>cost - influenced by degree of standardization </a:t>
            </a: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Standardization is a difficult and time consuming task. A committee started </a:t>
            </a:r>
            <a:r>
              <a:rPr lang="en-US" dirty="0" err="1" smtClean="0">
                <a:solidFill>
                  <a:schemeClr val="tx1"/>
                </a:solidFill>
              </a:rPr>
              <a:t>c++</a:t>
            </a:r>
            <a:r>
              <a:rPr lang="en-US" dirty="0" smtClean="0">
                <a:solidFill>
                  <a:schemeClr val="tx1"/>
                </a:solidFill>
              </a:rPr>
              <a:t> standardization in 1989. It was not completed till 1998.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Development, maintenance and reliability </a:t>
            </a:r>
            <a:r>
              <a:rPr lang="en-US" dirty="0" smtClean="0"/>
              <a:t>costs are most important. these are function of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readability and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writability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These 2 evaluation </a:t>
            </a:r>
            <a:r>
              <a:rPr lang="en-US" dirty="0" err="1" smtClean="0"/>
              <a:t>criterias</a:t>
            </a:r>
            <a:r>
              <a:rPr lang="en-US" dirty="0" smtClean="0"/>
              <a:t> are most important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Generality </a:t>
            </a:r>
            <a:r>
              <a:rPr lang="en-US" dirty="0" smtClean="0"/>
              <a:t>(applicability to wide range) and </a:t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well-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definedness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/>
              <a:t>(completeness of language documentation) are two other </a:t>
            </a:r>
            <a:r>
              <a:rPr lang="en-US" dirty="0" err="1" smtClean="0"/>
              <a:t>criterias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Readability, </a:t>
            </a:r>
            <a:r>
              <a:rPr lang="en-US" dirty="0" err="1" smtClean="0"/>
              <a:t>writability</a:t>
            </a:r>
            <a:r>
              <a:rPr lang="en-US" dirty="0" smtClean="0"/>
              <a:t> and reliability are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relative </a:t>
            </a:r>
            <a:r>
              <a:rPr lang="en-US" dirty="0" smtClean="0"/>
              <a:t>(not measurable)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perspectives</a:t>
            </a:r>
            <a:r>
              <a:rPr lang="en-US" dirty="0" smtClean="0"/>
              <a:t> of language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users </a:t>
            </a:r>
            <a:r>
              <a:rPr lang="en-US" dirty="0" smtClean="0"/>
              <a:t>(</a:t>
            </a:r>
            <a:r>
              <a:rPr lang="en-US" dirty="0" err="1" smtClean="0"/>
              <a:t>writability</a:t>
            </a:r>
            <a:r>
              <a:rPr lang="en-US" dirty="0" smtClean="0"/>
              <a:t> and then </a:t>
            </a:r>
            <a:r>
              <a:rPr lang="en-US" dirty="0" err="1" smtClean="0"/>
              <a:t>readibility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implementors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/>
              <a:t>(difficulty of features implementation) and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designers </a:t>
            </a:r>
            <a:r>
              <a:rPr lang="en-US" dirty="0" smtClean="0"/>
              <a:t>(elegance)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Lots of tradeoffs / interrelationships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10600" cy="48006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100" dirty="0" smtClean="0"/>
              <a:t>more </a:t>
            </a:r>
            <a:r>
              <a:rPr lang="en-US" sz="3100" dirty="0"/>
              <a:t>features (</a:t>
            </a:r>
            <a:r>
              <a:rPr lang="en-US" sz="3100" dirty="0" err="1"/>
              <a:t>writability</a:t>
            </a:r>
            <a:r>
              <a:rPr lang="en-US" sz="3100" dirty="0"/>
              <a:t>) =&gt; harder to learn (cost)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100" dirty="0"/>
              <a:t>strong type checking (reliability) =&gt; limits flexibility (</a:t>
            </a:r>
            <a:r>
              <a:rPr lang="en-US" sz="3100" dirty="0" err="1"/>
              <a:t>writability</a:t>
            </a:r>
            <a:r>
              <a:rPr lang="en-US" sz="31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100" dirty="0"/>
              <a:t>less optimization =&gt; fast code compilation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100" dirty="0"/>
              <a:t>more optimization =&gt; fast code </a:t>
            </a:r>
            <a:r>
              <a:rPr lang="en-US" sz="3100" dirty="0" smtClean="0"/>
              <a:t>execution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Choice is determined by the environment in which compiler is used.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500" dirty="0" smtClean="0">
                <a:solidFill>
                  <a:schemeClr val="tx1"/>
                </a:solidFill>
              </a:rPr>
              <a:t>Students Assignments needs fast compilation vs. </a:t>
            </a:r>
            <a:br>
              <a:rPr lang="en-US" sz="2500" dirty="0" smtClean="0">
                <a:solidFill>
                  <a:schemeClr val="tx1"/>
                </a:solidFill>
              </a:rPr>
            </a:br>
            <a:r>
              <a:rPr lang="en-US" sz="2500" dirty="0" smtClean="0">
                <a:solidFill>
                  <a:schemeClr val="tx1"/>
                </a:solidFill>
              </a:rPr>
              <a:t>production environment needs fast execution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solidFill>
                  <a:schemeClr val="tx1"/>
                </a:solidFill>
              </a:rPr>
              <a:t>Summary of Evaluation Criteria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295400"/>
            <a:ext cx="83058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				Readability  Writability  Reliability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Simplicity/Orthogonality	X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Control structures		X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Data types &amp; structures	X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Syntax design			X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Support for abstraction	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Expressiveness				X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Type checking				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Exception handling				X	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Restricted aliasing				X	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/>
              <a:t>(An X means that the feature affects the criteria.)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Learning Objective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575"/>
            <a:ext cx="89916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What Makes a Good Language? (By Pratt)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8991600" cy="57150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clarity</a:t>
            </a:r>
            <a:r>
              <a:rPr lang="en-US" sz="2400" dirty="0"/>
              <a:t> (syntax),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simplicity</a:t>
            </a:r>
            <a:r>
              <a:rPr lang="en-US" sz="2400" dirty="0"/>
              <a:t>(semantics),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unity</a:t>
            </a:r>
            <a:r>
              <a:rPr lang="en-US" sz="2400" dirty="0"/>
              <a:t>(concepts)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orthogonality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/>
              <a:t>(any combination of features is possible; context free)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naturalness </a:t>
            </a:r>
            <a:r>
              <a:rPr lang="en-US" sz="2400" dirty="0"/>
              <a:t>for application (built around concepts that people use in the application area)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support for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abstraction </a:t>
            </a:r>
            <a:r>
              <a:rPr lang="en-US" sz="2400" dirty="0"/>
              <a:t>(language extendibility)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ease of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verification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programming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environment </a:t>
            </a:r>
            <a:r>
              <a:rPr lang="en-US" sz="2400" dirty="0"/>
              <a:t>(good implementation and tools)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/>
              <a:t>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portability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cost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1) fast compiler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2) fast execution (runtime environment)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3) efficient </a:t>
            </a:r>
            <a:r>
              <a:rPr lang="en-US" sz="2400" dirty="0">
                <a:solidFill>
                  <a:schemeClr val="tx1"/>
                </a:solidFill>
              </a:rPr>
              <a:t>debugging and program </a:t>
            </a:r>
            <a:r>
              <a:rPr lang="en-US" sz="2400" dirty="0" smtClean="0">
                <a:solidFill>
                  <a:schemeClr val="tx1"/>
                </a:solidFill>
              </a:rPr>
              <a:t>development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4) easy maintenance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0"/>
            <a:ext cx="9144000" cy="10001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324" dirty="0">
                <a:solidFill>
                  <a:schemeClr val="tx1"/>
                </a:solidFill>
              </a:rPr>
              <a:t>Some Criteria's for Comparing Languages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2F2B219D-04A5-478A-844A-CC799C0BD0C9}" type="slidenum">
              <a:rPr lang="en-US" altLang="en-US" sz="1293">
                <a:solidFill>
                  <a:schemeClr val="tx2"/>
                </a:solidFill>
              </a:rPr>
              <a:pPr algn="r">
                <a:defRPr/>
              </a:pPr>
              <a:t>3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39700" y="1403350"/>
            <a:ext cx="9004300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Intended </a:t>
            </a: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application</a:t>
            </a:r>
            <a:r>
              <a:rPr lang="en-US" altLang="en-US" sz="2800" dirty="0"/>
              <a:t> area (business, numerical, simulation)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Data structures </a:t>
            </a:r>
            <a:r>
              <a:rPr lang="en-US" altLang="en-US" sz="2800" dirty="0"/>
              <a:t>built into the language </a:t>
            </a:r>
            <a:br>
              <a:rPr lang="en-US" altLang="en-US" sz="2800" dirty="0"/>
            </a:br>
            <a:r>
              <a:rPr lang="en-US" altLang="en-US" sz="2800" dirty="0"/>
              <a:t>(lists, arrays, </a:t>
            </a:r>
            <a:r>
              <a:rPr lang="en-US" altLang="en-US" sz="2800" dirty="0" smtClean="0"/>
              <a:t>graphs, sets) 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Operations</a:t>
            </a:r>
            <a:r>
              <a:rPr lang="en-US" altLang="en-US" sz="2800" dirty="0"/>
              <a:t> built into the language </a:t>
            </a:r>
            <a:br>
              <a:rPr lang="en-US" altLang="en-US" sz="2800" dirty="0"/>
            </a:br>
            <a:r>
              <a:rPr lang="en-US" altLang="en-US" sz="2800" dirty="0"/>
              <a:t>(pattern matching, list manipulation)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Programming </a:t>
            </a: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paradigm </a:t>
            </a:r>
            <a:r>
              <a:rPr lang="en-US" altLang="en-US" sz="2800" dirty="0"/>
              <a:t>implied by the language (procedural, OO,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Style of </a:t>
            </a: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syntax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ALGOL­like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APL­like</a:t>
            </a:r>
            <a:r>
              <a:rPr lang="en-US" altLang="en-US" sz="2800" dirty="0"/>
              <a:t>)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Sequential or parallel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Compiled or </a:t>
            </a:r>
            <a:r>
              <a:rPr lang="en-US" altLang="en-US" sz="2800" dirty="0" smtClean="0"/>
              <a:t>interpreted</a:t>
            </a:r>
            <a:endParaRPr lang="en-US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Language Evaluation Criteria </a:t>
            </a:r>
            <a:r>
              <a:rPr lang="en-US" sz="3600" dirty="0" smtClean="0"/>
              <a:t>(</a:t>
            </a:r>
            <a:r>
              <a:rPr lang="en-US" sz="3600" dirty="0"/>
              <a:t>Is It Good?)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295400"/>
            <a:ext cx="8839200" cy="5181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Why do YOU like a language?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WARNING</a:t>
            </a:r>
            <a:r>
              <a:rPr lang="en-US" sz="2800" dirty="0" smtClean="0"/>
              <a:t>: this is a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religious</a:t>
            </a:r>
            <a:r>
              <a:rPr lang="en-US" sz="2800" dirty="0" smtClean="0"/>
              <a:t> topic for some people!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Blip>
                <a:blip r:embed="rId3"/>
              </a:buBlip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Readability </a:t>
            </a:r>
            <a:r>
              <a:rPr lang="en-US" sz="2800" dirty="0"/>
              <a:t>(make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maintenance </a:t>
            </a:r>
            <a:r>
              <a:rPr lang="en-US" sz="2800" dirty="0"/>
              <a:t>easy)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err="1" smtClean="0"/>
              <a:t>Writability</a:t>
            </a:r>
            <a:r>
              <a:rPr lang="en-US" sz="2800" dirty="0" smtClean="0"/>
              <a:t> </a:t>
            </a:r>
            <a:r>
              <a:rPr lang="en-US" sz="2800" dirty="0"/>
              <a:t>(make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programming</a:t>
            </a:r>
            <a:r>
              <a:rPr lang="en-US" sz="2800" dirty="0"/>
              <a:t> easy)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Reliability </a:t>
            </a:r>
            <a:r>
              <a:rPr lang="en-US" sz="2800" dirty="0"/>
              <a:t>(make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r>
              <a:rPr lang="en-US" sz="2800" dirty="0"/>
              <a:t> easy)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Cost </a:t>
            </a:r>
            <a:r>
              <a:rPr lang="en-US" sz="2800" dirty="0"/>
              <a:t>(making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paying</a:t>
            </a:r>
            <a:r>
              <a:rPr lang="en-US" sz="2800" dirty="0"/>
              <a:t> for everything </a:t>
            </a:r>
            <a:r>
              <a:rPr lang="en-US" sz="2800" dirty="0" smtClean="0"/>
              <a:t>easy)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Language Evaluation Criteria </a:t>
            </a:r>
            <a:r>
              <a:rPr lang="en-US" sz="3600" dirty="0" smtClean="0">
                <a:solidFill>
                  <a:schemeClr val="tx1"/>
                </a:solidFill>
              </a:rPr>
              <a:t>-­ </a:t>
            </a:r>
            <a:r>
              <a:rPr lang="en-US" sz="3600" dirty="0">
                <a:solidFill>
                  <a:schemeClr val="tx1"/>
                </a:solidFill>
              </a:rPr>
              <a:t>Readability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9144000" cy="5181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Def</a:t>
            </a:r>
            <a:r>
              <a:rPr lang="en-US" sz="2800" dirty="0" smtClean="0"/>
              <a:t>: Ease with which programs can be read and understood.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Affects ease of maintenance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SDLC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developed after 1970. Before that emphasis was on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coding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Now maintenance was a major part of the whole cycle.</a:t>
            </a:r>
            <a:endParaRPr lang="en-US" sz="20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Affects program quality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Readability in context of problem domain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If a program written in a language not designed for such use,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program may be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unnatural </a:t>
            </a:r>
            <a:r>
              <a:rPr lang="en-US" sz="2000" dirty="0" smtClean="0">
                <a:solidFill>
                  <a:schemeClr val="tx1"/>
                </a:solidFill>
              </a:rPr>
              <a:t>and difficult to read.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E.g. an object-oriented program in assembly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err="1" smtClean="0"/>
              <a:t>Readibility</a:t>
            </a:r>
            <a:r>
              <a:rPr lang="en-US" sz="2800" dirty="0" smtClean="0"/>
              <a:t> affected by </a:t>
            </a:r>
            <a:br>
              <a:rPr lang="en-US" sz="2800" dirty="0" smtClean="0"/>
            </a:br>
            <a:r>
              <a:rPr lang="en-US" sz="2800" dirty="0" smtClean="0"/>
              <a:t>overall simplicity, </a:t>
            </a:r>
            <a:r>
              <a:rPr lang="en-US" sz="2800" dirty="0" err="1" smtClean="0"/>
              <a:t>orthogonality</a:t>
            </a:r>
            <a:r>
              <a:rPr lang="en-US" sz="2800" dirty="0" smtClean="0"/>
              <a:t>, control statements, </a:t>
            </a:r>
            <a:br>
              <a:rPr lang="en-US" sz="2800" dirty="0" smtClean="0"/>
            </a:br>
            <a:r>
              <a:rPr lang="en-US" sz="2800" dirty="0" smtClean="0"/>
              <a:t>data types and structures, syntax considerations (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Readability - Overall simplicity 1/2</a:t>
            </a:r>
            <a:endParaRPr lang="en-US" altLang="en-US" sz="2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219200"/>
            <a:ext cx="89916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Language should have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small</a:t>
            </a:r>
            <a:r>
              <a:rPr lang="en-US" sz="2800" dirty="0"/>
              <a:t> number of basic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r>
              <a:rPr lang="en-US" sz="2800" dirty="0" smtClean="0"/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Programmer who must use a large language tend to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learn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subset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ignores</a:t>
            </a:r>
            <a:r>
              <a:rPr lang="en-US" sz="2400" dirty="0" smtClean="0"/>
              <a:t> other features .e.g.  In </a:t>
            </a:r>
            <a:r>
              <a:rPr lang="en-US" sz="2400" dirty="0" err="1" smtClean="0"/>
              <a:t>c++</a:t>
            </a: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Readability problems occur when programmer used a different subset from that with which reader is familiar.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Language </a:t>
            </a:r>
            <a:r>
              <a:rPr lang="en-US" sz="2800" dirty="0"/>
              <a:t>should not have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feature multiplicity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multiple ways of saying the same thing): e.g. in </a:t>
            </a:r>
            <a:r>
              <a:rPr lang="en-US" sz="2800" dirty="0" err="1"/>
              <a:t>c</a:t>
            </a:r>
            <a:r>
              <a:rPr lang="en-US" sz="2800" dirty="0" err="1" smtClean="0"/>
              <a:t>++</a:t>
            </a:r>
            <a:endParaRPr lang="en-US" sz="28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count </a:t>
            </a:r>
            <a:r>
              <a:rPr lang="en-US" sz="2400" dirty="0">
                <a:solidFill>
                  <a:schemeClr val="tx1"/>
                </a:solidFill>
              </a:rPr>
              <a:t>= count+1; 	count +=1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++; 	</a:t>
            </a:r>
            <a:r>
              <a:rPr lang="en-US" sz="2400" dirty="0" smtClean="0">
                <a:solidFill>
                  <a:schemeClr val="tx1"/>
                </a:solidFill>
              </a:rPr>
              <a:t>		++count;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Readability - Overall simplicity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486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Better if operator overloading is restricted. 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Using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r>
              <a:rPr lang="en-US" sz="2400" dirty="0" smtClean="0"/>
              <a:t> for </a:t>
            </a:r>
            <a:r>
              <a:rPr lang="en-US" sz="2400" dirty="0" err="1" smtClean="0"/>
              <a:t>int</a:t>
            </a:r>
            <a:r>
              <a:rPr lang="en-US" sz="2400" dirty="0" smtClean="0"/>
              <a:t> and float addition is ok,</a:t>
            </a:r>
            <a:br>
              <a:rPr lang="en-US" sz="2400" dirty="0" smtClean="0"/>
            </a:br>
            <a:r>
              <a:rPr lang="en-US" sz="2400" dirty="0" smtClean="0"/>
              <a:t>but for array and strings it is confusing. E.g.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100" dirty="0" smtClean="0"/>
              <a:t>If + is used between </a:t>
            </a:r>
            <a:r>
              <a:rPr lang="en-US" sz="2100" dirty="0" smtClean="0">
                <a:latin typeface="+mj-lt"/>
              </a:rPr>
              <a:t>1</a:t>
            </a:r>
            <a:r>
              <a:rPr lang="en-US" sz="2100" dirty="0" smtClean="0"/>
              <a:t>-d arrays to have sum of all elements of both.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100" dirty="0" smtClean="0"/>
              <a:t>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 A[m], B[n];   …   </a:t>
            </a:r>
            <a:r>
              <a:rPr lang="en-US" sz="2100" b="1" dirty="0" err="1" smtClean="0"/>
              <a:t>cout</a:t>
            </a:r>
            <a:r>
              <a:rPr lang="en-US" sz="2100" b="1" dirty="0" smtClean="0"/>
              <a:t> &lt;&lt; A+B;</a:t>
            </a:r>
            <a:endParaRPr lang="en-US" sz="2100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§"/>
              <a:defRPr/>
            </a:pPr>
            <a:r>
              <a:rPr lang="en-US" sz="2100" dirty="0" smtClean="0"/>
              <a:t>(Usual meaning of vector addition is much different)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700" dirty="0" smtClean="0"/>
              <a:t>What to do if someone </a:t>
            </a:r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</a:rPr>
              <a:t>overload ++ as -- </a:t>
            </a:r>
            <a:r>
              <a:rPr lang="en-US" sz="2700" dirty="0" smtClean="0"/>
              <a:t>?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7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Too much simplicity is also bad. (Assembly language).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Lack of complex control statements, more statements required than a HLL.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Readability - </a:t>
            </a:r>
            <a:r>
              <a:rPr lang="en-US" altLang="en-US" smtClean="0">
                <a:solidFill>
                  <a:schemeClr val="tx1"/>
                </a:solidFill>
              </a:rPr>
              <a:t>Orthogonality 1/2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9144000" cy="5410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Def</a:t>
            </a:r>
            <a:r>
              <a:rPr lang="en-US" dirty="0" smtClean="0"/>
              <a:t>: small </a:t>
            </a:r>
            <a:r>
              <a:rPr lang="en-US" dirty="0"/>
              <a:t>set of features, where all combinations are legal and meaningful.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Symmetry of relationships</a:t>
            </a:r>
            <a:r>
              <a:rPr lang="en-US" dirty="0" smtClean="0"/>
              <a:t> among lang. primitives)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Comes from concept of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orthogonal vectors</a:t>
            </a:r>
            <a:r>
              <a:rPr lang="en-US" sz="2000" dirty="0" smtClean="0">
                <a:solidFill>
                  <a:schemeClr val="tx1"/>
                </a:solidFill>
              </a:rPr>
              <a:t>, which are independent of each other.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exceptions to rules </a:t>
            </a:r>
            <a:r>
              <a:rPr lang="en-US" sz="2000" noProof="1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 simplicity, easy to learn.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Too much </a:t>
            </a:r>
            <a:r>
              <a:rPr lang="en-US" sz="2000" dirty="0" err="1" smtClean="0">
                <a:solidFill>
                  <a:schemeClr val="tx1"/>
                </a:solidFill>
              </a:rPr>
              <a:t>orthogonality</a:t>
            </a:r>
            <a:r>
              <a:rPr lang="en-US" sz="2000" dirty="0" smtClean="0">
                <a:solidFill>
                  <a:schemeClr val="tx1"/>
                </a:solidFill>
              </a:rPr>
              <a:t> can also cause problems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Most orthogonal language </a:t>
            </a:r>
            <a:r>
              <a:rPr lang="en-US" sz="2400" dirty="0" err="1" smtClean="0"/>
              <a:t>Algol</a:t>
            </a:r>
            <a:r>
              <a:rPr lang="en-US" sz="2400" dirty="0" smtClean="0"/>
              <a:t> 68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Every construct has a type and no restrictions on types.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Most constructs produce values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This allows extremely complex constructs. (if stmt can appear on left side of =)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Explosion of combinations (Compilation and reliability is too difficult)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In Functional languages:  functions and data treated the same way. Every thing by single construct (function call)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Natural languages are less orthogonal.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Readability - Orthogonality 2/2</a:t>
            </a:r>
            <a:endParaRPr lang="en-US" altLang="en-US" sz="28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err="1" smtClean="0"/>
              <a:t>Orthogonality</a:t>
            </a:r>
            <a:r>
              <a:rPr lang="en-US" sz="2400" dirty="0" smtClean="0"/>
              <a:t> used in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control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stmts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data structures</a:t>
            </a:r>
            <a:r>
              <a:rPr lang="en-US" sz="2400" dirty="0" smtClean="0"/>
              <a:t>. </a:t>
            </a:r>
            <a:r>
              <a:rPr lang="en-US" sz="2400" dirty="0" err="1" smtClean="0"/>
              <a:t>e.g</a:t>
            </a:r>
            <a:r>
              <a:rPr lang="en-US" sz="2400" dirty="0" smtClean="0"/>
              <a:t> in C.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 err="1" smtClean="0"/>
              <a:t>structs</a:t>
            </a:r>
            <a:r>
              <a:rPr lang="en-US" sz="2400" dirty="0" smtClean="0"/>
              <a:t> can be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en-US" sz="2400" dirty="0" smtClean="0"/>
              <a:t>ed from functions but </a:t>
            </a:r>
            <a:r>
              <a:rPr lang="en-US" sz="2400" b="1" dirty="0" smtClean="0"/>
              <a:t>arrays</a:t>
            </a:r>
            <a:r>
              <a:rPr lang="en-US" sz="2400" dirty="0" smtClean="0"/>
              <a:t> cannot.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parameters </a:t>
            </a:r>
            <a:r>
              <a:rPr lang="en-US" sz="2400" dirty="0" smtClean="0"/>
              <a:t>passed by values, but </a:t>
            </a:r>
            <a:r>
              <a:rPr lang="en-US" sz="2400" b="1" dirty="0" smtClean="0"/>
              <a:t>arrays </a:t>
            </a:r>
            <a:r>
              <a:rPr lang="en-US" sz="2400" dirty="0" smtClean="0"/>
              <a:t>passed by reference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E.g. C language has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4 data types 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double and char </a:t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2 type </a:t>
            </a:r>
            <a:r>
              <a:rPr lang="en-US" sz="2400" dirty="0" smtClean="0"/>
              <a:t>operators array and pointers.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If 2 type operators can be applied to themselves and the four primitive data types, a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large number of data structures </a:t>
            </a:r>
            <a:r>
              <a:rPr lang="en-US" sz="2400" dirty="0" smtClean="0"/>
              <a:t>can be defined.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However if pointers are not allowed to point to arrays, many possibilities eliminated.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1224</TotalTime>
  <Words>1224</Words>
  <Application>Microsoft Office PowerPoint</Application>
  <PresentationFormat>On-screen Show (4:3)</PresentationFormat>
  <Paragraphs>200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Bookman Old Style</vt:lpstr>
      <vt:lpstr>Gill Sans MT</vt:lpstr>
      <vt:lpstr>Wingdings 3</vt:lpstr>
      <vt:lpstr>Wingdings</vt:lpstr>
      <vt:lpstr>Symbol</vt:lpstr>
      <vt:lpstr>Origin</vt:lpstr>
      <vt:lpstr>CS445 - Programming Languages Slides 3 – Language Evaluation Criteria</vt:lpstr>
      <vt:lpstr>Course Learning Objective</vt:lpstr>
      <vt:lpstr>Some Criteria's for Comparing Languages</vt:lpstr>
      <vt:lpstr>Language Evaluation Criteria (Is It Good?)</vt:lpstr>
      <vt:lpstr>Language Evaluation Criteria -­ Readability</vt:lpstr>
      <vt:lpstr>Readability - Overall simplicity 1/2</vt:lpstr>
      <vt:lpstr>Readability - Overall simplicity 2/2</vt:lpstr>
      <vt:lpstr>Readability - Orthogonality 1/2</vt:lpstr>
      <vt:lpstr>Readability - Orthogonality 2/2</vt:lpstr>
      <vt:lpstr>PowerPoint Presentation</vt:lpstr>
      <vt:lpstr>Readability - Syntax Considerations </vt:lpstr>
      <vt:lpstr>Language Evaluation Criteria ­- Writability</vt:lpstr>
      <vt:lpstr>PowerPoint Presentation</vt:lpstr>
      <vt:lpstr>Language Evaluation Criteria ­- Reliability 1/2</vt:lpstr>
      <vt:lpstr>Language Evaluation Criteria ­- Reliability 2/2</vt:lpstr>
      <vt:lpstr>Language Evaluation Criteria – Cost 1/2</vt:lpstr>
      <vt:lpstr>Language Evaluation Criteria – Cost 2/2</vt:lpstr>
      <vt:lpstr>Lots of tradeoffs / interrelationships</vt:lpstr>
      <vt:lpstr>Summary of Evaluation Criteria</vt:lpstr>
      <vt:lpstr>What Makes a Good Language? (By Pratt)</vt:lpstr>
    </vt:vector>
  </TitlesOfParts>
  <Company>Idara Sulemani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Evaluation Criteria  (Is It Good?)</dc:title>
  <dc:creator>TW</dc:creator>
  <cp:lastModifiedBy>Talha Wahed</cp:lastModifiedBy>
  <cp:revision>29</cp:revision>
  <dcterms:created xsi:type="dcterms:W3CDTF">2002-01-08T15:57:31Z</dcterms:created>
  <dcterms:modified xsi:type="dcterms:W3CDTF">2020-04-27T01:37:50Z</dcterms:modified>
</cp:coreProperties>
</file>