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752" r:id="rId1"/>
  </p:sldMasterIdLst>
  <p:notesMasterIdLst>
    <p:notesMasterId r:id="rId27"/>
  </p:notesMasterIdLst>
  <p:handoutMasterIdLst>
    <p:handoutMasterId r:id="rId28"/>
  </p:handoutMasterIdLst>
  <p:sldIdLst>
    <p:sldId id="317" r:id="rId2"/>
    <p:sldId id="341" r:id="rId3"/>
    <p:sldId id="358" r:id="rId4"/>
    <p:sldId id="357" r:id="rId5"/>
    <p:sldId id="338" r:id="rId6"/>
    <p:sldId id="340"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278" r:id="rId20"/>
    <p:sldId id="280" r:id="rId21"/>
    <p:sldId id="281" r:id="rId22"/>
    <p:sldId id="282" r:id="rId23"/>
    <p:sldId id="354" r:id="rId24"/>
    <p:sldId id="355" r:id="rId25"/>
    <p:sldId id="356" r:id="rId26"/>
  </p:sldIdLst>
  <p:sldSz cx="9902825" cy="6858000"/>
  <p:notesSz cx="6858000" cy="9144000"/>
  <p:embeddedFontLst>
    <p:embeddedFont>
      <p:font typeface="Bookman Old Style" panose="02050604050505020204" pitchFamily="18" charset="0"/>
      <p:regular r:id="rId29"/>
      <p:bold r:id="rId30"/>
      <p:italic r:id="rId31"/>
      <p:boldItalic r:id="rId32"/>
    </p:embeddedFont>
    <p:embeddedFont>
      <p:font typeface="Gill Sans MT" panose="020B0502020104020203" pitchFamily="3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48" y="72"/>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Programming Languages</a:t>
            </a:r>
          </a:p>
        </p:txBody>
      </p:sp>
      <p:sp>
        <p:nvSpPr>
          <p:cNvPr id="71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135B6C0-5110-4AF6-98E4-500925D87E4F}" type="datetime1">
              <a:rPr lang="en-US"/>
              <a:pPr>
                <a:defRPr/>
              </a:pPr>
              <a:t>4/27/2020</a:t>
            </a:fld>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Talha Waheed</a:t>
            </a:r>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EECC20B-57D7-4CA2-9000-85470FCA17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Programming Languages</a:t>
            </a: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D769BA32-DD68-4BE1-B477-DC01195C578D}" type="datetime1">
              <a:rPr lang="en-US"/>
              <a:pPr>
                <a:defRPr/>
              </a:pPr>
              <a:t>4/27/2020</a:t>
            </a:fld>
            <a:endParaRPr lang="en-US"/>
          </a:p>
        </p:txBody>
      </p:sp>
      <p:sp>
        <p:nvSpPr>
          <p:cNvPr id="13316" name="Rectangle 4"/>
          <p:cNvSpPr>
            <a:spLocks noChangeArrowheads="1" noTextEdit="1"/>
          </p:cNvSpPr>
          <p:nvPr>
            <p:ph type="sldImg" idx="2"/>
          </p:nvPr>
        </p:nvSpPr>
        <p:spPr bwMode="auto">
          <a:xfrm>
            <a:off x="954088" y="685800"/>
            <a:ext cx="4949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Talha Waheed</a:t>
            </a: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F67045C-C3C3-41D4-A1F6-6098F69B9C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DFF82C-FD88-4C43-8C0A-56A393EED2BC}" type="slidenum">
              <a:rPr lang="en-US" altLang="en-US" sz="1200" smtClean="0"/>
              <a:pPr/>
              <a:t>8</a:t>
            </a:fld>
            <a:endParaRPr lang="en-US"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92FB03-9A64-4C80-8FBF-A38B4B157F55}" type="slidenum">
              <a:rPr lang="en-US" altLang="en-US" sz="1200" smtClean="0"/>
              <a:pPr/>
              <a:t>17</a:t>
            </a:fld>
            <a:endParaRPr lang="en-US" altLang="en-US" sz="1200"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Von neumann architecture: small CPU, consisting of primitive operations sequence control and registers for results, a larger main memory, process for retrieving/storing data between CPU and memory.</a:t>
            </a:r>
          </a:p>
          <a:p>
            <a:r>
              <a:rPr lang="en-US" altLang="en-US" smtClean="0"/>
              <a:t>Most computers use this basic design although additions like cache, more registers, and virtual memory improved speeds </a:t>
            </a:r>
          </a:p>
          <a:p>
            <a:r>
              <a:rPr lang="en-US" altLang="en-US" smtClean="0"/>
              <a:t>Imbalance between CPU and external media</a:t>
            </a:r>
          </a:p>
          <a:p>
            <a:r>
              <a:rPr lang="en-US" altLang="en-US" smtClean="0"/>
              <a:t>Multiple inexpensive CPUs </a:t>
            </a:r>
          </a:p>
          <a:p>
            <a:endParaRPr lang="en-US" altLang="en-US" smtClean="0"/>
          </a:p>
          <a:p>
            <a:r>
              <a:rPr lang="en-US" altLang="en-US" smtClean="0"/>
              <a:t>Some languages have instructions for multiprocessors. Like co-routine etc.</a:t>
            </a:r>
          </a:p>
          <a:p>
            <a:endParaRPr lang="en-US" altLang="en-US" smtClean="0"/>
          </a:p>
          <a:p>
            <a:r>
              <a:rPr lang="en-US" altLang="en-US" smtClean="0"/>
              <a:t>Static organization in terms of data, operations, sequence control vs. dynamic operations What operations executed in what sequence? </a:t>
            </a:r>
          </a:p>
          <a:p>
            <a:r>
              <a:rPr lang="en-US" altLang="en-US" smtClean="0"/>
              <a:t>Program execution may be seen as sequence of state transition made by computer.</a:t>
            </a:r>
          </a:p>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0BBD23-E036-4255-A0EF-C6A70B1B0FAD}" type="slidenum">
              <a:rPr lang="en-US" altLang="en-US" sz="1200" smtClean="0"/>
              <a:pPr/>
              <a:t>18</a:t>
            </a:fld>
            <a:endParaRPr lang="en-US" altLang="en-US" sz="1200"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To construct a H/W device whose machine language is precisely that of the defined computer.</a:t>
            </a:r>
          </a:p>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smtClean="0"/>
              <a:t>Programming Languages</a:t>
            </a:r>
          </a:p>
        </p:txBody>
      </p:sp>
      <p:sp>
        <p:nvSpPr>
          <p:cNvPr id="460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smtClean="0"/>
              <a:t>Talha Waheed</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E568F4-CDFD-4C41-8F2A-81A78A098F08}" type="slidenum">
              <a:rPr lang="en-US" altLang="en-US" sz="1200" smtClean="0"/>
              <a:pPr/>
              <a:t>19</a:t>
            </a:fld>
            <a:endParaRPr lang="en-US" altLang="en-US" sz="1200" smtClean="0"/>
          </a:p>
        </p:txBody>
      </p:sp>
      <p:sp>
        <p:nvSpPr>
          <p:cNvPr id="46085" name="Rectangle 2"/>
          <p:cNvSpPr>
            <a:spLocks noChangeArrowheads="1" noTextEdit="1"/>
          </p:cNvSpPr>
          <p:nvPr>
            <p:ph type="sldImg"/>
          </p:nvPr>
        </p:nvSpPr>
        <p:spPr>
          <a:ln/>
        </p:spPr>
      </p:sp>
      <p:sp>
        <p:nvSpPr>
          <p:cNvPr id="460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Symbol" panose="05050102010706020507" pitchFamily="18" charset="2"/>
              <a:buNone/>
            </a:pPr>
            <a:r>
              <a:rPr lang="en-US" altLang="en-US" smtClean="0"/>
              <a:t>interpreters run program </a:t>
            </a:r>
          </a:p>
          <a:p>
            <a:pPr lvl="2">
              <a:buFont typeface="Symbol" panose="05050102010706020507" pitchFamily="18" charset="2"/>
              <a:buNone/>
            </a:pPr>
            <a:r>
              <a:rPr lang="en-US" altLang="en-US" smtClean="0"/>
              <a:t>translator (compilers) transform programs from one form to another </a:t>
            </a:r>
          </a:p>
          <a:p>
            <a:pPr lvl="2">
              <a:buFont typeface="Symbol" panose="05050102010706020507" pitchFamily="18" charset="2"/>
              <a:buNone/>
            </a:pPr>
            <a:r>
              <a:rPr lang="en-US" altLang="en-US" smtClean="0"/>
              <a:t>the CPU is a hardware interpreter; it actually does something </a:t>
            </a:r>
          </a:p>
          <a:p>
            <a:pPr lvl="2">
              <a:buFont typeface="Symbol" panose="05050102010706020507" pitchFamily="18" charset="2"/>
              <a:buNone/>
            </a:pPr>
            <a:r>
              <a:rPr lang="en-US" altLang="en-US" smtClean="0"/>
              <a:t>hybrid systems: compile to byte-code, interpret byte-code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E39C93-5CE5-46E9-91ED-2F3798305819}" type="slidenum">
              <a:rPr lang="en-US" altLang="en-US" sz="1200" smtClean="0"/>
              <a:pPr/>
              <a:t>23</a:t>
            </a:fld>
            <a:endParaRPr lang="en-US" altLang="en-US" sz="1200"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Translation of HLL involves many steps like , C++ program translated into C, then compiled into assembly, assembled to produce relocatable machine code and finally linked and loaded to produce exe code</a:t>
            </a:r>
          </a:p>
          <a:p>
            <a:r>
              <a:rPr lang="en-US" altLang="en-US" smtClean="0"/>
              <a:t>When host computer is executing HLL it is not possible to tell whether the program is executed directly by H/W or first converted to ML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6AFB30-DA15-45C3-9535-3F0E00558F2A}" type="slidenum">
              <a:rPr lang="en-US" altLang="en-US" sz="1200" smtClean="0"/>
              <a:pPr/>
              <a:t>24</a:t>
            </a:fld>
            <a:endParaRPr lang="en-US" altLang="en-US" sz="12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321861-D21B-4311-8858-9DB41B541BDC}" type="slidenum">
              <a:rPr lang="en-US" altLang="en-US" sz="1200" smtClean="0"/>
              <a:pPr/>
              <a:t>25</a:t>
            </a:fld>
            <a:endParaRPr lang="en-US"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3169FA-B40A-4A43-B225-B0972248C79D}" type="slidenum">
              <a:rPr lang="en-US" altLang="en-US" sz="1200" smtClean="0"/>
              <a:pPr/>
              <a:t>9</a:t>
            </a:fld>
            <a:endParaRPr lang="en-US" altLang="en-US" sz="1200"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computer that executes the translated programs may either be a H/W or a virtual Computer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BA6DEA-FFFC-4AB9-8A3D-68619CF79DEA}" type="slidenum">
              <a:rPr lang="en-US" altLang="en-US" sz="1200" smtClean="0"/>
              <a:pPr/>
              <a:t>10</a:t>
            </a:fld>
            <a:endParaRPr lang="en-US" altLang="en-US" sz="1200"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computer consists of 6 major components that corresponds closely to the major aspects of a programming Language</a:t>
            </a:r>
          </a:p>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466BD7-8E74-433F-BE2E-ABDAD4DA4D49}" type="slidenum">
              <a:rPr lang="en-US" altLang="en-US" sz="1200" smtClean="0"/>
              <a:pPr/>
              <a:t>11</a:t>
            </a:fld>
            <a:endParaRPr lang="en-US" altLang="en-US" sz="1200"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38059D-0CAA-4AE0-9F15-66C653FF50EF}" type="slidenum">
              <a:rPr lang="en-US" altLang="en-US" sz="1200" smtClean="0"/>
              <a:pPr/>
              <a:t>12</a:t>
            </a:fld>
            <a:endParaRPr lang="en-US" altLang="en-US" sz="1200"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smtClean="0"/>
              <a:t>In fig. 3 data storage components Main memory, high speed registers and external files</a:t>
            </a:r>
            <a:endParaRPr lang="en-US" altLang="en-US" smtClean="0"/>
          </a:p>
          <a:p>
            <a:r>
              <a:rPr lang="en-US" altLang="en-US" smtClean="0"/>
              <a:t>Main memory is organized as a linear sequence of bits (typically 32 or 64 bits)</a:t>
            </a:r>
          </a:p>
          <a:p>
            <a:r>
              <a:rPr lang="en-US" altLang="en-US" sz="900" smtClean="0"/>
              <a:t>High speed registers consists of word length bit sequences and may have special fields that are directly accessible</a:t>
            </a:r>
          </a:p>
          <a:p>
            <a:r>
              <a:rPr lang="en-US" altLang="en-US" smtClean="0"/>
              <a:t>ML program would be structured as a sequence of memory locations each containing instructions. </a:t>
            </a:r>
          </a:p>
          <a:p>
            <a:r>
              <a:rPr lang="en-US" altLang="en-US" smtClean="0"/>
              <a:t>Each instruction is composed of an op-code and a set of operands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846700-9F38-4AEF-816F-8370B4AC8E32}" type="slidenum">
              <a:rPr lang="en-US" altLang="en-US" sz="1200" smtClean="0"/>
              <a:pPr/>
              <a:t>13</a:t>
            </a:fld>
            <a:endParaRPr lang="en-US"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9A7FBC-75EC-49BF-AC44-119524935AD9}" type="slidenum">
              <a:rPr lang="en-US" altLang="en-US" sz="1200" smtClean="0"/>
              <a:pPr/>
              <a:t>14</a:t>
            </a:fld>
            <a:endParaRPr lang="en-US"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9C7BD1-70B6-44A3-A2F4-AAD40EC5C04D}" type="slidenum">
              <a:rPr lang="en-US" altLang="en-US" sz="1200" smtClean="0"/>
              <a:pPr/>
              <a:t>15</a:t>
            </a:fld>
            <a:endParaRPr lang="en-US"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84ECD1-1C49-400D-8310-964C92886D21}" type="slidenum">
              <a:rPr lang="en-US" altLang="en-US" sz="1200" smtClean="0"/>
              <a:pPr/>
              <a:t>16</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79488" y="3648075"/>
            <a:ext cx="7923212"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90600" y="5048250"/>
            <a:ext cx="7921625"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79488" y="3648075"/>
            <a:ext cx="24765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90600" y="5048250"/>
            <a:ext cx="24765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320378" y="3886200"/>
            <a:ext cx="7427119"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320378" y="5124450"/>
            <a:ext cx="7427119"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932613" y="6354763"/>
            <a:ext cx="2474912" cy="366712"/>
          </a:xfrm>
        </p:spPr>
        <p:txBody>
          <a:bodyPr/>
          <a:lstStyle>
            <a:lvl1pPr>
              <a:defRPr sz="1400"/>
            </a:lvl1pPr>
          </a:lstStyle>
          <a:p>
            <a:pPr>
              <a:defRPr/>
            </a:pPr>
            <a:endParaRPr lang="en-US"/>
          </a:p>
        </p:txBody>
      </p:sp>
      <p:sp>
        <p:nvSpPr>
          <p:cNvPr id="11" name="Footer Placeholder 16"/>
          <p:cNvSpPr>
            <a:spLocks noGrp="1"/>
          </p:cNvSpPr>
          <p:nvPr>
            <p:ph type="ftr" sz="quarter" idx="11"/>
          </p:nvPr>
        </p:nvSpPr>
        <p:spPr>
          <a:xfrm>
            <a:off x="3138488" y="6354763"/>
            <a:ext cx="3763962" cy="366712"/>
          </a:xfrm>
        </p:spPr>
        <p:txBody>
          <a:bodyPr/>
          <a:lstStyle>
            <a:lvl1pPr>
              <a:defRPr/>
            </a:lvl1pPr>
          </a:lstStyle>
          <a:p>
            <a:pPr>
              <a:defRPr/>
            </a:pPr>
            <a:r>
              <a:rPr lang="en-US"/>
              <a:t>Programming Languages - Talha Waheed</a:t>
            </a:r>
          </a:p>
        </p:txBody>
      </p:sp>
      <p:sp>
        <p:nvSpPr>
          <p:cNvPr id="12" name="Slide Number Placeholder 28"/>
          <p:cNvSpPr>
            <a:spLocks noGrp="1"/>
          </p:cNvSpPr>
          <p:nvPr>
            <p:ph type="sldNum" sz="quarter" idx="12"/>
          </p:nvPr>
        </p:nvSpPr>
        <p:spPr>
          <a:xfrm>
            <a:off x="1317625" y="6354763"/>
            <a:ext cx="1319213" cy="366712"/>
          </a:xfrm>
        </p:spPr>
        <p:txBody>
          <a:bodyPr/>
          <a:lstStyle>
            <a:lvl1pPr>
              <a:defRPr/>
            </a:lvl1pPr>
          </a:lstStyle>
          <a:p>
            <a:pPr>
              <a:defRPr/>
            </a:pPr>
            <a:fld id="{469E2B49-4AB4-4F97-8440-E6274986A30B}" type="slidenum">
              <a:rPr lang="en-US" altLang="en-US"/>
              <a:pPr>
                <a:defRPr/>
              </a:pPr>
              <a:t>‹#›</a:t>
            </a:fld>
            <a:endParaRPr lang="en-US" altLang="en-US"/>
          </a:p>
        </p:txBody>
      </p:sp>
    </p:spTree>
    <p:extLst>
      <p:ext uri="{BB962C8B-B14F-4D97-AF65-F5344CB8AC3E}">
        <p14:creationId xmlns:p14="http://schemas.microsoft.com/office/powerpoint/2010/main" val="2870051485"/>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837568C1-DB2D-46EE-8688-DACCD3C35236}" type="slidenum">
              <a:rPr lang="en-US" altLang="en-US"/>
              <a:pPr>
                <a:defRPr/>
              </a:pPr>
              <a:t>‹#›</a:t>
            </a:fld>
            <a:endParaRPr lang="en-US" altLang="en-US"/>
          </a:p>
        </p:txBody>
      </p:sp>
    </p:spTree>
    <p:extLst>
      <p:ext uri="{BB962C8B-B14F-4D97-AF65-F5344CB8AC3E}">
        <p14:creationId xmlns:p14="http://schemas.microsoft.com/office/powerpoint/2010/main" val="940013550"/>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95300" y="6353175"/>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p:cNvSpPr>
            <a:spLocks noChangeShapeType="1"/>
          </p:cNvSpPr>
          <p:nvPr/>
        </p:nvSpPr>
        <p:spPr bwMode="auto">
          <a:xfrm rot="5400000">
            <a:off x="4173537"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7179548" y="274639"/>
            <a:ext cx="222813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141" y="274639"/>
            <a:ext cx="65193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93A44421-32FC-4216-ACAE-A078780B5262}" type="slidenum">
              <a:rPr lang="en-US" altLang="en-US"/>
              <a:pPr>
                <a:defRPr/>
              </a:pPr>
              <a:t>‹#›</a:t>
            </a:fld>
            <a:endParaRPr lang="en-US" altLang="en-US"/>
          </a:p>
        </p:txBody>
      </p:sp>
    </p:spTree>
    <p:extLst>
      <p:ext uri="{BB962C8B-B14F-4D97-AF65-F5344CB8AC3E}">
        <p14:creationId xmlns:p14="http://schemas.microsoft.com/office/powerpoint/2010/main" val="1048262060"/>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95141" y="1219200"/>
            <a:ext cx="8912543"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8B3B8CA6-5904-4455-9314-92EB7D5C536F}" type="slidenum">
              <a:rPr lang="en-US" altLang="en-US"/>
              <a:pPr>
                <a:defRPr/>
              </a:pPr>
              <a:t>‹#›</a:t>
            </a:fld>
            <a:endParaRPr lang="en-US" altLang="en-US"/>
          </a:p>
        </p:txBody>
      </p:sp>
    </p:spTree>
    <p:extLst>
      <p:ext uri="{BB962C8B-B14F-4D97-AF65-F5344CB8AC3E}">
        <p14:creationId xmlns:p14="http://schemas.microsoft.com/office/powerpoint/2010/main" val="3129639211"/>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90600" y="2819400"/>
            <a:ext cx="7921625"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90600" y="2819400"/>
            <a:ext cx="24765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320378" y="2971800"/>
            <a:ext cx="7427119"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402900" y="4267201"/>
            <a:ext cx="7344595"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932613" y="6354763"/>
            <a:ext cx="2474912" cy="366712"/>
          </a:xfrm>
        </p:spPr>
        <p:txBody>
          <a:bodyPr/>
          <a:lstStyle>
            <a:lvl1pPr>
              <a:defRPr/>
            </a:lvl1pPr>
          </a:lstStyle>
          <a:p>
            <a:pPr>
              <a:defRPr/>
            </a:pPr>
            <a:endParaRPr lang="en-US"/>
          </a:p>
        </p:txBody>
      </p:sp>
      <p:sp>
        <p:nvSpPr>
          <p:cNvPr id="7" name="Slide Number Placeholder 5"/>
          <p:cNvSpPr>
            <a:spLocks noGrp="1"/>
          </p:cNvSpPr>
          <p:nvPr>
            <p:ph type="sldNum" sz="quarter" idx="11"/>
          </p:nvPr>
        </p:nvSpPr>
        <p:spPr>
          <a:xfrm>
            <a:off x="1158875" y="6354763"/>
            <a:ext cx="1646238" cy="366712"/>
          </a:xfrm>
        </p:spPr>
        <p:txBody>
          <a:bodyPr/>
          <a:lstStyle>
            <a:lvl1pPr>
              <a:defRPr/>
            </a:lvl1pPr>
          </a:lstStyle>
          <a:p>
            <a:pPr>
              <a:defRPr/>
            </a:pPr>
            <a:fld id="{83E00E5F-93FC-4E8D-AF60-550C6E6581F1}" type="slidenum">
              <a:rPr lang="en-US" altLang="en-US"/>
              <a:pPr>
                <a:defRPr/>
              </a:pPr>
              <a:t>‹#›</a:t>
            </a:fld>
            <a:endParaRPr lang="en-US" altLang="en-US"/>
          </a:p>
        </p:txBody>
      </p:sp>
    </p:spTree>
    <p:extLst>
      <p:ext uri="{BB962C8B-B14F-4D97-AF65-F5344CB8AC3E}">
        <p14:creationId xmlns:p14="http://schemas.microsoft.com/office/powerpoint/2010/main" val="559440025"/>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141" y="228600"/>
            <a:ext cx="8912543"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95141" y="1219200"/>
            <a:ext cx="4377049"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016607" y="1216152"/>
            <a:ext cx="4377049"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6"/>
          <p:cNvSpPr>
            <a:spLocks noGrp="1"/>
          </p:cNvSpPr>
          <p:nvPr>
            <p:ph type="sldNum" sz="quarter" idx="11"/>
          </p:nvPr>
        </p:nvSpPr>
        <p:spPr/>
        <p:txBody>
          <a:bodyPr/>
          <a:lstStyle>
            <a:lvl1pPr>
              <a:defRPr/>
            </a:lvl1pPr>
          </a:lstStyle>
          <a:p>
            <a:pPr>
              <a:defRPr/>
            </a:pPr>
            <a:fld id="{22B3114A-A11C-4088-A9C2-1207F8210020}" type="slidenum">
              <a:rPr lang="en-US" altLang="en-US"/>
              <a:pPr>
                <a:defRPr/>
              </a:pPr>
              <a:t>‹#›</a:t>
            </a:fld>
            <a:endParaRPr lang="en-US" altLang="en-US"/>
          </a:p>
        </p:txBody>
      </p:sp>
    </p:spTree>
    <p:extLst>
      <p:ext uri="{BB962C8B-B14F-4D97-AF65-F5344CB8AC3E}">
        <p14:creationId xmlns:p14="http://schemas.microsoft.com/office/powerpoint/2010/main" val="3703790897"/>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141" y="228600"/>
            <a:ext cx="8912543"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142" y="1285875"/>
            <a:ext cx="437546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5033938" y="1295400"/>
            <a:ext cx="4377186"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95141" y="2133600"/>
            <a:ext cx="4373748"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033936" y="2133600"/>
            <a:ext cx="4373748"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988F23B2-1C6C-4C01-A29A-7C4DD06DCFAB}" type="slidenum">
              <a:rPr lang="en-US" altLang="en-US"/>
              <a:pPr>
                <a:defRPr/>
              </a:pPr>
              <a:t>‹#›</a:t>
            </a:fld>
            <a:endParaRPr lang="en-US" altLang="en-US"/>
          </a:p>
        </p:txBody>
      </p:sp>
    </p:spTree>
    <p:extLst>
      <p:ext uri="{BB962C8B-B14F-4D97-AF65-F5344CB8AC3E}">
        <p14:creationId xmlns:p14="http://schemas.microsoft.com/office/powerpoint/2010/main" val="1207073493"/>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95141" y="228600"/>
            <a:ext cx="8912543"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9C41B4C-7123-48B2-ACD7-C55F33A9BA1F}" type="slidenum">
              <a:rPr lang="en-US" altLang="en-US"/>
              <a:pPr>
                <a:defRPr/>
              </a:pPr>
              <a:t>‹#›</a:t>
            </a:fld>
            <a:endParaRPr lang="en-US" altLang="en-US"/>
          </a:p>
        </p:txBody>
      </p:sp>
    </p:spTree>
    <p:extLst>
      <p:ext uri="{BB962C8B-B14F-4D97-AF65-F5344CB8AC3E}">
        <p14:creationId xmlns:p14="http://schemas.microsoft.com/office/powerpoint/2010/main" val="3026392365"/>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95300" y="6353175"/>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Slide Number Placeholder 3"/>
          <p:cNvSpPr>
            <a:spLocks noGrp="1"/>
          </p:cNvSpPr>
          <p:nvPr>
            <p:ph type="sldNum" sz="quarter" idx="11"/>
          </p:nvPr>
        </p:nvSpPr>
        <p:spPr/>
        <p:txBody>
          <a:bodyPr/>
          <a:lstStyle>
            <a:lvl1pPr>
              <a:defRPr/>
            </a:lvl1pPr>
          </a:lstStyle>
          <a:p>
            <a:pPr>
              <a:defRPr/>
            </a:pPr>
            <a:fld id="{FF5C6E1D-C008-490B-8F48-03E47BB60884}" type="slidenum">
              <a:rPr lang="en-US" altLang="en-US"/>
              <a:pPr>
                <a:defRPr/>
              </a:pPr>
              <a:t>‹#›</a:t>
            </a:fld>
            <a:endParaRPr lang="en-US" altLang="en-US"/>
          </a:p>
        </p:txBody>
      </p:sp>
    </p:spTree>
    <p:extLst>
      <p:ext uri="{BB962C8B-B14F-4D97-AF65-F5344CB8AC3E}">
        <p14:creationId xmlns:p14="http://schemas.microsoft.com/office/powerpoint/2010/main" val="3342409421"/>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95300" y="6353175"/>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3673475"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849454" y="304801"/>
            <a:ext cx="2723277"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849454" y="1219202"/>
            <a:ext cx="2723277"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30094" y="304800"/>
            <a:ext cx="6189266"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Slide Number Placeholder 6"/>
          <p:cNvSpPr>
            <a:spLocks noGrp="1"/>
          </p:cNvSpPr>
          <p:nvPr>
            <p:ph type="sldNum" sz="quarter" idx="11"/>
          </p:nvPr>
        </p:nvSpPr>
        <p:spPr/>
        <p:txBody>
          <a:bodyPr/>
          <a:lstStyle>
            <a:lvl1pPr>
              <a:defRPr/>
            </a:lvl1pPr>
          </a:lstStyle>
          <a:p>
            <a:pPr>
              <a:defRPr/>
            </a:pPr>
            <a:fld id="{182BD106-89F2-4278-B5EA-D1B1B9D97F95}" type="slidenum">
              <a:rPr lang="en-US" altLang="en-US"/>
              <a:pPr>
                <a:defRPr/>
              </a:pPr>
              <a:t>‹#›</a:t>
            </a:fld>
            <a:endParaRPr lang="en-US" altLang="en-US"/>
          </a:p>
        </p:txBody>
      </p:sp>
    </p:spTree>
    <p:extLst>
      <p:ext uri="{BB962C8B-B14F-4D97-AF65-F5344CB8AC3E}">
        <p14:creationId xmlns:p14="http://schemas.microsoft.com/office/powerpoint/2010/main" val="1413006859"/>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95300" y="6353175"/>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95300" y="501650"/>
            <a:ext cx="198438"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95141" y="500857"/>
            <a:ext cx="8912543"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95141" y="1905001"/>
            <a:ext cx="8912543"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95141" y="1219200"/>
            <a:ext cx="8912543"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Slide Number Placeholder 6"/>
          <p:cNvSpPr>
            <a:spLocks noGrp="1"/>
          </p:cNvSpPr>
          <p:nvPr>
            <p:ph type="sldNum" sz="quarter" idx="11"/>
          </p:nvPr>
        </p:nvSpPr>
        <p:spPr/>
        <p:txBody>
          <a:bodyPr/>
          <a:lstStyle>
            <a:lvl1pPr>
              <a:defRPr/>
            </a:lvl1pPr>
          </a:lstStyle>
          <a:p>
            <a:pPr>
              <a:defRPr/>
            </a:pPr>
            <a:fld id="{A8490594-965B-4974-88E6-14714E118653}" type="slidenum">
              <a:rPr lang="en-US" altLang="en-US"/>
              <a:pPr>
                <a:defRPr/>
              </a:pPr>
              <a:t>‹#›</a:t>
            </a:fld>
            <a:endParaRPr lang="en-US" altLang="en-US"/>
          </a:p>
        </p:txBody>
      </p:sp>
    </p:spTree>
    <p:extLst>
      <p:ext uri="{BB962C8B-B14F-4D97-AF65-F5344CB8AC3E}">
        <p14:creationId xmlns:p14="http://schemas.microsoft.com/office/powerpoint/2010/main" val="221260638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95300" y="152400"/>
            <a:ext cx="89122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495300" y="1219200"/>
            <a:ext cx="8912225"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932613" y="6356350"/>
            <a:ext cx="2478087" cy="365125"/>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3138488" y="6356350"/>
            <a:ext cx="3797300" cy="365125"/>
          </a:xfrm>
          <a:prstGeom prst="rect">
            <a:avLst/>
          </a:prstGeom>
        </p:spPr>
        <p:txBody>
          <a:bodyPr vert="horz"/>
          <a:lstStyle>
            <a:lvl1pPr algn="r" eaLnBrk="1" latinLnBrk="0" hangingPunct="1">
              <a:defRPr kumimoji="0" sz="1400">
                <a:solidFill>
                  <a:schemeClr val="tx2"/>
                </a:solidFill>
              </a:defRPr>
            </a:lvl1pPr>
          </a:lstStyle>
          <a:p>
            <a:pPr>
              <a:defRPr/>
            </a:pPr>
            <a:r>
              <a:rPr lang="en-US"/>
              <a:t>Programming Languages - Talha Waheed</a:t>
            </a:r>
          </a:p>
        </p:txBody>
      </p:sp>
      <p:sp>
        <p:nvSpPr>
          <p:cNvPr id="23" name="Slide Number Placeholder 22"/>
          <p:cNvSpPr>
            <a:spLocks noGrp="1"/>
          </p:cNvSpPr>
          <p:nvPr>
            <p:ph type="sldNum" sz="quarter" idx="4"/>
          </p:nvPr>
        </p:nvSpPr>
        <p:spPr>
          <a:xfrm>
            <a:off x="663575" y="6356350"/>
            <a:ext cx="21463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4631BDB2-7141-4CB6-83D4-8D070011E15E}" type="slidenum">
              <a:rPr lang="en-US" altLang="en-US"/>
              <a:pPr>
                <a:defRPr/>
              </a:pPr>
              <a:t>‹#›</a:t>
            </a:fld>
            <a:endParaRPr lang="en-US" altLang="en-US"/>
          </a:p>
        </p:txBody>
      </p:sp>
      <p:sp>
        <p:nvSpPr>
          <p:cNvPr id="1031" name="Straight Connector 27"/>
          <p:cNvSpPr>
            <a:spLocks noChangeShapeType="1"/>
          </p:cNvSpPr>
          <p:nvPr/>
        </p:nvSpPr>
        <p:spPr bwMode="auto">
          <a:xfrm>
            <a:off x="495300" y="6353175"/>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95300" y="1143000"/>
            <a:ext cx="89122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61963" y="6462712"/>
            <a:ext cx="190500" cy="13017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spd="med">
    <p:wipe dir="d"/>
  </p:transition>
  <p:hf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0800" y="5124450"/>
            <a:ext cx="7426325" cy="533400"/>
          </a:xfrm>
        </p:spPr>
        <p:txBody>
          <a:bodyPr>
            <a:normAutofit/>
          </a:bodyPr>
          <a:lstStyle/>
          <a:p>
            <a:pPr eaLnBrk="1" fontAlgn="auto" hangingPunct="1">
              <a:spcAft>
                <a:spcPts val="0"/>
              </a:spcAft>
              <a:buFont typeface="Wingdings 3"/>
              <a:buNone/>
              <a:defRPr/>
            </a:pPr>
            <a:r>
              <a:rPr lang="en-US" dirty="0" smtClean="0"/>
              <a:t> By Talha Waheed, UET Lahore</a:t>
            </a:r>
            <a:endParaRPr lang="en-US" dirty="0"/>
          </a:p>
        </p:txBody>
      </p:sp>
      <p:pic>
        <p:nvPicPr>
          <p:cNvPr id="15363" name="Picture 3" descr="progLangu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0588" y="76200"/>
            <a:ext cx="553402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itle 1"/>
          <p:cNvSpPr>
            <a:spLocks noGrp="1"/>
          </p:cNvSpPr>
          <p:nvPr>
            <p:ph type="ctrTitle"/>
          </p:nvPr>
        </p:nvSpPr>
        <p:spPr>
          <a:xfrm>
            <a:off x="1217613" y="3833813"/>
            <a:ext cx="7529512" cy="1066800"/>
          </a:xfrm>
        </p:spPr>
        <p:txBody>
          <a:bodyPr/>
          <a:lstStyle/>
          <a:p>
            <a:pPr algn="ctr"/>
            <a:r>
              <a:rPr lang="en-US" altLang="en-US" sz="2400" dirty="0" smtClean="0"/>
              <a:t>CS-445 Programming Languages </a:t>
            </a:r>
            <a:r>
              <a:rPr lang="en-US" altLang="en-US" sz="2400" dirty="0" smtClean="0"/>
              <a:t>Slides 5 </a:t>
            </a:r>
            <a:r>
              <a:rPr lang="en-US" altLang="en-US" sz="2400" dirty="0" smtClean="0"/>
              <a:t>– Factors affecting Language Design</a:t>
            </a: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5213" y="685800"/>
            <a:ext cx="7772400" cy="533400"/>
          </a:xfrm>
        </p:spPr>
        <p:txBody>
          <a:bodyPr/>
          <a:lstStyle/>
          <a:p>
            <a:r>
              <a:rPr lang="en-US" altLang="en-US" sz="3600" smtClean="0"/>
              <a:t>Computer Hardware</a:t>
            </a:r>
            <a:endParaRPr lang="en-US" altLang="en-US" smtClean="0"/>
          </a:p>
        </p:txBody>
      </p:sp>
      <p:sp>
        <p:nvSpPr>
          <p:cNvPr id="26627" name="Rectangle 3"/>
          <p:cNvSpPr>
            <a:spLocks noGrp="1" noChangeArrowheads="1"/>
          </p:cNvSpPr>
          <p:nvPr>
            <p:ph type="body" idx="1"/>
          </p:nvPr>
        </p:nvSpPr>
        <p:spPr>
          <a:xfrm>
            <a:off x="836613" y="1219200"/>
            <a:ext cx="8229600" cy="4937125"/>
          </a:xfrm>
        </p:spPr>
        <p:txBody>
          <a:bodyPr/>
          <a:lstStyle/>
          <a:p>
            <a:r>
              <a:rPr lang="en-US" altLang="en-US" smtClean="0"/>
              <a:t>Data</a:t>
            </a:r>
          </a:p>
          <a:p>
            <a:r>
              <a:rPr lang="en-US" altLang="en-US" smtClean="0"/>
              <a:t>Primitive Operations</a:t>
            </a:r>
          </a:p>
          <a:p>
            <a:r>
              <a:rPr lang="en-US" altLang="en-US" smtClean="0"/>
              <a:t>Sequence Control</a:t>
            </a:r>
          </a:p>
          <a:p>
            <a:r>
              <a:rPr lang="en-US" altLang="en-US" smtClean="0"/>
              <a:t>Data Access</a:t>
            </a:r>
          </a:p>
          <a:p>
            <a:r>
              <a:rPr lang="en-US" altLang="en-US" smtClean="0"/>
              <a:t>Storage Management</a:t>
            </a:r>
          </a:p>
          <a:p>
            <a:r>
              <a:rPr lang="en-US" altLang="en-US" smtClean="0"/>
              <a:t>Operating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89013" y="304800"/>
            <a:ext cx="7772400" cy="533400"/>
          </a:xfrm>
        </p:spPr>
        <p:txBody>
          <a:bodyPr/>
          <a:lstStyle/>
          <a:p>
            <a:r>
              <a:rPr lang="en-US" altLang="en-US" sz="2800" smtClean="0"/>
              <a:t>Organization of a conventional computer</a:t>
            </a:r>
            <a:endParaRPr lang="en-US" altLang="en-US" smtClean="0"/>
          </a:p>
        </p:txBody>
      </p:sp>
      <p:pic>
        <p:nvPicPr>
          <p:cNvPr id="28675" name="Picture 3" descr="G:\papers\published\01.pratt\figs\temp\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066800"/>
            <a:ext cx="6983412"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1065213" y="685800"/>
            <a:ext cx="7772400" cy="5410200"/>
          </a:xfrm>
        </p:spPr>
        <p:txBody>
          <a:bodyPr/>
          <a:lstStyle/>
          <a:p>
            <a:pPr algn="ctr">
              <a:buFontTx/>
              <a:buNone/>
            </a:pPr>
            <a:r>
              <a:rPr lang="en-US" altLang="en-US" sz="3600" b="1" smtClean="0"/>
              <a:t>Data</a:t>
            </a:r>
          </a:p>
          <a:p>
            <a:r>
              <a:rPr lang="en-US" altLang="en-US" sz="2400" smtClean="0"/>
              <a:t>organization of main memory</a:t>
            </a:r>
          </a:p>
          <a:p>
            <a:r>
              <a:rPr lang="en-US" altLang="en-US" sz="2400" smtClean="0"/>
              <a:t>High speed registers </a:t>
            </a:r>
          </a:p>
          <a:p>
            <a:pPr lvl="1"/>
            <a:r>
              <a:rPr lang="en-US" altLang="en-US" sz="2000" smtClean="0"/>
              <a:t>contents of register may represent data or address in main memory containing the data or next instructions</a:t>
            </a:r>
          </a:p>
          <a:p>
            <a:r>
              <a:rPr lang="en-US" altLang="en-US" sz="2400" smtClean="0"/>
              <a:t>cache memory is for high speed  data access</a:t>
            </a:r>
          </a:p>
          <a:p>
            <a:r>
              <a:rPr lang="en-US" altLang="en-US" sz="2400" smtClean="0"/>
              <a:t>External files are subdivided into records, each of which is a sequence of bits.</a:t>
            </a:r>
          </a:p>
          <a:p>
            <a:r>
              <a:rPr lang="en-US" altLang="en-US" sz="2400" smtClean="0"/>
              <a:t>Built in data types that can be manipulated directly by H/W operations</a:t>
            </a:r>
          </a:p>
          <a:p>
            <a:r>
              <a:rPr lang="en-US" altLang="en-US" sz="2400" smtClean="0"/>
              <a:t>programs are also form of data</a:t>
            </a:r>
          </a:p>
          <a:p>
            <a:r>
              <a:rPr lang="en-US" altLang="en-US" sz="2400" smtClean="0"/>
              <a:t>machine language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065213" y="609600"/>
            <a:ext cx="7772400" cy="5486400"/>
          </a:xfrm>
        </p:spPr>
        <p:txBody>
          <a:bodyPr/>
          <a:lstStyle/>
          <a:p>
            <a:pPr algn="ctr">
              <a:buFontTx/>
              <a:buNone/>
            </a:pPr>
            <a:r>
              <a:rPr lang="en-US" altLang="en-US" sz="3600" smtClean="0"/>
              <a:t>Operations</a:t>
            </a:r>
          </a:p>
          <a:p>
            <a:endParaRPr lang="en-US" altLang="en-US" sz="2400" smtClean="0"/>
          </a:p>
          <a:p>
            <a:r>
              <a:rPr lang="en-US" altLang="en-US" sz="2400" smtClean="0"/>
              <a:t>built in operations</a:t>
            </a:r>
          </a:p>
          <a:p>
            <a:r>
              <a:rPr lang="en-US" altLang="en-US" sz="2400" smtClean="0"/>
              <a:t>1-1 correspondence with Machine Language</a:t>
            </a:r>
          </a:p>
          <a:p>
            <a:r>
              <a:rPr lang="en-US" altLang="en-US" sz="2400" smtClean="0"/>
              <a:t>arithmetic operations for each numeric data type</a:t>
            </a:r>
          </a:p>
          <a:p>
            <a:r>
              <a:rPr lang="en-US" altLang="en-US" sz="2400" smtClean="0"/>
              <a:t>operations for testing - (zero, -ve, +ve)</a:t>
            </a:r>
          </a:p>
          <a:p>
            <a:r>
              <a:rPr lang="en-US" altLang="en-US" sz="2400" smtClean="0"/>
              <a:t>operations for access/modification (get/store in a word) </a:t>
            </a:r>
          </a:p>
          <a:p>
            <a:r>
              <a:rPr lang="en-US" altLang="en-US" sz="2400" smtClean="0"/>
              <a:t>operations for controlling I/O devices</a:t>
            </a:r>
          </a:p>
          <a:p>
            <a:r>
              <a:rPr lang="en-US" altLang="en-US" sz="2400" smtClean="0"/>
              <a:t>operations for sequence control (jumps, returns)</a:t>
            </a:r>
          </a:p>
          <a:p>
            <a:endParaRPr lang="en-US" altLang="en-US" sz="2400" smtClean="0"/>
          </a:p>
          <a:p>
            <a:r>
              <a:rPr lang="en-US" altLang="en-US" sz="2400" smtClean="0"/>
              <a:t>CISC vs. RISC</a:t>
            </a:r>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065213" y="533400"/>
            <a:ext cx="7772400" cy="5562600"/>
          </a:xfrm>
        </p:spPr>
        <p:txBody>
          <a:bodyPr/>
          <a:lstStyle/>
          <a:p>
            <a:pPr algn="ctr">
              <a:buFontTx/>
              <a:buNone/>
            </a:pPr>
            <a:r>
              <a:rPr lang="en-US" altLang="en-US" sz="3600" smtClean="0"/>
              <a:t>Sequence Control</a:t>
            </a:r>
            <a:endParaRPr lang="en-US" altLang="en-US" smtClean="0"/>
          </a:p>
          <a:p>
            <a:r>
              <a:rPr lang="en-US" altLang="en-US" smtClean="0"/>
              <a:t>next instruction to be execute in program address register (IP)</a:t>
            </a:r>
          </a:p>
          <a:p>
            <a:r>
              <a:rPr lang="en-US" altLang="en-US" smtClean="0"/>
              <a:t>set of operations for modification of program address register</a:t>
            </a:r>
          </a:p>
          <a:p>
            <a:r>
              <a:rPr lang="en-US" altLang="en-US" smtClean="0"/>
              <a:t>interpreter uses the IP and guides the sequence of operations</a:t>
            </a:r>
          </a:p>
          <a:p>
            <a:r>
              <a:rPr lang="en-US" altLang="en-US" smtClean="0"/>
              <a:t>interpreter gets next address, fetches instruction from memory, decodes into op-code and operands and execute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65213" y="304800"/>
            <a:ext cx="7772400" cy="609600"/>
          </a:xfrm>
        </p:spPr>
        <p:txBody>
          <a:bodyPr/>
          <a:lstStyle/>
          <a:p>
            <a:r>
              <a:rPr lang="en-US" altLang="en-US" sz="3600" smtClean="0"/>
              <a:t>Program interpretation and execution</a:t>
            </a:r>
            <a:endParaRPr lang="en-US" altLang="en-US" smtClean="0"/>
          </a:p>
        </p:txBody>
      </p:sp>
      <p:pic>
        <p:nvPicPr>
          <p:cNvPr id="36867" name="Picture 3" descr="G:\papers\published\01.pratt\figs\temp\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914400"/>
            <a:ext cx="5159375" cy="557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1065213" y="609600"/>
            <a:ext cx="7772400" cy="5486400"/>
          </a:xfrm>
        </p:spPr>
        <p:txBody>
          <a:bodyPr/>
          <a:lstStyle/>
          <a:p>
            <a:pPr algn="ctr">
              <a:buFontTx/>
              <a:buNone/>
            </a:pPr>
            <a:r>
              <a:rPr lang="en-US" altLang="en-US" sz="3600" smtClean="0"/>
              <a:t>Data Access</a:t>
            </a:r>
            <a:endParaRPr lang="en-US" altLang="en-US" smtClean="0"/>
          </a:p>
          <a:p>
            <a:r>
              <a:rPr lang="en-US" altLang="en-US" sz="2400" smtClean="0"/>
              <a:t>Operands - main memory or register</a:t>
            </a:r>
          </a:p>
          <a:p>
            <a:r>
              <a:rPr lang="en-US" altLang="en-US" sz="2400" smtClean="0"/>
              <a:t>retrieval and storage operations</a:t>
            </a:r>
          </a:p>
          <a:p>
            <a:r>
              <a:rPr lang="en-US" altLang="en-US" sz="2400" smtClean="0"/>
              <a:t>conventional scheme - integer address</a:t>
            </a:r>
            <a:r>
              <a:rPr lang="en-US" altLang="en-US" smtClean="0"/>
              <a:t> </a:t>
            </a:r>
          </a:p>
          <a:p>
            <a:endParaRPr lang="en-US" altLang="en-US" smtClean="0"/>
          </a:p>
          <a:p>
            <a:pPr algn="ctr">
              <a:buFontTx/>
              <a:buNone/>
            </a:pPr>
            <a:r>
              <a:rPr lang="en-US" altLang="en-US" sz="3600" smtClean="0"/>
              <a:t>Storage Management</a:t>
            </a:r>
            <a:endParaRPr lang="en-US" altLang="en-US" smtClean="0"/>
          </a:p>
          <a:p>
            <a:r>
              <a:rPr lang="en-US" altLang="en-US" sz="2400" smtClean="0"/>
              <a:t>speed of main memory vs. external data</a:t>
            </a:r>
          </a:p>
          <a:p>
            <a:r>
              <a:rPr lang="en-US" altLang="en-US" sz="2400" smtClean="0"/>
              <a:t>multiprogramming</a:t>
            </a:r>
          </a:p>
          <a:p>
            <a:r>
              <a:rPr lang="en-US" altLang="en-US" sz="2400" smtClean="0"/>
              <a:t>paging, dynamic program relocation</a:t>
            </a:r>
          </a:p>
          <a:p>
            <a:r>
              <a:rPr lang="en-US" altLang="en-US" sz="2400" smtClean="0"/>
              <a:t>cache - for high speed access</a:t>
            </a:r>
            <a:r>
              <a:rPr lang="en-US" altLang="en-US"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1065213" y="609600"/>
            <a:ext cx="7772400" cy="5486400"/>
          </a:xfrm>
        </p:spPr>
        <p:txBody>
          <a:bodyPr/>
          <a:lstStyle/>
          <a:p>
            <a:pPr algn="ctr">
              <a:buFontTx/>
              <a:buNone/>
            </a:pPr>
            <a:r>
              <a:rPr lang="en-US" altLang="en-US" sz="3600" smtClean="0"/>
              <a:t>Operating Environment</a:t>
            </a:r>
            <a:endParaRPr lang="en-US" altLang="en-US" smtClean="0"/>
          </a:p>
          <a:p>
            <a:r>
              <a:rPr lang="en-US" altLang="en-US" sz="2400" smtClean="0"/>
              <a:t>storage and I/O devices</a:t>
            </a:r>
          </a:p>
          <a:p>
            <a:r>
              <a:rPr lang="en-US" altLang="en-US" sz="2400" smtClean="0"/>
              <a:t>different operations for each class of device</a:t>
            </a:r>
            <a:endParaRPr lang="en-US" altLang="en-US" smtClean="0"/>
          </a:p>
          <a:p>
            <a:pPr algn="ctr">
              <a:buFontTx/>
              <a:buNone/>
            </a:pPr>
            <a:r>
              <a:rPr lang="en-US" altLang="en-US" sz="3600" smtClean="0"/>
              <a:t>Different Computer Architectures</a:t>
            </a:r>
            <a:endParaRPr lang="en-US" altLang="en-US" smtClean="0"/>
          </a:p>
          <a:p>
            <a:r>
              <a:rPr lang="en-US" altLang="en-US" sz="2400" smtClean="0"/>
              <a:t>von Neumann</a:t>
            </a:r>
          </a:p>
          <a:p>
            <a:r>
              <a:rPr lang="en-US" altLang="en-US" sz="2400" smtClean="0"/>
              <a:t>Multi processors</a:t>
            </a:r>
          </a:p>
          <a:p>
            <a:r>
              <a:rPr lang="en-US" altLang="en-US" sz="2400" smtClean="0"/>
              <a:t>distributed computers</a:t>
            </a:r>
            <a:endParaRPr lang="en-US" altLang="en-US" smtClean="0"/>
          </a:p>
          <a:p>
            <a:pPr algn="ctr">
              <a:buFontTx/>
              <a:buNone/>
            </a:pPr>
            <a:r>
              <a:rPr lang="en-US" altLang="en-US" sz="3600" smtClean="0"/>
              <a:t>Computer States</a:t>
            </a:r>
            <a:endParaRPr lang="en-US" altLang="en-US" smtClean="0"/>
          </a:p>
          <a:p>
            <a:r>
              <a:rPr lang="en-US" altLang="en-US" sz="2400" smtClean="0"/>
              <a:t>Initial state, state transition, final state</a:t>
            </a:r>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65213" y="609600"/>
            <a:ext cx="7772400" cy="838200"/>
          </a:xfrm>
        </p:spPr>
        <p:txBody>
          <a:bodyPr/>
          <a:lstStyle/>
          <a:p>
            <a:r>
              <a:rPr lang="en-US" altLang="en-US" sz="3600" smtClean="0"/>
              <a:t>Firmware Computers</a:t>
            </a:r>
            <a:endParaRPr lang="en-US" altLang="en-US" smtClean="0"/>
          </a:p>
        </p:txBody>
      </p:sp>
      <p:sp>
        <p:nvSpPr>
          <p:cNvPr id="43011" name="Rectangle 3"/>
          <p:cNvSpPr>
            <a:spLocks noGrp="1" noChangeArrowheads="1"/>
          </p:cNvSpPr>
          <p:nvPr>
            <p:ph type="body" idx="1"/>
          </p:nvPr>
        </p:nvSpPr>
        <p:spPr>
          <a:xfrm>
            <a:off x="1065213" y="1524000"/>
            <a:ext cx="7772400" cy="4572000"/>
          </a:xfrm>
        </p:spPr>
        <p:txBody>
          <a:bodyPr/>
          <a:lstStyle/>
          <a:p>
            <a:r>
              <a:rPr lang="en-US" altLang="en-US" sz="2400" smtClean="0"/>
              <a:t>Machine Language not restricted to low level, any language that specify data structure and algorithms can be used like C, Ada. But it is more complex and costly and less flexible.</a:t>
            </a:r>
          </a:p>
          <a:p>
            <a:r>
              <a:rPr lang="en-US" altLang="en-US" sz="2400" smtClean="0"/>
              <a:t>Any precisely defined algo or data structure can be realized in hardware</a:t>
            </a:r>
          </a:p>
          <a:p>
            <a:r>
              <a:rPr lang="en-US" altLang="en-US" sz="2400" smtClean="0"/>
              <a:t>Alternative to strict H/W realization is firmware computer simulated by microprogrammable H/W computer. Micro prgram resides in ROM, executes at high speed</a:t>
            </a:r>
          </a:p>
          <a:p>
            <a:r>
              <a:rPr lang="en-US" altLang="en-US" sz="2400" smtClean="0"/>
              <a:t>Microprogram simulation is called emulation. ( resulting computer is virtual computer. Without this microprogram simulation machine would not exist)</a:t>
            </a:r>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63575" y="0"/>
            <a:ext cx="8416925" cy="685800"/>
          </a:xfrm>
        </p:spPr>
        <p:txBody>
          <a:bodyPr/>
          <a:lstStyle/>
          <a:p>
            <a:pPr algn="ctr" eaLnBrk="1" hangingPunct="1"/>
            <a:r>
              <a:rPr lang="en-US" altLang="en-US" sz="3600" smtClean="0"/>
              <a:t>Translation</a:t>
            </a:r>
            <a:endParaRPr lang="en-US" altLang="en-US" smtClean="0"/>
          </a:p>
        </p:txBody>
      </p:sp>
      <p:sp>
        <p:nvSpPr>
          <p:cNvPr id="4505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734AA5-9050-4E75-BD34-27AD1185D808}" type="slidenum">
              <a:rPr lang="en-US" altLang="en-US" sz="1400" smtClean="0">
                <a:solidFill>
                  <a:schemeClr val="tx2"/>
                </a:solidFill>
              </a:rPr>
              <a:pPr/>
              <a:t>19</a:t>
            </a:fld>
            <a:endParaRPr lang="en-US" altLang="en-US" sz="1400" smtClean="0">
              <a:solidFill>
                <a:schemeClr val="tx2"/>
              </a:solidFill>
            </a:endParaRPr>
          </a:p>
        </p:txBody>
      </p:sp>
      <p:sp>
        <p:nvSpPr>
          <p:cNvPr id="31747" name="Rectangle 3"/>
          <p:cNvSpPr>
            <a:spLocks noGrp="1" noChangeArrowheads="1"/>
          </p:cNvSpPr>
          <p:nvPr>
            <p:ph sz="quarter" idx="1"/>
          </p:nvPr>
        </p:nvSpPr>
        <p:spPr>
          <a:xfrm>
            <a:off x="0" y="1066800"/>
            <a:ext cx="10056813" cy="2438400"/>
          </a:xfrm>
        </p:spPr>
        <p:txBody>
          <a:bodyPr/>
          <a:lstStyle/>
          <a:p>
            <a:pPr eaLnBrk="1" hangingPunct="1">
              <a:lnSpc>
                <a:spcPct val="150000"/>
              </a:lnSpc>
              <a:buFontTx/>
              <a:buNone/>
            </a:pPr>
            <a:r>
              <a:rPr lang="en-US" altLang="en-US" sz="2800" smtClean="0"/>
              <a:t>Converting a program written in a HLL into machine language.</a:t>
            </a:r>
          </a:p>
          <a:p>
            <a:pPr lvl="1" eaLnBrk="1" hangingPunct="1">
              <a:buFontTx/>
              <a:buNone/>
            </a:pPr>
            <a:r>
              <a:rPr lang="en-US" altLang="en-US" sz="2500" b="1" smtClean="0"/>
              <a:t>Compilation:</a:t>
            </a:r>
            <a:r>
              <a:rPr lang="en-US" altLang="en-US" sz="2500" smtClean="0"/>
              <a:t> whole program is translated before execution. (C/C++)</a:t>
            </a:r>
          </a:p>
          <a:p>
            <a:pPr lvl="1" eaLnBrk="1" hangingPunct="1">
              <a:buFontTx/>
              <a:buNone/>
            </a:pPr>
            <a:r>
              <a:rPr lang="en-US" altLang="en-US" sz="2500" b="1" smtClean="0"/>
              <a:t>Interpretation:</a:t>
            </a:r>
            <a:r>
              <a:rPr lang="en-US" altLang="en-US" sz="2500" smtClean="0"/>
              <a:t> Translate and execute, one statement at a time. (BASIC)</a:t>
            </a:r>
          </a:p>
        </p:txBody>
      </p:sp>
      <p:grpSp>
        <p:nvGrpSpPr>
          <p:cNvPr id="45061" name="Group 4"/>
          <p:cNvGrpSpPr>
            <a:grpSpLocks/>
          </p:cNvGrpSpPr>
          <p:nvPr/>
        </p:nvGrpSpPr>
        <p:grpSpPr bwMode="auto">
          <a:xfrm>
            <a:off x="227013" y="2971800"/>
            <a:ext cx="9601200" cy="3352800"/>
            <a:chOff x="2304" y="5616"/>
            <a:chExt cx="9504" cy="3456"/>
          </a:xfrm>
        </p:grpSpPr>
        <p:sp>
          <p:nvSpPr>
            <p:cNvPr id="45062" name="Oval 5"/>
            <p:cNvSpPr>
              <a:spLocks noChangeArrowheads="1"/>
            </p:cNvSpPr>
            <p:nvPr/>
          </p:nvSpPr>
          <p:spPr bwMode="auto">
            <a:xfrm>
              <a:off x="4176" y="5616"/>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Source Code</a:t>
              </a:r>
            </a:p>
          </p:txBody>
        </p:sp>
        <p:sp>
          <p:nvSpPr>
            <p:cNvPr id="45063" name="Oval 6"/>
            <p:cNvSpPr>
              <a:spLocks noChangeArrowheads="1"/>
            </p:cNvSpPr>
            <p:nvPr/>
          </p:nvSpPr>
          <p:spPr bwMode="auto">
            <a:xfrm>
              <a:off x="4176" y="8208"/>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Target Code</a:t>
              </a:r>
            </a:p>
          </p:txBody>
        </p:sp>
        <p:sp>
          <p:nvSpPr>
            <p:cNvPr id="45064" name="Oval 7"/>
            <p:cNvSpPr>
              <a:spLocks noChangeArrowheads="1"/>
            </p:cNvSpPr>
            <p:nvPr/>
          </p:nvSpPr>
          <p:spPr bwMode="auto">
            <a:xfrm>
              <a:off x="6048" y="8208"/>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Output</a:t>
              </a:r>
              <a:endParaRPr lang="en-US" altLang="en-US" sz="1100"/>
            </a:p>
          </p:txBody>
        </p:sp>
        <p:sp>
          <p:nvSpPr>
            <p:cNvPr id="45065" name="Oval 8"/>
            <p:cNvSpPr>
              <a:spLocks noChangeArrowheads="1"/>
            </p:cNvSpPr>
            <p:nvPr/>
          </p:nvSpPr>
          <p:spPr bwMode="auto">
            <a:xfrm>
              <a:off x="2304" y="8208"/>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Input</a:t>
              </a:r>
              <a:endParaRPr lang="en-US" altLang="en-US" sz="1100"/>
            </a:p>
          </p:txBody>
        </p:sp>
        <p:sp>
          <p:nvSpPr>
            <p:cNvPr id="45066" name="Rectangle 9"/>
            <p:cNvSpPr>
              <a:spLocks noChangeArrowheads="1"/>
            </p:cNvSpPr>
            <p:nvPr/>
          </p:nvSpPr>
          <p:spPr bwMode="auto">
            <a:xfrm>
              <a:off x="4032" y="7056"/>
              <a:ext cx="1584" cy="57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i="1">
                  <a:solidFill>
                    <a:srgbClr val="FF0000"/>
                  </a:solidFill>
                </a:rPr>
                <a:t>Compiler</a:t>
              </a:r>
            </a:p>
          </p:txBody>
        </p:sp>
        <p:sp>
          <p:nvSpPr>
            <p:cNvPr id="45067" name="Line 10"/>
            <p:cNvSpPr>
              <a:spLocks noChangeShapeType="1"/>
            </p:cNvSpPr>
            <p:nvPr/>
          </p:nvSpPr>
          <p:spPr bwMode="auto">
            <a:xfrm>
              <a:off x="3600" y="8640"/>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8" name="Line 11"/>
            <p:cNvSpPr>
              <a:spLocks noChangeShapeType="1"/>
            </p:cNvSpPr>
            <p:nvPr/>
          </p:nvSpPr>
          <p:spPr bwMode="auto">
            <a:xfrm>
              <a:off x="5472" y="8640"/>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9" name="Line 12"/>
            <p:cNvSpPr>
              <a:spLocks noChangeShapeType="1"/>
            </p:cNvSpPr>
            <p:nvPr/>
          </p:nvSpPr>
          <p:spPr bwMode="auto">
            <a:xfrm>
              <a:off x="4896" y="6480"/>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0" name="Line 13"/>
            <p:cNvSpPr>
              <a:spLocks noChangeShapeType="1"/>
            </p:cNvSpPr>
            <p:nvPr/>
          </p:nvSpPr>
          <p:spPr bwMode="auto">
            <a:xfrm>
              <a:off x="4896" y="7632"/>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1" name="Oval 15"/>
            <p:cNvSpPr>
              <a:spLocks noChangeArrowheads="1"/>
            </p:cNvSpPr>
            <p:nvPr/>
          </p:nvSpPr>
          <p:spPr bwMode="auto">
            <a:xfrm>
              <a:off x="8496" y="5616"/>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Source Code</a:t>
              </a:r>
            </a:p>
          </p:txBody>
        </p:sp>
        <p:sp>
          <p:nvSpPr>
            <p:cNvPr id="45072" name="Oval 16"/>
            <p:cNvSpPr>
              <a:spLocks noChangeArrowheads="1"/>
            </p:cNvSpPr>
            <p:nvPr/>
          </p:nvSpPr>
          <p:spPr bwMode="auto">
            <a:xfrm>
              <a:off x="10512" y="6912"/>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Output</a:t>
              </a:r>
              <a:endParaRPr lang="en-US" altLang="en-US" sz="1100"/>
            </a:p>
          </p:txBody>
        </p:sp>
        <p:sp>
          <p:nvSpPr>
            <p:cNvPr id="45073" name="Oval 17"/>
            <p:cNvSpPr>
              <a:spLocks noChangeArrowheads="1"/>
            </p:cNvSpPr>
            <p:nvPr/>
          </p:nvSpPr>
          <p:spPr bwMode="auto">
            <a:xfrm>
              <a:off x="6480" y="6912"/>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Input</a:t>
              </a:r>
            </a:p>
          </p:txBody>
        </p:sp>
        <p:sp>
          <p:nvSpPr>
            <p:cNvPr id="45074" name="Rectangle 18"/>
            <p:cNvSpPr>
              <a:spLocks noChangeArrowheads="1"/>
            </p:cNvSpPr>
            <p:nvPr/>
          </p:nvSpPr>
          <p:spPr bwMode="auto">
            <a:xfrm>
              <a:off x="8352" y="7056"/>
              <a:ext cx="1584" cy="57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i="1">
                  <a:solidFill>
                    <a:srgbClr val="FF0000"/>
                  </a:solidFill>
                </a:rPr>
                <a:t>Interpreter</a:t>
              </a:r>
            </a:p>
          </p:txBody>
        </p:sp>
        <p:sp>
          <p:nvSpPr>
            <p:cNvPr id="45075" name="Line 19"/>
            <p:cNvSpPr>
              <a:spLocks noChangeShapeType="1"/>
            </p:cNvSpPr>
            <p:nvPr/>
          </p:nvSpPr>
          <p:spPr bwMode="auto">
            <a:xfrm>
              <a:off x="7776" y="7344"/>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6" name="Line 20"/>
            <p:cNvSpPr>
              <a:spLocks noChangeShapeType="1"/>
            </p:cNvSpPr>
            <p:nvPr/>
          </p:nvSpPr>
          <p:spPr bwMode="auto">
            <a:xfrm>
              <a:off x="9936" y="7344"/>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Line 21"/>
            <p:cNvSpPr>
              <a:spLocks noChangeShapeType="1"/>
            </p:cNvSpPr>
            <p:nvPr/>
          </p:nvSpPr>
          <p:spPr bwMode="auto">
            <a:xfrm>
              <a:off x="9216" y="6480"/>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Course Learning Objective</a:t>
            </a:r>
          </a:p>
        </p:txBody>
      </p:sp>
      <p:sp>
        <p:nvSpPr>
          <p:cNvPr id="16387" name="Content Placeholder 2"/>
          <p:cNvSpPr>
            <a:spLocks noGrp="1"/>
          </p:cNvSpPr>
          <p:nvPr>
            <p:ph sz="quarter" idx="1"/>
          </p:nvPr>
        </p:nvSpPr>
        <p:spPr>
          <a:xfrm>
            <a:off x="495300" y="1219200"/>
            <a:ext cx="8912225" cy="4937125"/>
          </a:xfrm>
        </p:spPr>
        <p:txBody>
          <a:bodyPr/>
          <a:lstStyle/>
          <a:p>
            <a:endParaRPr lang="en-US" altLang="en-US" smtClean="0"/>
          </a:p>
        </p:txBody>
      </p:sp>
      <p:sp>
        <p:nvSpPr>
          <p:cNvPr id="163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10C863-41DB-451C-B8C4-60131FF32CB5}" type="slidenum">
              <a:rPr lang="en-US" altLang="en-US" sz="1400" smtClean="0">
                <a:solidFill>
                  <a:schemeClr val="tx2"/>
                </a:solidFill>
              </a:rPr>
              <a:pPr/>
              <a:t>2</a:t>
            </a:fld>
            <a:endParaRPr lang="en-US" altLang="en-US" sz="1400" smtClean="0">
              <a:solidFill>
                <a:schemeClr val="tx2"/>
              </a:solidFill>
            </a:endParaRPr>
          </a:p>
        </p:txBody>
      </p:sp>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228600"/>
            <a:ext cx="8416925" cy="685800"/>
          </a:xfrm>
        </p:spPr>
        <p:txBody>
          <a:bodyPr/>
          <a:lstStyle/>
          <a:p>
            <a:pPr algn="ctr" eaLnBrk="1" hangingPunct="1"/>
            <a:r>
              <a:rPr lang="en-US" altLang="en-US" sz="3600" smtClean="0">
                <a:solidFill>
                  <a:schemeClr val="tx1"/>
                </a:solidFill>
              </a:rPr>
              <a:t>Comparison of the two methods </a:t>
            </a:r>
            <a:endParaRPr lang="en-US" altLang="en-US" i="1" smtClean="0">
              <a:solidFill>
                <a:schemeClr val="tx1"/>
              </a:solidFill>
            </a:endParaRPr>
          </a:p>
        </p:txBody>
      </p:sp>
      <p:sp>
        <p:nvSpPr>
          <p:cNvPr id="47107"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6FAADB-E7F5-45E7-A5F6-F00D304255E4}" type="slidenum">
              <a:rPr lang="en-US" altLang="en-US" sz="1400" smtClean="0">
                <a:solidFill>
                  <a:schemeClr val="tx2"/>
                </a:solidFill>
              </a:rPr>
              <a:pPr/>
              <a:t>20</a:t>
            </a:fld>
            <a:endParaRPr lang="en-US" altLang="en-US" sz="1400" smtClean="0">
              <a:solidFill>
                <a:schemeClr val="tx2"/>
              </a:solidFill>
            </a:endParaRPr>
          </a:p>
        </p:txBody>
      </p:sp>
      <p:sp>
        <p:nvSpPr>
          <p:cNvPr id="33795" name="Rectangle 3"/>
          <p:cNvSpPr>
            <a:spLocks noGrp="1" noChangeArrowheads="1"/>
          </p:cNvSpPr>
          <p:nvPr>
            <p:ph sz="quarter" idx="1"/>
          </p:nvPr>
        </p:nvSpPr>
        <p:spPr>
          <a:xfrm>
            <a:off x="104775" y="1311275"/>
            <a:ext cx="4878388" cy="4648200"/>
          </a:xfrm>
        </p:spPr>
        <p:txBody>
          <a:bodyPr>
            <a:normAutofit lnSpcReduction="10000"/>
          </a:bodyPr>
          <a:lstStyle/>
          <a:p>
            <a:pPr marL="822960" lvl="2" eaLnBrk="1" fontAlgn="auto" hangingPunct="1">
              <a:spcAft>
                <a:spcPts val="0"/>
              </a:spcAft>
              <a:buClr>
                <a:schemeClr val="bg1">
                  <a:shade val="50000"/>
                </a:schemeClr>
              </a:buClr>
              <a:buFontTx/>
              <a:buNone/>
              <a:defRPr/>
            </a:pPr>
            <a:r>
              <a:rPr lang="en-US" sz="2400" b="1" dirty="0"/>
              <a:t>Compilation</a:t>
            </a:r>
            <a:endParaRPr lang="en-US" b="1" dirty="0"/>
          </a:p>
          <a:p>
            <a:pPr marL="274320" indent="-274320" eaLnBrk="1" fontAlgn="auto" hangingPunct="1">
              <a:spcAft>
                <a:spcPts val="0"/>
              </a:spcAft>
              <a:buFont typeface="Wingdings" pitchFamily="2" charset="2"/>
              <a:buChar char="§"/>
              <a:defRPr/>
            </a:pPr>
            <a:r>
              <a:rPr lang="en-US" sz="2400" dirty="0"/>
              <a:t>Brings the program down to machine level</a:t>
            </a:r>
          </a:p>
          <a:p>
            <a:pPr marL="274320" indent="-274320" eaLnBrk="1" fontAlgn="auto" hangingPunct="1">
              <a:spcAft>
                <a:spcPts val="0"/>
              </a:spcAft>
              <a:buFont typeface="Wingdings" pitchFamily="2" charset="2"/>
              <a:buChar char="§"/>
              <a:defRPr/>
            </a:pPr>
            <a:r>
              <a:rPr lang="en-US" sz="2400" dirty="0"/>
              <a:t>Can execute translated program many times because the entire translation is produced.</a:t>
            </a:r>
          </a:p>
          <a:p>
            <a:pPr marL="274320" indent="-274320" eaLnBrk="1" fontAlgn="auto" hangingPunct="1">
              <a:spcAft>
                <a:spcPts val="0"/>
              </a:spcAft>
              <a:buFont typeface="Wingdings" pitchFamily="2" charset="2"/>
              <a:buChar char="§"/>
              <a:defRPr/>
            </a:pPr>
            <a:r>
              <a:rPr lang="en-US" sz="2400" dirty="0"/>
              <a:t>Program execution is much faster because the translator can do optimization.</a:t>
            </a:r>
          </a:p>
          <a:p>
            <a:pPr marL="274320" indent="-274320" eaLnBrk="1" fontAlgn="auto" hangingPunct="1">
              <a:spcAft>
                <a:spcPts val="0"/>
              </a:spcAft>
              <a:buFont typeface="Wingdings 3"/>
              <a:buChar char=""/>
              <a:defRPr/>
            </a:pPr>
            <a:r>
              <a:rPr lang="en-US" sz="2400" dirty="0"/>
              <a:t>Harder to provide feedback when debugging because executing the target code.</a:t>
            </a:r>
          </a:p>
        </p:txBody>
      </p:sp>
      <p:sp>
        <p:nvSpPr>
          <p:cNvPr id="33796" name="Rectangle 4"/>
          <p:cNvSpPr>
            <a:spLocks noGrp="1" noChangeArrowheads="1"/>
          </p:cNvSpPr>
          <p:nvPr>
            <p:ph sz="quarter" idx="2"/>
          </p:nvPr>
        </p:nvSpPr>
        <p:spPr>
          <a:xfrm>
            <a:off x="5040313" y="1331913"/>
            <a:ext cx="4797425" cy="4648200"/>
          </a:xfrm>
        </p:spPr>
        <p:txBody>
          <a:bodyPr>
            <a:normAutofit lnSpcReduction="10000"/>
          </a:bodyPr>
          <a:lstStyle/>
          <a:p>
            <a:pPr marL="822960" lvl="2" eaLnBrk="1" fontAlgn="auto" hangingPunct="1">
              <a:spcAft>
                <a:spcPts val="0"/>
              </a:spcAft>
              <a:buClr>
                <a:schemeClr val="bg1">
                  <a:shade val="50000"/>
                </a:schemeClr>
              </a:buClr>
              <a:buFontTx/>
              <a:buNone/>
              <a:defRPr/>
            </a:pPr>
            <a:r>
              <a:rPr lang="en-US" sz="2400" b="1" dirty="0"/>
              <a:t>Interpretation</a:t>
            </a:r>
          </a:p>
          <a:p>
            <a:pPr marL="274320" indent="-274320" eaLnBrk="1" fontAlgn="auto" hangingPunct="1">
              <a:spcAft>
                <a:spcPts val="0"/>
              </a:spcAft>
              <a:buFont typeface="Wingdings" pitchFamily="2" charset="2"/>
              <a:buChar char="§"/>
              <a:defRPr/>
            </a:pPr>
            <a:r>
              <a:rPr lang="en-US" sz="2400" dirty="0"/>
              <a:t>Brings the machine up to the program level.</a:t>
            </a:r>
          </a:p>
          <a:p>
            <a:pPr marL="274320" indent="-274320" eaLnBrk="1" fontAlgn="auto" hangingPunct="1">
              <a:spcAft>
                <a:spcPts val="0"/>
              </a:spcAft>
              <a:buFont typeface="Wingdings" pitchFamily="2" charset="2"/>
              <a:buChar char="§"/>
              <a:defRPr/>
            </a:pPr>
            <a:r>
              <a:rPr lang="en-US" sz="2400" dirty="0"/>
              <a:t>Must re­translate for every execution.</a:t>
            </a:r>
          </a:p>
          <a:p>
            <a:pPr marL="274320" indent="-274320" eaLnBrk="1" fontAlgn="auto" hangingPunct="1">
              <a:spcAft>
                <a:spcPts val="0"/>
              </a:spcAft>
              <a:buFont typeface="Wingdings" pitchFamily="2" charset="2"/>
              <a:buChar char="§"/>
              <a:defRPr/>
            </a:pPr>
            <a:endParaRPr lang="en-US" sz="2400" dirty="0"/>
          </a:p>
          <a:p>
            <a:pPr marL="274320" indent="-274320" eaLnBrk="1" fontAlgn="auto" hangingPunct="1">
              <a:spcAft>
                <a:spcPts val="0"/>
              </a:spcAft>
              <a:buFont typeface="Wingdings" pitchFamily="2" charset="2"/>
              <a:buChar char="§"/>
              <a:defRPr/>
            </a:pPr>
            <a:r>
              <a:rPr lang="en-US" sz="2400" dirty="0"/>
              <a:t>Program execution is much slower.</a:t>
            </a:r>
          </a:p>
          <a:p>
            <a:pPr marL="274320" indent="-274320" eaLnBrk="1" fontAlgn="auto" hangingPunct="1">
              <a:spcAft>
                <a:spcPts val="0"/>
              </a:spcAft>
              <a:buFont typeface="Wingdings" pitchFamily="2" charset="2"/>
              <a:buChar char="§"/>
              <a:defRPr/>
            </a:pPr>
            <a:endParaRPr lang="en-US" sz="2400" dirty="0"/>
          </a:p>
          <a:p>
            <a:pPr marL="274320" indent="-274320" eaLnBrk="1" fontAlgn="auto" hangingPunct="1">
              <a:spcAft>
                <a:spcPts val="0"/>
              </a:spcAft>
              <a:buFont typeface="Wingdings" pitchFamily="2" charset="2"/>
              <a:buChar char="§"/>
              <a:defRPr/>
            </a:pPr>
            <a:r>
              <a:rPr lang="en-US" sz="2400" dirty="0"/>
              <a:t>Easier to provide feedback when debugging because executing the source code.</a:t>
            </a:r>
          </a:p>
        </p:txBody>
      </p:sp>
      <p:cxnSp>
        <p:nvCxnSpPr>
          <p:cNvPr id="3" name="Straight Connector 2"/>
          <p:cNvCxnSpPr/>
          <p:nvPr/>
        </p:nvCxnSpPr>
        <p:spPr>
          <a:xfrm>
            <a:off x="4959350" y="12192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95300" y="152400"/>
            <a:ext cx="8912225" cy="631825"/>
          </a:xfrm>
        </p:spPr>
        <p:txBody>
          <a:bodyPr/>
          <a:lstStyle/>
          <a:p>
            <a:pPr algn="ctr" eaLnBrk="1" hangingPunct="1"/>
            <a:r>
              <a:rPr lang="en-US" altLang="en-US" sz="3600" smtClean="0">
                <a:solidFill>
                  <a:schemeClr val="tx1"/>
                </a:solidFill>
              </a:rPr>
              <a:t>Pseudo­compilation</a:t>
            </a:r>
            <a:endParaRPr lang="en-US" altLang="en-US" smtClean="0">
              <a:solidFill>
                <a:schemeClr val="tx1"/>
              </a:solidFill>
            </a:endParaRPr>
          </a:p>
        </p:txBody>
      </p:sp>
      <p:sp>
        <p:nvSpPr>
          <p:cNvPr id="4813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F73813-D9C8-4710-9449-BC3FD28E2730}" type="slidenum">
              <a:rPr lang="en-US" altLang="en-US" sz="1400" smtClean="0">
                <a:solidFill>
                  <a:schemeClr val="tx2"/>
                </a:solidFill>
              </a:rPr>
              <a:pPr/>
              <a:t>21</a:t>
            </a:fld>
            <a:endParaRPr lang="en-US" altLang="en-US" sz="1400" smtClean="0">
              <a:solidFill>
                <a:schemeClr val="tx2"/>
              </a:solidFill>
            </a:endParaRPr>
          </a:p>
        </p:txBody>
      </p:sp>
      <p:sp>
        <p:nvSpPr>
          <p:cNvPr id="48132" name="Rectangle 3"/>
          <p:cNvSpPr>
            <a:spLocks noGrp="1" noChangeArrowheads="1"/>
          </p:cNvSpPr>
          <p:nvPr>
            <p:ph sz="quarter" idx="1"/>
          </p:nvPr>
        </p:nvSpPr>
        <p:spPr>
          <a:xfrm>
            <a:off x="495300" y="1219200"/>
            <a:ext cx="8912225" cy="4937125"/>
          </a:xfrm>
        </p:spPr>
        <p:txBody>
          <a:bodyPr/>
          <a:lstStyle/>
          <a:p>
            <a:pPr eaLnBrk="1" hangingPunct="1"/>
            <a:r>
              <a:rPr lang="en-US" altLang="en-US" smtClean="0"/>
              <a:t>A hybrid of compilation and interpretation</a:t>
            </a:r>
          </a:p>
        </p:txBody>
      </p:sp>
      <p:grpSp>
        <p:nvGrpSpPr>
          <p:cNvPr id="48133" name="Group 4"/>
          <p:cNvGrpSpPr>
            <a:grpSpLocks/>
          </p:cNvGrpSpPr>
          <p:nvPr/>
        </p:nvGrpSpPr>
        <p:grpSpPr bwMode="auto">
          <a:xfrm>
            <a:off x="2360613" y="1752600"/>
            <a:ext cx="5484812" cy="4495800"/>
            <a:chOff x="2592" y="2016"/>
            <a:chExt cx="5472" cy="4464"/>
          </a:xfrm>
        </p:grpSpPr>
        <p:sp>
          <p:nvSpPr>
            <p:cNvPr id="48134" name="Oval 5"/>
            <p:cNvSpPr>
              <a:spLocks noChangeArrowheads="1"/>
            </p:cNvSpPr>
            <p:nvPr/>
          </p:nvSpPr>
          <p:spPr bwMode="auto">
            <a:xfrm>
              <a:off x="4608" y="2016"/>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Source Code</a:t>
              </a:r>
            </a:p>
          </p:txBody>
        </p:sp>
        <p:sp>
          <p:nvSpPr>
            <p:cNvPr id="48135" name="Oval 6"/>
            <p:cNvSpPr>
              <a:spLocks noChangeArrowheads="1"/>
            </p:cNvSpPr>
            <p:nvPr/>
          </p:nvSpPr>
          <p:spPr bwMode="auto">
            <a:xfrm>
              <a:off x="4264" y="4320"/>
              <a:ext cx="2129"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rgbClr val="FF0000"/>
                  </a:solidFill>
                </a:rPr>
                <a:t>Intermediate Code</a:t>
              </a:r>
            </a:p>
          </p:txBody>
        </p:sp>
        <p:sp>
          <p:nvSpPr>
            <p:cNvPr id="48136" name="Oval 7"/>
            <p:cNvSpPr>
              <a:spLocks noChangeArrowheads="1"/>
            </p:cNvSpPr>
            <p:nvPr/>
          </p:nvSpPr>
          <p:spPr bwMode="auto">
            <a:xfrm>
              <a:off x="6768" y="5616"/>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Output</a:t>
              </a:r>
            </a:p>
          </p:txBody>
        </p:sp>
        <p:sp>
          <p:nvSpPr>
            <p:cNvPr id="48137" name="Oval 8"/>
            <p:cNvSpPr>
              <a:spLocks noChangeArrowheads="1"/>
            </p:cNvSpPr>
            <p:nvPr/>
          </p:nvSpPr>
          <p:spPr bwMode="auto">
            <a:xfrm>
              <a:off x="2592" y="5616"/>
              <a:ext cx="1296" cy="86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Input</a:t>
              </a:r>
            </a:p>
          </p:txBody>
        </p:sp>
        <p:sp>
          <p:nvSpPr>
            <p:cNvPr id="48138" name="Rectangle 9"/>
            <p:cNvSpPr>
              <a:spLocks noChangeArrowheads="1"/>
            </p:cNvSpPr>
            <p:nvPr/>
          </p:nvSpPr>
          <p:spPr bwMode="auto">
            <a:xfrm>
              <a:off x="4464" y="3312"/>
              <a:ext cx="1728" cy="57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i="1"/>
                <a:t>Compiler</a:t>
              </a:r>
            </a:p>
          </p:txBody>
        </p:sp>
        <p:sp>
          <p:nvSpPr>
            <p:cNvPr id="48139" name="Rectangle 10"/>
            <p:cNvSpPr>
              <a:spLocks noChangeArrowheads="1"/>
            </p:cNvSpPr>
            <p:nvPr/>
          </p:nvSpPr>
          <p:spPr bwMode="auto">
            <a:xfrm>
              <a:off x="4464" y="5760"/>
              <a:ext cx="1728" cy="57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i="1"/>
                <a:t>Interpreter</a:t>
              </a:r>
            </a:p>
          </p:txBody>
        </p:sp>
        <p:sp>
          <p:nvSpPr>
            <p:cNvPr id="48140" name="Line 11"/>
            <p:cNvSpPr>
              <a:spLocks noChangeShapeType="1"/>
            </p:cNvSpPr>
            <p:nvPr/>
          </p:nvSpPr>
          <p:spPr bwMode="auto">
            <a:xfrm>
              <a:off x="3888" y="6048"/>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1" name="Line 12"/>
            <p:cNvSpPr>
              <a:spLocks noChangeShapeType="1"/>
            </p:cNvSpPr>
            <p:nvPr/>
          </p:nvSpPr>
          <p:spPr bwMode="auto">
            <a:xfrm>
              <a:off x="6192" y="6048"/>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2" name="Line 13"/>
            <p:cNvSpPr>
              <a:spLocks noChangeShapeType="1"/>
            </p:cNvSpPr>
            <p:nvPr/>
          </p:nvSpPr>
          <p:spPr bwMode="auto">
            <a:xfrm>
              <a:off x="5328" y="2880"/>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3" name="Line 14"/>
            <p:cNvSpPr>
              <a:spLocks noChangeShapeType="1"/>
            </p:cNvSpPr>
            <p:nvPr/>
          </p:nvSpPr>
          <p:spPr bwMode="auto">
            <a:xfrm>
              <a:off x="5328" y="388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4" name="Line 15"/>
            <p:cNvSpPr>
              <a:spLocks noChangeShapeType="1"/>
            </p:cNvSpPr>
            <p:nvPr/>
          </p:nvSpPr>
          <p:spPr bwMode="auto">
            <a:xfrm>
              <a:off x="5328" y="5184"/>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95300" y="0"/>
            <a:ext cx="8912225" cy="762000"/>
          </a:xfrm>
        </p:spPr>
        <p:txBody>
          <a:bodyPr/>
          <a:lstStyle/>
          <a:p>
            <a:pPr algn="ctr" eaLnBrk="1" hangingPunct="1"/>
            <a:r>
              <a:rPr lang="en-US" altLang="en-US" sz="3600" smtClean="0">
                <a:solidFill>
                  <a:schemeClr val="tx1"/>
                </a:solidFill>
              </a:rPr>
              <a:t>Pseudo­-compilation</a:t>
            </a:r>
            <a:endParaRPr lang="en-US" altLang="en-US" smtClean="0">
              <a:solidFill>
                <a:schemeClr val="tx1"/>
              </a:solidFill>
            </a:endParaRPr>
          </a:p>
        </p:txBody>
      </p:sp>
      <p:sp>
        <p:nvSpPr>
          <p:cNvPr id="4915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1DE6F0-EA4C-4AED-844A-A45B2485558F}" type="slidenum">
              <a:rPr lang="en-US" altLang="en-US" sz="1400" smtClean="0">
                <a:solidFill>
                  <a:schemeClr val="tx2"/>
                </a:solidFill>
              </a:rPr>
              <a:pPr/>
              <a:t>22</a:t>
            </a:fld>
            <a:endParaRPr lang="en-US" altLang="en-US" sz="1400" smtClean="0">
              <a:solidFill>
                <a:schemeClr val="tx2"/>
              </a:solidFill>
            </a:endParaRPr>
          </a:p>
        </p:txBody>
      </p:sp>
      <p:sp>
        <p:nvSpPr>
          <p:cNvPr id="35843" name="Rectangle 3"/>
          <p:cNvSpPr>
            <a:spLocks noGrp="1" noChangeArrowheads="1"/>
          </p:cNvSpPr>
          <p:nvPr>
            <p:ph sz="quarter" idx="1"/>
          </p:nvPr>
        </p:nvSpPr>
        <p:spPr>
          <a:xfrm>
            <a:off x="0" y="762000"/>
            <a:ext cx="9902825" cy="5791200"/>
          </a:xfrm>
        </p:spPr>
        <p:txBody>
          <a:bodyPr/>
          <a:lstStyle/>
          <a:p>
            <a:pPr eaLnBrk="1" hangingPunct="1">
              <a:lnSpc>
                <a:spcPct val="150000"/>
              </a:lnSpc>
              <a:buFont typeface="Wingdings" panose="05000000000000000000" pitchFamily="2" charset="2"/>
              <a:buChar char="§"/>
            </a:pPr>
            <a:r>
              <a:rPr lang="en-US" altLang="en-US" sz="2800" smtClean="0"/>
              <a:t>A compiler translates the whole program before execution, but only into intermediate code.</a:t>
            </a:r>
          </a:p>
          <a:p>
            <a:pPr eaLnBrk="1" hangingPunct="1">
              <a:lnSpc>
                <a:spcPct val="150000"/>
              </a:lnSpc>
              <a:buFont typeface="Wingdings" panose="05000000000000000000" pitchFamily="2" charset="2"/>
              <a:buChar char="§"/>
            </a:pPr>
            <a:r>
              <a:rPr lang="en-US" altLang="en-US" sz="2800" smtClean="0"/>
              <a:t>An interpreter translates and executes the intermediate code one statement at a time.</a:t>
            </a:r>
          </a:p>
          <a:p>
            <a:pPr eaLnBrk="1" hangingPunct="1">
              <a:lnSpc>
                <a:spcPct val="150000"/>
              </a:lnSpc>
              <a:buFont typeface="Wingdings" panose="05000000000000000000" pitchFamily="2" charset="2"/>
              <a:buChar char="§"/>
            </a:pPr>
            <a:r>
              <a:rPr lang="en-US" altLang="en-US" sz="2800" smtClean="0"/>
              <a:t>The intermediate code can be executed on any machine that has an interpreter for the intermediate code. </a:t>
            </a:r>
          </a:p>
          <a:p>
            <a:pPr lvl="2" eaLnBrk="1" hangingPunct="1">
              <a:lnSpc>
                <a:spcPct val="150000"/>
              </a:lnSpc>
              <a:buFont typeface="Wingdings" panose="05000000000000000000" pitchFamily="2" charset="2"/>
              <a:buChar char="§"/>
            </a:pPr>
            <a:r>
              <a:rPr lang="en-US" altLang="en-US" smtClean="0"/>
              <a:t>more portability and machine independence</a:t>
            </a:r>
          </a:p>
          <a:p>
            <a:pPr eaLnBrk="1" hangingPunct="1">
              <a:lnSpc>
                <a:spcPct val="150000"/>
              </a:lnSpc>
              <a:buFont typeface="Wingdings" panose="05000000000000000000" pitchFamily="2" charset="2"/>
              <a:buChar char="§"/>
            </a:pPr>
            <a:r>
              <a:rPr lang="en-US" altLang="en-US" sz="2800" smtClean="0"/>
              <a:t>Java initially used this hybrid strategy. (</a:t>
            </a:r>
            <a:r>
              <a:rPr lang="en-US" altLang="en-US" sz="2200" smtClean="0"/>
              <a:t>intermediate code: bytecode)</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3600" smtClean="0"/>
              <a:t>Translators and Virtual Architectures</a:t>
            </a:r>
            <a:endParaRPr lang="en-US" altLang="en-US" smtClean="0"/>
          </a:p>
        </p:txBody>
      </p:sp>
      <p:sp>
        <p:nvSpPr>
          <p:cNvPr id="50179" name="Rectangle 3"/>
          <p:cNvSpPr>
            <a:spLocks noGrp="1" noChangeArrowheads="1"/>
          </p:cNvSpPr>
          <p:nvPr>
            <p:ph type="body" idx="1"/>
          </p:nvPr>
        </p:nvSpPr>
        <p:spPr>
          <a:xfrm>
            <a:off x="1065213" y="1752600"/>
            <a:ext cx="7772400" cy="4343400"/>
          </a:xfrm>
        </p:spPr>
        <p:txBody>
          <a:bodyPr/>
          <a:lstStyle/>
          <a:p>
            <a:r>
              <a:rPr lang="en-US" altLang="en-US" sz="2400" smtClean="0"/>
              <a:t>Translation (Compilation)</a:t>
            </a:r>
          </a:p>
          <a:p>
            <a:pPr lvl="1"/>
            <a:r>
              <a:rPr lang="en-US" altLang="en-US" sz="2400" smtClean="0"/>
              <a:t>assembler, compiler, loader(creates single exe file), macroprocessor</a:t>
            </a:r>
          </a:p>
          <a:p>
            <a:r>
              <a:rPr lang="en-US" altLang="en-US" sz="2400" smtClean="0"/>
              <a:t>Software Simulation (Interpretation)</a:t>
            </a:r>
          </a:p>
          <a:p>
            <a:pPr lvl="1"/>
            <a:r>
              <a:rPr lang="en-US" altLang="en-US" sz="2400" smtClean="0"/>
              <a:t>A computer whose machine language is HLL</a:t>
            </a:r>
          </a:p>
          <a:p>
            <a:pPr lvl="1"/>
            <a:r>
              <a:rPr lang="en-US" altLang="en-US" sz="2400" smtClean="0"/>
              <a:t>Simulated computer accepts as Input data a program in HLL and produces output as another HLL</a:t>
            </a:r>
          </a:p>
          <a:p>
            <a:pPr lvl="1"/>
            <a:r>
              <a:rPr lang="en-US" altLang="en-US" sz="2400" smtClean="0"/>
              <a:t>Host computer creates a virtual machine simulating HLL</a:t>
            </a:r>
          </a:p>
          <a:p>
            <a:endParaRPr lang="en-US"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Simulation Vs. Translation</a:t>
            </a:r>
          </a:p>
        </p:txBody>
      </p:sp>
      <p:sp>
        <p:nvSpPr>
          <p:cNvPr id="52227" name="Rectangle 3"/>
          <p:cNvSpPr>
            <a:spLocks noGrp="1" noChangeArrowheads="1"/>
          </p:cNvSpPr>
          <p:nvPr>
            <p:ph type="body" idx="1"/>
          </p:nvPr>
        </p:nvSpPr>
        <p:spPr>
          <a:xfrm>
            <a:off x="836613" y="1219200"/>
            <a:ext cx="8229600" cy="4937125"/>
          </a:xfrm>
        </p:spPr>
        <p:txBody>
          <a:bodyPr/>
          <a:lstStyle/>
          <a:p>
            <a:r>
              <a:rPr lang="en-US" altLang="en-US" smtClean="0"/>
              <a:t>Translator converts input program into object language - simulator executes directly</a:t>
            </a:r>
          </a:p>
          <a:p>
            <a:r>
              <a:rPr lang="en-US" altLang="en-US" smtClean="0"/>
              <a:t>Translator process in physical input sequence - simulator follows logical flow</a:t>
            </a:r>
          </a:p>
          <a:p>
            <a:r>
              <a:rPr lang="en-US" altLang="en-US" smtClean="0"/>
              <a:t>Pure translation and simulation are 2 extremes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65213" y="609600"/>
            <a:ext cx="7772400" cy="609600"/>
          </a:xfrm>
        </p:spPr>
        <p:txBody>
          <a:bodyPr/>
          <a:lstStyle/>
          <a:p>
            <a:r>
              <a:rPr lang="en-US" altLang="en-US" sz="2800" smtClean="0"/>
              <a:t>Structure of a typical language implementation</a:t>
            </a:r>
            <a:endParaRPr lang="en-US" altLang="en-US" smtClean="0"/>
          </a:p>
        </p:txBody>
      </p:sp>
      <p:pic>
        <p:nvPicPr>
          <p:cNvPr id="54275" name="Picture 3" descr="G:\papers\published\01.pratt\figs\temp\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479550"/>
            <a:ext cx="88392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sz="3600" dirty="0">
                <a:solidFill>
                  <a:schemeClr val="tx1"/>
                </a:solidFill>
                <a:latin typeface="Times New Roman" pitchFamily="18" charset="0"/>
                <a:ea typeface="+mn-ea"/>
                <a:cs typeface="+mn-cs"/>
              </a:rPr>
              <a:t>Language Definition</a:t>
            </a:r>
          </a:p>
        </p:txBody>
      </p:sp>
      <p:sp>
        <p:nvSpPr>
          <p:cNvPr id="19459" name="Rectangle 3"/>
          <p:cNvSpPr>
            <a:spLocks noGrp="1" noChangeArrowheads="1"/>
          </p:cNvSpPr>
          <p:nvPr>
            <p:ph type="body" idx="1"/>
          </p:nvPr>
        </p:nvSpPr>
        <p:spPr>
          <a:xfrm>
            <a:off x="836613" y="1219200"/>
            <a:ext cx="8229600" cy="4937125"/>
          </a:xfrm>
        </p:spPr>
        <p:txBody>
          <a:bodyPr/>
          <a:lstStyle/>
          <a:p>
            <a:pPr>
              <a:lnSpc>
                <a:spcPct val="90000"/>
              </a:lnSpc>
            </a:pPr>
            <a:r>
              <a:rPr lang="en-US" altLang="en-US" sz="3200" smtClean="0">
                <a:latin typeface="Times New Roman" panose="02020603050405020304" pitchFamily="18" charset="0"/>
                <a:cs typeface="Times New Roman" panose="02020603050405020304" pitchFamily="18" charset="0"/>
              </a:rPr>
              <a:t>Different users have different needs:</a:t>
            </a:r>
          </a:p>
          <a:p>
            <a:pPr lvl="1">
              <a:lnSpc>
                <a:spcPct val="90000"/>
              </a:lnSpc>
            </a:pPr>
            <a:r>
              <a:rPr lang="en-US" altLang="en-US" sz="2800" b="1" smtClean="0">
                <a:latin typeface="Times New Roman" panose="02020603050405020304" pitchFamily="18" charset="0"/>
                <a:cs typeface="Times New Roman" panose="02020603050405020304" pitchFamily="18" charset="0"/>
              </a:rPr>
              <a:t>programmers</a:t>
            </a:r>
            <a:endParaRPr lang="en-US" altLang="en-US" sz="2800" smtClean="0">
              <a:latin typeface="Times New Roman" panose="02020603050405020304" pitchFamily="18" charset="0"/>
              <a:cs typeface="Times New Roman" panose="02020603050405020304" pitchFamily="18" charset="0"/>
            </a:endParaRPr>
          </a:p>
          <a:p>
            <a:pPr lvl="2">
              <a:lnSpc>
                <a:spcPct val="90000"/>
              </a:lnSpc>
            </a:pPr>
            <a:r>
              <a:rPr lang="en-US" altLang="en-US" sz="2400" smtClean="0">
                <a:solidFill>
                  <a:schemeClr val="tx2"/>
                </a:solidFill>
                <a:latin typeface="Times New Roman" panose="02020603050405020304" pitchFamily="18" charset="0"/>
                <a:cs typeface="Times New Roman" panose="02020603050405020304" pitchFamily="18" charset="0"/>
              </a:rPr>
              <a:t>tutorials, reference manuals, programming guides (idioms)</a:t>
            </a:r>
          </a:p>
          <a:p>
            <a:pPr lvl="1">
              <a:lnSpc>
                <a:spcPct val="90000"/>
              </a:lnSpc>
            </a:pPr>
            <a:r>
              <a:rPr lang="en-US" altLang="en-US" sz="2800" b="1" smtClean="0">
                <a:latin typeface="Times New Roman" panose="02020603050405020304" pitchFamily="18" charset="0"/>
                <a:cs typeface="Times New Roman" panose="02020603050405020304" pitchFamily="18" charset="0"/>
              </a:rPr>
              <a:t>implementors</a:t>
            </a:r>
            <a:endParaRPr lang="en-US" altLang="en-US" sz="2800" smtClean="0">
              <a:latin typeface="Times New Roman" panose="02020603050405020304" pitchFamily="18" charset="0"/>
              <a:cs typeface="Times New Roman" panose="02020603050405020304" pitchFamily="18" charset="0"/>
            </a:endParaRPr>
          </a:p>
          <a:p>
            <a:pPr lvl="2">
              <a:lnSpc>
                <a:spcPct val="90000"/>
              </a:lnSpc>
            </a:pPr>
            <a:r>
              <a:rPr lang="en-US" altLang="en-US" sz="2400" smtClean="0">
                <a:solidFill>
                  <a:schemeClr val="tx2"/>
                </a:solidFill>
                <a:latin typeface="Times New Roman" panose="02020603050405020304" pitchFamily="18" charset="0"/>
                <a:cs typeface="Times New Roman" panose="02020603050405020304" pitchFamily="18" charset="0"/>
              </a:rPr>
              <a:t>precise operational semantics</a:t>
            </a:r>
          </a:p>
          <a:p>
            <a:pPr lvl="1">
              <a:lnSpc>
                <a:spcPct val="90000"/>
              </a:lnSpc>
            </a:pPr>
            <a:r>
              <a:rPr lang="en-US" altLang="en-US" sz="2800" b="1" smtClean="0">
                <a:latin typeface="Times New Roman" panose="02020603050405020304" pitchFamily="18" charset="0"/>
                <a:cs typeface="Times New Roman" panose="02020603050405020304" pitchFamily="18" charset="0"/>
              </a:rPr>
              <a:t>verifiers</a:t>
            </a:r>
            <a:r>
              <a:rPr lang="en-US" altLang="en-US" sz="2800" smtClean="0">
                <a:latin typeface="Times New Roman" panose="02020603050405020304" pitchFamily="18" charset="0"/>
                <a:cs typeface="Times New Roman" panose="02020603050405020304" pitchFamily="18" charset="0"/>
              </a:rPr>
              <a:t>	</a:t>
            </a:r>
          </a:p>
          <a:p>
            <a:pPr lvl="2">
              <a:lnSpc>
                <a:spcPct val="90000"/>
              </a:lnSpc>
            </a:pPr>
            <a:r>
              <a:rPr lang="en-US" altLang="en-US" sz="2400" smtClean="0">
                <a:solidFill>
                  <a:schemeClr val="tx2"/>
                </a:solidFill>
                <a:latin typeface="Times New Roman" panose="02020603050405020304" pitchFamily="18" charset="0"/>
                <a:cs typeface="Times New Roman" panose="02020603050405020304" pitchFamily="18" charset="0"/>
              </a:rPr>
              <a:t>rigorous axiomatic or natural semantics</a:t>
            </a:r>
            <a:endParaRPr lang="en-US" altLang="en-US" sz="2400" smtClean="0">
              <a:latin typeface="Times New Roman" panose="02020603050405020304" pitchFamily="18" charset="0"/>
              <a:cs typeface="Times New Roman" panose="02020603050405020304" pitchFamily="18" charset="0"/>
            </a:endParaRPr>
          </a:p>
          <a:p>
            <a:pPr lvl="1">
              <a:lnSpc>
                <a:spcPct val="90000"/>
              </a:lnSpc>
            </a:pPr>
            <a:r>
              <a:rPr lang="en-US" altLang="en-US" sz="2800" b="1" smtClean="0">
                <a:latin typeface="Times New Roman" panose="02020603050405020304" pitchFamily="18" charset="0"/>
                <a:cs typeface="Times New Roman" panose="02020603050405020304" pitchFamily="18" charset="0"/>
              </a:rPr>
              <a:t>language designers and language advocates</a:t>
            </a:r>
            <a:endParaRPr lang="en-US" altLang="en-US" sz="2800" smtClean="0">
              <a:latin typeface="Times New Roman" panose="02020603050405020304" pitchFamily="18" charset="0"/>
              <a:cs typeface="Times New Roman" panose="02020603050405020304" pitchFamily="18" charset="0"/>
            </a:endParaRPr>
          </a:p>
          <a:p>
            <a:pPr lvl="2">
              <a:lnSpc>
                <a:spcPct val="90000"/>
              </a:lnSpc>
            </a:pPr>
            <a:r>
              <a:rPr lang="en-US" altLang="en-US" sz="2400" smtClean="0">
                <a:solidFill>
                  <a:schemeClr val="tx2"/>
                </a:solidFill>
                <a:latin typeface="Times New Roman" panose="02020603050405020304" pitchFamily="18" charset="0"/>
                <a:cs typeface="Times New Roman" panose="02020603050405020304" pitchFamily="18" charset="0"/>
              </a:rPr>
              <a:t>all of the above</a:t>
            </a:r>
            <a:endParaRPr lang="en-US" altLang="en-US" sz="2400" smtClean="0">
              <a:latin typeface="Times New Roman" panose="02020603050405020304" pitchFamily="18" charset="0"/>
              <a:cs typeface="Times New Roman" panose="02020603050405020304" pitchFamily="18" charset="0"/>
            </a:endParaRPr>
          </a:p>
          <a:p>
            <a:pPr>
              <a:lnSpc>
                <a:spcPct val="90000"/>
              </a:lnSpc>
            </a:pPr>
            <a:r>
              <a:rPr lang="en-US" altLang="en-US" sz="3200" smtClean="0">
                <a:latin typeface="Times New Roman" panose="02020603050405020304" pitchFamily="18" charset="0"/>
                <a:cs typeface="Times New Roman" panose="02020603050405020304" pitchFamily="18" charset="0"/>
              </a:rPr>
              <a:t>Different levels of detail and precision</a:t>
            </a:r>
            <a:endParaRPr lang="en-US" altLang="en-US" sz="4000" smtClean="0">
              <a:latin typeface="Times New Roman" panose="02020603050405020304" pitchFamily="18" charset="0"/>
              <a:cs typeface="Times New Roman" panose="02020603050405020304" pitchFamily="18" charset="0"/>
            </a:endParaRPr>
          </a:p>
          <a:p>
            <a:pPr lvl="1">
              <a:lnSpc>
                <a:spcPct val="90000"/>
              </a:lnSpc>
            </a:pPr>
            <a:r>
              <a:rPr lang="en-US" altLang="en-US" sz="2800" smtClean="0">
                <a:latin typeface="Times New Roman" panose="02020603050405020304" pitchFamily="18" charset="0"/>
                <a:cs typeface="Times New Roman" panose="02020603050405020304" pitchFamily="18" charset="0"/>
              </a:rPr>
              <a:t>But none of them can be sloppy!</a:t>
            </a:r>
            <a:endParaRPr lang="en-US" altLang="en-US" sz="36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 calcmode="lin" valueType="num">
                                      <p:cBhvr additive="base">
                                        <p:cTn id="2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 calcmode="lin" valueType="num">
                                      <p:cBhvr additive="base">
                                        <p:cTn id="31"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anim calcmode="lin" valueType="num">
                                      <p:cBhvr additive="base">
                                        <p:cTn id="35"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59">
                                            <p:txEl>
                                              <p:pRg st="8" end="8"/>
                                            </p:txEl>
                                          </p:spTgt>
                                        </p:tgtEl>
                                        <p:attrNameLst>
                                          <p:attrName>style.visibility</p:attrName>
                                        </p:attrNameLst>
                                      </p:cBhvr>
                                      <p:to>
                                        <p:strVal val="visible"/>
                                      </p:to>
                                    </p:set>
                                    <p:anim calcmode="lin" valueType="num">
                                      <p:cBhvr additive="base">
                                        <p:cTn id="39"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459">
                                            <p:txEl>
                                              <p:pRg st="9" end="9"/>
                                            </p:txEl>
                                          </p:spTgt>
                                        </p:tgtEl>
                                        <p:attrNameLst>
                                          <p:attrName>style.visibility</p:attrName>
                                        </p:attrNameLst>
                                      </p:cBhvr>
                                      <p:to>
                                        <p:strVal val="visible"/>
                                      </p:to>
                                    </p:set>
                                    <p:anim calcmode="lin" valueType="num">
                                      <p:cBhvr additive="base">
                                        <p:cTn id="45"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5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459">
                                            <p:txEl>
                                              <p:pRg st="10" end="10"/>
                                            </p:txEl>
                                          </p:spTgt>
                                        </p:tgtEl>
                                        <p:attrNameLst>
                                          <p:attrName>style.visibility</p:attrName>
                                        </p:attrNameLst>
                                      </p:cBhvr>
                                      <p:to>
                                        <p:strVal val="visible"/>
                                      </p:to>
                                    </p:set>
                                    <p:anim calcmode="lin" valueType="num">
                                      <p:cBhvr additive="base">
                                        <p:cTn id="49"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sz="3600" dirty="0">
                <a:solidFill>
                  <a:schemeClr val="tx1"/>
                </a:solidFill>
                <a:latin typeface="Times New Roman" pitchFamily="18" charset="0"/>
                <a:ea typeface="+mn-ea"/>
                <a:cs typeface="+mn-cs"/>
              </a:rPr>
              <a:t>Language Design Perspectives</a:t>
            </a:r>
          </a:p>
        </p:txBody>
      </p:sp>
      <p:sp>
        <p:nvSpPr>
          <p:cNvPr id="18435" name="Rectangle 3"/>
          <p:cNvSpPr>
            <a:spLocks noGrp="1" noChangeArrowheads="1"/>
          </p:cNvSpPr>
          <p:nvPr>
            <p:ph type="body" idx="1"/>
          </p:nvPr>
        </p:nvSpPr>
        <p:spPr>
          <a:xfrm>
            <a:off x="836613" y="1219200"/>
            <a:ext cx="8229600" cy="4937125"/>
          </a:xfrm>
        </p:spPr>
        <p:txBody>
          <a:bodyPr/>
          <a:lstStyle/>
          <a:p>
            <a:pPr>
              <a:lnSpc>
                <a:spcPct val="90000"/>
              </a:lnSpc>
            </a:pPr>
            <a:r>
              <a:rPr lang="en-US" altLang="en-US" sz="2800" smtClean="0">
                <a:latin typeface="Times New Roman" panose="02020603050405020304" pitchFamily="18" charset="0"/>
                <a:cs typeface="Times New Roman" panose="02020603050405020304" pitchFamily="18" charset="0"/>
              </a:rPr>
              <a:t>Software developers ask for </a:t>
            </a:r>
            <a:r>
              <a:rPr lang="en-US" altLang="en-US" sz="2800" smtClean="0">
                <a:solidFill>
                  <a:schemeClr val="hlink"/>
                </a:solidFill>
                <a:latin typeface="Times New Roman" panose="02020603050405020304" pitchFamily="18" charset="0"/>
                <a:cs typeface="Times New Roman" panose="02020603050405020304" pitchFamily="18" charset="0"/>
              </a:rPr>
              <a:t>more features</a:t>
            </a:r>
            <a:r>
              <a:rPr lang="en-US" altLang="en-US" sz="2800" smtClean="0">
                <a:latin typeface="Times New Roman" panose="02020603050405020304" pitchFamily="18" charset="0"/>
                <a:cs typeface="Times New Roman" panose="02020603050405020304" pitchFamily="18" charset="0"/>
              </a:rPr>
              <a:t>.</a:t>
            </a:r>
          </a:p>
          <a:p>
            <a:pPr>
              <a:lnSpc>
                <a:spcPct val="90000"/>
              </a:lnSpc>
            </a:pPr>
            <a:endParaRPr lang="en-US" altLang="en-US" sz="2800" smtClean="0">
              <a:latin typeface="Times New Roman" panose="02020603050405020304" pitchFamily="18" charset="0"/>
              <a:cs typeface="Times New Roman" panose="02020603050405020304" pitchFamily="18" charset="0"/>
            </a:endParaRPr>
          </a:p>
          <a:p>
            <a:pPr>
              <a:lnSpc>
                <a:spcPct val="90000"/>
              </a:lnSpc>
            </a:pPr>
            <a:r>
              <a:rPr lang="en-US" altLang="en-US" sz="2800" smtClean="0">
                <a:latin typeface="Times New Roman" panose="02020603050405020304" pitchFamily="18" charset="0"/>
                <a:cs typeface="Times New Roman" panose="02020603050405020304" pitchFamily="18" charset="0"/>
              </a:rPr>
              <a:t>Theoreticians ask for features with </a:t>
            </a:r>
            <a:r>
              <a:rPr lang="en-US" altLang="en-US" sz="2800" smtClean="0">
                <a:solidFill>
                  <a:schemeClr val="hlink"/>
                </a:solidFill>
                <a:latin typeface="Times New Roman" panose="02020603050405020304" pitchFamily="18" charset="0"/>
                <a:cs typeface="Times New Roman" panose="02020603050405020304" pitchFamily="18" charset="0"/>
              </a:rPr>
              <a:t>clean semantics</a:t>
            </a:r>
            <a:r>
              <a:rPr lang="en-US" altLang="en-US" sz="2800" smtClean="0">
                <a:latin typeface="Times New Roman" panose="02020603050405020304" pitchFamily="18" charset="0"/>
                <a:cs typeface="Times New Roman" panose="02020603050405020304" pitchFamily="18" charset="0"/>
              </a:rPr>
              <a:t>.</a:t>
            </a:r>
          </a:p>
          <a:p>
            <a:pPr>
              <a:lnSpc>
                <a:spcPct val="90000"/>
              </a:lnSpc>
            </a:pPr>
            <a:endParaRPr lang="en-US" altLang="en-US" sz="2800" smtClean="0">
              <a:latin typeface="Times New Roman" panose="02020603050405020304" pitchFamily="18" charset="0"/>
              <a:cs typeface="Times New Roman" panose="02020603050405020304" pitchFamily="18" charset="0"/>
            </a:endParaRPr>
          </a:p>
          <a:p>
            <a:pPr>
              <a:lnSpc>
                <a:spcPct val="90000"/>
              </a:lnSpc>
            </a:pPr>
            <a:r>
              <a:rPr lang="en-US" altLang="en-US" sz="2800" smtClean="0">
                <a:latin typeface="Times New Roman" panose="02020603050405020304" pitchFamily="18" charset="0"/>
                <a:cs typeface="Times New Roman" panose="02020603050405020304" pitchFamily="18" charset="0"/>
              </a:rPr>
              <a:t>Developers of mission-critical software want features that are </a:t>
            </a:r>
            <a:r>
              <a:rPr lang="en-US" altLang="en-US" sz="2800" smtClean="0">
                <a:solidFill>
                  <a:schemeClr val="hlink"/>
                </a:solidFill>
                <a:latin typeface="Times New Roman" panose="02020603050405020304" pitchFamily="18" charset="0"/>
                <a:cs typeface="Times New Roman" panose="02020603050405020304" pitchFamily="18" charset="0"/>
              </a:rPr>
              <a:t>easier to verify</a:t>
            </a:r>
            <a:r>
              <a:rPr lang="en-US" altLang="en-US" sz="2800" smtClean="0">
                <a:latin typeface="Times New Roman" panose="02020603050405020304" pitchFamily="18" charset="0"/>
                <a:cs typeface="Times New Roman" panose="02020603050405020304" pitchFamily="18" charset="0"/>
              </a:rPr>
              <a:t> formally.</a:t>
            </a:r>
          </a:p>
          <a:p>
            <a:pPr>
              <a:lnSpc>
                <a:spcPct val="90000"/>
              </a:lnSpc>
            </a:pPr>
            <a:endParaRPr lang="en-US" altLang="en-US" sz="2800" smtClean="0">
              <a:latin typeface="Times New Roman" panose="02020603050405020304" pitchFamily="18" charset="0"/>
              <a:cs typeface="Times New Roman" panose="02020603050405020304" pitchFamily="18" charset="0"/>
            </a:endParaRPr>
          </a:p>
          <a:p>
            <a:pPr>
              <a:lnSpc>
                <a:spcPct val="90000"/>
              </a:lnSpc>
            </a:pPr>
            <a:r>
              <a:rPr lang="en-US" altLang="en-US" sz="2800" smtClean="0">
                <a:latin typeface="Times New Roman" panose="02020603050405020304" pitchFamily="18" charset="0"/>
                <a:cs typeface="Times New Roman" panose="02020603050405020304" pitchFamily="18" charset="0"/>
              </a:rPr>
              <a:t>Compiler writers want features that are </a:t>
            </a:r>
            <a:r>
              <a:rPr lang="en-US" altLang="en-US" sz="2800" smtClean="0">
                <a:solidFill>
                  <a:schemeClr val="hlink"/>
                </a:solidFill>
                <a:latin typeface="Times New Roman" panose="02020603050405020304" pitchFamily="18" charset="0"/>
                <a:cs typeface="Times New Roman" panose="02020603050405020304" pitchFamily="18" charset="0"/>
              </a:rPr>
              <a:t>orthogonal,</a:t>
            </a:r>
            <a:r>
              <a:rPr lang="en-US" altLang="en-US" sz="2800" smtClean="0">
                <a:latin typeface="Times New Roman" panose="02020603050405020304" pitchFamily="18" charset="0"/>
                <a:cs typeface="Times New Roman" panose="02020603050405020304" pitchFamily="18" charset="0"/>
              </a:rPr>
              <a:t> so that their implementation is modular.</a:t>
            </a:r>
          </a:p>
          <a:p>
            <a:pPr>
              <a:lnSpc>
                <a:spcPct val="90000"/>
              </a:lnSpc>
            </a:pPr>
            <a:endParaRPr lang="en-US" altLang="en-US" sz="2800" smtClean="0">
              <a:solidFill>
                <a:schemeClr val="hlink"/>
              </a:solidFill>
              <a:latin typeface="Times New Roman" panose="02020603050405020304" pitchFamily="18" charset="0"/>
              <a:cs typeface="Times New Roman" panose="02020603050405020304" pitchFamily="18" charset="0"/>
            </a:endParaRPr>
          </a:p>
          <a:p>
            <a:pPr>
              <a:lnSpc>
                <a:spcPct val="90000"/>
              </a:lnSpc>
            </a:pPr>
            <a:r>
              <a:rPr lang="en-US" altLang="en-US" sz="2800" smtClean="0">
                <a:solidFill>
                  <a:schemeClr val="hlink"/>
                </a:solidFill>
                <a:latin typeface="Times New Roman" panose="02020603050405020304" pitchFamily="18" charset="0"/>
                <a:cs typeface="Times New Roman" panose="02020603050405020304" pitchFamily="18" charset="0"/>
              </a:rPr>
              <a:t>These goals are often in conflict</a:t>
            </a:r>
            <a:r>
              <a:rPr lang="en-US" altLang="en-US" sz="280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 calcmode="lin" valueType="num">
                                      <p:cBhvr additive="base">
                                        <p:cTn id="2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 calcmode="lin" valueType="num">
                                      <p:cBhvr additive="base">
                                        <p:cTn id="31"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152400"/>
            <a:ext cx="8912225" cy="685800"/>
          </a:xfrm>
        </p:spPr>
        <p:txBody>
          <a:bodyPr/>
          <a:lstStyle/>
          <a:p>
            <a:pPr algn="ctr" eaLnBrk="1" hangingPunct="1"/>
            <a:r>
              <a:rPr lang="en-US" altLang="en-US" sz="3600" smtClean="0">
                <a:solidFill>
                  <a:schemeClr val="tx1"/>
                </a:solidFill>
              </a:rPr>
              <a:t>Factors Influencing Language Design</a:t>
            </a:r>
            <a:endParaRPr lang="en-US" altLang="en-US" i="1" smtClean="0">
              <a:solidFill>
                <a:schemeClr val="tx1"/>
              </a:solidFill>
            </a:endParaRPr>
          </a:p>
        </p:txBody>
      </p:sp>
      <p:sp>
        <p:nvSpPr>
          <p:cNvPr id="1945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B3004-37AE-4162-B0B9-85B2070547FF}" type="slidenum">
              <a:rPr lang="en-US" altLang="en-US" sz="1400" smtClean="0">
                <a:solidFill>
                  <a:schemeClr val="tx2"/>
                </a:solidFill>
              </a:rPr>
              <a:pPr/>
              <a:t>5</a:t>
            </a:fld>
            <a:endParaRPr lang="en-US" altLang="en-US" sz="1400" smtClean="0">
              <a:solidFill>
                <a:schemeClr val="tx2"/>
              </a:solidFill>
            </a:endParaRPr>
          </a:p>
        </p:txBody>
      </p:sp>
      <p:sp>
        <p:nvSpPr>
          <p:cNvPr id="18435" name="Rectangle 3"/>
          <p:cNvSpPr>
            <a:spLocks noGrp="1" noChangeArrowheads="1"/>
          </p:cNvSpPr>
          <p:nvPr>
            <p:ph sz="quarter" idx="1"/>
          </p:nvPr>
        </p:nvSpPr>
        <p:spPr>
          <a:xfrm>
            <a:off x="227013" y="1066800"/>
            <a:ext cx="9296400" cy="5334000"/>
          </a:xfrm>
        </p:spPr>
        <p:txBody>
          <a:bodyPr>
            <a:normAutofit fontScale="85000" lnSpcReduction="20000"/>
          </a:bodyPr>
          <a:lstStyle/>
          <a:p>
            <a:pPr algn="ctr" eaLnBrk="1" hangingPunct="1">
              <a:buFontTx/>
              <a:buNone/>
              <a:defRPr/>
            </a:pPr>
            <a:r>
              <a:rPr lang="en-US" altLang="en-US" sz="3200" dirty="0" smtClean="0"/>
              <a:t>The language we "speak" influences what we can say </a:t>
            </a:r>
          </a:p>
          <a:p>
            <a:pPr algn="ctr" eaLnBrk="1" hangingPunct="1">
              <a:buFontTx/>
              <a:buNone/>
              <a:defRPr/>
            </a:pPr>
            <a:r>
              <a:rPr lang="en-US" altLang="en-US" sz="3200" dirty="0" smtClean="0"/>
              <a:t>[Whorf]</a:t>
            </a:r>
          </a:p>
          <a:p>
            <a:pPr marL="274320" indent="-274320" eaLnBrk="1" fontAlgn="auto" hangingPunct="1">
              <a:spcAft>
                <a:spcPts val="0"/>
              </a:spcAft>
              <a:buFont typeface="Wingdings 3"/>
              <a:buChar char=""/>
              <a:defRPr/>
            </a:pPr>
            <a:endParaRPr lang="en-US" sz="3200" dirty="0" smtClean="0"/>
          </a:p>
          <a:p>
            <a:pPr marL="274320" indent="-274320" eaLnBrk="1" fontAlgn="auto" hangingPunct="1">
              <a:spcAft>
                <a:spcPts val="0"/>
              </a:spcAft>
              <a:buFont typeface="Wingdings 3"/>
              <a:buChar char=""/>
              <a:defRPr/>
            </a:pPr>
            <a:r>
              <a:rPr lang="en-US" sz="3200" dirty="0" smtClean="0"/>
              <a:t>Application </a:t>
            </a:r>
            <a:r>
              <a:rPr lang="en-US" sz="3200" dirty="0"/>
              <a:t>programmers' perspective</a:t>
            </a:r>
          </a:p>
          <a:p>
            <a:pPr marL="822960" lvl="2" eaLnBrk="1" fontAlgn="auto" hangingPunct="1">
              <a:spcAft>
                <a:spcPts val="0"/>
              </a:spcAft>
              <a:buClr>
                <a:schemeClr val="bg1">
                  <a:shade val="50000"/>
                </a:schemeClr>
              </a:buClr>
              <a:buFont typeface="Wingdings" pitchFamily="2" charset="2"/>
              <a:buChar char="§"/>
              <a:defRPr/>
            </a:pPr>
            <a:r>
              <a:rPr lang="en-US" sz="2800" dirty="0"/>
              <a:t>Make programming as </a:t>
            </a:r>
            <a:r>
              <a:rPr lang="en-US" sz="2800" dirty="0" smtClean="0"/>
              <a:t/>
            </a:r>
            <a:br>
              <a:rPr lang="en-US" sz="2800" dirty="0" smtClean="0"/>
            </a:br>
            <a:r>
              <a:rPr lang="en-US" sz="2800" dirty="0" smtClean="0"/>
              <a:t>easy </a:t>
            </a:r>
            <a:r>
              <a:rPr lang="en-US" sz="2800" dirty="0"/>
              <a:t>and natural as possible</a:t>
            </a:r>
          </a:p>
          <a:p>
            <a:pPr marL="822960" lvl="2" eaLnBrk="1" fontAlgn="auto" hangingPunct="1">
              <a:spcAft>
                <a:spcPts val="0"/>
              </a:spcAft>
              <a:buClr>
                <a:schemeClr val="bg1">
                  <a:shade val="50000"/>
                </a:schemeClr>
              </a:buClr>
              <a:buFont typeface="Wingdings" pitchFamily="2" charset="2"/>
              <a:buChar char="§"/>
              <a:defRPr/>
            </a:pPr>
            <a:r>
              <a:rPr lang="en-US" sz="2800" dirty="0"/>
              <a:t>Define a user-friendly </a:t>
            </a:r>
            <a:r>
              <a:rPr lang="en-US" sz="2800" dirty="0" smtClean="0"/>
              <a:t/>
            </a:r>
            <a:br>
              <a:rPr lang="en-US" sz="2800" dirty="0" smtClean="0"/>
            </a:br>
            <a:r>
              <a:rPr lang="en-US" sz="2800" dirty="0" smtClean="0"/>
              <a:t>"</a:t>
            </a:r>
            <a:r>
              <a:rPr lang="en-US" sz="2800" dirty="0"/>
              <a:t>virtual </a:t>
            </a:r>
            <a:r>
              <a:rPr lang="en-US" sz="2800" dirty="0" smtClean="0"/>
              <a:t>machine“</a:t>
            </a:r>
          </a:p>
          <a:p>
            <a:pPr marL="822960" lvl="2" eaLnBrk="1" fontAlgn="auto" hangingPunct="1">
              <a:spcAft>
                <a:spcPts val="0"/>
              </a:spcAft>
              <a:buClr>
                <a:schemeClr val="bg1">
                  <a:shade val="50000"/>
                </a:schemeClr>
              </a:buClr>
              <a:buFont typeface="Wingdings" pitchFamily="2" charset="2"/>
              <a:buChar char="§"/>
              <a:defRPr/>
            </a:pPr>
            <a:endParaRPr lang="en-US" sz="2800" dirty="0" smtClean="0"/>
          </a:p>
          <a:p>
            <a:pPr marL="822960" lvl="2" eaLnBrk="1" fontAlgn="auto" hangingPunct="1">
              <a:spcAft>
                <a:spcPts val="0"/>
              </a:spcAft>
              <a:buClr>
                <a:schemeClr val="bg1">
                  <a:shade val="50000"/>
                </a:schemeClr>
              </a:buClr>
              <a:buFont typeface="Wingdings" pitchFamily="2" charset="2"/>
              <a:buChar char="§"/>
              <a:defRPr/>
            </a:pPr>
            <a:endParaRPr lang="en-US" sz="2800" dirty="0" smtClean="0"/>
          </a:p>
          <a:p>
            <a:pPr marL="822960" lvl="2" eaLnBrk="1" fontAlgn="auto" hangingPunct="1">
              <a:spcAft>
                <a:spcPts val="0"/>
              </a:spcAft>
              <a:buClr>
                <a:schemeClr val="bg1">
                  <a:shade val="50000"/>
                </a:schemeClr>
              </a:buClr>
              <a:buFont typeface="Wingdings" pitchFamily="2" charset="2"/>
              <a:buChar char="§"/>
              <a:defRPr/>
            </a:pPr>
            <a:endParaRPr lang="en-US" sz="2800" dirty="0"/>
          </a:p>
          <a:p>
            <a:pPr marL="274320" indent="-274320" eaLnBrk="1" fontAlgn="auto" hangingPunct="1">
              <a:spcAft>
                <a:spcPts val="0"/>
              </a:spcAft>
              <a:buFont typeface="Wingdings 3"/>
              <a:buChar char=""/>
              <a:defRPr/>
            </a:pPr>
            <a:r>
              <a:rPr lang="en-US" sz="3200" dirty="0" smtClean="0"/>
              <a:t>Language </a:t>
            </a:r>
            <a:r>
              <a:rPr lang="en-US" sz="3200" dirty="0"/>
              <a:t>implementers' perspective</a:t>
            </a:r>
          </a:p>
          <a:p>
            <a:pPr marL="822960" lvl="2" eaLnBrk="1" fontAlgn="auto" hangingPunct="1">
              <a:spcAft>
                <a:spcPts val="0"/>
              </a:spcAft>
              <a:buClr>
                <a:schemeClr val="bg1">
                  <a:shade val="50000"/>
                </a:schemeClr>
              </a:buClr>
              <a:buFont typeface="Wingdings" pitchFamily="2" charset="2"/>
              <a:buChar char="§"/>
              <a:defRPr/>
            </a:pPr>
            <a:r>
              <a:rPr lang="en-US" sz="2800" dirty="0"/>
              <a:t>Make efficient implementation possible</a:t>
            </a:r>
          </a:p>
          <a:p>
            <a:pPr marL="822960" lvl="2" eaLnBrk="1" fontAlgn="auto" hangingPunct="1">
              <a:spcAft>
                <a:spcPts val="0"/>
              </a:spcAft>
              <a:buClr>
                <a:schemeClr val="bg1">
                  <a:shade val="50000"/>
                </a:schemeClr>
              </a:buClr>
              <a:buFont typeface="Wingdings" pitchFamily="2" charset="2"/>
              <a:buChar char="§"/>
              <a:defRPr/>
            </a:pPr>
            <a:r>
              <a:rPr lang="en-US" sz="2800" dirty="0"/>
              <a:t>Define a reasonable mapping to a real machine</a:t>
            </a:r>
          </a:p>
        </p:txBody>
      </p:sp>
      <p:pic>
        <p:nvPicPr>
          <p:cNvPr id="95232" name="Picture 1024" descr="E:\Modern Programming Languages\sdm0312g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5" y="2286000"/>
            <a:ext cx="3821113"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 calcmode="lin" valueType="num">
                                      <p:cBhvr additive="base">
                                        <p:cTn id="13"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 calcmode="lin" valueType="num">
                                      <p:cBhvr additive="base">
                                        <p:cTn id="19"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5232"/>
                                        </p:tgtEl>
                                        <p:attrNameLst>
                                          <p:attrName>style.visibility</p:attrName>
                                        </p:attrNameLst>
                                      </p:cBhvr>
                                      <p:to>
                                        <p:strVal val="visible"/>
                                      </p:to>
                                    </p:set>
                                    <p:anim calcmode="lin" valueType="num">
                                      <p:cBhvr additive="base">
                                        <p:cTn id="31" dur="500" fill="hold"/>
                                        <p:tgtEl>
                                          <p:spTgt spid="95232"/>
                                        </p:tgtEl>
                                        <p:attrNameLst>
                                          <p:attrName>ppt_x</p:attrName>
                                        </p:attrNameLst>
                                      </p:cBhvr>
                                      <p:tavLst>
                                        <p:tav tm="0">
                                          <p:val>
                                            <p:strVal val="#ppt_x"/>
                                          </p:val>
                                        </p:tav>
                                        <p:tav tm="100000">
                                          <p:val>
                                            <p:strVal val="#ppt_x"/>
                                          </p:val>
                                        </p:tav>
                                      </p:tavLst>
                                    </p:anim>
                                    <p:anim calcmode="lin" valueType="num">
                                      <p:cBhvr additive="base">
                                        <p:cTn id="32" dur="500" fill="hold"/>
                                        <p:tgtEl>
                                          <p:spTgt spid="9523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9" end="9"/>
                                            </p:txEl>
                                          </p:spTgt>
                                        </p:tgtEl>
                                        <p:attrNameLst>
                                          <p:attrName>style.visibility</p:attrName>
                                        </p:attrNameLst>
                                      </p:cBhvr>
                                      <p:to>
                                        <p:strVal val="visible"/>
                                      </p:to>
                                    </p:set>
                                    <p:anim calcmode="lin" valueType="num">
                                      <p:cBhvr additive="base">
                                        <p:cTn id="43"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pRg st="10" end="10"/>
                                            </p:txEl>
                                          </p:spTgt>
                                        </p:tgtEl>
                                        <p:attrNameLst>
                                          <p:attrName>style.visibility</p:attrName>
                                        </p:attrNameLst>
                                      </p:cBhvr>
                                      <p:to>
                                        <p:strVal val="visible"/>
                                      </p:to>
                                    </p:set>
                                    <p:anim calcmode="lin" valueType="num">
                                      <p:cBhvr additive="base">
                                        <p:cTn id="49"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8435">
                                            <p:txEl>
                                              <p:pRg st="11" end="11"/>
                                            </p:txEl>
                                          </p:spTgt>
                                        </p:tgtEl>
                                        <p:attrNameLst>
                                          <p:attrName>style.visibility</p:attrName>
                                        </p:attrNameLst>
                                      </p:cBhvr>
                                      <p:to>
                                        <p:strVal val="visible"/>
                                      </p:to>
                                    </p:set>
                                    <p:anim calcmode="lin" valueType="num">
                                      <p:cBhvr additive="base">
                                        <p:cTn id="55"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136525"/>
            <a:ext cx="8416925" cy="609600"/>
          </a:xfrm>
        </p:spPr>
        <p:txBody>
          <a:bodyPr>
            <a:normAutofit fontScale="90000"/>
          </a:bodyPr>
          <a:lstStyle/>
          <a:p>
            <a:pPr eaLnBrk="1" fontAlgn="auto" hangingPunct="1">
              <a:spcAft>
                <a:spcPts val="0"/>
              </a:spcAft>
              <a:defRPr/>
            </a:pPr>
            <a:r>
              <a:rPr lang="en-US" sz="3600" dirty="0">
                <a:solidFill>
                  <a:schemeClr val="tx1"/>
                </a:solidFill>
              </a:rPr>
              <a:t>Factors Influencing Language Design</a:t>
            </a:r>
            <a:endParaRPr lang="en-US" i="1" dirty="0">
              <a:solidFill>
                <a:schemeClr val="tx1"/>
              </a:solidFill>
            </a:endParaRPr>
          </a:p>
        </p:txBody>
      </p:sp>
      <p:sp>
        <p:nvSpPr>
          <p:cNvPr id="2048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F7B67B-8D6F-40FD-8F86-1FE235C73405}" type="slidenum">
              <a:rPr lang="en-US" altLang="en-US" sz="1400" smtClean="0">
                <a:solidFill>
                  <a:schemeClr val="tx2"/>
                </a:solidFill>
              </a:rPr>
              <a:pPr/>
              <a:t>6</a:t>
            </a:fld>
            <a:endParaRPr lang="en-US" altLang="en-US" sz="1400" smtClean="0">
              <a:solidFill>
                <a:schemeClr val="tx2"/>
              </a:solidFill>
            </a:endParaRPr>
          </a:p>
        </p:txBody>
      </p:sp>
      <p:sp>
        <p:nvSpPr>
          <p:cNvPr id="2" name="Rectangle 3"/>
          <p:cNvSpPr>
            <a:spLocks noGrp="1" noChangeArrowheads="1"/>
          </p:cNvSpPr>
          <p:nvPr>
            <p:ph sz="quarter" idx="1"/>
          </p:nvPr>
        </p:nvSpPr>
        <p:spPr>
          <a:xfrm>
            <a:off x="0" y="1212850"/>
            <a:ext cx="5867400" cy="5842000"/>
          </a:xfrm>
        </p:spPr>
        <p:txBody>
          <a:bodyPr/>
          <a:lstStyle/>
          <a:p>
            <a:pPr eaLnBrk="1" hangingPunct="1">
              <a:buFont typeface="Wingdings" panose="05000000000000000000" pitchFamily="2" charset="2"/>
              <a:buChar char="§"/>
            </a:pPr>
            <a:r>
              <a:rPr lang="en-US" altLang="en-US" sz="2000" b="1" smtClean="0"/>
              <a:t>Hardware Architecture</a:t>
            </a:r>
          </a:p>
          <a:p>
            <a:pPr eaLnBrk="1" hangingPunct="1">
              <a:buFont typeface="Wingdings" panose="05000000000000000000" pitchFamily="2" charset="2"/>
              <a:buChar char="§"/>
            </a:pPr>
            <a:r>
              <a:rPr lang="en-US" altLang="en-US" sz="2000" b="1" smtClean="0"/>
              <a:t>Application Domains</a:t>
            </a:r>
          </a:p>
          <a:p>
            <a:pPr lvl="1" eaLnBrk="1" hangingPunct="1">
              <a:buFont typeface="Wingdings" panose="05000000000000000000" pitchFamily="2" charset="2"/>
              <a:buChar char="§"/>
            </a:pPr>
            <a:r>
              <a:rPr lang="en-US" altLang="en-US" sz="2000" smtClean="0"/>
              <a:t>New uses and users, Changing requirements</a:t>
            </a:r>
          </a:p>
          <a:p>
            <a:pPr eaLnBrk="1" hangingPunct="1">
              <a:buFont typeface="Wingdings" panose="05000000000000000000" pitchFamily="2" charset="2"/>
              <a:buChar char="§"/>
            </a:pPr>
            <a:r>
              <a:rPr lang="en-US" altLang="en-US" sz="2000" b="1" smtClean="0"/>
              <a:t>Programming methodologies</a:t>
            </a:r>
          </a:p>
          <a:p>
            <a:pPr lvl="1" eaLnBrk="1" hangingPunct="1">
              <a:buFont typeface="Wingdings" panose="05000000000000000000" pitchFamily="2" charset="2"/>
              <a:buChar char="§"/>
            </a:pPr>
            <a:r>
              <a:rPr lang="en-US" altLang="en-US" sz="2000" smtClean="0"/>
              <a:t>Managing large, complex systems</a:t>
            </a:r>
          </a:p>
          <a:p>
            <a:pPr eaLnBrk="1" hangingPunct="1">
              <a:buFont typeface="Wingdings" panose="05000000000000000000" pitchFamily="2" charset="2"/>
              <a:buChar char="§"/>
            </a:pPr>
            <a:r>
              <a:rPr lang="en-US" altLang="en-US" sz="2000" b="1" smtClean="0"/>
              <a:t>Implementation methods</a:t>
            </a:r>
          </a:p>
          <a:p>
            <a:pPr lvl="1" eaLnBrk="1" hangingPunct="1">
              <a:buFont typeface="Wingdings" panose="05000000000000000000" pitchFamily="2" charset="2"/>
              <a:buChar char="§"/>
            </a:pPr>
            <a:r>
              <a:rPr lang="en-US" altLang="en-US" sz="2000" smtClean="0"/>
              <a:t>Improved techniques</a:t>
            </a:r>
          </a:p>
          <a:p>
            <a:pPr eaLnBrk="1" hangingPunct="1">
              <a:buFont typeface="Wingdings" panose="05000000000000000000" pitchFamily="2" charset="2"/>
              <a:buChar char="§"/>
            </a:pPr>
            <a:r>
              <a:rPr lang="en-US" altLang="en-US" sz="2000" b="1" smtClean="0"/>
              <a:t>Theoretical studies</a:t>
            </a:r>
          </a:p>
          <a:p>
            <a:pPr lvl="1" eaLnBrk="1" hangingPunct="1">
              <a:buFont typeface="Wingdings" panose="05000000000000000000" pitchFamily="2" charset="2"/>
              <a:buChar char="§"/>
            </a:pPr>
            <a:r>
              <a:rPr lang="en-US" altLang="en-US" sz="2000" smtClean="0"/>
              <a:t>Assess strengths and weaknesses</a:t>
            </a:r>
          </a:p>
          <a:p>
            <a:pPr eaLnBrk="1" hangingPunct="1">
              <a:buFont typeface="Wingdings" panose="05000000000000000000" pitchFamily="2" charset="2"/>
              <a:buChar char="§"/>
            </a:pPr>
            <a:r>
              <a:rPr lang="en-US" altLang="en-US" sz="2000" b="1" smtClean="0"/>
              <a:t>Standardization (formal or de facto)</a:t>
            </a:r>
          </a:p>
          <a:p>
            <a:pPr lvl="1" eaLnBrk="1" hangingPunct="1">
              <a:buFont typeface="Wingdings" panose="05000000000000000000" pitchFamily="2" charset="2"/>
              <a:buChar char="§"/>
            </a:pPr>
            <a:r>
              <a:rPr lang="en-US" altLang="en-US" sz="2000" smtClean="0"/>
              <a:t>Portability &amp; Re-use</a:t>
            </a:r>
          </a:p>
          <a:p>
            <a:pPr eaLnBrk="1" hangingPunct="1">
              <a:buFont typeface="Wingdings" panose="05000000000000000000" pitchFamily="2" charset="2"/>
              <a:buChar char="§"/>
            </a:pPr>
            <a:r>
              <a:rPr lang="en-US" altLang="en-US" sz="2000" b="1" smtClean="0"/>
              <a:t>Strong promoter (usually an organization) </a:t>
            </a:r>
          </a:p>
          <a:p>
            <a:pPr eaLnBrk="1" hangingPunct="1">
              <a:buFont typeface="Wingdings" panose="05000000000000000000" pitchFamily="2" charset="2"/>
              <a:buChar char="§"/>
            </a:pPr>
            <a:r>
              <a:rPr lang="en-US" altLang="en-US" sz="2000" b="1" smtClean="0"/>
              <a:t>Easy access to high quality compilers and tools</a:t>
            </a:r>
          </a:p>
        </p:txBody>
      </p:sp>
      <p:pic>
        <p:nvPicPr>
          <p:cNvPr id="5" name="Picture 1024" descr="E:\Modern Programming Languages\paradigm_level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013" y="609600"/>
            <a:ext cx="5029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5180013" y="3827463"/>
            <a:ext cx="4975225" cy="3182937"/>
            <a:chOff x="1728" y="720"/>
            <a:chExt cx="6336" cy="2304"/>
          </a:xfrm>
        </p:grpSpPr>
        <p:sp>
          <p:nvSpPr>
            <p:cNvPr id="20487" name="Oval 5"/>
            <p:cNvSpPr>
              <a:spLocks noChangeArrowheads="1"/>
            </p:cNvSpPr>
            <p:nvPr/>
          </p:nvSpPr>
          <p:spPr bwMode="auto">
            <a:xfrm>
              <a:off x="3425" y="1491"/>
              <a:ext cx="2476" cy="8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i="1"/>
                <a:t>Programming Languages</a:t>
              </a:r>
            </a:p>
          </p:txBody>
        </p:sp>
        <p:sp>
          <p:nvSpPr>
            <p:cNvPr id="20488" name="Line 6"/>
            <p:cNvSpPr>
              <a:spLocks noChangeShapeType="1"/>
            </p:cNvSpPr>
            <p:nvPr/>
          </p:nvSpPr>
          <p:spPr bwMode="auto">
            <a:xfrm flipV="1">
              <a:off x="4752" y="1152"/>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Line 7"/>
            <p:cNvSpPr>
              <a:spLocks noChangeShapeType="1"/>
            </p:cNvSpPr>
            <p:nvPr/>
          </p:nvSpPr>
          <p:spPr bwMode="auto">
            <a:xfrm>
              <a:off x="4752" y="2304"/>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Line 8"/>
            <p:cNvSpPr>
              <a:spLocks noChangeShapeType="1"/>
            </p:cNvSpPr>
            <p:nvPr/>
          </p:nvSpPr>
          <p:spPr bwMode="auto">
            <a:xfrm>
              <a:off x="5760" y="187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1" name="Text Box 10"/>
            <p:cNvSpPr txBox="1">
              <a:spLocks noChangeArrowheads="1"/>
            </p:cNvSpPr>
            <p:nvPr/>
          </p:nvSpPr>
          <p:spPr bwMode="auto">
            <a:xfrm>
              <a:off x="3744" y="720"/>
              <a:ext cx="2016"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Hardware</a:t>
              </a:r>
              <a:endParaRPr lang="en-US" altLang="en-US" sz="1000"/>
            </a:p>
          </p:txBody>
        </p:sp>
        <p:sp>
          <p:nvSpPr>
            <p:cNvPr id="20492" name="Text Box 11"/>
            <p:cNvSpPr txBox="1">
              <a:spLocks noChangeArrowheads="1"/>
            </p:cNvSpPr>
            <p:nvPr/>
          </p:nvSpPr>
          <p:spPr bwMode="auto">
            <a:xfrm>
              <a:off x="6192" y="1728"/>
              <a:ext cx="1872"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t>Systems Software</a:t>
              </a:r>
            </a:p>
          </p:txBody>
        </p:sp>
        <p:sp>
          <p:nvSpPr>
            <p:cNvPr id="20493" name="Text Box 12"/>
            <p:cNvSpPr txBox="1">
              <a:spLocks noChangeArrowheads="1"/>
            </p:cNvSpPr>
            <p:nvPr/>
          </p:nvSpPr>
          <p:spPr bwMode="auto">
            <a:xfrm>
              <a:off x="3888" y="2592"/>
              <a:ext cx="1728"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Theory</a:t>
              </a:r>
              <a:endParaRPr lang="en-US" altLang="en-US" sz="1000"/>
            </a:p>
          </p:txBody>
        </p:sp>
        <p:sp>
          <p:nvSpPr>
            <p:cNvPr id="20494" name="Text Box 13"/>
            <p:cNvSpPr txBox="1">
              <a:spLocks noChangeArrowheads="1"/>
            </p:cNvSpPr>
            <p:nvPr/>
          </p:nvSpPr>
          <p:spPr bwMode="auto">
            <a:xfrm>
              <a:off x="1728" y="1584"/>
              <a:ext cx="1584"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Applications</a:t>
              </a:r>
              <a:endParaRPr lang="en-US" altLang="en-US" sz="800"/>
            </a:p>
          </p:txBody>
        </p:sp>
        <p:sp>
          <p:nvSpPr>
            <p:cNvPr id="20495" name="Line 9"/>
            <p:cNvSpPr>
              <a:spLocks noChangeShapeType="1"/>
            </p:cNvSpPr>
            <p:nvPr/>
          </p:nvSpPr>
          <p:spPr bwMode="auto">
            <a:xfrm flipH="1">
              <a:off x="2935" y="187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 calcmode="lin" valueType="num">
                                      <p:cBhvr additive="base">
                                        <p:cTn id="6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
                                            <p:txEl>
                                              <p:pRg st="11" end="11"/>
                                            </p:txEl>
                                          </p:spTgt>
                                        </p:tgtEl>
                                        <p:attrNameLst>
                                          <p:attrName>style.visibility</p:attrName>
                                        </p:attrNameLst>
                                      </p:cBhvr>
                                      <p:to>
                                        <p:strVal val="visible"/>
                                      </p:to>
                                    </p:set>
                                    <p:anim calcmode="lin" valueType="num">
                                      <p:cBhvr additive="base">
                                        <p:cTn id="7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
                                            <p:txEl>
                                              <p:pRg st="12" end="12"/>
                                            </p:txEl>
                                          </p:spTgt>
                                        </p:tgtEl>
                                        <p:attrNameLst>
                                          <p:attrName>style.visibility</p:attrName>
                                        </p:attrNameLst>
                                      </p:cBhvr>
                                      <p:to>
                                        <p:strVal val="visible"/>
                                      </p:to>
                                    </p:set>
                                    <p:anim calcmode="lin" valueType="num">
                                      <p:cBhvr additive="base">
                                        <p:cTn id="7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ppt_x"/>
                                          </p:val>
                                        </p:tav>
                                        <p:tav tm="100000">
                                          <p:val>
                                            <p:strVal val="#ppt_x"/>
                                          </p:val>
                                        </p:tav>
                                      </p:tavLst>
                                    </p:anim>
                                    <p:anim calcmode="lin" valueType="num">
                                      <p:cBhvr additive="base">
                                        <p:cTn id="8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6613" y="685800"/>
            <a:ext cx="8229600" cy="990600"/>
          </a:xfrm>
        </p:spPr>
        <p:txBody>
          <a:bodyPr/>
          <a:lstStyle/>
          <a:p>
            <a:pPr eaLnBrk="1" hangingPunct="1"/>
            <a:r>
              <a:rPr lang="en-US" altLang="en-US" sz="3600" smtClean="0">
                <a:latin typeface="Times New Roman" panose="02020603050405020304" pitchFamily="18" charset="0"/>
                <a:cs typeface="Times New Roman" panose="02020603050405020304" pitchFamily="18" charset="0"/>
              </a:rPr>
              <a:t>Influence of computer architecture on language design</a:t>
            </a:r>
          </a:p>
        </p:txBody>
      </p:sp>
      <p:sp>
        <p:nvSpPr>
          <p:cNvPr id="19459" name="Rectangle 3"/>
          <p:cNvSpPr>
            <a:spLocks noGrp="1" noChangeArrowheads="1"/>
          </p:cNvSpPr>
          <p:nvPr>
            <p:ph type="body" idx="1"/>
          </p:nvPr>
        </p:nvSpPr>
        <p:spPr>
          <a:xfrm>
            <a:off x="836613" y="1920875"/>
            <a:ext cx="8229600" cy="4937125"/>
          </a:xfrm>
        </p:spPr>
        <p:txBody>
          <a:bodyPr/>
          <a:lstStyle/>
          <a:p>
            <a:pPr eaLnBrk="1" hangingPunct="1"/>
            <a:r>
              <a:rPr lang="en-US" altLang="en-US" sz="2800" smtClean="0">
                <a:latin typeface="Times New Roman" panose="02020603050405020304" pitchFamily="18" charset="0"/>
                <a:cs typeface="Times New Roman" panose="02020603050405020304" pitchFamily="18" charset="0"/>
              </a:rPr>
              <a:t>We use imperative languages because of the von Neumann Architecture</a:t>
            </a:r>
          </a:p>
          <a:p>
            <a:pPr eaLnBrk="1" hangingPunct="1"/>
            <a:endParaRPr lang="en-US" altLang="en-US" sz="2800" smtClean="0">
              <a:latin typeface="Times New Roman" panose="02020603050405020304" pitchFamily="18" charset="0"/>
              <a:cs typeface="Times New Roman" panose="02020603050405020304" pitchFamily="18" charset="0"/>
            </a:endParaRPr>
          </a:p>
          <a:p>
            <a:pPr eaLnBrk="1" hangingPunct="1"/>
            <a:r>
              <a:rPr lang="en-US" altLang="en-US" sz="2800" smtClean="0">
                <a:latin typeface="Times New Roman" panose="02020603050405020304" pitchFamily="18" charset="0"/>
                <a:cs typeface="Times New Roman" panose="02020603050405020304" pitchFamily="18" charset="0"/>
              </a:rPr>
              <a:t>Lisp machine – designed and built at MIT</a:t>
            </a:r>
          </a:p>
          <a:p>
            <a:pPr eaLnBrk="1" hangingPunct="1"/>
            <a:endParaRPr lang="en-US" altLang="en-US" sz="2800" smtClean="0">
              <a:latin typeface="Times New Roman" panose="02020603050405020304" pitchFamily="18" charset="0"/>
              <a:cs typeface="Times New Roman" panose="02020603050405020304" pitchFamily="18" charset="0"/>
            </a:endParaRPr>
          </a:p>
          <a:p>
            <a:pPr eaLnBrk="1" hangingPunct="1"/>
            <a:r>
              <a:rPr lang="en-US" altLang="en-US" sz="2800" smtClean="0">
                <a:latin typeface="Times New Roman" panose="02020603050405020304" pitchFamily="18" charset="0"/>
                <a:cs typeface="Times New Roman" panose="02020603050405020304" pitchFamily="18" charset="0"/>
              </a:rPr>
              <a:t>Parallel languages – designed to exploit parallelism in the architecture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2" end="2"/>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600" smtClean="0"/>
              <a:t>Impact of Machine Architecture</a:t>
            </a:r>
            <a:endParaRPr lang="en-US" altLang="en-US" smtClean="0"/>
          </a:p>
        </p:txBody>
      </p:sp>
      <p:sp>
        <p:nvSpPr>
          <p:cNvPr id="22531" name="Rectangle 3"/>
          <p:cNvSpPr>
            <a:spLocks noGrp="1" noChangeArrowheads="1"/>
          </p:cNvSpPr>
          <p:nvPr>
            <p:ph type="body" idx="1"/>
          </p:nvPr>
        </p:nvSpPr>
        <p:spPr>
          <a:xfrm>
            <a:off x="836613" y="1219200"/>
            <a:ext cx="8229600" cy="4937125"/>
          </a:xfrm>
        </p:spPr>
        <p:txBody>
          <a:bodyPr/>
          <a:lstStyle/>
          <a:p>
            <a:pPr>
              <a:buFontTx/>
              <a:buNone/>
            </a:pPr>
            <a:endParaRPr lang="en-US" altLang="en-US" sz="2400" smtClean="0"/>
          </a:p>
          <a:p>
            <a:pPr>
              <a:buFontTx/>
              <a:buNone/>
            </a:pPr>
            <a:r>
              <a:rPr lang="en-US" altLang="en-US" sz="2400" smtClean="0"/>
              <a:t>In developing Programming Languages, the architecture of the software influences the design of a language in two ways:</a:t>
            </a:r>
          </a:p>
          <a:p>
            <a:pPr>
              <a:buFontTx/>
              <a:buNone/>
            </a:pPr>
            <a:r>
              <a:rPr lang="en-US" altLang="en-US" sz="2400" smtClean="0"/>
              <a:t>1) underlying computer on which program written will execute</a:t>
            </a:r>
          </a:p>
          <a:p>
            <a:pPr>
              <a:buFontTx/>
              <a:buNone/>
            </a:pPr>
            <a:r>
              <a:rPr lang="en-US" altLang="en-US" sz="2400" smtClean="0"/>
              <a:t>2) execution model or virtual computer that supports the language on actual hardware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600" smtClean="0"/>
              <a:t>The Operation of a Computer</a:t>
            </a:r>
            <a:endParaRPr lang="en-US" altLang="en-US" smtClean="0"/>
          </a:p>
        </p:txBody>
      </p:sp>
      <p:sp>
        <p:nvSpPr>
          <p:cNvPr id="24579" name="Rectangle 3"/>
          <p:cNvSpPr>
            <a:spLocks noGrp="1" noChangeArrowheads="1"/>
          </p:cNvSpPr>
          <p:nvPr>
            <p:ph type="body" idx="1"/>
          </p:nvPr>
        </p:nvSpPr>
        <p:spPr>
          <a:xfrm>
            <a:off x="836613" y="1219200"/>
            <a:ext cx="8229600" cy="4937125"/>
          </a:xfrm>
        </p:spPr>
        <p:txBody>
          <a:bodyPr/>
          <a:lstStyle/>
          <a:p>
            <a:pPr>
              <a:buFontTx/>
              <a:buNone/>
            </a:pPr>
            <a:r>
              <a:rPr lang="en-US" altLang="en-US" sz="2400" smtClean="0"/>
              <a:t>What is a Computer?</a:t>
            </a:r>
          </a:p>
          <a:p>
            <a:pPr>
              <a:buFontTx/>
              <a:buNone/>
            </a:pPr>
            <a:endParaRPr lang="en-US" altLang="en-US" sz="2400" smtClean="0"/>
          </a:p>
          <a:p>
            <a:r>
              <a:rPr lang="en-US" altLang="en-US" sz="2400" smtClean="0"/>
              <a:t>an integrated set of Algorithms and data structure capable of storing and executing programs</a:t>
            </a:r>
          </a:p>
          <a:p>
            <a:r>
              <a:rPr lang="en-US" altLang="en-US" sz="2400" smtClean="0"/>
              <a:t>a hardware device using wires, ICs etc</a:t>
            </a:r>
          </a:p>
          <a:p>
            <a:r>
              <a:rPr lang="en-US" altLang="en-US" sz="2400" smtClean="0"/>
              <a:t>software simulated computer (programs running on another computer)</a:t>
            </a:r>
          </a:p>
          <a:p>
            <a:pPr>
              <a:buFontTx/>
              <a:buNone/>
            </a:pPr>
            <a:r>
              <a:rPr lang="en-US" altLang="en-US" sz="2400" smtClean="0"/>
              <a:t>Implementation of Programming Language</a:t>
            </a:r>
          </a:p>
          <a:p>
            <a:r>
              <a:rPr lang="en-US" altLang="en-US" sz="2400" smtClean="0"/>
              <a:t>Translator converts program into Machine language that can be executed by some computer.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1507</TotalTime>
  <Words>1357</Words>
  <Application>Microsoft Office PowerPoint</Application>
  <PresentationFormat>Custom</PresentationFormat>
  <Paragraphs>233</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Wingdings</vt:lpstr>
      <vt:lpstr>Bookman Old Style</vt:lpstr>
      <vt:lpstr>Gill Sans MT</vt:lpstr>
      <vt:lpstr>Wingdings 3</vt:lpstr>
      <vt:lpstr>Times New Roman</vt:lpstr>
      <vt:lpstr>Symbol</vt:lpstr>
      <vt:lpstr>Arial</vt:lpstr>
      <vt:lpstr>Origin</vt:lpstr>
      <vt:lpstr>CS-445 Programming Languages Slides 5 – Factors affecting Language Design</vt:lpstr>
      <vt:lpstr>Course Learning Objective</vt:lpstr>
      <vt:lpstr>Language Definition</vt:lpstr>
      <vt:lpstr>Language Design Perspectives</vt:lpstr>
      <vt:lpstr>Factors Influencing Language Design</vt:lpstr>
      <vt:lpstr>Factors Influencing Language Design</vt:lpstr>
      <vt:lpstr>Influence of computer architecture on language design</vt:lpstr>
      <vt:lpstr>Impact of Machine Architecture</vt:lpstr>
      <vt:lpstr>The Operation of a Computer</vt:lpstr>
      <vt:lpstr>Computer Hardware</vt:lpstr>
      <vt:lpstr>Organization of a conventional computer</vt:lpstr>
      <vt:lpstr>PowerPoint Presentation</vt:lpstr>
      <vt:lpstr>PowerPoint Presentation</vt:lpstr>
      <vt:lpstr>PowerPoint Presentation</vt:lpstr>
      <vt:lpstr>Program interpretation and execution</vt:lpstr>
      <vt:lpstr>PowerPoint Presentation</vt:lpstr>
      <vt:lpstr>PowerPoint Presentation</vt:lpstr>
      <vt:lpstr>Firmware Computers</vt:lpstr>
      <vt:lpstr>Translation</vt:lpstr>
      <vt:lpstr>Comparison of the two methods </vt:lpstr>
      <vt:lpstr>Pseudo­compilation</vt:lpstr>
      <vt:lpstr>Pseudo­-compilation</vt:lpstr>
      <vt:lpstr>Translators and Virtual Architectures</vt:lpstr>
      <vt:lpstr>Simulation Vs. Translation</vt:lpstr>
      <vt:lpstr>Structure of a typical language implementation</vt:lpstr>
    </vt:vector>
  </TitlesOfParts>
  <Company>FAST-National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TW</dc:creator>
  <cp:lastModifiedBy>Talha Wahed</cp:lastModifiedBy>
  <cp:revision>110</cp:revision>
  <dcterms:created xsi:type="dcterms:W3CDTF">2002-01-08T09:51:08Z</dcterms:created>
  <dcterms:modified xsi:type="dcterms:W3CDTF">2020-04-27T01:39:57Z</dcterms:modified>
</cp:coreProperties>
</file>