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0"/>
  </p:notesMasterIdLst>
  <p:sldIdLst>
    <p:sldId id="285" r:id="rId2"/>
    <p:sldId id="355" r:id="rId3"/>
    <p:sldId id="360" r:id="rId4"/>
    <p:sldId id="356" r:id="rId5"/>
    <p:sldId id="286" r:id="rId6"/>
    <p:sldId id="357" r:id="rId7"/>
    <p:sldId id="361" r:id="rId8"/>
    <p:sldId id="369" r:id="rId9"/>
    <p:sldId id="368" r:id="rId10"/>
    <p:sldId id="365" r:id="rId11"/>
    <p:sldId id="370" r:id="rId12"/>
    <p:sldId id="364" r:id="rId13"/>
    <p:sldId id="362" r:id="rId14"/>
    <p:sldId id="371" r:id="rId15"/>
    <p:sldId id="366" r:id="rId16"/>
    <p:sldId id="372" r:id="rId17"/>
    <p:sldId id="367" r:id="rId18"/>
    <p:sldId id="36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7091" autoAdjust="0"/>
  </p:normalViewPr>
  <p:slideViewPr>
    <p:cSldViewPr>
      <p:cViewPr varScale="1">
        <p:scale>
          <a:sx n="53" d="100"/>
          <a:sy n="53" d="100"/>
        </p:scale>
        <p:origin x="189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93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B5A5C81-A372-454D-8A1A-503C5B0478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28B73B-8E26-4EFD-B89F-9FC04BC1B2D1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4F6520-68F8-4FB4-BE22-8FCA3CFD3559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US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C7F044-CBA5-41FA-B03B-350DC79F8B91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691A21-E1C7-4DB2-8DF2-F9A839F4E513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3EE709-3E6E-476F-A5E0-E6A45B4D9959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80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F1B648-6B3C-4A5B-A881-0F5BA3726896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Specify rule that specifies problem solution (Prolog, BNF Parsing)</a:t>
            </a:r>
          </a:p>
          <a:p>
            <a:pPr>
              <a:buFontTx/>
              <a:buChar char="•"/>
            </a:pP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examples: Decision procedures, Grammar rules (BNF)</a:t>
            </a:r>
          </a:p>
          <a:p>
            <a:pPr>
              <a:buFontTx/>
              <a:buChar char="•"/>
            </a:pP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 Answer </a:t>
            </a:r>
            <a:r>
              <a:rPr lang="en-US" alt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specification rule</a:t>
            </a:r>
          </a:p>
          <a:p>
            <a:pPr>
              <a:buFontTx/>
              <a:buChar char="•"/>
            </a:pP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consists of specifying the attributes of the answer</a:t>
            </a:r>
          </a:p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CA07EC-E616-4054-8895-1AA0D9402321}" type="slidenum">
              <a:rPr lang="en-US" altLang="en-US" sz="1200" smtClean="0"/>
              <a:pPr/>
              <a:t>17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EBFEE5-CF05-40DA-8834-DF2D318630C6}" type="slidenum">
              <a:rPr lang="en-US" altLang="en-US" sz="1200" smtClean="0"/>
              <a:pPr/>
              <a:t>18</a:t>
            </a:fld>
            <a:endParaRPr lang="en-US" altLang="en-US" sz="120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92CDA-6DAC-437F-8515-5804572F80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9827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EAF51-75B6-4B71-89E3-81389858CC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47113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Straight Connector 12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083BE-A792-4780-B2F2-91A0E68EE4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0904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21331-19C4-4313-8538-60648019C6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2842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AAD61-27CB-4A52-8780-C26E3E218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647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562A6-4B5A-4DC3-8787-A6FD70FD9F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5800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D8D04-7B61-4E5F-A3BC-3CF325FA4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98556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C305F-F6A3-4F0A-AB2E-25485D0E8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0407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62EEB-F74C-4209-99D4-291A250430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77171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96147-673B-467C-9A1E-DD18C368E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83413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EABA0-1E8D-4A89-BA92-B9B8CFB69B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095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D5401BC-9AB0-49CE-9C49-49B1C4E3D8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3" r:id="rId2"/>
    <p:sldLayoutId id="2147483758" r:id="rId3"/>
    <p:sldLayoutId id="2147483754" r:id="rId4"/>
    <p:sldLayoutId id="2147483755" r:id="rId5"/>
    <p:sldLayoutId id="2147483759" r:id="rId6"/>
    <p:sldLayoutId id="2147483760" r:id="rId7"/>
    <p:sldLayoutId id="2147483761" r:id="rId8"/>
    <p:sldLayoutId id="2147483762" r:id="rId9"/>
    <p:sldLayoutId id="2147483756" r:id="rId10"/>
    <p:sldLayoutId id="214748376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CS445 Programming Languages Lecture 4 – PL Paradigms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 By Talha Waheed, UET Lahore</a:t>
            </a:r>
            <a:endParaRPr lang="en-US" dirty="0"/>
          </a:p>
        </p:txBody>
      </p:sp>
      <p:pic>
        <p:nvPicPr>
          <p:cNvPr id="10244" name="Picture 3" descr="progLangu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76200"/>
            <a:ext cx="5110162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30480"/>
            <a:ext cx="8763000" cy="762000"/>
          </a:xfrm>
        </p:spPr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Paradigms </a:t>
            </a:r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-­ Object-Oriented 1/2</a:t>
            </a:r>
            <a:endParaRPr lang="en-US" altLang="en-US" i="1" dirty="0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944880"/>
            <a:ext cx="9144000" cy="591312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Started with </a:t>
            </a:r>
            <a:r>
              <a:rPr lang="en-US" alt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(language for simulation)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b/w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1961-­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Currently: Smalltalk, C++, Java, Eiffel, Objective-C 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concepts: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and subclasses, inheritance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operation: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passing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world modeling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games 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form of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extension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(add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data types, ADT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message-passing, interacting objects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(properties, behaviors)</a:t>
            </a:r>
          </a:p>
          <a:p>
            <a:pPr algn="ctr"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the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behaviors supported by its objects, 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fraction can be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by the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between these objects. e.g., ``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Fraction f1, simplify yourself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.'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Set of objects (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containing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(imperative concepts) and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applicative/functional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concepts)</a:t>
            </a:r>
          </a:p>
          <a:p>
            <a:pPr>
              <a:buFontTx/>
              <a:buChar char="•"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oriented languages are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typically imperative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(e.g. C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++, Java), but can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be functional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(e.g. CLOS-Common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Lisp Object System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Tx/>
              <a:buChar char="•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Imperative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that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applicative design with imperative statements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(e.g. Java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C++, Smalltalk)</a:t>
            </a:r>
          </a:p>
          <a:p>
            <a:endParaRPr lang="en-US" dirty="0"/>
          </a:p>
        </p:txBody>
      </p:sp>
      <p:sp>
        <p:nvSpPr>
          <p:cNvPr id="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762000"/>
          </a:xfrm>
        </p:spPr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Paradigms </a:t>
            </a:r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-­ Object-Oriented 2/2</a:t>
            </a:r>
            <a:endParaRPr lang="en-US" altLang="en-US" i="1" dirty="0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978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224683" cy="609600"/>
          </a:xfrm>
        </p:spPr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Applicative </a:t>
            </a:r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</a:t>
            </a:r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Imperative Languages</a:t>
            </a:r>
            <a:endParaRPr lang="en-US" altLang="en-US" sz="4400" dirty="0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83" name="Picture 3" descr="G:\papers\published\01.pratt\figs\temp\spaghett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1"/>
            <a:ext cx="907228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763000" cy="1143000"/>
          </a:xfrm>
        </p:spPr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</a:rPr>
              <a:t>Language Paradigms ­ Functional (Applicative) </a:t>
            </a:r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</a:rPr>
              <a:t>Programming 1/2</a:t>
            </a:r>
            <a:endParaRPr lang="en-US" altLang="en-US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 smtClean="0"/>
              <a:t>Started with Lisp (</a:t>
            </a:r>
            <a:r>
              <a:rPr lang="en-US" altLang="en-US" sz="2400" dirty="0" err="1" smtClean="0"/>
              <a:t>LISt</a:t>
            </a:r>
            <a:r>
              <a:rPr lang="en-US" altLang="en-US" sz="2400" dirty="0" smtClean="0"/>
              <a:t> Processor) (1958). 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Currently</a:t>
            </a:r>
            <a:r>
              <a:rPr lang="en-US" altLang="en-US" sz="2400" dirty="0" smtClean="0"/>
              <a:t>: Lisp, Scheme, ML, Miranda, Haskell. Sisal, Haskell, APL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influence: </a:t>
            </a:r>
            <a:r>
              <a:rPr lang="en-US" altLang="en-US" sz="2400" dirty="0" smtClean="0">
                <a:solidFill>
                  <a:srgbClr val="FF0000"/>
                </a:solidFill>
              </a:rPr>
              <a:t>mathematics</a:t>
            </a:r>
            <a:r>
              <a:rPr lang="en-US" altLang="en-US" sz="2400" dirty="0" smtClean="0"/>
              <a:t>, lambda calculus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model</a:t>
            </a:r>
            <a:r>
              <a:rPr lang="en-US" altLang="en-US" sz="2400" dirty="0" smtClean="0"/>
              <a:t>: </a:t>
            </a:r>
            <a:r>
              <a:rPr lang="en-US" altLang="en-US" sz="2400" dirty="0" smtClean="0">
                <a:solidFill>
                  <a:srgbClr val="FF0000"/>
                </a:solidFill>
              </a:rPr>
              <a:t>function</a:t>
            </a:r>
            <a:r>
              <a:rPr lang="en-US" altLang="en-US" sz="2400" dirty="0" smtClean="0"/>
              <a:t> or </a:t>
            </a:r>
            <a:r>
              <a:rPr lang="en-US" altLang="en-US" sz="2400" dirty="0" smtClean="0">
                <a:solidFill>
                  <a:srgbClr val="FF0000"/>
                </a:solidFill>
              </a:rPr>
              <a:t>operator evaluation </a:t>
            </a:r>
            <a:r>
              <a:rPr lang="en-US" altLang="en-US" sz="2400" dirty="0" smtClean="0"/>
              <a:t>(application)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A program is based on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recursive</a:t>
            </a:r>
            <a:r>
              <a:rPr lang="en-US" altLang="en-US" sz="2400" dirty="0" smtClean="0"/>
              <a:t> definition of functions.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Each function and whole program is mathematical function of inputs. 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E.g</a:t>
            </a:r>
            <a:r>
              <a:rPr lang="en-US" altLang="en-US" sz="2400" dirty="0" smtClean="0"/>
              <a:t>. </a:t>
            </a:r>
            <a:r>
              <a:rPr lang="en-US" altLang="en-US" sz="2000" dirty="0" smtClean="0"/>
              <a:t>“</a:t>
            </a:r>
            <a:r>
              <a:rPr lang="en-US" altLang="en-US" sz="2400" dirty="0" smtClean="0"/>
              <a:t>The </a:t>
            </a:r>
            <a:r>
              <a:rPr lang="en-US" altLang="en-US" sz="2400" dirty="0" smtClean="0"/>
              <a:t>reverse of a list is the last element followed by the reverse of the rest of the list (or is empty if the list is empty).''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olidFill>
                  <a:srgbClr val="FF0000"/>
                </a:solidFill>
              </a:rPr>
              <a:t>No internal state </a:t>
            </a:r>
            <a:r>
              <a:rPr lang="en-US" altLang="en-US" sz="2400" dirty="0" smtClean="0">
                <a:solidFill>
                  <a:srgbClr val="FF0000"/>
                </a:solidFill>
              </a:rPr>
              <a:t>- </a:t>
            </a:r>
            <a:r>
              <a:rPr lang="en-US" altLang="en-US" sz="2400" dirty="0" smtClean="0">
                <a:solidFill>
                  <a:srgbClr val="FF0000"/>
                </a:solidFill>
              </a:rPr>
              <a:t>no side effects</a:t>
            </a:r>
            <a:r>
              <a:rPr lang="en-US" alt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Key operation: </a:t>
            </a:r>
            <a:r>
              <a:rPr lang="en-US" altLang="en-US" sz="2400" dirty="0" smtClean="0">
                <a:solidFill>
                  <a:srgbClr val="FF0000"/>
                </a:solidFill>
              </a:rPr>
              <a:t>expression evaluation</a:t>
            </a:r>
            <a:r>
              <a:rPr lang="en-US" alt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Syntax : </a:t>
            </a:r>
            <a:r>
              <a:rPr lang="en-US" altLang="en-US" sz="2400" dirty="0" smtClean="0"/>
              <a:t>P1(P2(P3(X</a:t>
            </a:r>
            <a:r>
              <a:rPr lang="en-US" altLang="en-US" sz="2400" dirty="0" smtClean="0"/>
              <a:t>))) – nested function calls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4937760"/>
          </a:xfrm>
        </p:spPr>
        <p:txBody>
          <a:bodyPr/>
          <a:lstStyle/>
          <a:p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function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produces the answer</a:t>
            </a:r>
          </a:p>
          <a:p>
            <a:pPr>
              <a:buFontTx/>
              <a:buChar char="•"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composition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major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 ML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LISP)</a:t>
            </a:r>
          </a:p>
          <a:p>
            <a:pPr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consists of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 of functions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computes the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</a:p>
          <a:p>
            <a:pPr>
              <a:buFontTx/>
              <a:buChar char="•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 (integer N)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(N=1) </a:t>
            </a:r>
          </a:p>
          <a:p>
            <a:pPr marL="0" indent="0"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(1)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case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Factorial(N-1)*(N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call of factorial)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 dirty="0"/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763000" cy="1143000"/>
          </a:xfrm>
        </p:spPr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</a:rPr>
              <a:t>Language Paradigms ­ Functional (Applicative) </a:t>
            </a:r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</a:rPr>
              <a:t>Programming 2/2</a:t>
            </a:r>
            <a:endParaRPr lang="en-US" altLang="en-US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99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" y="0"/>
            <a:ext cx="8458200" cy="1143000"/>
          </a:xfrm>
        </p:spPr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Paradigms </a:t>
            </a:r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­- </a:t>
            </a:r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</a:t>
            </a:r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US" altLang="en-US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(Rule based</a:t>
            </a:r>
            <a:r>
              <a:rPr lang="en-US" altLang="en-US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1/2</a:t>
            </a:r>
            <a:endParaRPr lang="en-US" altLang="en-US" dirty="0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143000"/>
            <a:ext cx="84582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Prolog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-­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(1972).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names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rule-based, declarative, production/constraint systems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influence: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predicate calculus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deduction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matching,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consist of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don't say how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find a solution.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inferred from the program?”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operation: “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Unification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or backward chaining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condition-action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1: Factorial(N, N) is true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is 1 or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(Base Case)</a:t>
            </a:r>
          </a:p>
          <a:p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2: Factorial(N, R) is true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exist A and B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that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following are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Factorial(A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B) is true,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(Recursive Case)</a:t>
            </a:r>
          </a:p>
          <a:p>
            <a:pPr marL="274638" lvl="1" indent="0">
              <a:buNone/>
            </a:pPr>
            <a:r>
              <a:rPr lang="en-US" alt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 - 1,</a:t>
            </a:r>
          </a:p>
          <a:p>
            <a:pPr marL="274638" lvl="1" indent="0">
              <a:buNone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en-US" alt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R/N</a:t>
            </a:r>
          </a:p>
          <a:p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 What values of R make Factorial(3, R) true?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" y="0"/>
            <a:ext cx="8458200" cy="1143000"/>
          </a:xfrm>
        </p:spPr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Paradigms </a:t>
            </a:r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­- </a:t>
            </a:r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</a:t>
            </a:r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US" altLang="en-US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(Rule based</a:t>
            </a:r>
            <a:r>
              <a:rPr lang="en-US" altLang="en-US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2/2</a:t>
            </a:r>
            <a:endParaRPr lang="en-US" altLang="en-US" dirty="0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62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Programming (Example)</a:t>
            </a:r>
            <a:endParaRPr lang="en-US" altLang="en-US" i="1" dirty="0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8392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an elephant. 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 long trunk.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 has big ears. 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an animal.</a:t>
            </a: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is an animal and X has big ears 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 long trunk, then X is an elephant.</a:t>
            </a: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is an elephant? Is Marc an elephant?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 descr="G:\papers\published\01.pratt\figs\temp\comp.mo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534400" cy="648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0"/>
            <a:ext cx="9274175" cy="609600"/>
          </a:xfrm>
        </p:spPr>
        <p:txBody>
          <a:bodyPr/>
          <a:lstStyle/>
          <a:p>
            <a:pPr algn="ctr"/>
            <a:r>
              <a:rPr lang="en-US" altLang="en-US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models of programming languages</a:t>
            </a:r>
            <a:endParaRPr lang="en-US" altLang="en-US" sz="3600" dirty="0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Course Learning Objectives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838200"/>
          </a:xfrm>
        </p:spPr>
        <p:txBody>
          <a:bodyPr/>
          <a:lstStyle/>
          <a:p>
            <a:pPr algn="ctr">
              <a:defRPr/>
            </a:pP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Programming Language 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Paradigms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800600"/>
          </a:xfrm>
        </p:spPr>
        <p:txBody>
          <a:bodyPr/>
          <a:lstStyle/>
          <a:p>
            <a:pPr>
              <a:buFont typeface="Symbol" panose="05050102010706020507" pitchFamily="18" charset="2"/>
              <a:buChar char="·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ways to categorize or classify languages. often related to programming styles (techniques, paradigms)</a:t>
            </a:r>
          </a:p>
          <a:p>
            <a:pPr>
              <a:buFont typeface="Symbol" panose="05050102010706020507" pitchFamily="18" charset="2"/>
              <a:buChar char="·"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SUPPORT (not require) style or paradigm </a:t>
            </a:r>
          </a:p>
          <a:p>
            <a:pPr lvl="1">
              <a:buFont typeface="Symbol" panose="05050102010706020507" pitchFamily="18" charset="2"/>
              <a:buChar char="·"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Symbol" panose="05050102010706020507" pitchFamily="18" charset="2"/>
              <a:buChar char="·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write "objects" in C </a:t>
            </a:r>
          </a:p>
          <a:p>
            <a:pPr lvl="1">
              <a:buFont typeface="Symbol" panose="05050102010706020507" pitchFamily="18" charset="2"/>
              <a:buChar char="·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make C++ look like Fortran </a:t>
            </a:r>
          </a:p>
          <a:p>
            <a:pPr lvl="1">
              <a:buFont typeface="Symbol" panose="05050102010706020507" pitchFamily="18" charset="2"/>
              <a:buChar char="·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write "functional Java"</a:t>
            </a:r>
          </a:p>
          <a:p>
            <a:pPr>
              <a:buFont typeface="Symbol" panose="05050102010706020507" pitchFamily="18" charset="2"/>
              <a:buChar char="·"/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Paradigms</a:t>
            </a:r>
          </a:p>
        </p:txBody>
      </p:sp>
      <p:pic>
        <p:nvPicPr>
          <p:cNvPr id="88066" name="Picture 2" descr="E:\Modern Programming Languages\Paradigms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2077752"/>
            <a:ext cx="4740275" cy="358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E:\Modern Programming Languages\functional-programming-taxonom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9313"/>
            <a:ext cx="41941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Programming </a:t>
            </a:r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Paradigms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Imperative (or Procedural)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variables, assignment, iteration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 relatives of imperative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(applicative)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of functions, “no variables”, no assignment, no iteration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(Declarative)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 based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of execution in not defined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2898775" y="6356350"/>
            <a:ext cx="3505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6040" indent="-263862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446" indent="-211089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625" indent="-211089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803" indent="-211089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982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4160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6339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8517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9755B410-4CB5-4261-A99E-6E49A5F52963}" type="slidenum">
              <a:rPr lang="en-US" altLang="en-US" sz="1293">
                <a:solidFill>
                  <a:schemeClr val="tx2"/>
                </a:solidFill>
              </a:rPr>
              <a:pPr algn="r">
                <a:defRPr/>
              </a:pPr>
              <a:t>6</a:t>
            </a:fld>
            <a:endParaRPr lang="en-US" altLang="en-US" sz="1293">
              <a:solidFill>
                <a:schemeClr val="tx2"/>
              </a:solidFill>
            </a:endParaRPr>
          </a:p>
        </p:txBody>
      </p:sp>
      <p:pic>
        <p:nvPicPr>
          <p:cNvPr id="16388" name="Picture 2" descr="E:\Modern Programming Languages\Programming-Langu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50"/>
            <a:ext cx="9172781" cy="68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Paradigms ­ Imperative (Procedural) </a:t>
            </a:r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1/2</a:t>
            </a:r>
            <a:endParaRPr lang="en-US" altLang="en-US" i="1" dirty="0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" y="1447800"/>
            <a:ext cx="9144000" cy="5105400"/>
          </a:xfrm>
        </p:spPr>
        <p:txBody>
          <a:bodyPr/>
          <a:lstStyle/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Fortran, Algol, Pascal, C, COBOL, BASIC, Ada, Modula...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influence: machine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architecture,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Neumann's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moving bits around, changing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state </a:t>
            </a:r>
            <a:endParaRPr lang="en-US" altLang="en-US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changes the contents of memory (state) in some way.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is a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of commands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machine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Stmt1, Stmt2, Stmt3,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 oriented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each command tells the computer to perform an action.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actions/operations: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assignment,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iteration, selection.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458200" cy="524256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is to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a machine state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(set of memory locations, each containing a value)</a:t>
            </a:r>
          </a:p>
          <a:p>
            <a:pPr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oriented languages that change machine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e.g. for the following formula of factorial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(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N! = N * (N-1) * (N-2) *… * 1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imperative code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 = 1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to N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Factorial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Factorial *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b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(state of factorial changes with each iteration)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026"/>
          <p:cNvSpPr txBox="1"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9pPr>
          </a:lstStyle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Paradigms ­ Imperative (Procedural) Programming 2/2</a:t>
            </a:r>
            <a:endParaRPr lang="en-US" altLang="en-US" i="1" dirty="0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829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</a:rPr>
              <a:t>Common Ideas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5029200"/>
          </a:xfrm>
        </p:spPr>
        <p:txBody>
          <a:bodyPr/>
          <a:lstStyle/>
          <a:p>
            <a:r>
              <a:rPr lang="en-US" altLang="en-US" sz="2800" dirty="0" smtClean="0"/>
              <a:t>Modern imperative languages (Ada, C++, Java) have similar characteristics:</a:t>
            </a:r>
          </a:p>
          <a:p>
            <a:pPr lvl="1"/>
            <a:r>
              <a:rPr lang="en-US" altLang="en-US" sz="2400" dirty="0" smtClean="0"/>
              <a:t>large number of features  (grammar with several hundred productions, 500 page reference manuals…)</a:t>
            </a:r>
          </a:p>
          <a:p>
            <a:pPr lvl="1"/>
            <a:r>
              <a:rPr lang="en-US" altLang="en-US" sz="2400" dirty="0" smtClean="0"/>
              <a:t>a rich </a:t>
            </a:r>
            <a:r>
              <a:rPr lang="en-US" altLang="en-US" sz="2400" b="1" dirty="0" smtClean="0"/>
              <a:t>type system</a:t>
            </a:r>
            <a:endParaRPr lang="en-US" altLang="en-US" sz="2400" dirty="0" smtClean="0"/>
          </a:p>
          <a:p>
            <a:pPr lvl="1"/>
            <a:r>
              <a:rPr lang="en-US" altLang="en-US" sz="2400" b="1" dirty="0" smtClean="0"/>
              <a:t>procedural</a:t>
            </a:r>
            <a:r>
              <a:rPr lang="en-US" altLang="en-US" sz="2400" dirty="0" smtClean="0"/>
              <a:t> mechanisms</a:t>
            </a:r>
          </a:p>
          <a:p>
            <a:pPr lvl="1"/>
            <a:r>
              <a:rPr lang="en-US" altLang="en-US" sz="2400" b="1" dirty="0" smtClean="0"/>
              <a:t>object-oriented</a:t>
            </a:r>
            <a:r>
              <a:rPr lang="en-US" altLang="en-US" sz="2400" dirty="0" smtClean="0"/>
              <a:t> facilities</a:t>
            </a:r>
          </a:p>
          <a:p>
            <a:pPr lvl="1"/>
            <a:r>
              <a:rPr lang="en-US" altLang="en-US" sz="2400" b="1" dirty="0" smtClean="0"/>
              <a:t>abstraction</a:t>
            </a:r>
            <a:r>
              <a:rPr lang="en-US" altLang="en-US" sz="2400" dirty="0" smtClean="0"/>
              <a:t> mechanisms, with information hiding</a:t>
            </a:r>
          </a:p>
          <a:p>
            <a:pPr lvl="1"/>
            <a:r>
              <a:rPr lang="en-US" altLang="en-US" sz="2400" dirty="0" smtClean="0"/>
              <a:t>several </a:t>
            </a:r>
            <a:r>
              <a:rPr lang="en-US" altLang="en-US" sz="2400" b="1" dirty="0" smtClean="0"/>
              <a:t>storage-allocation</a:t>
            </a:r>
            <a:r>
              <a:rPr lang="en-US" altLang="en-US" sz="2400" dirty="0" smtClean="0"/>
              <a:t> mechanisms</a:t>
            </a:r>
          </a:p>
          <a:p>
            <a:pPr lvl="1"/>
            <a:r>
              <a:rPr lang="en-US" altLang="en-US" sz="2400" dirty="0" smtClean="0"/>
              <a:t>facilities for </a:t>
            </a:r>
            <a:r>
              <a:rPr lang="en-US" altLang="en-US" sz="2400" b="1" dirty="0" smtClean="0"/>
              <a:t>concurrent programming</a:t>
            </a:r>
            <a:r>
              <a:rPr lang="en-US" altLang="en-US" sz="2400" dirty="0" smtClean="0"/>
              <a:t> (</a:t>
            </a:r>
            <a:r>
              <a:rPr lang="en-US" altLang="en-US" sz="2400" i="1" dirty="0" smtClean="0"/>
              <a:t>not C++)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facilities for </a:t>
            </a:r>
            <a:r>
              <a:rPr lang="en-US" altLang="en-US" sz="2400" b="1" dirty="0" smtClean="0"/>
              <a:t>generic programming</a:t>
            </a:r>
            <a:r>
              <a:rPr lang="en-US" altLang="en-US" sz="2400" dirty="0" smtClean="0"/>
              <a:t> (</a:t>
            </a:r>
            <a:r>
              <a:rPr lang="en-US" altLang="en-US" sz="2400" i="1" dirty="0" smtClean="0"/>
              <a:t>not Java</a:t>
            </a:r>
            <a:r>
              <a:rPr lang="en-US" altLang="en-US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2244</TotalTime>
  <Words>821</Words>
  <Application>Microsoft Office PowerPoint</Application>
  <PresentationFormat>On-screen Show (4:3)</PresentationFormat>
  <Paragraphs>128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Bookman Old Style</vt:lpstr>
      <vt:lpstr>Gill Sans MT</vt:lpstr>
      <vt:lpstr>Symbol</vt:lpstr>
      <vt:lpstr>Times New Roman</vt:lpstr>
      <vt:lpstr>Wingdings</vt:lpstr>
      <vt:lpstr>Wingdings 3</vt:lpstr>
      <vt:lpstr>Origin</vt:lpstr>
      <vt:lpstr>CS445 Programming Languages Lecture 4 – PL Paradigms</vt:lpstr>
      <vt:lpstr>Course Learning Objectives</vt:lpstr>
      <vt:lpstr>Programming Language Paradigms</vt:lpstr>
      <vt:lpstr>Programming Language Paradigms</vt:lpstr>
      <vt:lpstr>Major Programming Language Paradigms</vt:lpstr>
      <vt:lpstr>PowerPoint Presentation</vt:lpstr>
      <vt:lpstr>Language Paradigms ­ Imperative (Procedural) Programming 1/2</vt:lpstr>
      <vt:lpstr>PowerPoint Presentation</vt:lpstr>
      <vt:lpstr>Common Ideas</vt:lpstr>
      <vt:lpstr>Language Paradigms -­ Object-Oriented 1/2</vt:lpstr>
      <vt:lpstr>Language Paradigms -­ Object-Oriented 2/2</vt:lpstr>
      <vt:lpstr>Applicative Techniques in Imperative Languages</vt:lpstr>
      <vt:lpstr>Language Paradigms ­ Functional (Applicative) Programming 1/2</vt:lpstr>
      <vt:lpstr>Language Paradigms ­ Functional (Applicative) Programming 2/2</vt:lpstr>
      <vt:lpstr>Language Paradigms ­- Logic Programming (Rule based) 1/2</vt:lpstr>
      <vt:lpstr>Language Paradigms ­- Logic Programming (Rule based) 2/2</vt:lpstr>
      <vt:lpstr>Logic Programming (Example)</vt:lpstr>
      <vt:lpstr>Computational models of programming languages</vt:lpstr>
    </vt:vector>
  </TitlesOfParts>
  <Company>Idara Sulemani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Evaluation Criteria  (Is It Good?)</dc:title>
  <dc:creator>TW</dc:creator>
  <cp:lastModifiedBy>Talha Wahed</cp:lastModifiedBy>
  <cp:revision>42</cp:revision>
  <dcterms:created xsi:type="dcterms:W3CDTF">2002-01-08T15:57:31Z</dcterms:created>
  <dcterms:modified xsi:type="dcterms:W3CDTF">2020-06-02T10:45:42Z</dcterms:modified>
</cp:coreProperties>
</file>