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79" r:id="rId11"/>
    <p:sldId id="280" r:id="rId12"/>
    <p:sldId id="281" r:id="rId13"/>
    <p:sldId id="270" r:id="rId14"/>
    <p:sldId id="282" r:id="rId15"/>
    <p:sldId id="276" r:id="rId16"/>
    <p:sldId id="273" r:id="rId17"/>
    <p:sldId id="267" r:id="rId18"/>
    <p:sldId id="265" r:id="rId19"/>
    <p:sldId id="272" r:id="rId20"/>
    <p:sldId id="271" r:id="rId21"/>
    <p:sldId id="263" r:id="rId22"/>
    <p:sldId id="278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 Level Parallelism or Concurrency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Solution of Linear Equations</a:t>
            </a:r>
            <a:r>
              <a:rPr lang="en-US" b="1" dirty="0" smtClean="0"/>
              <a:t>:</a:t>
            </a:r>
            <a:r>
              <a:rPr lang="en-US" b="1" u="sn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Using Cramer Rule: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1504010"/>
            <a:ext cx="2653553" cy="609600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1504010"/>
            <a:ext cx="2667000" cy="608577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0100" y="3778380"/>
            <a:ext cx="2133600" cy="203280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9099" y="3818073"/>
            <a:ext cx="2133601" cy="1916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89" y="186756"/>
            <a:ext cx="8114361" cy="650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Flow Table: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1" y="914400"/>
          <a:ext cx="8000999" cy="5666324"/>
        </p:xfrm>
        <a:graphic>
          <a:graphicData uri="http://schemas.openxmlformats.org/drawingml/2006/table">
            <a:tbl>
              <a:tblPr/>
              <a:tblGrid>
                <a:gridCol w="895489"/>
                <a:gridCol w="1070694"/>
                <a:gridCol w="1654707"/>
                <a:gridCol w="1611447"/>
                <a:gridCol w="1405961"/>
                <a:gridCol w="1362701"/>
              </a:tblGrid>
              <a:tr h="706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Sr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No</a:t>
                      </a:r>
                      <a:r>
                        <a:rPr lang="en-US" sz="200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Node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Op-code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Dest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Dest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Operand 1 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Operand 2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7L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7R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f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8L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f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8R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5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9R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9L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-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10L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ce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bf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-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11L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af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dc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-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10R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11R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ae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10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/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Y - Out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ce-bf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ae-bd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/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X - Out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af-dc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ae-bd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12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!=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V- Out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ae-bd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Static Data 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Allows only one instance of a node to be enabled for firing at a time</a:t>
            </a:r>
          </a:p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dataflow node is fired only when all of the tokens are available on its input arcs and no tokens exist on any of its output arcs</a:t>
            </a:r>
          </a:p>
          <a:p>
            <a:pPr>
              <a:buNone/>
            </a:pP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Dennis and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Misunas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“A Preliminary Architecture for a Basic </a:t>
            </a:r>
            <a:r>
              <a:rPr lang="pt-B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Flow Processor,” ISCA 1974.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86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FLOW</a:t>
            </a:r>
          </a:p>
          <a:p>
            <a:r>
              <a:rPr lang="en-US" sz="3600" b="1" dirty="0" smtClean="0"/>
              <a:t>GRAPH</a:t>
            </a:r>
          </a:p>
          <a:p>
            <a:r>
              <a:rPr lang="en-US" sz="3600" b="1" dirty="0" smtClean="0"/>
              <a:t>EXAMPLE</a:t>
            </a:r>
            <a:endParaRPr lang="en-US" sz="2800" b="1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57200"/>
            <a:ext cx="56388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3048000" cy="21637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/>
              <a:t>Data Flow </a:t>
            </a:r>
            <a:br>
              <a:rPr lang="en-US" sz="5400" b="1" dirty="0" smtClean="0"/>
            </a:br>
            <a:r>
              <a:rPr lang="en-US" sz="5400" b="1" dirty="0" smtClean="0"/>
              <a:t>Example</a:t>
            </a:r>
            <a:endParaRPr lang="en-US" sz="54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733800" y="381000"/>
            <a:ext cx="3810000" cy="6096000"/>
            <a:chOff x="3733800" y="457200"/>
            <a:chExt cx="3810000" cy="6096000"/>
          </a:xfrm>
        </p:grpSpPr>
        <p:grpSp>
          <p:nvGrpSpPr>
            <p:cNvPr id="1026" name="Group 2"/>
            <p:cNvGrpSpPr>
              <a:grpSpLocks/>
            </p:cNvGrpSpPr>
            <p:nvPr/>
          </p:nvGrpSpPr>
          <p:grpSpPr bwMode="auto">
            <a:xfrm>
              <a:off x="3733800" y="457200"/>
              <a:ext cx="3810000" cy="6096000"/>
              <a:chOff x="6136" y="4050"/>
              <a:chExt cx="2952" cy="6762"/>
            </a:xfrm>
          </p:grpSpPr>
          <p:cxnSp>
            <p:nvCxnSpPr>
              <p:cNvPr id="1027" name="AutoShape 3"/>
              <p:cNvCxnSpPr>
                <a:cxnSpLocks noChangeShapeType="1"/>
              </p:cNvCxnSpPr>
              <p:nvPr/>
            </p:nvCxnSpPr>
            <p:spPr bwMode="auto">
              <a:xfrm rot="5400000">
                <a:off x="6690" y="6655"/>
                <a:ext cx="0" cy="432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8" name="AutoShape 4"/>
              <p:cNvCxnSpPr>
                <a:cxnSpLocks noChangeShapeType="1"/>
              </p:cNvCxnSpPr>
              <p:nvPr/>
            </p:nvCxnSpPr>
            <p:spPr bwMode="auto">
              <a:xfrm>
                <a:off x="6496" y="6867"/>
                <a:ext cx="0" cy="360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029" name="Group 5"/>
              <p:cNvGrpSpPr>
                <a:grpSpLocks/>
              </p:cNvGrpSpPr>
              <p:nvPr/>
            </p:nvGrpSpPr>
            <p:grpSpPr bwMode="auto">
              <a:xfrm>
                <a:off x="6136" y="4050"/>
                <a:ext cx="2952" cy="6177"/>
                <a:chOff x="6136" y="4050"/>
                <a:chExt cx="2952" cy="6177"/>
              </a:xfrm>
            </p:grpSpPr>
            <p:grpSp>
              <p:nvGrpSpPr>
                <p:cNvPr id="1030" name="Group 6"/>
                <p:cNvGrpSpPr>
                  <a:grpSpLocks/>
                </p:cNvGrpSpPr>
                <p:nvPr/>
              </p:nvGrpSpPr>
              <p:grpSpPr bwMode="auto">
                <a:xfrm>
                  <a:off x="6261" y="4620"/>
                  <a:ext cx="2827" cy="5607"/>
                  <a:chOff x="6276" y="4635"/>
                  <a:chExt cx="2827" cy="5607"/>
                </a:xfrm>
              </p:grpSpPr>
              <p:sp>
                <p:nvSpPr>
                  <p:cNvPr id="1031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6786" y="7110"/>
                    <a:ext cx="704" cy="465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&lt;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032" name="AutoShape 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380" y="4830"/>
                    <a:ext cx="0" cy="2304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grpSp>
                <p:nvGrpSpPr>
                  <p:cNvPr id="103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7072" y="7581"/>
                    <a:ext cx="150" cy="864"/>
                    <a:chOff x="4635" y="2100"/>
                    <a:chExt cx="150" cy="864"/>
                  </a:xfrm>
                </p:grpSpPr>
                <p:cxnSp>
                  <p:nvCxnSpPr>
                    <p:cNvPr id="1034" name="AutoShape 1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710" y="2100"/>
                      <a:ext cx="1" cy="864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35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5" y="2460"/>
                      <a:ext cx="150" cy="1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1036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140" y="8220"/>
                    <a:ext cx="0" cy="144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037" name="AutoShape 13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7356" y="6445"/>
                    <a:ext cx="0" cy="864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038" name="AutoShape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88" y="6859"/>
                    <a:ext cx="0" cy="576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grpSp>
                <p:nvGrpSpPr>
                  <p:cNvPr id="1039" name="Group 15"/>
                  <p:cNvGrpSpPr>
                    <a:grpSpLocks/>
                  </p:cNvGrpSpPr>
                  <p:nvPr/>
                </p:nvGrpSpPr>
                <p:grpSpPr bwMode="auto">
                  <a:xfrm flipH="1">
                    <a:off x="7147" y="7405"/>
                    <a:ext cx="1360" cy="1238"/>
                    <a:chOff x="9641" y="8227"/>
                    <a:chExt cx="1360" cy="1238"/>
                  </a:xfrm>
                </p:grpSpPr>
                <p:grpSp>
                  <p:nvGrpSpPr>
                    <p:cNvPr id="104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41" y="8227"/>
                      <a:ext cx="1008" cy="1238"/>
                      <a:chOff x="9641" y="8227"/>
                      <a:chExt cx="1008" cy="1238"/>
                    </a:xfrm>
                  </p:grpSpPr>
                  <p:cxnSp>
                    <p:nvCxnSpPr>
                      <p:cNvPr id="1041" name="AutoShape 1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9881" y="8227"/>
                        <a:ext cx="0" cy="43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1042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41" y="8613"/>
                        <a:ext cx="1008" cy="43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Arial" pitchFamily="34" charset="0"/>
                            <a:cs typeface="Arial" pitchFamily="34" charset="0"/>
                          </a:rPr>
                          <a:t>T           F</a:t>
                        </a:r>
                        <a:endPara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43" name="AutoShape 1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0361" y="8227"/>
                        <a:ext cx="0" cy="43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44" name="AutoShape 2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0155" y="9033"/>
                        <a:ext cx="0" cy="43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  <p:cxnSp>
                  <p:nvCxnSpPr>
                    <p:cNvPr id="1045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10821" y="8652"/>
                      <a:ext cx="0" cy="36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grpSp>
                <p:nvGrpSpPr>
                  <p:cNvPr id="1046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6276" y="4635"/>
                    <a:ext cx="2827" cy="5607"/>
                    <a:chOff x="6276" y="4635"/>
                    <a:chExt cx="2827" cy="5607"/>
                  </a:xfrm>
                </p:grpSpPr>
                <p:sp>
                  <p:nvSpPr>
                    <p:cNvPr id="1047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6" y="6210"/>
                      <a:ext cx="720" cy="465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1048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66" y="5370"/>
                      <a:ext cx="150" cy="864"/>
                      <a:chOff x="4635" y="2100"/>
                      <a:chExt cx="150" cy="864"/>
                    </a:xfrm>
                  </p:grpSpPr>
                  <p:cxnSp>
                    <p:nvCxnSpPr>
                      <p:cNvPr id="1049" name="AutoShape 2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710" y="2100"/>
                        <a:ext cx="1" cy="864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1050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5" y="2430"/>
                        <a:ext cx="150" cy="14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51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90" y="5778"/>
                      <a:ext cx="150" cy="432"/>
                      <a:chOff x="3863" y="5523"/>
                      <a:chExt cx="150" cy="432"/>
                    </a:xfrm>
                  </p:grpSpPr>
                  <p:sp>
                    <p:nvSpPr>
                      <p:cNvPr id="1052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63" y="5648"/>
                        <a:ext cx="150" cy="14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1053" name="AutoShape 2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3945" y="5523"/>
                        <a:ext cx="0" cy="43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  <p:cxnSp>
                  <p:nvCxnSpPr>
                    <p:cNvPr id="1054" name="AutoShape 30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H="1">
                      <a:off x="5526" y="6755"/>
                      <a:ext cx="3024" cy="1440"/>
                    </a:xfrm>
                    <a:prstGeom prst="bentConnector3">
                      <a:avLst>
                        <a:gd name="adj1" fmla="val 101574"/>
                      </a:avLst>
                    </a:prstGeom>
                    <a:noFill/>
                    <a:ln w="38100">
                      <a:solidFill>
                        <a:srgbClr val="000000"/>
                      </a:solidFill>
                      <a:miter lim="800000"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55" name="AutoShape 31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6636" y="5626"/>
                      <a:ext cx="0" cy="72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1056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94" y="5088"/>
                      <a:ext cx="1799" cy="5154"/>
                      <a:chOff x="6664" y="5103"/>
                      <a:chExt cx="1799" cy="5154"/>
                    </a:xfrm>
                  </p:grpSpPr>
                  <p:grpSp>
                    <p:nvGrpSpPr>
                      <p:cNvPr id="1057" name="Group 33"/>
                      <p:cNvGrpSpPr>
                        <a:grpSpLocks/>
                      </p:cNvGrpSpPr>
                      <p:nvPr/>
                    </p:nvGrpSpPr>
                    <p:grpSpPr bwMode="auto">
                      <a:xfrm flipH="1">
                        <a:off x="7103" y="9019"/>
                        <a:ext cx="1360" cy="1238"/>
                        <a:chOff x="9641" y="8227"/>
                        <a:chExt cx="1360" cy="1238"/>
                      </a:xfrm>
                    </p:grpSpPr>
                    <p:grpSp>
                      <p:nvGrpSpPr>
                        <p:cNvPr id="1058" name="Group 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641" y="8227"/>
                          <a:ext cx="1008" cy="1238"/>
                          <a:chOff x="9641" y="8227"/>
                          <a:chExt cx="1008" cy="1238"/>
                        </a:xfrm>
                      </p:grpSpPr>
                      <p:cxnSp>
                        <p:nvCxnSpPr>
                          <p:cNvPr id="1059" name="AutoShape 35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9881" y="8227"/>
                            <a:ext cx="0" cy="432"/>
                          </a:xfrm>
                          <a:prstGeom prst="straightConnector1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</p:spPr>
                      </p:cxnSp>
                      <p:sp>
                        <p:nvSpPr>
                          <p:cNvPr id="1060" name="Oval 3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641" y="8613"/>
                            <a:ext cx="1008" cy="43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sz="1600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pitchFamily="34" charset="0"/>
                                <a:ea typeface="Arial" pitchFamily="34" charset="0"/>
                                <a:cs typeface="Arial" pitchFamily="34" charset="0"/>
                              </a:rPr>
                              <a:t>T           F</a:t>
                            </a:r>
                            <a:endParaRPr kumimoji="0" lang="en-US" sz="4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1061" name="AutoShape 37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10361" y="8227"/>
                            <a:ext cx="0" cy="432"/>
                          </a:xfrm>
                          <a:prstGeom prst="straightConnector1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</p:spPr>
                      </p:cxnSp>
                      <p:cxnSp>
                        <p:nvCxnSpPr>
                          <p:cNvPr id="1062" name="AutoShape 38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10155" y="9033"/>
                            <a:ext cx="0" cy="432"/>
                          </a:xfrm>
                          <a:prstGeom prst="straightConnector1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</p:spPr>
                      </p:cxnSp>
                    </p:grpSp>
                    <p:cxnSp>
                      <p:nvCxnSpPr>
                        <p:cNvPr id="1063" name="AutoShape 39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rot="5400000">
                          <a:off x="10821" y="8652"/>
                          <a:ext cx="0" cy="360"/>
                        </a:xfrm>
                        <a:prstGeom prst="straightConnector1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</p:cxnSp>
                  </p:grpSp>
                  <p:sp>
                    <p:nvSpPr>
                      <p:cNvPr id="1064" name="AutoShape 40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6664" y="5103"/>
                        <a:ext cx="259" cy="360"/>
                      </a:xfrm>
                      <a:prstGeom prst="flowChartProcess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Arial" pitchFamily="34" charset="0"/>
                            <a:cs typeface="Arial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cxnSp>
                  <p:nvCxnSpPr>
                    <p:cNvPr id="1065" name="AutoShape 4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542" y="4698"/>
                      <a:ext cx="0" cy="72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1066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1" y="4635"/>
                      <a:ext cx="2592" cy="5599"/>
                      <a:chOff x="7027" y="4959"/>
                      <a:chExt cx="1686" cy="3672"/>
                    </a:xfrm>
                  </p:grpSpPr>
                  <p:cxnSp>
                    <p:nvCxnSpPr>
                      <p:cNvPr id="1067" name="AutoShape 4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 flipH="1">
                        <a:off x="8353" y="8268"/>
                        <a:ext cx="0" cy="720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68" name="AutoShape 4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683" y="4959"/>
                        <a:ext cx="0" cy="367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69" name="AutoShape 4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7855" y="4161"/>
                        <a:ext cx="0" cy="1656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</p:grp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6136" y="4050"/>
                  <a:ext cx="2562" cy="4581"/>
                  <a:chOff x="6136" y="4050"/>
                  <a:chExt cx="2562" cy="4581"/>
                </a:xfrm>
              </p:grpSpPr>
              <p:grpSp>
                <p:nvGrpSpPr>
                  <p:cNvPr id="1071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78" y="4996"/>
                    <a:ext cx="150" cy="1065"/>
                    <a:chOff x="4623" y="2100"/>
                    <a:chExt cx="150" cy="1065"/>
                  </a:xfrm>
                </p:grpSpPr>
                <p:cxnSp>
                  <p:nvCxnSpPr>
                    <p:cNvPr id="1072" name="AutoShape 4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692" y="2100"/>
                      <a:ext cx="0" cy="1065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73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3" y="2460"/>
                      <a:ext cx="150" cy="1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74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771" y="6675"/>
                    <a:ext cx="150" cy="432"/>
                    <a:chOff x="3863" y="5523"/>
                    <a:chExt cx="150" cy="432"/>
                  </a:xfrm>
                </p:grpSpPr>
                <p:sp>
                  <p:nvSpPr>
                    <p:cNvPr id="1075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3" y="5648"/>
                      <a:ext cx="150" cy="1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076" name="AutoShape 5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945" y="5523"/>
                      <a:ext cx="0" cy="432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sp>
                <p:nvSpPr>
                  <p:cNvPr id="1077" name="AutoShape 5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6136" y="5491"/>
                    <a:ext cx="259" cy="360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1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07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7012" y="4959"/>
                    <a:ext cx="1686" cy="3672"/>
                    <a:chOff x="7027" y="4959"/>
                    <a:chExt cx="1686" cy="3672"/>
                  </a:xfrm>
                </p:grpSpPr>
                <p:cxnSp>
                  <p:nvCxnSpPr>
                    <p:cNvPr id="1079" name="AutoShape 55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H="1">
                      <a:off x="8353" y="8268"/>
                      <a:ext cx="0" cy="72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80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683" y="4959"/>
                      <a:ext cx="0" cy="3672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81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7855" y="4161"/>
                      <a:ext cx="0" cy="1656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sp>
                <p:nvSpPr>
                  <p:cNvPr id="1082" name="AutoShape 5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7139" y="4050"/>
                    <a:ext cx="450" cy="360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N</a:t>
                    </a:r>
                    <a:endParaRPr kumimoji="0" lang="en-US" sz="3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083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365" y="4396"/>
                    <a:ext cx="0" cy="922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1084" name="AutoShape 60"/>
              <p:cNvSpPr>
                <a:spLocks noChangeArrowheads="1"/>
              </p:cNvSpPr>
              <p:nvPr/>
            </p:nvSpPr>
            <p:spPr bwMode="auto">
              <a:xfrm>
                <a:off x="6269" y="10452"/>
                <a:ext cx="432" cy="360"/>
              </a:xfrm>
              <a:prstGeom prst="flowChartProcess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85" name="AutoShape 61"/>
            <p:cNvCxnSpPr>
              <a:cxnSpLocks noChangeShapeType="1"/>
            </p:cNvCxnSpPr>
            <p:nvPr/>
          </p:nvCxnSpPr>
          <p:spPr bwMode="auto">
            <a:xfrm rot="16200000" flipH="1">
              <a:off x="5632940" y="4704473"/>
              <a:ext cx="0" cy="4572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8991600" cy="63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Data Flow Machines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410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Mismatch between the model and the implementation</a:t>
            </a:r>
          </a:p>
          <a:p>
            <a:pPr lvl="1"/>
            <a:r>
              <a:rPr lang="en-US" dirty="0" smtClean="0"/>
              <a:t>The model requires unbounded FIFO token queues per arc but the architecture provides storage for one token per arc</a:t>
            </a:r>
          </a:p>
          <a:p>
            <a:pPr lvl="1"/>
            <a:r>
              <a:rPr lang="en-US" dirty="0" smtClean="0"/>
              <a:t>The architecture does not ensure FIFO order in the reuse of an operand slot</a:t>
            </a:r>
          </a:p>
          <a:p>
            <a:r>
              <a:rPr lang="en-US" b="1" dirty="0" smtClean="0"/>
              <a:t>The static model does not support</a:t>
            </a:r>
          </a:p>
          <a:p>
            <a:pPr lvl="1"/>
            <a:r>
              <a:rPr lang="en-US" dirty="0" smtClean="0"/>
              <a:t>Reentrant code</a:t>
            </a:r>
          </a:p>
          <a:p>
            <a:pPr lvl="2"/>
            <a:r>
              <a:rPr lang="en-US" dirty="0" smtClean="0"/>
              <a:t>Function calls</a:t>
            </a:r>
          </a:p>
          <a:p>
            <a:pPr lvl="2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Data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6069"/>
            <a:ext cx="8382000" cy="677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69105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Pipelining</a:t>
            </a:r>
          </a:p>
          <a:p>
            <a:r>
              <a:rPr lang="en-US" dirty="0" err="1" smtClean="0"/>
              <a:t>superscaler</a:t>
            </a:r>
            <a:endParaRPr lang="en-US" dirty="0" smtClean="0"/>
          </a:p>
          <a:p>
            <a:r>
              <a:rPr lang="en-US" dirty="0" smtClean="0"/>
              <a:t>Out of order execution</a:t>
            </a:r>
          </a:p>
          <a:p>
            <a:r>
              <a:rPr lang="en-US" dirty="0" smtClean="0"/>
              <a:t>Dataflow (at ISA level)</a:t>
            </a:r>
          </a:p>
          <a:p>
            <a:r>
              <a:rPr lang="en-US" dirty="0" smtClean="0"/>
              <a:t>SIMD Processing</a:t>
            </a:r>
          </a:p>
          <a:p>
            <a:r>
              <a:rPr lang="en-US" dirty="0" smtClean="0"/>
              <a:t>VLIW</a:t>
            </a:r>
          </a:p>
          <a:p>
            <a:endParaRPr lang="en-US" dirty="0" smtClean="0"/>
          </a:p>
          <a:p>
            <a:r>
              <a:rPr lang="en-US" dirty="0" smtClean="0"/>
              <a:t>Systolic Array</a:t>
            </a:r>
          </a:p>
          <a:p>
            <a:r>
              <a:rPr lang="en-US" dirty="0" smtClean="0"/>
              <a:t>Decoupled Access Execute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66964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90297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</a:t>
            </a:r>
            <a:r>
              <a:rPr lang="en-US" b="1" dirty="0" err="1" smtClean="0"/>
              <a:t>vs</a:t>
            </a:r>
            <a:r>
              <a:rPr lang="en-US" b="1" dirty="0" smtClean="0"/>
              <a:t> Dynamic Dataflow Machines</a:t>
            </a:r>
            <a:endParaRPr lang="en-US" b="1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20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5897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Instructions are fetched and retired in  </a:t>
            </a:r>
            <a:r>
              <a:rPr lang="en-US" sz="2800" b="1" dirty="0" smtClean="0"/>
              <a:t>sequential</a:t>
            </a:r>
            <a:r>
              <a:rPr lang="en-US" sz="2800" dirty="0" smtClean="0"/>
              <a:t>, control flow order. This is part of the Von-Neumann model of computation </a:t>
            </a:r>
          </a:p>
          <a:p>
            <a:pPr>
              <a:buNone/>
            </a:pPr>
            <a:r>
              <a:rPr lang="en-US" sz="1500" b="1" dirty="0" smtClean="0"/>
              <a:t>(Single program counter, Sequential execution,  Control flow determines fetch, execution, commit order)</a:t>
            </a:r>
            <a:endParaRPr lang="en-US" sz="2600" b="1" dirty="0" smtClean="0"/>
          </a:p>
          <a:p>
            <a:r>
              <a:rPr lang="en-US" sz="2800" dirty="0" smtClean="0"/>
              <a:t>What about out-of-order execution</a:t>
            </a:r>
          </a:p>
          <a:p>
            <a:r>
              <a:rPr lang="en-US" sz="2800" dirty="0" smtClean="0"/>
              <a:t>Architecture level: Obeys the control-flow model</a:t>
            </a:r>
          </a:p>
          <a:p>
            <a:r>
              <a:rPr lang="en-US" sz="2800" dirty="0" err="1" smtClean="0"/>
              <a:t>Uarch</a:t>
            </a:r>
            <a:r>
              <a:rPr lang="en-US" sz="2800" dirty="0" smtClean="0"/>
              <a:t> level: A window of instructions executed in data-flow order.</a:t>
            </a:r>
          </a:p>
          <a:p>
            <a:r>
              <a:rPr lang="en-US" sz="2800" dirty="0" smtClean="0"/>
              <a:t>execute an instruction when its operands become available</a:t>
            </a:r>
          </a:p>
          <a:p>
            <a:pPr algn="ctr">
              <a:buNone/>
            </a:pPr>
            <a:r>
              <a:rPr lang="en-US" sz="4400" b="1" dirty="0" smtClean="0"/>
              <a:t>Data Flow </a:t>
            </a:r>
            <a:r>
              <a:rPr lang="en-US" sz="4400" b="1" dirty="0" err="1" smtClean="0"/>
              <a:t>uArchitecture</a:t>
            </a:r>
            <a:endParaRPr lang="en-US" sz="4400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Dataflow </a:t>
            </a:r>
            <a:r>
              <a:rPr lang="en-US" sz="3600" b="1" dirty="0" err="1" smtClean="0"/>
              <a:t>Architecture:</a:t>
            </a:r>
            <a:r>
              <a:rPr lang="en-US" sz="2400" dirty="0" err="1" smtClean="0"/>
              <a:t>Exploits</a:t>
            </a:r>
            <a:r>
              <a:rPr lang="en-US" sz="2400" dirty="0" smtClean="0"/>
              <a:t> Irregular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 R1,R2,R3</a:t>
            </a:r>
          </a:p>
          <a:p>
            <a:r>
              <a:rPr lang="en-US" dirty="0" smtClean="0"/>
              <a:t>ADD  R3,R5,R4</a:t>
            </a:r>
          </a:p>
          <a:p>
            <a:r>
              <a:rPr lang="en-US" dirty="0" smtClean="0"/>
              <a:t>SUB  R1,R5, R6</a:t>
            </a:r>
          </a:p>
          <a:p>
            <a:r>
              <a:rPr lang="en-US" dirty="0" smtClean="0"/>
              <a:t>DIVR  R4,R6,R7</a:t>
            </a:r>
          </a:p>
          <a:p>
            <a:r>
              <a:rPr lang="en-US" dirty="0" smtClean="0"/>
              <a:t>DIVQ  R4,R6,R8</a:t>
            </a:r>
          </a:p>
          <a:p>
            <a:r>
              <a:rPr lang="en-US" dirty="0" smtClean="0"/>
              <a:t>ADD  R3,R7,R9</a:t>
            </a:r>
          </a:p>
          <a:p>
            <a:r>
              <a:rPr lang="en-US" dirty="0" smtClean="0"/>
              <a:t>SUB R7,R8,R10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29200" y="2209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*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77000" y="272678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-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43732" y="541254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10200" y="2895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3200" y="5334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-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86400" y="4343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%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4343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/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934200" y="225200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05600" y="37818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200" y="14196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9068" y="506319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10400" y="6019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R10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6019800" y="48768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R7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934200" y="3352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R6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4876800" y="6096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R9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7010400" y="49530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R8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5763064" y="3533336"/>
            <a:ext cx="423204" cy="20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R4</a:t>
            </a:r>
            <a:endParaRPr lang="en-US" sz="3200" dirty="0"/>
          </a:p>
        </p:txBody>
      </p:sp>
      <p:sp>
        <p:nvSpPr>
          <p:cNvPr id="36" name="Rectangle 35"/>
          <p:cNvSpPr/>
          <p:nvPr/>
        </p:nvSpPr>
        <p:spPr>
          <a:xfrm>
            <a:off x="7620000" y="2133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R5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4648200" y="2819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R3</a:t>
            </a:r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752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R2</a:t>
            </a:r>
            <a:endParaRPr lang="en-US" sz="3200" dirty="0"/>
          </a:p>
        </p:txBody>
      </p:sp>
      <p:sp>
        <p:nvSpPr>
          <p:cNvPr id="39" name="Rectangle 38"/>
          <p:cNvSpPr/>
          <p:nvPr/>
        </p:nvSpPr>
        <p:spPr>
          <a:xfrm>
            <a:off x="3810000" y="1295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R1</a:t>
            </a:r>
            <a:endParaRPr lang="en-US" sz="3200" dirty="0"/>
          </a:p>
        </p:txBody>
      </p:sp>
      <p:cxnSp>
        <p:nvCxnSpPr>
          <p:cNvPr id="41" name="Elbow Connector 40"/>
          <p:cNvCxnSpPr>
            <a:stCxn id="7" idx="4"/>
            <a:endCxn id="9" idx="1"/>
          </p:cNvCxnSpPr>
          <p:nvPr/>
        </p:nvCxnSpPr>
        <p:spPr>
          <a:xfrm rot="5400000">
            <a:off x="5149080" y="3855594"/>
            <a:ext cx="992515" cy="139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4"/>
            <a:endCxn id="10" idx="1"/>
          </p:cNvCxnSpPr>
          <p:nvPr/>
        </p:nvCxnSpPr>
        <p:spPr>
          <a:xfrm rot="16200000" flipH="1">
            <a:off x="5682480" y="3461520"/>
            <a:ext cx="992515" cy="9274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36" idx="1"/>
            <a:endCxn id="5" idx="7"/>
          </p:cNvCxnSpPr>
          <p:nvPr/>
        </p:nvCxnSpPr>
        <p:spPr>
          <a:xfrm rot="10800000" flipV="1">
            <a:off x="6997326" y="2324099"/>
            <a:ext cx="622674" cy="4807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36" idx="1"/>
            <a:endCxn id="7" idx="7"/>
          </p:cNvCxnSpPr>
          <p:nvPr/>
        </p:nvCxnSpPr>
        <p:spPr>
          <a:xfrm rot="10800000" flipV="1">
            <a:off x="5930526" y="2324099"/>
            <a:ext cx="1689474" cy="6496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" idx="4"/>
            <a:endCxn id="7" idx="1"/>
          </p:cNvCxnSpPr>
          <p:nvPr/>
        </p:nvCxnSpPr>
        <p:spPr>
          <a:xfrm rot="16200000" flipH="1">
            <a:off x="5301480" y="2775720"/>
            <a:ext cx="230515" cy="1654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39" idx="3"/>
            <a:endCxn id="5" idx="1"/>
          </p:cNvCxnSpPr>
          <p:nvPr/>
        </p:nvCxnSpPr>
        <p:spPr>
          <a:xfrm>
            <a:off x="4343400" y="1485900"/>
            <a:ext cx="2222874" cy="1318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9" idx="3"/>
            <a:endCxn id="4" idx="1"/>
          </p:cNvCxnSpPr>
          <p:nvPr/>
        </p:nvCxnSpPr>
        <p:spPr>
          <a:xfrm>
            <a:off x="4343400" y="1485900"/>
            <a:ext cx="775074" cy="8020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38" idx="3"/>
            <a:endCxn id="4" idx="7"/>
          </p:cNvCxnSpPr>
          <p:nvPr/>
        </p:nvCxnSpPr>
        <p:spPr>
          <a:xfrm>
            <a:off x="4343400" y="1943100"/>
            <a:ext cx="1206126" cy="3448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" idx="4"/>
            <a:endCxn id="9" idx="7"/>
          </p:cNvCxnSpPr>
          <p:nvPr/>
        </p:nvCxnSpPr>
        <p:spPr>
          <a:xfrm rot="5400000">
            <a:off x="5813598" y="3453312"/>
            <a:ext cx="1161331" cy="775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4"/>
            <a:endCxn id="10" idx="7"/>
          </p:cNvCxnSpPr>
          <p:nvPr/>
        </p:nvCxnSpPr>
        <p:spPr>
          <a:xfrm rot="16200000" flipH="1">
            <a:off x="6346998" y="3694986"/>
            <a:ext cx="1161331" cy="291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638800" y="38639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>
            <a:stCxn id="4" idx="4"/>
            <a:endCxn id="6" idx="1"/>
          </p:cNvCxnSpPr>
          <p:nvPr/>
        </p:nvCxnSpPr>
        <p:spPr>
          <a:xfrm rot="5400000">
            <a:off x="3959772" y="4116434"/>
            <a:ext cx="2747463" cy="9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9" idx="4"/>
            <a:endCxn id="6" idx="0"/>
          </p:cNvCxnSpPr>
          <p:nvPr/>
        </p:nvCxnSpPr>
        <p:spPr>
          <a:xfrm rot="5400000">
            <a:off x="5401992" y="5023340"/>
            <a:ext cx="535748" cy="2426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9" idx="4"/>
            <a:endCxn id="8" idx="1"/>
          </p:cNvCxnSpPr>
          <p:nvPr/>
        </p:nvCxnSpPr>
        <p:spPr>
          <a:xfrm rot="16200000" flipH="1">
            <a:off x="5949180" y="4718820"/>
            <a:ext cx="535315" cy="851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0" idx="4"/>
            <a:endCxn id="8" idx="0"/>
          </p:cNvCxnSpPr>
          <p:nvPr/>
        </p:nvCxnSpPr>
        <p:spPr>
          <a:xfrm rot="5400000">
            <a:off x="6629400" y="5105400"/>
            <a:ext cx="457200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" idx="4"/>
          </p:cNvCxnSpPr>
          <p:nvPr/>
        </p:nvCxnSpPr>
        <p:spPr>
          <a:xfrm rot="5400000">
            <a:off x="5359206" y="6135274"/>
            <a:ext cx="378652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" idx="4"/>
          </p:cNvCxnSpPr>
          <p:nvPr/>
        </p:nvCxnSpPr>
        <p:spPr>
          <a:xfrm rot="5400000">
            <a:off x="6667500" y="6057900"/>
            <a:ext cx="381000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578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Units for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data flow machine, a program consists of data flow nodes</a:t>
            </a:r>
          </a:p>
          <a:p>
            <a:r>
              <a:rPr lang="en-US" dirty="0" smtClean="0"/>
              <a:t>A data flow node fires (fetched and executed) when all its inputs are ready i.e. when all inputs have tokens</a:t>
            </a:r>
          </a:p>
          <a:p>
            <a:r>
              <a:rPr lang="en-US" dirty="0" smtClean="0"/>
              <a:t>Data flow node and its ISA representation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676400" y="525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*</a:t>
            </a:r>
            <a:endParaRPr lang="en-US" dirty="0"/>
          </a:p>
        </p:txBody>
      </p:sp>
      <p:cxnSp>
        <p:nvCxnSpPr>
          <p:cNvPr id="6" name="Shape 5"/>
          <p:cNvCxnSpPr>
            <a:endCxn id="4" idx="7"/>
          </p:cNvCxnSpPr>
          <p:nvPr/>
        </p:nvCxnSpPr>
        <p:spPr>
          <a:xfrm rot="10800000" flipV="1">
            <a:off x="2196726" y="4953000"/>
            <a:ext cx="698874" cy="39407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endCxn id="4" idx="1"/>
          </p:cNvCxnSpPr>
          <p:nvPr/>
        </p:nvCxnSpPr>
        <p:spPr>
          <a:xfrm>
            <a:off x="1143000" y="4953000"/>
            <a:ext cx="622674" cy="39407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</p:cNvCxnSpPr>
          <p:nvPr/>
        </p:nvCxnSpPr>
        <p:spPr>
          <a:xfrm rot="5400000">
            <a:off x="1752600" y="60960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5334000"/>
          <a:ext cx="5334000" cy="297942"/>
        </p:xfrm>
        <a:graphic>
          <a:graphicData uri="http://schemas.openxmlformats.org/drawingml/2006/table">
            <a:tbl>
              <a:tblPr/>
              <a:tblGrid>
                <a:gridCol w="333375"/>
                <a:gridCol w="333375"/>
                <a:gridCol w="704850"/>
                <a:gridCol w="228600"/>
                <a:gridCol w="666750"/>
                <a:gridCol w="30670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ARG1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ARG2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>
                          <a:latin typeface="Calibri"/>
                          <a:ea typeface="Calibri"/>
                          <a:cs typeface="Times New Roman"/>
                        </a:rPr>
                        <a:t>Dest</a:t>
                      </a:r>
                      <a:r>
                        <a:rPr lang="en-US" sz="1700" b="1" dirty="0">
                          <a:latin typeface="Calibri"/>
                          <a:ea typeface="Calibri"/>
                          <a:cs typeface="Times New Roman"/>
                        </a:rPr>
                        <a:t> of Result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Nodes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696200" cy="56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106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A small set of dataflow operators can be used to define a general programming language</a:t>
            </a:r>
            <a:endParaRPr lang="en-US" b="1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71588"/>
            <a:ext cx="8608860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12" y="152400"/>
            <a:ext cx="891888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57150"/>
            <a:ext cx="85725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442</Words>
  <Application>Microsoft Office PowerPoint</Application>
  <PresentationFormat>On-screen Show (4:3)</PresentationFormat>
  <Paragraphs>155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Instruction Level Parallelism or Concurrency </vt:lpstr>
      <vt:lpstr>Different Paradigm</vt:lpstr>
      <vt:lpstr>Slide 3</vt:lpstr>
      <vt:lpstr>Dataflow Architecture:Exploits Irregular Parallelism</vt:lpstr>
      <vt:lpstr>Compute Units for Dataflow</vt:lpstr>
      <vt:lpstr>Data Flow Nodes</vt:lpstr>
      <vt:lpstr>Slide 7</vt:lpstr>
      <vt:lpstr>Slide 8</vt:lpstr>
      <vt:lpstr>Slide 9</vt:lpstr>
      <vt:lpstr>Solution of Linear Equations: </vt:lpstr>
      <vt:lpstr>Slide 11</vt:lpstr>
      <vt:lpstr>Data Flow Table:</vt:lpstr>
      <vt:lpstr>Static Data flow </vt:lpstr>
      <vt:lpstr>Slide 14</vt:lpstr>
      <vt:lpstr>Data Flow  Example</vt:lpstr>
      <vt:lpstr>Slide 16</vt:lpstr>
      <vt:lpstr>Static Data Flow Machines</vt:lpstr>
      <vt:lpstr>Slide 18</vt:lpstr>
      <vt:lpstr>Slide 19</vt:lpstr>
      <vt:lpstr>Slide 20</vt:lpstr>
      <vt:lpstr>Slide 21</vt:lpstr>
      <vt:lpstr>Slide 22</vt:lpstr>
      <vt:lpstr>Static vs Dynamic Dataflow Machines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Level Parallelism or Concurrency</dc:title>
  <dc:creator>Muhammad Afzal</dc:creator>
  <cp:lastModifiedBy>Muhammad Afzal</cp:lastModifiedBy>
  <cp:revision>77</cp:revision>
  <dcterms:created xsi:type="dcterms:W3CDTF">2006-08-16T00:00:00Z</dcterms:created>
  <dcterms:modified xsi:type="dcterms:W3CDTF">2020-10-25T06:40:56Z</dcterms:modified>
</cp:coreProperties>
</file>