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30" r:id="rId3"/>
    <p:sldId id="347" r:id="rId4"/>
    <p:sldId id="348" r:id="rId5"/>
    <p:sldId id="417" r:id="rId6"/>
    <p:sldId id="349" r:id="rId7"/>
    <p:sldId id="350" r:id="rId8"/>
    <p:sldId id="411" r:id="rId9"/>
    <p:sldId id="352" r:id="rId10"/>
    <p:sldId id="353" r:id="rId11"/>
    <p:sldId id="354" r:id="rId12"/>
    <p:sldId id="421" r:id="rId13"/>
    <p:sldId id="356" r:id="rId14"/>
    <p:sldId id="357" r:id="rId15"/>
    <p:sldId id="358" r:id="rId16"/>
    <p:sldId id="360" r:id="rId17"/>
    <p:sldId id="359" r:id="rId18"/>
    <p:sldId id="413" r:id="rId19"/>
    <p:sldId id="420" r:id="rId20"/>
    <p:sldId id="361" r:id="rId21"/>
    <p:sldId id="419" r:id="rId22"/>
    <p:sldId id="422" r:id="rId23"/>
    <p:sldId id="423" r:id="rId24"/>
    <p:sldId id="363" r:id="rId25"/>
    <p:sldId id="393" r:id="rId26"/>
    <p:sldId id="364" r:id="rId27"/>
    <p:sldId id="408" r:id="rId28"/>
    <p:sldId id="404" r:id="rId29"/>
    <p:sldId id="403" r:id="rId30"/>
    <p:sldId id="375" r:id="rId31"/>
    <p:sldId id="426" r:id="rId32"/>
    <p:sldId id="427" r:id="rId33"/>
    <p:sldId id="374" r:id="rId34"/>
    <p:sldId id="429" r:id="rId35"/>
    <p:sldId id="430" r:id="rId36"/>
    <p:sldId id="376" r:id="rId37"/>
    <p:sldId id="377" r:id="rId38"/>
    <p:sldId id="378" r:id="rId39"/>
    <p:sldId id="379" r:id="rId40"/>
    <p:sldId id="380" r:id="rId41"/>
    <p:sldId id="381" r:id="rId42"/>
    <p:sldId id="366" r:id="rId43"/>
    <p:sldId id="433" r:id="rId44"/>
    <p:sldId id="407" r:id="rId45"/>
    <p:sldId id="384" r:id="rId46"/>
    <p:sldId id="38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56" d="100"/>
          <a:sy n="56" d="100"/>
        </p:scale>
        <p:origin x="4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6BB74-7712-4BB2-8723-7CA3E5B430CE}" type="datetimeFigureOut">
              <a:rPr lang="en-US" smtClean="0"/>
              <a:t>10/19/2020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C685D-C7FA-41A3-8CD9-1A65AA3FDD2C}" type="slidenum">
              <a:rPr lang="en-US" smtClean="0"/>
              <a:t>‹#›</a:t>
            </a:fld>
            <a:endParaRPr lang="en-US"/>
          </a:p>
        </p:txBody>
      </p:sp>
    </p:spTree>
    <p:extLst>
      <p:ext uri="{BB962C8B-B14F-4D97-AF65-F5344CB8AC3E}">
        <p14:creationId xmlns:p14="http://schemas.microsoft.com/office/powerpoint/2010/main" val="313736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DC88E0-05A8-4892-B21E-9326A8D3E05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1117600" y="696913"/>
            <a:ext cx="46482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90043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6646A39-9D9C-4576-B76B-C83B690BB2B6}"/>
              </a:ext>
            </a:extLst>
          </p:cNvPr>
          <p:cNvSpPr>
            <a:spLocks noGrp="1" noRot="1" noChangeAspect="1" noChangeArrowheads="1" noTextEdit="1"/>
          </p:cNvSpPr>
          <p:nvPr>
            <p:ph type="sldImg"/>
          </p:nvPr>
        </p:nvSpPr>
        <p:spPr>
          <a:xfrm>
            <a:off x="342900" y="696913"/>
            <a:ext cx="6197600" cy="3486150"/>
          </a:xfrm>
          <a:ln/>
        </p:spPr>
      </p:sp>
      <p:sp>
        <p:nvSpPr>
          <p:cNvPr id="23555" name="Rectangle 3">
            <a:extLst>
              <a:ext uri="{FF2B5EF4-FFF2-40B4-BE49-F238E27FC236}">
                <a16:creationId xmlns:a16="http://schemas.microsoft.com/office/drawing/2014/main" id="{E615B404-9F60-46B3-9E39-216C9321527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A51FF58-C105-4A9E-9630-D9A0E11B7B0F}"/>
              </a:ext>
            </a:extLst>
          </p:cNvPr>
          <p:cNvSpPr>
            <a:spLocks noGrp="1" noRot="1" noChangeAspect="1" noChangeArrowheads="1" noTextEdit="1"/>
          </p:cNvSpPr>
          <p:nvPr>
            <p:ph type="sldImg"/>
          </p:nvPr>
        </p:nvSpPr>
        <p:spPr>
          <a:xfrm>
            <a:off x="342900" y="696913"/>
            <a:ext cx="6197600" cy="3486150"/>
          </a:xfrm>
          <a:ln/>
        </p:spPr>
      </p:sp>
      <p:sp>
        <p:nvSpPr>
          <p:cNvPr id="25603" name="Rectangle 3">
            <a:extLst>
              <a:ext uri="{FF2B5EF4-FFF2-40B4-BE49-F238E27FC236}">
                <a16:creationId xmlns:a16="http://schemas.microsoft.com/office/drawing/2014/main" id="{775B7E24-1F9A-4145-81FD-5FA9539C1B5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2BE2D62-DA23-4A1C-BD18-BB29F30D2677}"/>
              </a:ext>
            </a:extLst>
          </p:cNvPr>
          <p:cNvSpPr>
            <a:spLocks noGrp="1" noRot="1" noChangeAspect="1" noChangeArrowheads="1" noTextEdit="1"/>
          </p:cNvSpPr>
          <p:nvPr>
            <p:ph type="sldImg"/>
          </p:nvPr>
        </p:nvSpPr>
        <p:spPr>
          <a:xfrm>
            <a:off x="342900" y="696913"/>
            <a:ext cx="6197600" cy="3486150"/>
          </a:xfrm>
          <a:ln/>
        </p:spPr>
      </p:sp>
      <p:sp>
        <p:nvSpPr>
          <p:cNvPr id="27651" name="Rectangle 3">
            <a:extLst>
              <a:ext uri="{FF2B5EF4-FFF2-40B4-BE49-F238E27FC236}">
                <a16:creationId xmlns:a16="http://schemas.microsoft.com/office/drawing/2014/main" id="{F0FE727F-6BA6-4D29-9307-3BEF0414952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61F88E3-AC2E-45D7-A9AF-5C1FFFB92CB2}"/>
              </a:ext>
            </a:extLst>
          </p:cNvPr>
          <p:cNvSpPr>
            <a:spLocks noGrp="1" noRot="1" noChangeAspect="1" noChangeArrowheads="1" noTextEdit="1"/>
          </p:cNvSpPr>
          <p:nvPr>
            <p:ph type="sldImg"/>
          </p:nvPr>
        </p:nvSpPr>
        <p:spPr>
          <a:xfrm>
            <a:off x="1117600" y="696913"/>
            <a:ext cx="4648200" cy="3486150"/>
          </a:xfrm>
          <a:ln/>
        </p:spPr>
      </p:sp>
      <p:sp>
        <p:nvSpPr>
          <p:cNvPr id="31747" name="Rectangle 3">
            <a:extLst>
              <a:ext uri="{FF2B5EF4-FFF2-40B4-BE49-F238E27FC236}">
                <a16:creationId xmlns:a16="http://schemas.microsoft.com/office/drawing/2014/main" id="{9064BE0D-CEB9-40CC-8FCE-AE12BD2F3A0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FB1ABE3-7495-4F27-8466-A83A6316E355}"/>
              </a:ext>
            </a:extLst>
          </p:cNvPr>
          <p:cNvSpPr>
            <a:spLocks noGrp="1" noRot="1" noChangeAspect="1" noChangeArrowheads="1" noTextEdit="1"/>
          </p:cNvSpPr>
          <p:nvPr>
            <p:ph type="sldImg"/>
          </p:nvPr>
        </p:nvSpPr>
        <p:spPr>
          <a:xfrm>
            <a:off x="342900" y="696913"/>
            <a:ext cx="6197600" cy="3486150"/>
          </a:xfrm>
          <a:ln/>
        </p:spPr>
      </p:sp>
      <p:sp>
        <p:nvSpPr>
          <p:cNvPr id="33795" name="Rectangle 3">
            <a:extLst>
              <a:ext uri="{FF2B5EF4-FFF2-40B4-BE49-F238E27FC236}">
                <a16:creationId xmlns:a16="http://schemas.microsoft.com/office/drawing/2014/main" id="{0AB51EC2-9DAA-4A25-97D8-1FD619E54EE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4EFBA2C-B5AE-4069-BF8B-611B0CEA7816}"/>
              </a:ext>
            </a:extLst>
          </p:cNvPr>
          <p:cNvSpPr>
            <a:spLocks noGrp="1" noRot="1" noChangeAspect="1" noChangeArrowheads="1" noTextEdit="1"/>
          </p:cNvSpPr>
          <p:nvPr>
            <p:ph type="sldImg"/>
          </p:nvPr>
        </p:nvSpPr>
        <p:spPr>
          <a:xfrm>
            <a:off x="342900" y="696913"/>
            <a:ext cx="6197600" cy="3486150"/>
          </a:xfrm>
          <a:ln/>
        </p:spPr>
      </p:sp>
      <p:sp>
        <p:nvSpPr>
          <p:cNvPr id="35843" name="Rectangle 3">
            <a:extLst>
              <a:ext uri="{FF2B5EF4-FFF2-40B4-BE49-F238E27FC236}">
                <a16:creationId xmlns:a16="http://schemas.microsoft.com/office/drawing/2014/main" id="{7EE8AC62-1D2C-4420-B345-3BE889F06AD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412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4EFBA2C-B5AE-4069-BF8B-611B0CEA7816}"/>
              </a:ext>
            </a:extLst>
          </p:cNvPr>
          <p:cNvSpPr>
            <a:spLocks noGrp="1" noRot="1" noChangeAspect="1" noChangeArrowheads="1" noTextEdit="1"/>
          </p:cNvSpPr>
          <p:nvPr>
            <p:ph type="sldImg"/>
          </p:nvPr>
        </p:nvSpPr>
        <p:spPr>
          <a:xfrm>
            <a:off x="342900" y="696913"/>
            <a:ext cx="6197600" cy="3486150"/>
          </a:xfrm>
          <a:ln/>
        </p:spPr>
      </p:sp>
      <p:sp>
        <p:nvSpPr>
          <p:cNvPr id="35843" name="Rectangle 3">
            <a:extLst>
              <a:ext uri="{FF2B5EF4-FFF2-40B4-BE49-F238E27FC236}">
                <a16:creationId xmlns:a16="http://schemas.microsoft.com/office/drawing/2014/main" id="{7EE8AC62-1D2C-4420-B345-3BE889F06AD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AE2A917-F902-400B-80B0-70693664DB44}"/>
              </a:ext>
            </a:extLst>
          </p:cNvPr>
          <p:cNvSpPr>
            <a:spLocks noGrp="1" noRot="1" noChangeAspect="1" noChangeArrowheads="1" noTextEdit="1"/>
          </p:cNvSpPr>
          <p:nvPr>
            <p:ph type="sldImg"/>
          </p:nvPr>
        </p:nvSpPr>
        <p:spPr>
          <a:xfrm>
            <a:off x="342900" y="696913"/>
            <a:ext cx="6197600" cy="3486150"/>
          </a:xfrm>
          <a:ln/>
        </p:spPr>
      </p:sp>
      <p:sp>
        <p:nvSpPr>
          <p:cNvPr id="29699" name="Rectangle 3">
            <a:extLst>
              <a:ext uri="{FF2B5EF4-FFF2-40B4-BE49-F238E27FC236}">
                <a16:creationId xmlns:a16="http://schemas.microsoft.com/office/drawing/2014/main" id="{1AC34C9B-39B2-47DE-ACC5-054B5690C92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4721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7BB01D-B0D0-4671-8FE7-094A3CF41696}"/>
              </a:ext>
            </a:extLst>
          </p:cNvPr>
          <p:cNvSpPr>
            <a:spLocks noGrp="1" noRot="1" noChangeAspect="1" noChangeArrowheads="1" noTextEdit="1"/>
          </p:cNvSpPr>
          <p:nvPr>
            <p:ph type="sldImg"/>
          </p:nvPr>
        </p:nvSpPr>
        <p:spPr>
          <a:xfrm>
            <a:off x="342900" y="696913"/>
            <a:ext cx="6197600" cy="3486150"/>
          </a:xfrm>
          <a:ln/>
        </p:spPr>
      </p:sp>
      <p:sp>
        <p:nvSpPr>
          <p:cNvPr id="8195" name="Rectangle 3">
            <a:extLst>
              <a:ext uri="{FF2B5EF4-FFF2-40B4-BE49-F238E27FC236}">
                <a16:creationId xmlns:a16="http://schemas.microsoft.com/office/drawing/2014/main" id="{1C49927E-475C-4CE6-A5F7-A2AEC03D2A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1117600" y="696913"/>
            <a:ext cx="46482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72252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E9E8DC3-5471-4D9B-B920-963C37282680}"/>
              </a:ext>
            </a:extLst>
          </p:cNvPr>
          <p:cNvSpPr>
            <a:spLocks noGrp="1" noRot="1" noChangeAspect="1" noChangeArrowheads="1" noTextEdit="1"/>
          </p:cNvSpPr>
          <p:nvPr>
            <p:ph type="sldImg"/>
          </p:nvPr>
        </p:nvSpPr>
        <p:spPr>
          <a:xfrm>
            <a:off x="342900" y="696913"/>
            <a:ext cx="6197600" cy="3486150"/>
          </a:xfrm>
          <a:ln/>
        </p:spPr>
      </p:sp>
      <p:sp>
        <p:nvSpPr>
          <p:cNvPr id="37891" name="Rectangle 3">
            <a:extLst>
              <a:ext uri="{FF2B5EF4-FFF2-40B4-BE49-F238E27FC236}">
                <a16:creationId xmlns:a16="http://schemas.microsoft.com/office/drawing/2014/main" id="{CC81ECEA-4C58-43A0-8A83-EC53F2B6065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3365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E9E8DC3-5471-4D9B-B920-963C37282680}"/>
              </a:ext>
            </a:extLst>
          </p:cNvPr>
          <p:cNvSpPr>
            <a:spLocks noGrp="1" noRot="1" noChangeAspect="1" noChangeArrowheads="1" noTextEdit="1"/>
          </p:cNvSpPr>
          <p:nvPr>
            <p:ph type="sldImg"/>
          </p:nvPr>
        </p:nvSpPr>
        <p:spPr>
          <a:xfrm>
            <a:off x="342900" y="696913"/>
            <a:ext cx="6197600" cy="3486150"/>
          </a:xfrm>
          <a:ln/>
        </p:spPr>
      </p:sp>
      <p:sp>
        <p:nvSpPr>
          <p:cNvPr id="37891" name="Rectangle 3">
            <a:extLst>
              <a:ext uri="{FF2B5EF4-FFF2-40B4-BE49-F238E27FC236}">
                <a16:creationId xmlns:a16="http://schemas.microsoft.com/office/drawing/2014/main" id="{CC81ECEA-4C58-43A0-8A83-EC53F2B6065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B055665-1FCA-46DF-8ADA-AFDB187E57A2}"/>
              </a:ext>
            </a:extLst>
          </p:cNvPr>
          <p:cNvSpPr>
            <a:spLocks noGrp="1" noRot="1" noChangeAspect="1" noChangeArrowheads="1" noTextEdit="1"/>
          </p:cNvSpPr>
          <p:nvPr>
            <p:ph type="sldImg"/>
          </p:nvPr>
        </p:nvSpPr>
        <p:spPr>
          <a:xfrm>
            <a:off x="342900" y="696913"/>
            <a:ext cx="6197600" cy="3486150"/>
          </a:xfrm>
          <a:ln/>
        </p:spPr>
      </p:sp>
      <p:sp>
        <p:nvSpPr>
          <p:cNvPr id="40963" name="Rectangle 3">
            <a:extLst>
              <a:ext uri="{FF2B5EF4-FFF2-40B4-BE49-F238E27FC236}">
                <a16:creationId xmlns:a16="http://schemas.microsoft.com/office/drawing/2014/main" id="{BE89632E-64C1-4EC9-810C-0427E363D95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ACF7734-5D09-4080-A5F3-33EF4697BABE}"/>
              </a:ext>
            </a:extLst>
          </p:cNvPr>
          <p:cNvSpPr>
            <a:spLocks noGrp="1" noRot="1" noChangeAspect="1" noChangeArrowheads="1" noTextEdit="1"/>
          </p:cNvSpPr>
          <p:nvPr>
            <p:ph type="sldImg"/>
          </p:nvPr>
        </p:nvSpPr>
        <p:spPr>
          <a:xfrm>
            <a:off x="342900" y="696913"/>
            <a:ext cx="6197600" cy="3486150"/>
          </a:xfrm>
          <a:ln/>
        </p:spPr>
      </p:sp>
      <p:sp>
        <p:nvSpPr>
          <p:cNvPr id="43011" name="Rectangle 3">
            <a:extLst>
              <a:ext uri="{FF2B5EF4-FFF2-40B4-BE49-F238E27FC236}">
                <a16:creationId xmlns:a16="http://schemas.microsoft.com/office/drawing/2014/main" id="{0239A3F8-049F-4A8D-93CB-7DD9B1942C9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78391D3-ADD6-4090-9893-F708D7093442}"/>
              </a:ext>
            </a:extLst>
          </p:cNvPr>
          <p:cNvSpPr>
            <a:spLocks noGrp="1" noRot="1" noChangeAspect="1" noChangeArrowheads="1" noTextEdit="1"/>
          </p:cNvSpPr>
          <p:nvPr>
            <p:ph type="sldImg"/>
          </p:nvPr>
        </p:nvSpPr>
        <p:spPr>
          <a:xfrm>
            <a:off x="342900" y="696913"/>
            <a:ext cx="6197600" cy="3486150"/>
          </a:xfrm>
          <a:ln/>
        </p:spPr>
      </p:sp>
      <p:sp>
        <p:nvSpPr>
          <p:cNvPr id="45059" name="Rectangle 3">
            <a:extLst>
              <a:ext uri="{FF2B5EF4-FFF2-40B4-BE49-F238E27FC236}">
                <a16:creationId xmlns:a16="http://schemas.microsoft.com/office/drawing/2014/main" id="{26B622F6-6930-47DF-9588-CC13ADD7EAD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63EBCDF-9BF5-4BA4-A046-5EF9DC6D4C3B}"/>
              </a:ext>
            </a:extLst>
          </p:cNvPr>
          <p:cNvSpPr>
            <a:spLocks noGrp="1" noRot="1" noChangeAspect="1" noChangeArrowheads="1" noTextEdit="1"/>
          </p:cNvSpPr>
          <p:nvPr>
            <p:ph type="sldImg"/>
          </p:nvPr>
        </p:nvSpPr>
        <p:spPr>
          <a:xfrm>
            <a:off x="342900" y="696913"/>
            <a:ext cx="6197600" cy="3486150"/>
          </a:xfrm>
          <a:ln/>
        </p:spPr>
      </p:sp>
      <p:sp>
        <p:nvSpPr>
          <p:cNvPr id="47107" name="Rectangle 3">
            <a:extLst>
              <a:ext uri="{FF2B5EF4-FFF2-40B4-BE49-F238E27FC236}">
                <a16:creationId xmlns:a16="http://schemas.microsoft.com/office/drawing/2014/main" id="{089D0B39-6328-4D25-9200-1051CE46BEC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9334B8E-3D1F-4D13-A54E-BFE97B36350C}"/>
              </a:ext>
            </a:extLst>
          </p:cNvPr>
          <p:cNvSpPr>
            <a:spLocks noGrp="1" noRot="1" noChangeAspect="1" noChangeArrowheads="1" noTextEdit="1"/>
          </p:cNvSpPr>
          <p:nvPr>
            <p:ph type="sldImg"/>
          </p:nvPr>
        </p:nvSpPr>
        <p:spPr>
          <a:xfrm>
            <a:off x="342900" y="696913"/>
            <a:ext cx="6197600" cy="3486150"/>
          </a:xfrm>
          <a:ln/>
        </p:spPr>
      </p:sp>
      <p:sp>
        <p:nvSpPr>
          <p:cNvPr id="60419" name="Rectangle 3">
            <a:extLst>
              <a:ext uri="{FF2B5EF4-FFF2-40B4-BE49-F238E27FC236}">
                <a16:creationId xmlns:a16="http://schemas.microsoft.com/office/drawing/2014/main" id="{4C4D753E-0D96-484D-AE41-DA069EC6DC5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342900" y="696913"/>
            <a:ext cx="6197600" cy="3486150"/>
          </a:xfrm>
          <a:ln/>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93520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342900" y="696913"/>
            <a:ext cx="6197600" cy="3486150"/>
          </a:xfrm>
          <a:ln/>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2509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F5B941C-6C70-45EA-B271-B429EAE6B09F}"/>
              </a:ext>
            </a:extLst>
          </p:cNvPr>
          <p:cNvSpPr>
            <a:spLocks noGrp="1" noRot="1" noChangeAspect="1" noChangeArrowheads="1" noTextEdit="1"/>
          </p:cNvSpPr>
          <p:nvPr>
            <p:ph type="sldImg"/>
          </p:nvPr>
        </p:nvSpPr>
        <p:spPr>
          <a:xfrm>
            <a:off x="342900" y="696913"/>
            <a:ext cx="6197600" cy="3486150"/>
          </a:xfrm>
          <a:ln/>
        </p:spPr>
      </p:sp>
      <p:sp>
        <p:nvSpPr>
          <p:cNvPr id="10243" name="Rectangle 3">
            <a:extLst>
              <a:ext uri="{FF2B5EF4-FFF2-40B4-BE49-F238E27FC236}">
                <a16:creationId xmlns:a16="http://schemas.microsoft.com/office/drawing/2014/main" id="{0BC52257-B091-492A-BB7A-D3E9A29F26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EC14F13-9940-464D-96E0-6B1495E786A6}"/>
              </a:ext>
            </a:extLst>
          </p:cNvPr>
          <p:cNvSpPr>
            <a:spLocks noGrp="1" noRot="1" noChangeAspect="1" noChangeArrowheads="1" noTextEdit="1"/>
          </p:cNvSpPr>
          <p:nvPr>
            <p:ph type="sldImg"/>
          </p:nvPr>
        </p:nvSpPr>
        <p:spPr>
          <a:xfrm>
            <a:off x="1117600" y="696913"/>
            <a:ext cx="4648200" cy="3486150"/>
          </a:xfrm>
          <a:ln/>
        </p:spPr>
      </p:sp>
      <p:sp>
        <p:nvSpPr>
          <p:cNvPr id="64515" name="Rectangle 3">
            <a:extLst>
              <a:ext uri="{FF2B5EF4-FFF2-40B4-BE49-F238E27FC236}">
                <a16:creationId xmlns:a16="http://schemas.microsoft.com/office/drawing/2014/main" id="{2062C8DA-575B-421A-8D26-AE1E16BBC43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A55C65A-3BB8-4C4D-AEA1-3229F021DC06}"/>
              </a:ext>
            </a:extLst>
          </p:cNvPr>
          <p:cNvSpPr>
            <a:spLocks noGrp="1" noRot="1" noChangeAspect="1" noChangeArrowheads="1" noTextEdit="1"/>
          </p:cNvSpPr>
          <p:nvPr>
            <p:ph type="sldImg"/>
          </p:nvPr>
        </p:nvSpPr>
        <p:spPr>
          <a:xfrm>
            <a:off x="342900" y="696913"/>
            <a:ext cx="6197600" cy="3486150"/>
          </a:xfrm>
          <a:ln/>
        </p:spPr>
      </p:sp>
      <p:sp>
        <p:nvSpPr>
          <p:cNvPr id="66563" name="Rectangle 3">
            <a:extLst>
              <a:ext uri="{FF2B5EF4-FFF2-40B4-BE49-F238E27FC236}">
                <a16:creationId xmlns:a16="http://schemas.microsoft.com/office/drawing/2014/main" id="{11570280-4FF2-4E66-8C6A-EFD1536FB00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68266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CD6A6E-859E-4B10-B0E4-6EB13D783ADE}"/>
              </a:ext>
            </a:extLst>
          </p:cNvPr>
          <p:cNvSpPr>
            <a:spLocks noGrp="1" noRot="1" noChangeAspect="1" noChangeArrowheads="1" noTextEdit="1"/>
          </p:cNvSpPr>
          <p:nvPr>
            <p:ph type="sldImg"/>
          </p:nvPr>
        </p:nvSpPr>
        <p:spPr>
          <a:xfrm>
            <a:off x="342900" y="696913"/>
            <a:ext cx="6197600" cy="3486150"/>
          </a:xfrm>
          <a:ln/>
        </p:spPr>
      </p:sp>
      <p:sp>
        <p:nvSpPr>
          <p:cNvPr id="68611" name="Rectangle 3">
            <a:extLst>
              <a:ext uri="{FF2B5EF4-FFF2-40B4-BE49-F238E27FC236}">
                <a16:creationId xmlns:a16="http://schemas.microsoft.com/office/drawing/2014/main" id="{5A0DDCD0-8B5C-445D-8C9C-4A2B029B9A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87749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CD6A6E-859E-4B10-B0E4-6EB13D783ADE}"/>
              </a:ext>
            </a:extLst>
          </p:cNvPr>
          <p:cNvSpPr>
            <a:spLocks noGrp="1" noRot="1" noChangeAspect="1" noChangeArrowheads="1" noTextEdit="1"/>
          </p:cNvSpPr>
          <p:nvPr>
            <p:ph type="sldImg"/>
          </p:nvPr>
        </p:nvSpPr>
        <p:spPr>
          <a:xfrm>
            <a:off x="342900" y="696913"/>
            <a:ext cx="6197600" cy="3486150"/>
          </a:xfrm>
          <a:ln/>
        </p:spPr>
      </p:sp>
      <p:sp>
        <p:nvSpPr>
          <p:cNvPr id="68611" name="Rectangle 3">
            <a:extLst>
              <a:ext uri="{FF2B5EF4-FFF2-40B4-BE49-F238E27FC236}">
                <a16:creationId xmlns:a16="http://schemas.microsoft.com/office/drawing/2014/main" id="{5A0DDCD0-8B5C-445D-8C9C-4A2B029B9A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13D277C-8B8F-4523-80FE-71129E615B82}"/>
              </a:ext>
            </a:extLst>
          </p:cNvPr>
          <p:cNvSpPr>
            <a:spLocks noGrp="1" noRot="1" noChangeAspect="1" noChangeArrowheads="1" noTextEdit="1"/>
          </p:cNvSpPr>
          <p:nvPr>
            <p:ph type="sldImg"/>
          </p:nvPr>
        </p:nvSpPr>
        <p:spPr>
          <a:xfrm>
            <a:off x="342900" y="696913"/>
            <a:ext cx="6197600" cy="3486150"/>
          </a:xfrm>
          <a:ln/>
        </p:spPr>
      </p:sp>
      <p:sp>
        <p:nvSpPr>
          <p:cNvPr id="70659" name="Rectangle 3">
            <a:extLst>
              <a:ext uri="{FF2B5EF4-FFF2-40B4-BE49-F238E27FC236}">
                <a16:creationId xmlns:a16="http://schemas.microsoft.com/office/drawing/2014/main" id="{14169C85-AF33-4BBC-A46F-47B5A7D6A7E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B585EF5-7930-45AD-B664-C6D80F420C80}"/>
              </a:ext>
            </a:extLst>
          </p:cNvPr>
          <p:cNvSpPr>
            <a:spLocks noGrp="1" noRot="1" noChangeAspect="1" noChangeArrowheads="1" noTextEdit="1"/>
          </p:cNvSpPr>
          <p:nvPr>
            <p:ph type="sldImg"/>
          </p:nvPr>
        </p:nvSpPr>
        <p:spPr>
          <a:xfrm>
            <a:off x="342900" y="696913"/>
            <a:ext cx="6197600" cy="3486150"/>
          </a:xfrm>
          <a:ln/>
        </p:spPr>
      </p:sp>
      <p:sp>
        <p:nvSpPr>
          <p:cNvPr id="72707" name="Rectangle 3">
            <a:extLst>
              <a:ext uri="{FF2B5EF4-FFF2-40B4-BE49-F238E27FC236}">
                <a16:creationId xmlns:a16="http://schemas.microsoft.com/office/drawing/2014/main" id="{C3AA076D-DCC9-489F-884A-D43E6793BA2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A88387A-220D-46DE-87B0-5AB53B8B9714}"/>
              </a:ext>
            </a:extLst>
          </p:cNvPr>
          <p:cNvSpPr>
            <a:spLocks noGrp="1" noRot="1" noChangeAspect="1" noChangeArrowheads="1" noTextEdit="1"/>
          </p:cNvSpPr>
          <p:nvPr>
            <p:ph type="sldImg"/>
          </p:nvPr>
        </p:nvSpPr>
        <p:spPr>
          <a:xfrm>
            <a:off x="342900" y="696913"/>
            <a:ext cx="6197600" cy="3486150"/>
          </a:xfrm>
          <a:ln/>
        </p:spPr>
      </p:sp>
      <p:sp>
        <p:nvSpPr>
          <p:cNvPr id="74755" name="Rectangle 3">
            <a:extLst>
              <a:ext uri="{FF2B5EF4-FFF2-40B4-BE49-F238E27FC236}">
                <a16:creationId xmlns:a16="http://schemas.microsoft.com/office/drawing/2014/main" id="{AACB5DF9-CFCC-45D6-AED8-0DFB1F853FE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A32F06E-769C-4B1C-9E7C-D9FC05F6F8C7}"/>
              </a:ext>
            </a:extLst>
          </p:cNvPr>
          <p:cNvSpPr>
            <a:spLocks noGrp="1" noRot="1" noChangeAspect="1" noChangeArrowheads="1" noTextEdit="1"/>
          </p:cNvSpPr>
          <p:nvPr>
            <p:ph type="sldImg"/>
          </p:nvPr>
        </p:nvSpPr>
        <p:spPr>
          <a:xfrm>
            <a:off x="342900" y="696913"/>
            <a:ext cx="6197600" cy="3486150"/>
          </a:xfrm>
          <a:ln/>
        </p:spPr>
      </p:sp>
      <p:sp>
        <p:nvSpPr>
          <p:cNvPr id="76803" name="Rectangle 3">
            <a:extLst>
              <a:ext uri="{FF2B5EF4-FFF2-40B4-BE49-F238E27FC236}">
                <a16:creationId xmlns:a16="http://schemas.microsoft.com/office/drawing/2014/main" id="{F41AD308-933F-4670-85F5-08B34300D60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4551F08-E163-4B78-BDB8-468F317C6B03}"/>
              </a:ext>
            </a:extLst>
          </p:cNvPr>
          <p:cNvSpPr>
            <a:spLocks noGrp="1" noRot="1" noChangeAspect="1" noChangeArrowheads="1" noTextEdit="1"/>
          </p:cNvSpPr>
          <p:nvPr>
            <p:ph type="sldImg"/>
          </p:nvPr>
        </p:nvSpPr>
        <p:spPr>
          <a:xfrm>
            <a:off x="342900" y="696913"/>
            <a:ext cx="6197600" cy="3486150"/>
          </a:xfrm>
          <a:ln/>
        </p:spPr>
      </p:sp>
      <p:sp>
        <p:nvSpPr>
          <p:cNvPr id="78851" name="Rectangle 3">
            <a:extLst>
              <a:ext uri="{FF2B5EF4-FFF2-40B4-BE49-F238E27FC236}">
                <a16:creationId xmlns:a16="http://schemas.microsoft.com/office/drawing/2014/main" id="{AC3A3A05-AF23-43D6-95CB-5F6DB21E703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4EB6689-0573-4E96-ABEC-0606AE2C09F1}"/>
              </a:ext>
            </a:extLst>
          </p:cNvPr>
          <p:cNvSpPr>
            <a:spLocks noGrp="1" noRot="1" noChangeAspect="1" noChangeArrowheads="1" noTextEdit="1"/>
          </p:cNvSpPr>
          <p:nvPr>
            <p:ph type="sldImg"/>
          </p:nvPr>
        </p:nvSpPr>
        <p:spPr>
          <a:xfrm>
            <a:off x="342900" y="696913"/>
            <a:ext cx="6197600" cy="3486150"/>
          </a:xfrm>
          <a:ln/>
        </p:spPr>
      </p:sp>
      <p:sp>
        <p:nvSpPr>
          <p:cNvPr id="80899" name="Rectangle 3">
            <a:extLst>
              <a:ext uri="{FF2B5EF4-FFF2-40B4-BE49-F238E27FC236}">
                <a16:creationId xmlns:a16="http://schemas.microsoft.com/office/drawing/2014/main" id="{1B13B122-1B3A-46FE-9DCF-D26B9C451EE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F5B941C-6C70-45EA-B271-B429EAE6B09F}"/>
              </a:ext>
            </a:extLst>
          </p:cNvPr>
          <p:cNvSpPr>
            <a:spLocks noGrp="1" noRot="1" noChangeAspect="1" noChangeArrowheads="1" noTextEdit="1"/>
          </p:cNvSpPr>
          <p:nvPr>
            <p:ph type="sldImg"/>
          </p:nvPr>
        </p:nvSpPr>
        <p:spPr>
          <a:xfrm>
            <a:off x="1117600" y="696913"/>
            <a:ext cx="4648200" cy="3486150"/>
          </a:xfrm>
          <a:ln/>
        </p:spPr>
      </p:sp>
      <p:sp>
        <p:nvSpPr>
          <p:cNvPr id="10243" name="Rectangle 3">
            <a:extLst>
              <a:ext uri="{FF2B5EF4-FFF2-40B4-BE49-F238E27FC236}">
                <a16:creationId xmlns:a16="http://schemas.microsoft.com/office/drawing/2014/main" id="{0BC52257-B091-492A-BB7A-D3E9A29F26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63141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CC7FDDF-4DBE-4749-A693-95E4CEB96B45}"/>
              </a:ext>
            </a:extLst>
          </p:cNvPr>
          <p:cNvSpPr>
            <a:spLocks noGrp="1" noRot="1" noChangeAspect="1" noChangeArrowheads="1" noTextEdit="1"/>
          </p:cNvSpPr>
          <p:nvPr>
            <p:ph type="sldImg"/>
          </p:nvPr>
        </p:nvSpPr>
        <p:spPr>
          <a:xfrm>
            <a:off x="342900" y="696913"/>
            <a:ext cx="6197600" cy="3486150"/>
          </a:xfrm>
          <a:ln/>
        </p:spPr>
      </p:sp>
      <p:sp>
        <p:nvSpPr>
          <p:cNvPr id="82947" name="Rectangle 3">
            <a:extLst>
              <a:ext uri="{FF2B5EF4-FFF2-40B4-BE49-F238E27FC236}">
                <a16:creationId xmlns:a16="http://schemas.microsoft.com/office/drawing/2014/main" id="{9247B18B-E0DC-42EF-8000-B3A4416D7F4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529015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630E1CF-99A4-4AEE-822B-EB5954B36B09}"/>
              </a:ext>
            </a:extLst>
          </p:cNvPr>
          <p:cNvSpPr>
            <a:spLocks noGrp="1" noRot="1" noChangeAspect="1" noChangeArrowheads="1" noTextEdit="1"/>
          </p:cNvSpPr>
          <p:nvPr>
            <p:ph type="sldImg"/>
          </p:nvPr>
        </p:nvSpPr>
        <p:spPr>
          <a:xfrm>
            <a:off x="342900" y="696913"/>
            <a:ext cx="6197600" cy="3486150"/>
          </a:xfrm>
          <a:ln/>
        </p:spPr>
      </p:sp>
      <p:sp>
        <p:nvSpPr>
          <p:cNvPr id="84995" name="Rectangle 3">
            <a:extLst>
              <a:ext uri="{FF2B5EF4-FFF2-40B4-BE49-F238E27FC236}">
                <a16:creationId xmlns:a16="http://schemas.microsoft.com/office/drawing/2014/main" id="{FFDF815E-E69D-4A6E-908C-546EA2D082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11B757C-11F6-4804-BBBA-51D10766365A}"/>
              </a:ext>
            </a:extLst>
          </p:cNvPr>
          <p:cNvSpPr>
            <a:spLocks noGrp="1" noRot="1" noChangeAspect="1" noChangeArrowheads="1" noTextEdit="1"/>
          </p:cNvSpPr>
          <p:nvPr>
            <p:ph type="sldImg"/>
          </p:nvPr>
        </p:nvSpPr>
        <p:spPr>
          <a:xfrm>
            <a:off x="342900" y="696913"/>
            <a:ext cx="6197600" cy="3486150"/>
          </a:xfrm>
          <a:ln/>
        </p:spPr>
      </p:sp>
      <p:sp>
        <p:nvSpPr>
          <p:cNvPr id="87043" name="Rectangle 3">
            <a:extLst>
              <a:ext uri="{FF2B5EF4-FFF2-40B4-BE49-F238E27FC236}">
                <a16:creationId xmlns:a16="http://schemas.microsoft.com/office/drawing/2014/main" id="{0AC8E09B-CF1C-49E5-863A-C8016F142BE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7F05CA5-3915-46C5-B3F7-080E3C487494}"/>
              </a:ext>
            </a:extLst>
          </p:cNvPr>
          <p:cNvSpPr>
            <a:spLocks noGrp="1" noRot="1" noChangeAspect="1" noChangeArrowheads="1" noTextEdit="1"/>
          </p:cNvSpPr>
          <p:nvPr>
            <p:ph type="sldImg"/>
          </p:nvPr>
        </p:nvSpPr>
        <p:spPr>
          <a:xfrm>
            <a:off x="342900" y="696913"/>
            <a:ext cx="6197600" cy="3486150"/>
          </a:xfrm>
          <a:ln/>
        </p:spPr>
      </p:sp>
      <p:sp>
        <p:nvSpPr>
          <p:cNvPr id="89091" name="Rectangle 3">
            <a:extLst>
              <a:ext uri="{FF2B5EF4-FFF2-40B4-BE49-F238E27FC236}">
                <a16:creationId xmlns:a16="http://schemas.microsoft.com/office/drawing/2014/main" id="{2F62E373-C1E7-4913-829D-D4F7CEE6581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2B20D6A-74B8-4F94-A917-6CF1BD9CF2CD}"/>
              </a:ext>
            </a:extLst>
          </p:cNvPr>
          <p:cNvSpPr>
            <a:spLocks noGrp="1" noRot="1" noChangeAspect="1" noChangeArrowheads="1" noTextEdit="1"/>
          </p:cNvSpPr>
          <p:nvPr>
            <p:ph type="sldImg"/>
          </p:nvPr>
        </p:nvSpPr>
        <p:spPr>
          <a:xfrm>
            <a:off x="419100" y="701675"/>
            <a:ext cx="6240463" cy="3511550"/>
          </a:xfrm>
          <a:ln/>
        </p:spPr>
      </p:sp>
      <p:sp>
        <p:nvSpPr>
          <p:cNvPr id="80899" name="Rectangle 3">
            <a:extLst>
              <a:ext uri="{FF2B5EF4-FFF2-40B4-BE49-F238E27FC236}">
                <a16:creationId xmlns:a16="http://schemas.microsoft.com/office/drawing/2014/main" id="{4BD16ED7-7618-4443-A1AB-1EEB7BDAC2E0}"/>
              </a:ext>
            </a:extLst>
          </p:cNvPr>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0530582-34A1-40CB-B831-D1F3E3C92A13}"/>
              </a:ext>
            </a:extLst>
          </p:cNvPr>
          <p:cNvSpPr>
            <a:spLocks noGrp="1" noRot="1" noChangeAspect="1" noChangeArrowheads="1" noTextEdit="1"/>
          </p:cNvSpPr>
          <p:nvPr>
            <p:ph type="sldImg"/>
          </p:nvPr>
        </p:nvSpPr>
        <p:spPr>
          <a:xfrm>
            <a:off x="342900" y="696913"/>
            <a:ext cx="6197600" cy="3486150"/>
          </a:xfrm>
          <a:ln/>
        </p:spPr>
      </p:sp>
      <p:sp>
        <p:nvSpPr>
          <p:cNvPr id="12291" name="Rectangle 3">
            <a:extLst>
              <a:ext uri="{FF2B5EF4-FFF2-40B4-BE49-F238E27FC236}">
                <a16:creationId xmlns:a16="http://schemas.microsoft.com/office/drawing/2014/main" id="{E9CF4A8B-5951-4925-B7B5-B6A1187097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FD739A5-736F-49FB-B5C5-655EDC932946}"/>
              </a:ext>
            </a:extLst>
          </p:cNvPr>
          <p:cNvSpPr>
            <a:spLocks noGrp="1" noRot="1" noChangeAspect="1" noChangeArrowheads="1" noTextEdit="1"/>
          </p:cNvSpPr>
          <p:nvPr>
            <p:ph type="sldImg"/>
          </p:nvPr>
        </p:nvSpPr>
        <p:spPr>
          <a:xfrm>
            <a:off x="1117600" y="696913"/>
            <a:ext cx="4648200" cy="3486150"/>
          </a:xfrm>
          <a:ln/>
        </p:spPr>
      </p:sp>
      <p:sp>
        <p:nvSpPr>
          <p:cNvPr id="14339" name="Rectangle 3">
            <a:extLst>
              <a:ext uri="{FF2B5EF4-FFF2-40B4-BE49-F238E27FC236}">
                <a16:creationId xmlns:a16="http://schemas.microsoft.com/office/drawing/2014/main" id="{45A804FB-0337-45E9-B1E1-4917EA812AA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2C28BEE-6138-41AB-98EC-157EDD7FC644}"/>
              </a:ext>
            </a:extLst>
          </p:cNvPr>
          <p:cNvSpPr>
            <a:spLocks noGrp="1" noRot="1" noChangeAspect="1" noChangeArrowheads="1" noTextEdit="1"/>
          </p:cNvSpPr>
          <p:nvPr>
            <p:ph type="sldImg"/>
          </p:nvPr>
        </p:nvSpPr>
        <p:spPr>
          <a:xfrm>
            <a:off x="342900" y="696913"/>
            <a:ext cx="6197600" cy="3486150"/>
          </a:xfrm>
          <a:ln/>
        </p:spPr>
      </p:sp>
      <p:sp>
        <p:nvSpPr>
          <p:cNvPr id="17411" name="Rectangle 3">
            <a:extLst>
              <a:ext uri="{FF2B5EF4-FFF2-40B4-BE49-F238E27FC236}">
                <a16:creationId xmlns:a16="http://schemas.microsoft.com/office/drawing/2014/main" id="{0F1548D0-5E5D-425A-AFC9-AE5CF7AA101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7E33B51-0000-42AD-B920-0A0E39C03258}"/>
              </a:ext>
            </a:extLst>
          </p:cNvPr>
          <p:cNvSpPr>
            <a:spLocks noGrp="1" noRot="1" noChangeAspect="1" noChangeArrowheads="1" noTextEdit="1"/>
          </p:cNvSpPr>
          <p:nvPr>
            <p:ph type="sldImg"/>
          </p:nvPr>
        </p:nvSpPr>
        <p:spPr>
          <a:xfrm>
            <a:off x="342900" y="696913"/>
            <a:ext cx="6197600" cy="3486150"/>
          </a:xfrm>
          <a:ln/>
        </p:spPr>
      </p:sp>
      <p:sp>
        <p:nvSpPr>
          <p:cNvPr id="19459" name="Rectangle 3">
            <a:extLst>
              <a:ext uri="{FF2B5EF4-FFF2-40B4-BE49-F238E27FC236}">
                <a16:creationId xmlns:a16="http://schemas.microsoft.com/office/drawing/2014/main" id="{F1A2DA55-94B7-44EA-9189-4528FAFDBEB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803E-9958-4830-84A7-4C58D44637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F49DED-04A8-4F1B-B849-69AD50782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ABD8B7-E763-41C6-8549-F321EC72478C}"/>
              </a:ext>
            </a:extLst>
          </p:cNvPr>
          <p:cNvSpPr>
            <a:spLocks noGrp="1"/>
          </p:cNvSpPr>
          <p:nvPr>
            <p:ph type="dt" sz="half" idx="10"/>
          </p:nvPr>
        </p:nvSpPr>
        <p:spPr/>
        <p:txBody>
          <a:bodyPr/>
          <a:lstStyle/>
          <a:p>
            <a:fld id="{DEAEC5AA-BF1D-4798-9C0C-D481B8982187}" type="datetimeFigureOut">
              <a:rPr lang="en-US" smtClean="0"/>
              <a:t>10/19/2020</a:t>
            </a:fld>
            <a:endParaRPr lang="en-US"/>
          </a:p>
        </p:txBody>
      </p:sp>
      <p:sp>
        <p:nvSpPr>
          <p:cNvPr id="5" name="Footer Placeholder 4">
            <a:extLst>
              <a:ext uri="{FF2B5EF4-FFF2-40B4-BE49-F238E27FC236}">
                <a16:creationId xmlns:a16="http://schemas.microsoft.com/office/drawing/2014/main" id="{CA45AF3F-ACFB-4550-A47E-22B4FA998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8798C-242E-4D8A-8442-462742985453}"/>
              </a:ext>
            </a:extLst>
          </p:cNvPr>
          <p:cNvSpPr>
            <a:spLocks noGrp="1"/>
          </p:cNvSpPr>
          <p:nvPr>
            <p:ph type="sldNum" sz="quarter" idx="12"/>
          </p:nvPr>
        </p:nvSpPr>
        <p:spPr/>
        <p:txBody>
          <a:bodyPr/>
          <a:lstStyle/>
          <a:p>
            <a:fld id="{5BCDB94E-1792-41B2-99BF-28B7BD1D2BB8}" type="slidenum">
              <a:rPr lang="en-US" smtClean="0"/>
              <a:t>‹#›</a:t>
            </a:fld>
            <a:endParaRPr lang="en-US"/>
          </a:p>
        </p:txBody>
      </p:sp>
    </p:spTree>
    <p:extLst>
      <p:ext uri="{BB962C8B-B14F-4D97-AF65-F5344CB8AC3E}">
        <p14:creationId xmlns:p14="http://schemas.microsoft.com/office/powerpoint/2010/main" val="262833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96DC-2576-4C54-A67B-702734C0F4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CBFBA1-7ADA-4055-BC15-77C25DF88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8C711-482E-4BB2-B057-CAB5EBD0B047}"/>
              </a:ext>
            </a:extLst>
          </p:cNvPr>
          <p:cNvSpPr>
            <a:spLocks noGrp="1"/>
          </p:cNvSpPr>
          <p:nvPr>
            <p:ph type="dt" sz="half" idx="10"/>
          </p:nvPr>
        </p:nvSpPr>
        <p:spPr/>
        <p:txBody>
          <a:bodyPr/>
          <a:lstStyle/>
          <a:p>
            <a:fld id="{DEAEC5AA-BF1D-4798-9C0C-D481B8982187}" type="datetimeFigureOut">
              <a:rPr lang="en-US" smtClean="0"/>
              <a:t>10/19/2020</a:t>
            </a:fld>
            <a:endParaRPr lang="en-US"/>
          </a:p>
        </p:txBody>
      </p:sp>
      <p:sp>
        <p:nvSpPr>
          <p:cNvPr id="5" name="Footer Placeholder 4">
            <a:extLst>
              <a:ext uri="{FF2B5EF4-FFF2-40B4-BE49-F238E27FC236}">
                <a16:creationId xmlns:a16="http://schemas.microsoft.com/office/drawing/2014/main" id="{844A5E3F-1521-4AFA-9B15-61B02CC16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6D350-398D-4310-A842-90301D79C714}"/>
              </a:ext>
            </a:extLst>
          </p:cNvPr>
          <p:cNvSpPr>
            <a:spLocks noGrp="1"/>
          </p:cNvSpPr>
          <p:nvPr>
            <p:ph type="sldNum" sz="quarter" idx="12"/>
          </p:nvPr>
        </p:nvSpPr>
        <p:spPr/>
        <p:txBody>
          <a:bodyPr/>
          <a:lstStyle/>
          <a:p>
            <a:fld id="{5BCDB94E-1792-41B2-99BF-28B7BD1D2BB8}" type="slidenum">
              <a:rPr lang="en-US" smtClean="0"/>
              <a:t>‹#›</a:t>
            </a:fld>
            <a:endParaRPr lang="en-US"/>
          </a:p>
        </p:txBody>
      </p:sp>
    </p:spTree>
    <p:extLst>
      <p:ext uri="{BB962C8B-B14F-4D97-AF65-F5344CB8AC3E}">
        <p14:creationId xmlns:p14="http://schemas.microsoft.com/office/powerpoint/2010/main" val="38128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03F64E-5496-49A4-9198-A5ECB3E401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F245C8-9850-4991-8BB7-88CD494033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53A71-A332-4E20-A69C-3646D49429D7}"/>
              </a:ext>
            </a:extLst>
          </p:cNvPr>
          <p:cNvSpPr>
            <a:spLocks noGrp="1"/>
          </p:cNvSpPr>
          <p:nvPr>
            <p:ph type="dt" sz="half" idx="10"/>
          </p:nvPr>
        </p:nvSpPr>
        <p:spPr/>
        <p:txBody>
          <a:bodyPr/>
          <a:lstStyle/>
          <a:p>
            <a:fld id="{DEAEC5AA-BF1D-4798-9C0C-D481B8982187}" type="datetimeFigureOut">
              <a:rPr lang="en-US" smtClean="0"/>
              <a:t>10/19/2020</a:t>
            </a:fld>
            <a:endParaRPr lang="en-US"/>
          </a:p>
        </p:txBody>
      </p:sp>
      <p:sp>
        <p:nvSpPr>
          <p:cNvPr id="5" name="Footer Placeholder 4">
            <a:extLst>
              <a:ext uri="{FF2B5EF4-FFF2-40B4-BE49-F238E27FC236}">
                <a16:creationId xmlns:a16="http://schemas.microsoft.com/office/drawing/2014/main" id="{61CBB8A9-BD91-4F8A-86F8-5709451EC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E981C-B11D-406C-AF8A-09AB3F8268B1}"/>
              </a:ext>
            </a:extLst>
          </p:cNvPr>
          <p:cNvSpPr>
            <a:spLocks noGrp="1"/>
          </p:cNvSpPr>
          <p:nvPr>
            <p:ph type="sldNum" sz="quarter" idx="12"/>
          </p:nvPr>
        </p:nvSpPr>
        <p:spPr/>
        <p:txBody>
          <a:bodyPr/>
          <a:lstStyle/>
          <a:p>
            <a:fld id="{5BCDB94E-1792-41B2-99BF-28B7BD1D2BB8}" type="slidenum">
              <a:rPr lang="en-US" smtClean="0"/>
              <a:t>‹#›</a:t>
            </a:fld>
            <a:endParaRPr lang="en-US"/>
          </a:p>
        </p:txBody>
      </p:sp>
    </p:spTree>
    <p:extLst>
      <p:ext uri="{BB962C8B-B14F-4D97-AF65-F5344CB8AC3E}">
        <p14:creationId xmlns:p14="http://schemas.microsoft.com/office/powerpoint/2010/main" val="2771672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51A2E241-E71B-4B35-B69B-2D69D5409309}"/>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CA593407-3A83-4E89-8524-3F2D7E670929}"/>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p>
          </p:txBody>
        </p:sp>
        <p:sp>
          <p:nvSpPr>
            <p:cNvPr id="5" name="Rectangle 5">
              <a:extLst>
                <a:ext uri="{FF2B5EF4-FFF2-40B4-BE49-F238E27FC236}">
                  <a16:creationId xmlns:a16="http://schemas.microsoft.com/office/drawing/2014/main" id="{63C094EE-E8AB-42C7-A23E-1CE65617C897}"/>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p>
          </p:txBody>
        </p:sp>
        <p:sp>
          <p:nvSpPr>
            <p:cNvPr id="6" name="Rectangle 6">
              <a:extLst>
                <a:ext uri="{FF2B5EF4-FFF2-40B4-BE49-F238E27FC236}">
                  <a16:creationId xmlns:a16="http://schemas.microsoft.com/office/drawing/2014/main" id="{465B52CB-4EE3-4303-91A6-1E3D2BCA2DF6}"/>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p>
          </p:txBody>
        </p:sp>
      </p:grpSp>
      <p:sp>
        <p:nvSpPr>
          <p:cNvPr id="7" name="Text Box 7">
            <a:extLst>
              <a:ext uri="{FF2B5EF4-FFF2-40B4-BE49-F238E27FC236}">
                <a16:creationId xmlns:a16="http://schemas.microsoft.com/office/drawing/2014/main" id="{3E29D3E6-430F-439A-B7E4-DBD6A407A147}"/>
              </a:ext>
            </a:extLst>
          </p:cNvPr>
          <p:cNvSpPr txBox="1">
            <a:spLocks noChangeArrowheads="1"/>
          </p:cNvSpPr>
          <p:nvPr/>
        </p:nvSpPr>
        <p:spPr bwMode="auto">
          <a:xfrm>
            <a:off x="8652933" y="6588126"/>
            <a:ext cx="3617384"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336699"/>
                </a:solidFill>
                <a:latin typeface="Helvetica" pitchFamily="2" charset="0"/>
              </a:rPr>
              <a:t>Silberschatz, Galvin and Gagne ©2018</a:t>
            </a:r>
          </a:p>
        </p:txBody>
      </p:sp>
      <p:sp>
        <p:nvSpPr>
          <p:cNvPr id="8" name="Text Box 8">
            <a:extLst>
              <a:ext uri="{FF2B5EF4-FFF2-40B4-BE49-F238E27FC236}">
                <a16:creationId xmlns:a16="http://schemas.microsoft.com/office/drawing/2014/main" id="{3EBF474A-C9EA-4112-BDD8-3544E23F5898}"/>
              </a:ext>
            </a:extLst>
          </p:cNvPr>
          <p:cNvSpPr txBox="1">
            <a:spLocks noChangeArrowheads="1"/>
          </p:cNvSpPr>
          <p:nvPr/>
        </p:nvSpPr>
        <p:spPr bwMode="auto">
          <a:xfrm>
            <a:off x="35985" y="6613526"/>
            <a:ext cx="27013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336699"/>
                </a:solidFill>
                <a:latin typeface="Helvetica" pitchFamily="2" charset="0"/>
              </a:rPr>
              <a:t>Operating System Concepts – 10</a:t>
            </a:r>
            <a:r>
              <a:rPr lang="en-US" altLang="en-US" sz="1000" b="1" baseline="30000">
                <a:solidFill>
                  <a:srgbClr val="336699"/>
                </a:solidFill>
                <a:latin typeface="Helvetica" pitchFamily="2" charset="0"/>
              </a:rPr>
              <a:t>h</a:t>
            </a:r>
            <a:r>
              <a:rPr lang="en-US" altLang="en-US" sz="1000" b="1">
                <a:solidFill>
                  <a:srgbClr val="336699"/>
                </a:solidFill>
                <a:latin typeface="Helvetica" pitchFamily="2" charset="0"/>
              </a:rPr>
              <a:t> Edition</a:t>
            </a:r>
          </a:p>
        </p:txBody>
      </p:sp>
      <p:pic>
        <p:nvPicPr>
          <p:cNvPr id="9" name="Picture 9" descr="dino_4">
            <a:extLst>
              <a:ext uri="{FF2B5EF4-FFF2-40B4-BE49-F238E27FC236}">
                <a16:creationId xmlns:a16="http://schemas.microsoft.com/office/drawing/2014/main" id="{6F57BE7D-8CFC-4E3D-B9D3-E99A00EC1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94A9A856-762E-4DC7-9B2F-F993E5BF7A0D}"/>
              </a:ext>
            </a:extLst>
          </p:cNvPr>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76516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AAC0-D2A5-494F-A05B-74264E778E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C203FF-C3C2-480D-8802-D8180A7010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A631F-E371-4BE0-BF1D-D8976BDF1218}"/>
              </a:ext>
            </a:extLst>
          </p:cNvPr>
          <p:cNvSpPr>
            <a:spLocks noGrp="1"/>
          </p:cNvSpPr>
          <p:nvPr>
            <p:ph type="dt" sz="half" idx="10"/>
          </p:nvPr>
        </p:nvSpPr>
        <p:spPr/>
        <p:txBody>
          <a:bodyPr/>
          <a:lstStyle/>
          <a:p>
            <a:fld id="{DEAEC5AA-BF1D-4798-9C0C-D481B8982187}" type="datetimeFigureOut">
              <a:rPr lang="en-US" smtClean="0"/>
              <a:t>10/19/2020</a:t>
            </a:fld>
            <a:endParaRPr lang="en-US"/>
          </a:p>
        </p:txBody>
      </p:sp>
      <p:sp>
        <p:nvSpPr>
          <p:cNvPr id="5" name="Footer Placeholder 4">
            <a:extLst>
              <a:ext uri="{FF2B5EF4-FFF2-40B4-BE49-F238E27FC236}">
                <a16:creationId xmlns:a16="http://schemas.microsoft.com/office/drawing/2014/main" id="{F8DE6DEF-7158-403B-89F6-FC44F7E40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18361-F6F1-42B4-BC47-1CFFC04A31B6}"/>
              </a:ext>
            </a:extLst>
          </p:cNvPr>
          <p:cNvSpPr>
            <a:spLocks noGrp="1"/>
          </p:cNvSpPr>
          <p:nvPr>
            <p:ph type="sldNum" sz="quarter" idx="12"/>
          </p:nvPr>
        </p:nvSpPr>
        <p:spPr/>
        <p:txBody>
          <a:bodyPr/>
          <a:lstStyle/>
          <a:p>
            <a:fld id="{5BCDB94E-1792-41B2-99BF-28B7BD1D2BB8}" type="slidenum">
              <a:rPr lang="en-US" smtClean="0"/>
              <a:t>‹#›</a:t>
            </a:fld>
            <a:endParaRPr lang="en-US"/>
          </a:p>
        </p:txBody>
      </p:sp>
    </p:spTree>
    <p:extLst>
      <p:ext uri="{BB962C8B-B14F-4D97-AF65-F5344CB8AC3E}">
        <p14:creationId xmlns:p14="http://schemas.microsoft.com/office/powerpoint/2010/main" val="1981106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CEF5-366D-46F7-892E-20EC3E892B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3158D5-9B33-41A5-B420-54266C462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580F52-EAD2-46B1-B8CF-81EE1165254A}"/>
              </a:ext>
            </a:extLst>
          </p:cNvPr>
          <p:cNvSpPr>
            <a:spLocks noGrp="1"/>
          </p:cNvSpPr>
          <p:nvPr>
            <p:ph type="dt" sz="half" idx="10"/>
          </p:nvPr>
        </p:nvSpPr>
        <p:spPr/>
        <p:txBody>
          <a:bodyPr/>
          <a:lstStyle/>
          <a:p>
            <a:fld id="{DEAEC5AA-BF1D-4798-9C0C-D481B8982187}" type="datetimeFigureOut">
              <a:rPr lang="en-US" smtClean="0"/>
              <a:t>10/19/2020</a:t>
            </a:fld>
            <a:endParaRPr lang="en-US"/>
          </a:p>
        </p:txBody>
      </p:sp>
      <p:sp>
        <p:nvSpPr>
          <p:cNvPr id="5" name="Footer Placeholder 4">
            <a:extLst>
              <a:ext uri="{FF2B5EF4-FFF2-40B4-BE49-F238E27FC236}">
                <a16:creationId xmlns:a16="http://schemas.microsoft.com/office/drawing/2014/main" id="{C663E2FF-27CA-4943-BB64-5BFD086CB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8FDF1-DF7F-43AE-9460-B75602109A41}"/>
              </a:ext>
            </a:extLst>
          </p:cNvPr>
          <p:cNvSpPr>
            <a:spLocks noGrp="1"/>
          </p:cNvSpPr>
          <p:nvPr>
            <p:ph type="sldNum" sz="quarter" idx="12"/>
          </p:nvPr>
        </p:nvSpPr>
        <p:spPr/>
        <p:txBody>
          <a:bodyPr/>
          <a:lstStyle/>
          <a:p>
            <a:fld id="{5BCDB94E-1792-41B2-99BF-28B7BD1D2BB8}" type="slidenum">
              <a:rPr lang="en-US" smtClean="0"/>
              <a:t>‹#›</a:t>
            </a:fld>
            <a:endParaRPr lang="en-US"/>
          </a:p>
        </p:txBody>
      </p:sp>
    </p:spTree>
    <p:extLst>
      <p:ext uri="{BB962C8B-B14F-4D97-AF65-F5344CB8AC3E}">
        <p14:creationId xmlns:p14="http://schemas.microsoft.com/office/powerpoint/2010/main" val="365656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48F2-DE95-4643-8F37-2C945B4E5F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C7EA37-FB96-4D5E-91FB-E63A8B4833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8A6EAE-3E00-43C3-829B-0907993BA1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51F49C-CB8A-4DF0-9684-9B13C5342BD6}"/>
              </a:ext>
            </a:extLst>
          </p:cNvPr>
          <p:cNvSpPr>
            <a:spLocks noGrp="1"/>
          </p:cNvSpPr>
          <p:nvPr>
            <p:ph type="dt" sz="half" idx="10"/>
          </p:nvPr>
        </p:nvSpPr>
        <p:spPr/>
        <p:txBody>
          <a:bodyPr/>
          <a:lstStyle/>
          <a:p>
            <a:fld id="{DEAEC5AA-BF1D-4798-9C0C-D481B8982187}" type="datetimeFigureOut">
              <a:rPr lang="en-US" smtClean="0"/>
              <a:t>10/19/2020</a:t>
            </a:fld>
            <a:endParaRPr lang="en-US"/>
          </a:p>
        </p:txBody>
      </p:sp>
      <p:sp>
        <p:nvSpPr>
          <p:cNvPr id="6" name="Footer Placeholder 5">
            <a:extLst>
              <a:ext uri="{FF2B5EF4-FFF2-40B4-BE49-F238E27FC236}">
                <a16:creationId xmlns:a16="http://schemas.microsoft.com/office/drawing/2014/main" id="{6B23CAD6-6DD8-4B89-A9B4-FBACBCEFC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90B24-8E9D-4D16-9F58-F736508DBFB6}"/>
              </a:ext>
            </a:extLst>
          </p:cNvPr>
          <p:cNvSpPr>
            <a:spLocks noGrp="1"/>
          </p:cNvSpPr>
          <p:nvPr>
            <p:ph type="sldNum" sz="quarter" idx="12"/>
          </p:nvPr>
        </p:nvSpPr>
        <p:spPr/>
        <p:txBody>
          <a:bodyPr/>
          <a:lstStyle/>
          <a:p>
            <a:fld id="{5BCDB94E-1792-41B2-99BF-28B7BD1D2BB8}" type="slidenum">
              <a:rPr lang="en-US" smtClean="0"/>
              <a:t>‹#›</a:t>
            </a:fld>
            <a:endParaRPr lang="en-US"/>
          </a:p>
        </p:txBody>
      </p:sp>
    </p:spTree>
    <p:extLst>
      <p:ext uri="{BB962C8B-B14F-4D97-AF65-F5344CB8AC3E}">
        <p14:creationId xmlns:p14="http://schemas.microsoft.com/office/powerpoint/2010/main" val="309078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5402-DEE8-4955-AF0E-7884D7D198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74932-24AC-4739-8369-366B1E36E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FB2177-C39B-476C-9B27-82FD0B4334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D0D3B6-866C-4448-A830-FBAFE15D1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479203-03D9-4C6A-B869-E403B5B4F1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B894A-8A6C-4368-BE1F-945245FED5BD}"/>
              </a:ext>
            </a:extLst>
          </p:cNvPr>
          <p:cNvSpPr>
            <a:spLocks noGrp="1"/>
          </p:cNvSpPr>
          <p:nvPr>
            <p:ph type="dt" sz="half" idx="10"/>
          </p:nvPr>
        </p:nvSpPr>
        <p:spPr/>
        <p:txBody>
          <a:bodyPr/>
          <a:lstStyle/>
          <a:p>
            <a:fld id="{DEAEC5AA-BF1D-4798-9C0C-D481B8982187}" type="datetimeFigureOut">
              <a:rPr lang="en-US" smtClean="0"/>
              <a:t>10/19/2020</a:t>
            </a:fld>
            <a:endParaRPr lang="en-US"/>
          </a:p>
        </p:txBody>
      </p:sp>
      <p:sp>
        <p:nvSpPr>
          <p:cNvPr id="8" name="Footer Placeholder 7">
            <a:extLst>
              <a:ext uri="{FF2B5EF4-FFF2-40B4-BE49-F238E27FC236}">
                <a16:creationId xmlns:a16="http://schemas.microsoft.com/office/drawing/2014/main" id="{25D89B13-8500-4139-A6D5-0947F6E772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73DF3D-A4B5-49A1-AA41-0357685B62E7}"/>
              </a:ext>
            </a:extLst>
          </p:cNvPr>
          <p:cNvSpPr>
            <a:spLocks noGrp="1"/>
          </p:cNvSpPr>
          <p:nvPr>
            <p:ph type="sldNum" sz="quarter" idx="12"/>
          </p:nvPr>
        </p:nvSpPr>
        <p:spPr/>
        <p:txBody>
          <a:bodyPr/>
          <a:lstStyle/>
          <a:p>
            <a:fld id="{5BCDB94E-1792-41B2-99BF-28B7BD1D2BB8}" type="slidenum">
              <a:rPr lang="en-US" smtClean="0"/>
              <a:t>‹#›</a:t>
            </a:fld>
            <a:endParaRPr lang="en-US"/>
          </a:p>
        </p:txBody>
      </p:sp>
    </p:spTree>
    <p:extLst>
      <p:ext uri="{BB962C8B-B14F-4D97-AF65-F5344CB8AC3E}">
        <p14:creationId xmlns:p14="http://schemas.microsoft.com/office/powerpoint/2010/main" val="46648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7D79-0FF7-46CB-ACE1-3AAE031ACC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D61C16-F359-4926-9F3D-69B6A1B75A0C}"/>
              </a:ext>
            </a:extLst>
          </p:cNvPr>
          <p:cNvSpPr>
            <a:spLocks noGrp="1"/>
          </p:cNvSpPr>
          <p:nvPr>
            <p:ph type="dt" sz="half" idx="10"/>
          </p:nvPr>
        </p:nvSpPr>
        <p:spPr/>
        <p:txBody>
          <a:bodyPr/>
          <a:lstStyle/>
          <a:p>
            <a:fld id="{DEAEC5AA-BF1D-4798-9C0C-D481B8982187}" type="datetimeFigureOut">
              <a:rPr lang="en-US" smtClean="0"/>
              <a:t>10/19/2020</a:t>
            </a:fld>
            <a:endParaRPr lang="en-US"/>
          </a:p>
        </p:txBody>
      </p:sp>
      <p:sp>
        <p:nvSpPr>
          <p:cNvPr id="4" name="Footer Placeholder 3">
            <a:extLst>
              <a:ext uri="{FF2B5EF4-FFF2-40B4-BE49-F238E27FC236}">
                <a16:creationId xmlns:a16="http://schemas.microsoft.com/office/drawing/2014/main" id="{67CDFE06-4E77-4B49-8907-D7013FA6AE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EF66A-3138-4C2D-880C-EBBB82DCE07B}"/>
              </a:ext>
            </a:extLst>
          </p:cNvPr>
          <p:cNvSpPr>
            <a:spLocks noGrp="1"/>
          </p:cNvSpPr>
          <p:nvPr>
            <p:ph type="sldNum" sz="quarter" idx="12"/>
          </p:nvPr>
        </p:nvSpPr>
        <p:spPr/>
        <p:txBody>
          <a:bodyPr/>
          <a:lstStyle/>
          <a:p>
            <a:fld id="{5BCDB94E-1792-41B2-99BF-28B7BD1D2BB8}" type="slidenum">
              <a:rPr lang="en-US" smtClean="0"/>
              <a:t>‹#›</a:t>
            </a:fld>
            <a:endParaRPr lang="en-US"/>
          </a:p>
        </p:txBody>
      </p:sp>
    </p:spTree>
    <p:extLst>
      <p:ext uri="{BB962C8B-B14F-4D97-AF65-F5344CB8AC3E}">
        <p14:creationId xmlns:p14="http://schemas.microsoft.com/office/powerpoint/2010/main" val="217029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FE3CA4-78D5-42BB-8C5C-8A454FB08506}"/>
              </a:ext>
            </a:extLst>
          </p:cNvPr>
          <p:cNvSpPr>
            <a:spLocks noGrp="1"/>
          </p:cNvSpPr>
          <p:nvPr>
            <p:ph type="dt" sz="half" idx="10"/>
          </p:nvPr>
        </p:nvSpPr>
        <p:spPr/>
        <p:txBody>
          <a:bodyPr/>
          <a:lstStyle/>
          <a:p>
            <a:fld id="{DEAEC5AA-BF1D-4798-9C0C-D481B8982187}" type="datetimeFigureOut">
              <a:rPr lang="en-US" smtClean="0"/>
              <a:t>10/19/2020</a:t>
            </a:fld>
            <a:endParaRPr lang="en-US"/>
          </a:p>
        </p:txBody>
      </p:sp>
      <p:sp>
        <p:nvSpPr>
          <p:cNvPr id="3" name="Footer Placeholder 2">
            <a:extLst>
              <a:ext uri="{FF2B5EF4-FFF2-40B4-BE49-F238E27FC236}">
                <a16:creationId xmlns:a16="http://schemas.microsoft.com/office/drawing/2014/main" id="{7F9ABA84-3962-474A-AFA9-81E8099BDC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105079-D6FF-41EF-8640-C956B117BECD}"/>
              </a:ext>
            </a:extLst>
          </p:cNvPr>
          <p:cNvSpPr>
            <a:spLocks noGrp="1"/>
          </p:cNvSpPr>
          <p:nvPr>
            <p:ph type="sldNum" sz="quarter" idx="12"/>
          </p:nvPr>
        </p:nvSpPr>
        <p:spPr/>
        <p:txBody>
          <a:bodyPr/>
          <a:lstStyle/>
          <a:p>
            <a:fld id="{5BCDB94E-1792-41B2-99BF-28B7BD1D2BB8}" type="slidenum">
              <a:rPr lang="en-US" smtClean="0"/>
              <a:t>‹#›</a:t>
            </a:fld>
            <a:endParaRPr lang="en-US"/>
          </a:p>
        </p:txBody>
      </p:sp>
    </p:spTree>
    <p:extLst>
      <p:ext uri="{BB962C8B-B14F-4D97-AF65-F5344CB8AC3E}">
        <p14:creationId xmlns:p14="http://schemas.microsoft.com/office/powerpoint/2010/main" val="383023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11C8-2C4D-4C59-8633-7B0FE568EA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1E3869-8CD7-4A45-842C-02A25F360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D0D1C-187E-4814-A73B-E7E4BAE21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2E34E-90C7-4745-8E2E-25760AE682FF}"/>
              </a:ext>
            </a:extLst>
          </p:cNvPr>
          <p:cNvSpPr>
            <a:spLocks noGrp="1"/>
          </p:cNvSpPr>
          <p:nvPr>
            <p:ph type="dt" sz="half" idx="10"/>
          </p:nvPr>
        </p:nvSpPr>
        <p:spPr/>
        <p:txBody>
          <a:bodyPr/>
          <a:lstStyle/>
          <a:p>
            <a:fld id="{DEAEC5AA-BF1D-4798-9C0C-D481B8982187}" type="datetimeFigureOut">
              <a:rPr lang="en-US" smtClean="0"/>
              <a:t>10/19/2020</a:t>
            </a:fld>
            <a:endParaRPr lang="en-US"/>
          </a:p>
        </p:txBody>
      </p:sp>
      <p:sp>
        <p:nvSpPr>
          <p:cNvPr id="6" name="Footer Placeholder 5">
            <a:extLst>
              <a:ext uri="{FF2B5EF4-FFF2-40B4-BE49-F238E27FC236}">
                <a16:creationId xmlns:a16="http://schemas.microsoft.com/office/drawing/2014/main" id="{9CA4F4A7-7B75-4C99-9843-502B8F049C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28448-C139-4E53-9405-F24BCACB973B}"/>
              </a:ext>
            </a:extLst>
          </p:cNvPr>
          <p:cNvSpPr>
            <a:spLocks noGrp="1"/>
          </p:cNvSpPr>
          <p:nvPr>
            <p:ph type="sldNum" sz="quarter" idx="12"/>
          </p:nvPr>
        </p:nvSpPr>
        <p:spPr/>
        <p:txBody>
          <a:bodyPr/>
          <a:lstStyle/>
          <a:p>
            <a:fld id="{5BCDB94E-1792-41B2-99BF-28B7BD1D2BB8}" type="slidenum">
              <a:rPr lang="en-US" smtClean="0"/>
              <a:t>‹#›</a:t>
            </a:fld>
            <a:endParaRPr lang="en-US"/>
          </a:p>
        </p:txBody>
      </p:sp>
    </p:spTree>
    <p:extLst>
      <p:ext uri="{BB962C8B-B14F-4D97-AF65-F5344CB8AC3E}">
        <p14:creationId xmlns:p14="http://schemas.microsoft.com/office/powerpoint/2010/main" val="74177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8BA7-5A2F-41BF-94E5-80D5A19C7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EC22D-EF7B-4BE0-ABCC-66B534BD5E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2504BE-465E-451E-AAC1-29DAA1122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0EC9D8-02F4-48A7-A585-147E31405F38}"/>
              </a:ext>
            </a:extLst>
          </p:cNvPr>
          <p:cNvSpPr>
            <a:spLocks noGrp="1"/>
          </p:cNvSpPr>
          <p:nvPr>
            <p:ph type="dt" sz="half" idx="10"/>
          </p:nvPr>
        </p:nvSpPr>
        <p:spPr/>
        <p:txBody>
          <a:bodyPr/>
          <a:lstStyle/>
          <a:p>
            <a:fld id="{DEAEC5AA-BF1D-4798-9C0C-D481B8982187}" type="datetimeFigureOut">
              <a:rPr lang="en-US" smtClean="0"/>
              <a:t>10/19/2020</a:t>
            </a:fld>
            <a:endParaRPr lang="en-US"/>
          </a:p>
        </p:txBody>
      </p:sp>
      <p:sp>
        <p:nvSpPr>
          <p:cNvPr id="6" name="Footer Placeholder 5">
            <a:extLst>
              <a:ext uri="{FF2B5EF4-FFF2-40B4-BE49-F238E27FC236}">
                <a16:creationId xmlns:a16="http://schemas.microsoft.com/office/drawing/2014/main" id="{A4100DC5-917C-49D6-A380-F8EAC4F4F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8CE25-B796-4D48-B6F7-2174E7910747}"/>
              </a:ext>
            </a:extLst>
          </p:cNvPr>
          <p:cNvSpPr>
            <a:spLocks noGrp="1"/>
          </p:cNvSpPr>
          <p:nvPr>
            <p:ph type="sldNum" sz="quarter" idx="12"/>
          </p:nvPr>
        </p:nvSpPr>
        <p:spPr/>
        <p:txBody>
          <a:bodyPr/>
          <a:lstStyle/>
          <a:p>
            <a:fld id="{5BCDB94E-1792-41B2-99BF-28B7BD1D2BB8}" type="slidenum">
              <a:rPr lang="en-US" smtClean="0"/>
              <a:t>‹#›</a:t>
            </a:fld>
            <a:endParaRPr lang="en-US"/>
          </a:p>
        </p:txBody>
      </p:sp>
    </p:spTree>
    <p:extLst>
      <p:ext uri="{BB962C8B-B14F-4D97-AF65-F5344CB8AC3E}">
        <p14:creationId xmlns:p14="http://schemas.microsoft.com/office/powerpoint/2010/main" val="395994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68CCD0-6F0B-4D4A-850D-D9046CF5FA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1B6BE6-127D-4E84-A382-6B0F5D3474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1275E-0701-4C85-8ECB-8257D40EE9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EC5AA-BF1D-4798-9C0C-D481B8982187}" type="datetimeFigureOut">
              <a:rPr lang="en-US" smtClean="0"/>
              <a:t>10/19/2020</a:t>
            </a:fld>
            <a:endParaRPr lang="en-US"/>
          </a:p>
        </p:txBody>
      </p:sp>
      <p:sp>
        <p:nvSpPr>
          <p:cNvPr id="5" name="Footer Placeholder 4">
            <a:extLst>
              <a:ext uri="{FF2B5EF4-FFF2-40B4-BE49-F238E27FC236}">
                <a16:creationId xmlns:a16="http://schemas.microsoft.com/office/drawing/2014/main" id="{4316DDBE-B5BC-40CE-AC82-FC99B217CF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1A3EC0-F886-4FB9-AD43-B8D7FCDE3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DB94E-1792-41B2-99BF-28B7BD1D2BB8}" type="slidenum">
              <a:rPr lang="en-US" smtClean="0"/>
              <a:t>‹#›</a:t>
            </a:fld>
            <a:endParaRPr lang="en-US"/>
          </a:p>
        </p:txBody>
      </p:sp>
    </p:spTree>
    <p:extLst>
      <p:ext uri="{BB962C8B-B14F-4D97-AF65-F5344CB8AC3E}">
        <p14:creationId xmlns:p14="http://schemas.microsoft.com/office/powerpoint/2010/main" val="26241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5E47-630C-4CF5-91FF-28FBEF3AFF8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8BE1CD7-BD4C-4A91-B5B3-ED09D2A99BF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6083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CEB20E3-5741-425B-8E23-5A7CB7B0B6E0}"/>
              </a:ext>
            </a:extLst>
          </p:cNvPr>
          <p:cNvSpPr>
            <a:spLocks noGrp="1" noChangeArrowheads="1"/>
          </p:cNvSpPr>
          <p:nvPr>
            <p:ph type="title" idx="4294967295"/>
          </p:nvPr>
        </p:nvSpPr>
        <p:spPr>
          <a:xfrm>
            <a:off x="2700339" y="195263"/>
            <a:ext cx="7342187" cy="576262"/>
          </a:xfrm>
        </p:spPr>
        <p:txBody>
          <a:bodyPr>
            <a:normAutofit fontScale="90000"/>
          </a:bodyPr>
          <a:lstStyle/>
          <a:p>
            <a:pPr eaLnBrk="1" hangingPunct="1"/>
            <a:r>
              <a:rPr lang="en-US" altLang="en-US"/>
              <a:t>Defining Operating Systems</a:t>
            </a:r>
          </a:p>
        </p:txBody>
      </p:sp>
      <p:sp>
        <p:nvSpPr>
          <p:cNvPr id="16387" name="Rectangle 3">
            <a:extLst>
              <a:ext uri="{FF2B5EF4-FFF2-40B4-BE49-F238E27FC236}">
                <a16:creationId xmlns:a16="http://schemas.microsoft.com/office/drawing/2014/main" id="{BA616C95-31EB-4384-984E-E8D92B883E14}"/>
              </a:ext>
            </a:extLst>
          </p:cNvPr>
          <p:cNvSpPr>
            <a:spLocks noGrp="1" noChangeArrowheads="1"/>
          </p:cNvSpPr>
          <p:nvPr>
            <p:ph type="body" idx="4294967295"/>
          </p:nvPr>
        </p:nvSpPr>
        <p:spPr>
          <a:xfrm>
            <a:off x="2279651" y="1028701"/>
            <a:ext cx="7441293" cy="4196443"/>
          </a:xfrm>
        </p:spPr>
        <p:txBody>
          <a:bodyPr/>
          <a:lstStyle/>
          <a:p>
            <a:pPr>
              <a:buFont typeface="Monotype Sorts" pitchFamily="-84" charset="2"/>
              <a:buNone/>
            </a:pPr>
            <a:endParaRPr lang="en-US" altLang="en-US" dirty="0"/>
          </a:p>
          <a:p>
            <a:r>
              <a:rPr lang="en-US" altLang="en-US" dirty="0"/>
              <a:t>Term OS covers many roles</a:t>
            </a:r>
          </a:p>
          <a:p>
            <a:pPr lvl="1"/>
            <a:r>
              <a:rPr lang="en-US" altLang="en-US" dirty="0"/>
              <a:t>Because of myriad designs and uses of OSes</a:t>
            </a:r>
          </a:p>
          <a:p>
            <a:pPr lvl="1"/>
            <a:r>
              <a:rPr lang="en-US" altLang="en-US" dirty="0"/>
              <a:t>Present in toasters through ships, spacecraft, game machines, TVs and industrial control systems</a:t>
            </a:r>
          </a:p>
          <a:p>
            <a:pPr lvl="1"/>
            <a:r>
              <a:rPr lang="en-US" altLang="en-US" dirty="0"/>
              <a:t>Born when fixed use computers for military became more general purpose and needed resource management and program control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ED09A12-D842-4736-945B-046894987E3B}"/>
              </a:ext>
            </a:extLst>
          </p:cNvPr>
          <p:cNvSpPr>
            <a:spLocks noGrp="1" noChangeArrowheads="1"/>
          </p:cNvSpPr>
          <p:nvPr>
            <p:ph type="title" idx="4294967295"/>
          </p:nvPr>
        </p:nvSpPr>
        <p:spPr>
          <a:xfrm>
            <a:off x="2557464" y="198438"/>
            <a:ext cx="7532687" cy="576262"/>
          </a:xfrm>
        </p:spPr>
        <p:txBody>
          <a:bodyPr>
            <a:normAutofit fontScale="90000"/>
          </a:bodyPr>
          <a:lstStyle/>
          <a:p>
            <a:pPr eaLnBrk="1" hangingPunct="1"/>
            <a:r>
              <a:rPr lang="en-US" altLang="en-US" dirty="0"/>
              <a:t>Operating System Definition</a:t>
            </a:r>
          </a:p>
        </p:txBody>
      </p:sp>
      <p:sp>
        <p:nvSpPr>
          <p:cNvPr id="18435" name="Rectangle 3">
            <a:extLst>
              <a:ext uri="{FF2B5EF4-FFF2-40B4-BE49-F238E27FC236}">
                <a16:creationId xmlns:a16="http://schemas.microsoft.com/office/drawing/2014/main" id="{7BF6D041-5778-4E18-B7CE-FFE8B9C424AE}"/>
              </a:ext>
            </a:extLst>
          </p:cNvPr>
          <p:cNvSpPr>
            <a:spLocks noGrp="1" noChangeArrowheads="1"/>
          </p:cNvSpPr>
          <p:nvPr>
            <p:ph type="body" idx="4294967295"/>
          </p:nvPr>
        </p:nvSpPr>
        <p:spPr>
          <a:xfrm>
            <a:off x="2308226" y="1247775"/>
            <a:ext cx="7989661" cy="4728482"/>
          </a:xfrm>
        </p:spPr>
        <p:txBody>
          <a:bodyPr>
            <a:normAutofit fontScale="85000" lnSpcReduction="20000"/>
          </a:bodyPr>
          <a:lstStyle/>
          <a:p>
            <a:r>
              <a:rPr lang="en-US" altLang="en-US" dirty="0"/>
              <a:t>No universally accepted definition</a:t>
            </a:r>
          </a:p>
          <a:p>
            <a:r>
              <a:rPr lang="ja-JP" altLang="en-US" dirty="0"/>
              <a:t>“</a:t>
            </a:r>
            <a:r>
              <a:rPr lang="en-US" altLang="ja-JP" dirty="0"/>
              <a:t>Everything a vendor ships when you order an operating system</a:t>
            </a:r>
            <a:r>
              <a:rPr lang="ja-JP" altLang="en-US" dirty="0"/>
              <a:t>”</a:t>
            </a:r>
            <a:r>
              <a:rPr lang="en-US" altLang="ja-JP" dirty="0"/>
              <a:t> is a good approximation</a:t>
            </a:r>
          </a:p>
          <a:p>
            <a:pPr lvl="1"/>
            <a:r>
              <a:rPr lang="en-US" altLang="en-US" dirty="0"/>
              <a:t>But varies wildly</a:t>
            </a:r>
          </a:p>
          <a:p>
            <a:r>
              <a:rPr lang="ja-JP" altLang="en-US" dirty="0"/>
              <a:t>“</a:t>
            </a:r>
            <a:r>
              <a:rPr lang="en-US" altLang="ja-JP" dirty="0"/>
              <a:t>The one program running at all times on the computer</a:t>
            </a:r>
            <a:r>
              <a:rPr lang="ja-JP" altLang="en-US" dirty="0"/>
              <a:t>”</a:t>
            </a:r>
            <a:r>
              <a:rPr lang="en-US" altLang="ja-JP" dirty="0"/>
              <a:t> is the </a:t>
            </a:r>
            <a:r>
              <a:rPr lang="en-US" altLang="ja-JP" b="1" dirty="0">
                <a:solidFill>
                  <a:srgbClr val="3366FF"/>
                </a:solidFill>
              </a:rPr>
              <a:t>kernel, </a:t>
            </a:r>
            <a:r>
              <a:rPr lang="en-US" altLang="ja-JP" dirty="0"/>
              <a:t>part of the operating system</a:t>
            </a:r>
          </a:p>
          <a:p>
            <a:r>
              <a:rPr lang="en-US" altLang="ja-JP" dirty="0"/>
              <a:t>Everything else is either</a:t>
            </a:r>
          </a:p>
          <a:p>
            <a:pPr lvl="1"/>
            <a:r>
              <a:rPr lang="en-US" altLang="ja-JP" dirty="0"/>
              <a:t>A </a:t>
            </a:r>
            <a:r>
              <a:rPr lang="en-US" altLang="ja-JP" b="1" dirty="0">
                <a:solidFill>
                  <a:srgbClr val="3366FF"/>
                </a:solidFill>
              </a:rPr>
              <a:t>system program </a:t>
            </a:r>
            <a:r>
              <a:rPr lang="en-US" altLang="ja-JP" dirty="0"/>
              <a:t>(ships with the operating system, but not part of the kernel) , or</a:t>
            </a:r>
          </a:p>
          <a:p>
            <a:pPr lvl="1"/>
            <a:r>
              <a:rPr lang="en-US" altLang="ja-JP" dirty="0"/>
              <a:t>An </a:t>
            </a:r>
            <a:r>
              <a:rPr lang="en-US" altLang="ja-JP" b="1" dirty="0">
                <a:solidFill>
                  <a:srgbClr val="3366FF"/>
                </a:solidFill>
              </a:rPr>
              <a:t>application program</a:t>
            </a:r>
            <a:r>
              <a:rPr lang="en-US" altLang="ja-JP" dirty="0"/>
              <a:t>, all programs not associated with the operating system</a:t>
            </a:r>
          </a:p>
          <a:p>
            <a:r>
              <a:rPr lang="en-US" altLang="en-US" dirty="0"/>
              <a:t>Today’s OSes for general purpose and mobile computing also include </a:t>
            </a:r>
            <a:r>
              <a:rPr lang="en-US" altLang="en-US" b="1" dirty="0">
                <a:solidFill>
                  <a:srgbClr val="3366FF"/>
                </a:solidFill>
              </a:rPr>
              <a:t>middleware</a:t>
            </a:r>
            <a:r>
              <a:rPr lang="en-US" altLang="en-US" dirty="0"/>
              <a:t> – a set of software frameworks that provide addition services to application developers such as databases, multimedia, graphics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2667000" y="2888119"/>
            <a:ext cx="7696200" cy="1063396"/>
          </a:xfrm>
        </p:spPr>
        <p:txBody>
          <a:bodyPr/>
          <a:lstStyle/>
          <a:p>
            <a:pPr marL="457200" lvl="1" indent="0">
              <a:buNone/>
            </a:pPr>
            <a:r>
              <a:rPr lang="en-US" altLang="en-US" sz="2800" dirty="0"/>
              <a:t>Overview of Computer System Structure </a:t>
            </a:r>
          </a:p>
        </p:txBody>
      </p:sp>
    </p:spTree>
    <p:extLst>
      <p:ext uri="{BB962C8B-B14F-4D97-AF65-F5344CB8AC3E}">
        <p14:creationId xmlns:p14="http://schemas.microsoft.com/office/powerpoint/2010/main" val="818157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0E04BB2-CAE4-47E7-A8ED-B827B1313F1C}"/>
              </a:ext>
            </a:extLst>
          </p:cNvPr>
          <p:cNvSpPr>
            <a:spLocks noGrp="1" noChangeArrowheads="1"/>
          </p:cNvSpPr>
          <p:nvPr>
            <p:ph type="title" idx="4294967295"/>
          </p:nvPr>
        </p:nvSpPr>
        <p:spPr>
          <a:xfrm>
            <a:off x="2392363" y="214313"/>
            <a:ext cx="7639050" cy="576262"/>
          </a:xfrm>
        </p:spPr>
        <p:txBody>
          <a:bodyPr>
            <a:normAutofit fontScale="90000"/>
          </a:bodyPr>
          <a:lstStyle/>
          <a:p>
            <a:pPr eaLnBrk="1" hangingPunct="1"/>
            <a:r>
              <a:rPr lang="en-US" altLang="en-US"/>
              <a:t>Computer System Organization</a:t>
            </a:r>
          </a:p>
        </p:txBody>
      </p:sp>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2298700" y="1233489"/>
            <a:ext cx="7639050" cy="4530725"/>
          </a:xfrm>
        </p:spPr>
        <p:txBody>
          <a:bodyPr/>
          <a:lstStyle/>
          <a:p>
            <a:r>
              <a:rPr lang="en-US" altLang="en-US"/>
              <a:t>Computer-system operation</a:t>
            </a:r>
          </a:p>
          <a:p>
            <a:pPr lvl="1"/>
            <a:r>
              <a:rPr lang="en-US" altLang="en-US"/>
              <a:t>One or more CPUs, device controllers connect through common </a:t>
            </a:r>
            <a:r>
              <a:rPr lang="en-US" altLang="en-US" b="1">
                <a:solidFill>
                  <a:srgbClr val="3366FF"/>
                </a:solidFill>
              </a:rPr>
              <a:t>bus</a:t>
            </a:r>
            <a:r>
              <a:rPr lang="en-US" altLang="en-US"/>
              <a:t> providing access to shared memory</a:t>
            </a:r>
          </a:p>
          <a:p>
            <a:pPr lvl="1"/>
            <a:r>
              <a:rPr lang="en-US" altLang="en-US"/>
              <a:t>Concurrent execution of CPUs and devices competing for memory cycles</a:t>
            </a:r>
          </a:p>
          <a:p>
            <a:pPr lvl="1"/>
            <a:endParaRPr lang="en-US" altLang="en-US"/>
          </a:p>
        </p:txBody>
      </p:sp>
      <p:pic>
        <p:nvPicPr>
          <p:cNvPr id="20484" name="Picture 2">
            <a:extLst>
              <a:ext uri="{FF2B5EF4-FFF2-40B4-BE49-F238E27FC236}">
                <a16:creationId xmlns:a16="http://schemas.microsoft.com/office/drawing/2014/main" id="{D0CB787C-9399-460E-B386-5CC6E6714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88" y="3098801"/>
            <a:ext cx="621665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633364A-2762-4B99-8AB9-6D18C2AFCC68}"/>
              </a:ext>
            </a:extLst>
          </p:cNvPr>
          <p:cNvSpPr>
            <a:spLocks noGrp="1" noChangeArrowheads="1"/>
          </p:cNvSpPr>
          <p:nvPr>
            <p:ph type="title" idx="4294967295"/>
          </p:nvPr>
        </p:nvSpPr>
        <p:spPr>
          <a:xfrm>
            <a:off x="2409826" y="220663"/>
            <a:ext cx="7605713" cy="576262"/>
          </a:xfrm>
        </p:spPr>
        <p:txBody>
          <a:bodyPr>
            <a:normAutofit fontScale="90000"/>
          </a:bodyPr>
          <a:lstStyle/>
          <a:p>
            <a:pPr eaLnBrk="1" hangingPunct="1"/>
            <a:r>
              <a:rPr lang="en-US" altLang="en-US"/>
              <a:t>Computer-System Operation</a:t>
            </a:r>
          </a:p>
        </p:txBody>
      </p:sp>
      <p:sp>
        <p:nvSpPr>
          <p:cNvPr id="22531" name="Rectangle 3">
            <a:extLst>
              <a:ext uri="{FF2B5EF4-FFF2-40B4-BE49-F238E27FC236}">
                <a16:creationId xmlns:a16="http://schemas.microsoft.com/office/drawing/2014/main" id="{0864A599-FF25-49B5-8AA3-7045B629D1DF}"/>
              </a:ext>
            </a:extLst>
          </p:cNvPr>
          <p:cNvSpPr>
            <a:spLocks noGrp="1" noChangeArrowheads="1"/>
          </p:cNvSpPr>
          <p:nvPr>
            <p:ph type="body" idx="4294967295"/>
          </p:nvPr>
        </p:nvSpPr>
        <p:spPr>
          <a:xfrm>
            <a:off x="2330451" y="1233489"/>
            <a:ext cx="7390099" cy="4528334"/>
          </a:xfrm>
        </p:spPr>
        <p:txBody>
          <a:bodyPr>
            <a:normAutofit fontScale="92500" lnSpcReduction="10000"/>
          </a:bodyPr>
          <a:lstStyle/>
          <a:p>
            <a:r>
              <a:rPr lang="en-US" altLang="en-US" dirty="0"/>
              <a:t>I/O devices and the CPU can execute concurrently</a:t>
            </a:r>
            <a:endParaRPr lang="en-US" altLang="en-US" sz="800" dirty="0"/>
          </a:p>
          <a:p>
            <a:r>
              <a:rPr lang="en-US" altLang="en-US" dirty="0"/>
              <a:t>Each device controller is in charge of a particular device type</a:t>
            </a:r>
            <a:endParaRPr lang="en-US" altLang="en-US" sz="800" dirty="0"/>
          </a:p>
          <a:p>
            <a:r>
              <a:rPr lang="en-US" altLang="en-US" dirty="0"/>
              <a:t>Each device controller has a local buffer</a:t>
            </a:r>
          </a:p>
          <a:p>
            <a:r>
              <a:rPr lang="en-US" altLang="en-US" dirty="0"/>
              <a:t>Each device controller type has an operating system </a:t>
            </a:r>
            <a:r>
              <a:rPr lang="en-US" altLang="en-US" b="1" dirty="0">
                <a:solidFill>
                  <a:srgbClr val="3366FF"/>
                </a:solidFill>
              </a:rPr>
              <a:t>device driver</a:t>
            </a:r>
            <a:r>
              <a:rPr lang="en-US" altLang="en-US" dirty="0"/>
              <a:t> to manage it</a:t>
            </a:r>
            <a:endParaRPr lang="en-US" altLang="en-US" sz="800" dirty="0"/>
          </a:p>
          <a:p>
            <a:r>
              <a:rPr lang="en-US" altLang="en-US" dirty="0"/>
              <a:t>CPU moves data from/to main memory to/from local buffers</a:t>
            </a:r>
            <a:endParaRPr lang="en-US" altLang="en-US" sz="800" dirty="0"/>
          </a:p>
          <a:p>
            <a:r>
              <a:rPr lang="en-US" altLang="en-US" dirty="0"/>
              <a:t>I/O is from the device to local buffer of controller</a:t>
            </a:r>
            <a:endParaRPr lang="en-US" altLang="en-US" sz="800" dirty="0"/>
          </a:p>
          <a:p>
            <a:r>
              <a:rPr lang="en-US" altLang="en-US" dirty="0"/>
              <a:t>Device controller informs CPU that it has finished its operation by causing an </a:t>
            </a:r>
            <a:r>
              <a:rPr lang="en-US" altLang="en-US" b="1" dirty="0">
                <a:solidFill>
                  <a:srgbClr val="3366FF"/>
                </a:solidFill>
              </a:rPr>
              <a:t>interrupt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41A5330-A3BD-455B-BFA0-989239098C16}"/>
              </a:ext>
            </a:extLst>
          </p:cNvPr>
          <p:cNvSpPr>
            <a:spLocks noGrp="1" noChangeArrowheads="1"/>
          </p:cNvSpPr>
          <p:nvPr>
            <p:ph type="title" idx="4294967295"/>
          </p:nvPr>
        </p:nvSpPr>
        <p:spPr>
          <a:xfrm>
            <a:off x="2470151" y="195263"/>
            <a:ext cx="7591425" cy="576262"/>
          </a:xfrm>
        </p:spPr>
        <p:txBody>
          <a:bodyPr>
            <a:normAutofit fontScale="90000"/>
          </a:bodyPr>
          <a:lstStyle/>
          <a:p>
            <a:pPr eaLnBrk="1" hangingPunct="1"/>
            <a:r>
              <a:rPr lang="en-US" altLang="en-US"/>
              <a:t>Common Functions of Interrupts</a:t>
            </a:r>
          </a:p>
        </p:txBody>
      </p:sp>
      <p:sp>
        <p:nvSpPr>
          <p:cNvPr id="24579" name="Rectangle 3">
            <a:extLst>
              <a:ext uri="{FF2B5EF4-FFF2-40B4-BE49-F238E27FC236}">
                <a16:creationId xmlns:a16="http://schemas.microsoft.com/office/drawing/2014/main" id="{0A1B0CF6-F08B-4A61-B0A6-715F5ED6B8EC}"/>
              </a:ext>
            </a:extLst>
          </p:cNvPr>
          <p:cNvSpPr>
            <a:spLocks noGrp="1" noChangeArrowheads="1"/>
          </p:cNvSpPr>
          <p:nvPr>
            <p:ph type="body" idx="4294967295"/>
          </p:nvPr>
        </p:nvSpPr>
        <p:spPr>
          <a:xfrm>
            <a:off x="2330451" y="1233489"/>
            <a:ext cx="6993492" cy="4385114"/>
          </a:xfrm>
        </p:spPr>
        <p:txBody>
          <a:bodyPr/>
          <a:lstStyle/>
          <a:p>
            <a:r>
              <a:rPr lang="en-US" altLang="en-US" dirty="0"/>
              <a:t>Interrupt transfers control to the interrupt service routine generally, through the </a:t>
            </a:r>
            <a:r>
              <a:rPr lang="en-US" altLang="en-US" b="1" dirty="0">
                <a:solidFill>
                  <a:srgbClr val="3366FF"/>
                </a:solidFill>
              </a:rPr>
              <a:t>interrupt</a:t>
            </a:r>
            <a:r>
              <a:rPr lang="en-US" altLang="en-US" i="1" dirty="0"/>
              <a:t> </a:t>
            </a:r>
            <a:r>
              <a:rPr lang="en-US" altLang="en-US" b="1" dirty="0">
                <a:solidFill>
                  <a:srgbClr val="3366FF"/>
                </a:solidFill>
              </a:rPr>
              <a:t>vector</a:t>
            </a:r>
            <a:r>
              <a:rPr lang="en-US" altLang="en-US" dirty="0"/>
              <a:t>, which contains the addresses of all the service routines</a:t>
            </a:r>
            <a:endParaRPr lang="en-US" altLang="en-US" sz="800" dirty="0"/>
          </a:p>
          <a:p>
            <a:r>
              <a:rPr lang="en-US" altLang="en-US" dirty="0"/>
              <a:t>Interrupt architecture must save the address of the interrupted instruction</a:t>
            </a:r>
            <a:endParaRPr lang="en-US" altLang="en-US" sz="800" i="1" dirty="0"/>
          </a:p>
          <a:p>
            <a:r>
              <a:rPr lang="en-US" altLang="en-US" dirty="0"/>
              <a:t>A </a:t>
            </a:r>
            <a:r>
              <a:rPr lang="en-US" altLang="en-US" b="1" dirty="0">
                <a:solidFill>
                  <a:srgbClr val="3366FF"/>
                </a:solidFill>
              </a:rPr>
              <a:t>trap</a:t>
            </a:r>
            <a:r>
              <a:rPr lang="en-US" altLang="en-US" dirty="0"/>
              <a:t> or </a:t>
            </a:r>
            <a:r>
              <a:rPr lang="en-US" altLang="en-US" b="1" dirty="0">
                <a:solidFill>
                  <a:srgbClr val="3366FF"/>
                </a:solidFill>
              </a:rPr>
              <a:t>exception</a:t>
            </a:r>
            <a:r>
              <a:rPr lang="en-US" altLang="en-US" dirty="0"/>
              <a:t> is a software-generated interrupt caused either by an error or a user request</a:t>
            </a:r>
            <a:endParaRPr lang="en-US" altLang="en-US" sz="800" dirty="0"/>
          </a:p>
          <a:p>
            <a:r>
              <a:rPr lang="en-US" altLang="en-US" dirty="0"/>
              <a:t>An operating system is </a:t>
            </a:r>
            <a:r>
              <a:rPr lang="en-US" altLang="en-US" b="1" dirty="0">
                <a:solidFill>
                  <a:srgbClr val="3366FF"/>
                </a:solidFill>
              </a:rPr>
              <a:t>interrupt driven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A8E0AFA-01CE-41D2-B83F-9F7243CE8C2D}"/>
              </a:ext>
            </a:extLst>
          </p:cNvPr>
          <p:cNvSpPr>
            <a:spLocks noGrp="1" noChangeArrowheads="1"/>
          </p:cNvSpPr>
          <p:nvPr>
            <p:ph type="title" idx="4294967295"/>
          </p:nvPr>
        </p:nvSpPr>
        <p:spPr>
          <a:xfrm>
            <a:off x="1981200" y="195263"/>
            <a:ext cx="8051800" cy="576262"/>
          </a:xfrm>
        </p:spPr>
        <p:txBody>
          <a:bodyPr>
            <a:normAutofit fontScale="90000"/>
          </a:bodyPr>
          <a:lstStyle/>
          <a:p>
            <a:pPr eaLnBrk="1" hangingPunct="1"/>
            <a:r>
              <a:rPr lang="en-US" altLang="en-US"/>
              <a:t>Interrupt Timeline</a:t>
            </a:r>
          </a:p>
        </p:txBody>
      </p:sp>
      <p:pic>
        <p:nvPicPr>
          <p:cNvPr id="26627" name="Picture 2">
            <a:extLst>
              <a:ext uri="{FF2B5EF4-FFF2-40B4-BE49-F238E27FC236}">
                <a16:creationId xmlns:a16="http://schemas.microsoft.com/office/drawing/2014/main" id="{41B33145-E046-43DB-9C9B-4E671F3D1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3" y="1908176"/>
            <a:ext cx="835501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49E83DD-FDA1-45E4-88D0-BF9195BD7227}"/>
              </a:ext>
            </a:extLst>
          </p:cNvPr>
          <p:cNvSpPr>
            <a:spLocks noGrp="1" noChangeArrowheads="1"/>
          </p:cNvSpPr>
          <p:nvPr>
            <p:ph type="title" idx="4294967295"/>
          </p:nvPr>
        </p:nvSpPr>
        <p:spPr>
          <a:xfrm>
            <a:off x="2587626" y="-57150"/>
            <a:ext cx="7515225" cy="844550"/>
          </a:xfrm>
        </p:spPr>
        <p:txBody>
          <a:bodyPr/>
          <a:lstStyle/>
          <a:p>
            <a:pPr eaLnBrk="1" hangingPunct="1"/>
            <a:r>
              <a:rPr lang="en-US" altLang="en-US"/>
              <a:t>Interrupt Handling</a:t>
            </a:r>
          </a:p>
        </p:txBody>
      </p:sp>
      <p:sp>
        <p:nvSpPr>
          <p:cNvPr id="30723" name="Rectangle 3">
            <a:extLst>
              <a:ext uri="{FF2B5EF4-FFF2-40B4-BE49-F238E27FC236}">
                <a16:creationId xmlns:a16="http://schemas.microsoft.com/office/drawing/2014/main" id="{DD3C56CA-14C9-45EF-B0B3-BE810695D017}"/>
              </a:ext>
            </a:extLst>
          </p:cNvPr>
          <p:cNvSpPr>
            <a:spLocks noGrp="1" noChangeArrowheads="1"/>
          </p:cNvSpPr>
          <p:nvPr>
            <p:ph type="body" idx="4294967295"/>
          </p:nvPr>
        </p:nvSpPr>
        <p:spPr>
          <a:xfrm>
            <a:off x="2330450" y="1233490"/>
            <a:ext cx="6609234" cy="4192621"/>
          </a:xfrm>
        </p:spPr>
        <p:txBody>
          <a:bodyPr/>
          <a:lstStyle/>
          <a:p>
            <a:r>
              <a:rPr lang="en-US" altLang="en-US" dirty="0"/>
              <a:t>The operating system preserves the state of the CPU by storing the registers and the program counter</a:t>
            </a:r>
          </a:p>
          <a:p>
            <a:r>
              <a:rPr lang="en-US" altLang="en-US" dirty="0"/>
              <a:t>Determines which type of interrupt has occurred:</a:t>
            </a:r>
          </a:p>
          <a:p>
            <a:r>
              <a:rPr lang="en-US" altLang="en-US" dirty="0"/>
              <a:t>Separate segments of code determine what action should be taken for each type of interrupt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378DBB6-3E76-4D5D-BCF4-7322E5DC03BF}"/>
              </a:ext>
            </a:extLst>
          </p:cNvPr>
          <p:cNvSpPr>
            <a:spLocks noGrp="1" noChangeArrowheads="1"/>
          </p:cNvSpPr>
          <p:nvPr>
            <p:ph type="title" idx="4294967295"/>
          </p:nvPr>
        </p:nvSpPr>
        <p:spPr>
          <a:xfrm>
            <a:off x="1981200" y="214313"/>
            <a:ext cx="8116888" cy="576262"/>
          </a:xfrm>
        </p:spPr>
        <p:txBody>
          <a:bodyPr>
            <a:normAutofit fontScale="90000"/>
          </a:bodyPr>
          <a:lstStyle/>
          <a:p>
            <a:pPr eaLnBrk="1" hangingPunct="1"/>
            <a:r>
              <a:rPr lang="en-US" altLang="en-US"/>
              <a:t>Interrupt-drive I/O Cycle</a:t>
            </a:r>
          </a:p>
        </p:txBody>
      </p:sp>
      <p:pic>
        <p:nvPicPr>
          <p:cNvPr id="32771" name="Picture 3">
            <a:extLst>
              <a:ext uri="{FF2B5EF4-FFF2-40B4-BE49-F238E27FC236}">
                <a16:creationId xmlns:a16="http://schemas.microsoft.com/office/drawing/2014/main" id="{E86048AC-75FB-4CAE-AB8A-81F852B95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738" y="1179514"/>
            <a:ext cx="5084762" cy="501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BC952A8-C6F2-4247-AAA6-A0FD865283B8}"/>
              </a:ext>
            </a:extLst>
          </p:cNvPr>
          <p:cNvSpPr>
            <a:spLocks noGrp="1" noChangeArrowheads="1"/>
          </p:cNvSpPr>
          <p:nvPr>
            <p:ph type="title" idx="4294967295"/>
          </p:nvPr>
        </p:nvSpPr>
        <p:spPr>
          <a:xfrm>
            <a:off x="1981201" y="212726"/>
            <a:ext cx="8099425" cy="576263"/>
          </a:xfrm>
        </p:spPr>
        <p:txBody>
          <a:bodyPr>
            <a:normAutofit fontScale="90000"/>
          </a:bodyPr>
          <a:lstStyle/>
          <a:p>
            <a:pPr eaLnBrk="1" hangingPunct="1"/>
            <a:r>
              <a:rPr lang="en-US" altLang="en-US"/>
              <a:t>I/O Structure</a:t>
            </a:r>
          </a:p>
        </p:txBody>
      </p:sp>
      <p:sp>
        <p:nvSpPr>
          <p:cNvPr id="34819" name="Rectangle 3">
            <a:extLst>
              <a:ext uri="{FF2B5EF4-FFF2-40B4-BE49-F238E27FC236}">
                <a16:creationId xmlns:a16="http://schemas.microsoft.com/office/drawing/2014/main" id="{B40AB73B-055F-4D5D-997B-F04836742E41}"/>
              </a:ext>
            </a:extLst>
          </p:cNvPr>
          <p:cNvSpPr>
            <a:spLocks noGrp="1" noChangeArrowheads="1"/>
          </p:cNvSpPr>
          <p:nvPr>
            <p:ph type="body" idx="4294967295"/>
          </p:nvPr>
        </p:nvSpPr>
        <p:spPr>
          <a:xfrm>
            <a:off x="2419352" y="1244601"/>
            <a:ext cx="6618153" cy="4351969"/>
          </a:xfrm>
        </p:spPr>
        <p:txBody>
          <a:bodyPr/>
          <a:lstStyle/>
          <a:p>
            <a:pPr>
              <a:lnSpc>
                <a:spcPct val="90000"/>
              </a:lnSpc>
            </a:pPr>
            <a:r>
              <a:rPr lang="en-US" altLang="en-US" dirty="0"/>
              <a:t>Two methods for handling I/O</a:t>
            </a:r>
          </a:p>
          <a:p>
            <a:pPr lvl="1">
              <a:lnSpc>
                <a:spcPct val="90000"/>
              </a:lnSpc>
            </a:pPr>
            <a:r>
              <a:rPr lang="en-US" altLang="en-US" dirty="0"/>
              <a:t>After I/O starts, control returns to user program only upon I/O completion</a:t>
            </a:r>
          </a:p>
          <a:p>
            <a:pPr lvl="1">
              <a:lnSpc>
                <a:spcPct val="90000"/>
              </a:lnSpc>
            </a:pPr>
            <a:r>
              <a:rPr lang="en-US" altLang="en-US" dirty="0"/>
              <a:t>After I/O starts, control returns to user program without waiting for I/O completion</a:t>
            </a:r>
          </a:p>
        </p:txBody>
      </p:sp>
    </p:spTree>
    <p:extLst>
      <p:ext uri="{BB962C8B-B14F-4D97-AF65-F5344CB8AC3E}">
        <p14:creationId xmlns:p14="http://schemas.microsoft.com/office/powerpoint/2010/main" val="157006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xfrm>
            <a:off x="1895475" y="1900238"/>
            <a:ext cx="8458200" cy="1143000"/>
          </a:xfrm>
          <a:noFill/>
        </p:spPr>
        <p:txBody>
          <a:bodyPr/>
          <a:lstStyle/>
          <a:p>
            <a:pPr eaLnBrk="1" hangingPunct="1"/>
            <a:r>
              <a:rPr lang="en-US" altLang="en-US"/>
              <a:t>Chapter 1: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BC952A8-C6F2-4247-AAA6-A0FD865283B8}"/>
              </a:ext>
            </a:extLst>
          </p:cNvPr>
          <p:cNvSpPr>
            <a:spLocks noGrp="1" noChangeArrowheads="1"/>
          </p:cNvSpPr>
          <p:nvPr>
            <p:ph type="title" idx="4294967295"/>
          </p:nvPr>
        </p:nvSpPr>
        <p:spPr>
          <a:xfrm>
            <a:off x="1981201" y="212726"/>
            <a:ext cx="8099425" cy="576263"/>
          </a:xfrm>
        </p:spPr>
        <p:txBody>
          <a:bodyPr>
            <a:normAutofit fontScale="90000"/>
          </a:bodyPr>
          <a:lstStyle/>
          <a:p>
            <a:pPr eaLnBrk="1" hangingPunct="1"/>
            <a:r>
              <a:rPr lang="en-US" altLang="en-US" dirty="0"/>
              <a:t>I/O Structure </a:t>
            </a:r>
            <a:r>
              <a:rPr lang="en-US" altLang="en-US"/>
              <a:t>(Cont.)</a:t>
            </a:r>
          </a:p>
        </p:txBody>
      </p:sp>
      <p:sp>
        <p:nvSpPr>
          <p:cNvPr id="34819" name="Rectangle 3">
            <a:extLst>
              <a:ext uri="{FF2B5EF4-FFF2-40B4-BE49-F238E27FC236}">
                <a16:creationId xmlns:a16="http://schemas.microsoft.com/office/drawing/2014/main" id="{B40AB73B-055F-4D5D-997B-F04836742E41}"/>
              </a:ext>
            </a:extLst>
          </p:cNvPr>
          <p:cNvSpPr>
            <a:spLocks noGrp="1" noChangeArrowheads="1"/>
          </p:cNvSpPr>
          <p:nvPr>
            <p:ph type="body" idx="4294967295"/>
          </p:nvPr>
        </p:nvSpPr>
        <p:spPr>
          <a:xfrm>
            <a:off x="2419351" y="1244601"/>
            <a:ext cx="7202048" cy="4528239"/>
          </a:xfrm>
        </p:spPr>
        <p:txBody>
          <a:bodyPr>
            <a:normAutofit fontScale="92500" lnSpcReduction="20000"/>
          </a:bodyPr>
          <a:lstStyle/>
          <a:p>
            <a:pPr>
              <a:lnSpc>
                <a:spcPct val="90000"/>
              </a:lnSpc>
            </a:pPr>
            <a:r>
              <a:rPr lang="en-US" altLang="en-US" dirty="0"/>
              <a:t>After I/O starts, control returns to user program only upon I/O completion</a:t>
            </a:r>
          </a:p>
          <a:p>
            <a:pPr lvl="1">
              <a:lnSpc>
                <a:spcPct val="90000"/>
              </a:lnSpc>
            </a:pPr>
            <a:r>
              <a:rPr lang="en-US" altLang="en-US" dirty="0"/>
              <a:t>Wait instruction idles the CPU until the next interrupt</a:t>
            </a:r>
          </a:p>
          <a:p>
            <a:pPr lvl="1">
              <a:lnSpc>
                <a:spcPct val="90000"/>
              </a:lnSpc>
            </a:pPr>
            <a:r>
              <a:rPr lang="en-US" altLang="en-US" dirty="0"/>
              <a:t>Wait loop (contention for memory access)</a:t>
            </a:r>
          </a:p>
          <a:p>
            <a:pPr lvl="1">
              <a:lnSpc>
                <a:spcPct val="90000"/>
              </a:lnSpc>
            </a:pPr>
            <a:r>
              <a:rPr lang="en-US" altLang="en-US" dirty="0"/>
              <a:t>At most one I/O request is outstanding at a time, no simultaneous I/O processing</a:t>
            </a:r>
          </a:p>
          <a:p>
            <a:pPr>
              <a:lnSpc>
                <a:spcPct val="90000"/>
              </a:lnSpc>
            </a:pPr>
            <a:r>
              <a:rPr lang="en-US" altLang="en-US" dirty="0"/>
              <a:t>After I/O starts, control returns to user program without waiting for I/O completion</a:t>
            </a:r>
          </a:p>
          <a:p>
            <a:pPr lvl="1">
              <a:lnSpc>
                <a:spcPct val="90000"/>
              </a:lnSpc>
            </a:pPr>
            <a:r>
              <a:rPr lang="en-US" altLang="en-US" b="1" dirty="0">
                <a:solidFill>
                  <a:srgbClr val="3366FF"/>
                </a:solidFill>
              </a:rPr>
              <a:t>System call </a:t>
            </a:r>
            <a:r>
              <a:rPr lang="en-US" altLang="en-US" dirty="0"/>
              <a:t>– request to the OS to allow user to wait for I/O completion</a:t>
            </a:r>
          </a:p>
          <a:p>
            <a:pPr lvl="1">
              <a:lnSpc>
                <a:spcPct val="90000"/>
              </a:lnSpc>
            </a:pPr>
            <a:r>
              <a:rPr lang="en-US" altLang="en-US" b="1" dirty="0">
                <a:solidFill>
                  <a:srgbClr val="3366FF"/>
                </a:solidFill>
              </a:rPr>
              <a:t>Device-status table </a:t>
            </a:r>
            <a:r>
              <a:rPr lang="en-US" altLang="en-US" dirty="0"/>
              <a:t>contains entry for each I/O device indicating its type, address, and state</a:t>
            </a:r>
          </a:p>
          <a:p>
            <a:pPr lvl="1">
              <a:lnSpc>
                <a:spcPct val="90000"/>
              </a:lnSpc>
            </a:pPr>
            <a:r>
              <a:rPr lang="en-US" altLang="en-US" dirty="0"/>
              <a:t>OS indexes into I/O device table to determine device status and to modify table entry to include interrupt</a:t>
            </a:r>
          </a:p>
          <a:p>
            <a:pPr lvl="1">
              <a:lnSpc>
                <a:spcPct val="90000"/>
              </a:lnSpc>
            </a:pP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96D48A8-E934-4737-801F-5300BF99F522}"/>
              </a:ext>
            </a:extLst>
          </p:cNvPr>
          <p:cNvSpPr>
            <a:spLocks noGrp="1" noChangeArrowheads="1"/>
          </p:cNvSpPr>
          <p:nvPr>
            <p:ph type="title" idx="4294967295"/>
          </p:nvPr>
        </p:nvSpPr>
        <p:spPr>
          <a:xfrm>
            <a:off x="1981201" y="201613"/>
            <a:ext cx="8061325" cy="576262"/>
          </a:xfrm>
        </p:spPr>
        <p:txBody>
          <a:bodyPr>
            <a:normAutofit fontScale="90000"/>
          </a:bodyPr>
          <a:lstStyle/>
          <a:p>
            <a:pPr eaLnBrk="1" hangingPunct="1"/>
            <a:r>
              <a:rPr lang="en-US" altLang="en-US"/>
              <a:t>Computer Startup</a:t>
            </a:r>
          </a:p>
        </p:txBody>
      </p:sp>
      <p:sp>
        <p:nvSpPr>
          <p:cNvPr id="28675" name="Rectangle 3">
            <a:extLst>
              <a:ext uri="{FF2B5EF4-FFF2-40B4-BE49-F238E27FC236}">
                <a16:creationId xmlns:a16="http://schemas.microsoft.com/office/drawing/2014/main" id="{5671F379-5298-4D0E-A99C-F90AC4610954}"/>
              </a:ext>
            </a:extLst>
          </p:cNvPr>
          <p:cNvSpPr>
            <a:spLocks noGrp="1" noChangeArrowheads="1"/>
          </p:cNvSpPr>
          <p:nvPr>
            <p:ph type="body" idx="4294967295"/>
          </p:nvPr>
        </p:nvSpPr>
        <p:spPr>
          <a:xfrm>
            <a:off x="2330451" y="1233489"/>
            <a:ext cx="6432550" cy="4416198"/>
          </a:xfrm>
        </p:spPr>
        <p:txBody>
          <a:bodyPr/>
          <a:lstStyle/>
          <a:p>
            <a:r>
              <a:rPr lang="en-US" altLang="en-US" b="1" dirty="0">
                <a:solidFill>
                  <a:srgbClr val="3366FF"/>
                </a:solidFill>
              </a:rPr>
              <a:t>Bootstrap program</a:t>
            </a:r>
            <a:r>
              <a:rPr lang="en-US" altLang="en-US" dirty="0">
                <a:solidFill>
                  <a:srgbClr val="3366FF"/>
                </a:solidFill>
              </a:rPr>
              <a:t> </a:t>
            </a:r>
            <a:r>
              <a:rPr lang="en-US" altLang="en-US" dirty="0"/>
              <a:t>is loaded at power-up or reboot</a:t>
            </a:r>
          </a:p>
          <a:p>
            <a:pPr lvl="1"/>
            <a:r>
              <a:rPr lang="en-US" altLang="en-US" dirty="0"/>
              <a:t>Typically stored in ROM or EPROM, generally known as </a:t>
            </a:r>
            <a:r>
              <a:rPr lang="en-US" altLang="en-US" b="1" dirty="0">
                <a:solidFill>
                  <a:srgbClr val="3366FF"/>
                </a:solidFill>
              </a:rPr>
              <a:t>firmware</a:t>
            </a:r>
          </a:p>
          <a:p>
            <a:pPr lvl="1"/>
            <a:r>
              <a:rPr lang="en-US" altLang="en-US" dirty="0"/>
              <a:t>Initializes all aspects of system</a:t>
            </a:r>
          </a:p>
          <a:p>
            <a:pPr lvl="1"/>
            <a:r>
              <a:rPr lang="en-US" altLang="en-US" dirty="0"/>
              <a:t>Loads operating system kernel and starts execution</a:t>
            </a:r>
          </a:p>
        </p:txBody>
      </p:sp>
    </p:spTree>
    <p:extLst>
      <p:ext uri="{BB962C8B-B14F-4D97-AF65-F5344CB8AC3E}">
        <p14:creationId xmlns:p14="http://schemas.microsoft.com/office/powerpoint/2010/main" val="289056828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3668488" y="2888119"/>
            <a:ext cx="5116286" cy="1030738"/>
          </a:xfrm>
        </p:spPr>
        <p:txBody>
          <a:bodyPr/>
          <a:lstStyle/>
          <a:p>
            <a:pPr marL="457200" lvl="1" indent="0">
              <a:buNone/>
            </a:pPr>
            <a:r>
              <a:rPr lang="en-US" altLang="en-US" sz="2800" dirty="0"/>
              <a:t>Storage Structure</a:t>
            </a:r>
          </a:p>
        </p:txBody>
      </p:sp>
    </p:spTree>
    <p:extLst>
      <p:ext uri="{BB962C8B-B14F-4D97-AF65-F5344CB8AC3E}">
        <p14:creationId xmlns:p14="http://schemas.microsoft.com/office/powerpoint/2010/main" val="26530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64AC02E-E41F-46F8-AB7D-B5616F48344A}"/>
              </a:ext>
            </a:extLst>
          </p:cNvPr>
          <p:cNvSpPr>
            <a:spLocks noGrp="1" noChangeArrowheads="1"/>
          </p:cNvSpPr>
          <p:nvPr>
            <p:ph type="title" idx="4294967295"/>
          </p:nvPr>
        </p:nvSpPr>
        <p:spPr>
          <a:xfrm>
            <a:off x="1981201" y="198438"/>
            <a:ext cx="8080375" cy="576262"/>
          </a:xfrm>
        </p:spPr>
        <p:txBody>
          <a:bodyPr>
            <a:normAutofit fontScale="90000"/>
          </a:bodyPr>
          <a:lstStyle/>
          <a:p>
            <a:pPr eaLnBrk="1" hangingPunct="1"/>
            <a:r>
              <a:rPr lang="en-US" altLang="en-US"/>
              <a:t>Storage Structure</a:t>
            </a:r>
          </a:p>
        </p:txBody>
      </p:sp>
      <p:sp>
        <p:nvSpPr>
          <p:cNvPr id="36867" name="Rectangle 3">
            <a:extLst>
              <a:ext uri="{FF2B5EF4-FFF2-40B4-BE49-F238E27FC236}">
                <a16:creationId xmlns:a16="http://schemas.microsoft.com/office/drawing/2014/main" id="{2A855027-4195-4654-9750-3AA93B73284D}"/>
              </a:ext>
            </a:extLst>
          </p:cNvPr>
          <p:cNvSpPr>
            <a:spLocks noGrp="1" noChangeArrowheads="1"/>
          </p:cNvSpPr>
          <p:nvPr>
            <p:ph type="body" idx="4294967295"/>
          </p:nvPr>
        </p:nvSpPr>
        <p:spPr>
          <a:xfrm>
            <a:off x="2325688" y="1143002"/>
            <a:ext cx="6744624" cy="4393640"/>
          </a:xfrm>
        </p:spPr>
        <p:txBody>
          <a:bodyPr/>
          <a:lstStyle/>
          <a:p>
            <a:r>
              <a:rPr lang="en-US" altLang="en-US" sz="1700" dirty="0"/>
              <a:t>Main memory – only large storage media that the CPU can access directly</a:t>
            </a:r>
          </a:p>
          <a:p>
            <a:pPr lvl="1"/>
            <a:r>
              <a:rPr lang="en-US" altLang="en-US" sz="1600" b="1" dirty="0">
                <a:solidFill>
                  <a:srgbClr val="3366FF"/>
                </a:solidFill>
              </a:rPr>
              <a:t>Random</a:t>
            </a:r>
            <a:r>
              <a:rPr lang="en-US" altLang="en-US" sz="1600" dirty="0">
                <a:solidFill>
                  <a:srgbClr val="0000FF"/>
                </a:solidFill>
              </a:rPr>
              <a:t> </a:t>
            </a:r>
            <a:r>
              <a:rPr lang="en-US" altLang="en-US" sz="1600" b="1" dirty="0">
                <a:solidFill>
                  <a:srgbClr val="3366FF"/>
                </a:solidFill>
              </a:rPr>
              <a:t>access</a:t>
            </a:r>
          </a:p>
          <a:p>
            <a:pPr lvl="1"/>
            <a:r>
              <a:rPr lang="en-US" altLang="en-US" sz="1600" dirty="0"/>
              <a:t>Typically </a:t>
            </a:r>
            <a:r>
              <a:rPr lang="en-US" altLang="en-US" sz="1600" b="1" dirty="0">
                <a:solidFill>
                  <a:srgbClr val="3366FF"/>
                </a:solidFill>
              </a:rPr>
              <a:t>volatile</a:t>
            </a:r>
          </a:p>
          <a:p>
            <a:pPr lvl="1"/>
            <a:r>
              <a:rPr lang="en-US" altLang="en-US" dirty="0"/>
              <a:t>Typically</a:t>
            </a:r>
            <a:r>
              <a:rPr lang="en-US" altLang="en-US" sz="1600" b="1" dirty="0">
                <a:solidFill>
                  <a:srgbClr val="3366FF"/>
                </a:solidFill>
              </a:rPr>
              <a:t> random-access memory </a:t>
            </a:r>
            <a:r>
              <a:rPr lang="en-US" altLang="en-US" dirty="0"/>
              <a:t>in the form of </a:t>
            </a:r>
            <a:r>
              <a:rPr lang="en-US" altLang="en-US" sz="1600" b="1" dirty="0">
                <a:solidFill>
                  <a:srgbClr val="3366FF"/>
                </a:solidFill>
              </a:rPr>
              <a:t>Dynamic Random-access Memory (DRAM)</a:t>
            </a:r>
          </a:p>
          <a:p>
            <a:r>
              <a:rPr lang="en-US" altLang="en-US" sz="1700" dirty="0"/>
              <a:t>Secondary storage – extension of main memory that provides large </a:t>
            </a:r>
            <a:r>
              <a:rPr lang="en-US" altLang="en-US" sz="1700" b="1" dirty="0">
                <a:solidFill>
                  <a:srgbClr val="3366FF"/>
                </a:solidFill>
              </a:rPr>
              <a:t>nonvolatile</a:t>
            </a:r>
            <a:r>
              <a:rPr lang="en-US" altLang="en-US" sz="1700" dirty="0">
                <a:solidFill>
                  <a:srgbClr val="0000FF"/>
                </a:solidFill>
              </a:rPr>
              <a:t> </a:t>
            </a:r>
            <a:r>
              <a:rPr lang="en-US" altLang="en-US" sz="1700" dirty="0"/>
              <a:t>storage capacity</a:t>
            </a:r>
          </a:p>
        </p:txBody>
      </p:sp>
    </p:spTree>
    <p:extLst>
      <p:ext uri="{BB962C8B-B14F-4D97-AF65-F5344CB8AC3E}">
        <p14:creationId xmlns:p14="http://schemas.microsoft.com/office/powerpoint/2010/main" val="1975106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64AC02E-E41F-46F8-AB7D-B5616F48344A}"/>
              </a:ext>
            </a:extLst>
          </p:cNvPr>
          <p:cNvSpPr>
            <a:spLocks noGrp="1" noChangeArrowheads="1"/>
          </p:cNvSpPr>
          <p:nvPr>
            <p:ph type="title" idx="4294967295"/>
          </p:nvPr>
        </p:nvSpPr>
        <p:spPr>
          <a:xfrm>
            <a:off x="1981201" y="198438"/>
            <a:ext cx="8080375" cy="576262"/>
          </a:xfrm>
        </p:spPr>
        <p:txBody>
          <a:bodyPr>
            <a:normAutofit fontScale="90000"/>
          </a:bodyPr>
          <a:lstStyle/>
          <a:p>
            <a:pPr eaLnBrk="1" hangingPunct="1"/>
            <a:r>
              <a:rPr lang="en-US" altLang="en-US" dirty="0"/>
              <a:t>Storage Structure (Cont.)</a:t>
            </a:r>
          </a:p>
        </p:txBody>
      </p:sp>
      <p:sp>
        <p:nvSpPr>
          <p:cNvPr id="36867" name="Rectangle 3">
            <a:extLst>
              <a:ext uri="{FF2B5EF4-FFF2-40B4-BE49-F238E27FC236}">
                <a16:creationId xmlns:a16="http://schemas.microsoft.com/office/drawing/2014/main" id="{2A855027-4195-4654-9750-3AA93B73284D}"/>
              </a:ext>
            </a:extLst>
          </p:cNvPr>
          <p:cNvSpPr>
            <a:spLocks noGrp="1" noChangeArrowheads="1"/>
          </p:cNvSpPr>
          <p:nvPr>
            <p:ph type="body" idx="4294967295"/>
          </p:nvPr>
        </p:nvSpPr>
        <p:spPr>
          <a:xfrm>
            <a:off x="2325688" y="1099455"/>
            <a:ext cx="6905398" cy="4441370"/>
          </a:xfrm>
        </p:spPr>
        <p:txBody>
          <a:bodyPr/>
          <a:lstStyle/>
          <a:p>
            <a:r>
              <a:rPr lang="en-US" altLang="en-US" sz="1700" b="1" dirty="0">
                <a:solidFill>
                  <a:srgbClr val="3366FF"/>
                </a:solidFill>
              </a:rPr>
              <a:t>Hard Disk Drives </a:t>
            </a:r>
            <a:r>
              <a:rPr lang="en-US" altLang="en-US" sz="1700" dirty="0"/>
              <a:t>(</a:t>
            </a:r>
            <a:r>
              <a:rPr lang="en-US" altLang="en-US" sz="1700" b="1" dirty="0">
                <a:solidFill>
                  <a:srgbClr val="3366FF"/>
                </a:solidFill>
              </a:rPr>
              <a:t>HDD</a:t>
            </a:r>
            <a:r>
              <a:rPr lang="en-US" altLang="en-US" sz="1700" dirty="0"/>
              <a:t>) – rigid metal or glass platters covered with magnetic recording material </a:t>
            </a:r>
          </a:p>
          <a:p>
            <a:pPr lvl="1"/>
            <a:r>
              <a:rPr lang="en-US" altLang="en-US" sz="1600" dirty="0"/>
              <a:t>Disk surface is logically divided into </a:t>
            </a:r>
            <a:r>
              <a:rPr lang="en-US" altLang="en-US" sz="1600" b="1" dirty="0">
                <a:solidFill>
                  <a:srgbClr val="3366FF"/>
                </a:solidFill>
              </a:rPr>
              <a:t>tracks</a:t>
            </a:r>
            <a:r>
              <a:rPr lang="en-US" altLang="en-US" sz="1600" dirty="0"/>
              <a:t>, which are subdivided into </a:t>
            </a:r>
            <a:r>
              <a:rPr lang="en-US" altLang="en-US" sz="1600" b="1" dirty="0">
                <a:solidFill>
                  <a:srgbClr val="3366FF"/>
                </a:solidFill>
              </a:rPr>
              <a:t>sectors</a:t>
            </a:r>
          </a:p>
          <a:p>
            <a:pPr lvl="1"/>
            <a:r>
              <a:rPr lang="en-US" altLang="en-US" sz="1600" dirty="0"/>
              <a:t>The </a:t>
            </a:r>
            <a:r>
              <a:rPr lang="en-US" altLang="en-US" sz="1600" b="1" dirty="0">
                <a:solidFill>
                  <a:srgbClr val="3366FF"/>
                </a:solidFill>
              </a:rPr>
              <a:t>disk controller </a:t>
            </a:r>
            <a:r>
              <a:rPr lang="en-US" altLang="en-US" sz="1600" dirty="0"/>
              <a:t>determines the logical interaction between the device and the computer </a:t>
            </a:r>
          </a:p>
          <a:p>
            <a:r>
              <a:rPr lang="en-US" altLang="en-US" sz="1700" b="1" dirty="0">
                <a:solidFill>
                  <a:srgbClr val="3366FF"/>
                </a:solidFill>
              </a:rPr>
              <a:t>Non-volatile memory (NVM) </a:t>
            </a:r>
            <a:r>
              <a:rPr lang="en-US" altLang="en-US" sz="1700" dirty="0"/>
              <a:t>devices– faster than hard disks, nonvolatile</a:t>
            </a:r>
          </a:p>
          <a:p>
            <a:pPr lvl="1"/>
            <a:r>
              <a:rPr lang="en-US" altLang="en-US" sz="1600" dirty="0"/>
              <a:t>Various technologies</a:t>
            </a:r>
          </a:p>
          <a:p>
            <a:pPr lvl="1"/>
            <a:r>
              <a:rPr lang="en-US" altLang="en-US" sz="1600" dirty="0"/>
              <a:t>Becoming more popular as capacity and performance increases, price drops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a:extLst>
              <a:ext uri="{FF2B5EF4-FFF2-40B4-BE49-F238E27FC236}">
                <a16:creationId xmlns:a16="http://schemas.microsoft.com/office/drawing/2014/main" id="{9399C31D-3B45-4819-86D3-3562EEC74425}"/>
              </a:ext>
            </a:extLst>
          </p:cNvPr>
          <p:cNvSpPr>
            <a:spLocks noGrp="1" noChangeArrowheads="1"/>
          </p:cNvSpPr>
          <p:nvPr>
            <p:ph type="title"/>
          </p:nvPr>
        </p:nvSpPr>
        <p:spPr>
          <a:xfrm>
            <a:off x="2471739" y="203201"/>
            <a:ext cx="7851775" cy="576263"/>
          </a:xfrm>
        </p:spPr>
        <p:txBody>
          <a:bodyPr/>
          <a:lstStyle/>
          <a:p>
            <a:r>
              <a:rPr lang="en-US" altLang="en-US" sz="3000"/>
              <a:t>Storage Definitions and Notation Review</a:t>
            </a:r>
          </a:p>
        </p:txBody>
      </p:sp>
      <p:pic>
        <p:nvPicPr>
          <p:cNvPr id="38915" name="Picture 3">
            <a:extLst>
              <a:ext uri="{FF2B5EF4-FFF2-40B4-BE49-F238E27FC236}">
                <a16:creationId xmlns:a16="http://schemas.microsoft.com/office/drawing/2014/main" id="{7CEF2D5C-E937-4516-898C-4034833D2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738" y="1079500"/>
            <a:ext cx="73533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00AC8D8D-292B-2943-B449-B924F9BB88F3}"/>
              </a:ext>
            </a:extLst>
          </p:cNvPr>
          <p:cNvSpPr/>
          <p:nvPr/>
        </p:nvSpPr>
        <p:spPr bwMode="auto">
          <a:xfrm>
            <a:off x="2284413" y="1079500"/>
            <a:ext cx="8039100" cy="4953000"/>
          </a:xfrm>
          <a:prstGeom prst="rect">
            <a:avLst/>
          </a:prstGeom>
          <a:solidFill>
            <a:srgbClr val="CEEBFA"/>
          </a:solidFill>
          <a:ln w="9525" cap="flat" cmpd="sng" algn="ctr">
            <a:solidFill>
              <a:schemeClr val="tx1"/>
            </a:solidFill>
            <a:prstDash val="solid"/>
            <a:round/>
            <a:headEnd type="none" w="med" len="med"/>
            <a:tailEnd type="none" w="med" len="med"/>
          </a:ln>
          <a:effectLst/>
        </p:spPr>
        <p:txBody>
          <a:bodyPr wrap="none"/>
          <a:lstStyle/>
          <a:p>
            <a:pPr>
              <a:defRPr/>
            </a:pPr>
            <a:r>
              <a:rPr lang="en-US" sz="1400" dirty="0"/>
              <a:t> The basic unit of computer storage is the </a:t>
            </a:r>
            <a:r>
              <a:rPr kumimoji="1" lang="en-US" sz="1600" b="1" dirty="0">
                <a:solidFill>
                  <a:srgbClr val="3366FF"/>
                </a:solidFill>
              </a:rPr>
              <a:t>bit</a:t>
            </a:r>
            <a:r>
              <a:rPr lang="en-US" sz="1400" dirty="0"/>
              <a:t> . A bit can contain one of two</a:t>
            </a:r>
          </a:p>
          <a:p>
            <a:pPr>
              <a:defRPr/>
            </a:pPr>
            <a:r>
              <a:rPr lang="en-US" sz="1400" dirty="0"/>
              <a:t>values, 0 and 1. All other storage in a computer is based on collections of bits.</a:t>
            </a:r>
          </a:p>
          <a:p>
            <a:pPr>
              <a:defRPr/>
            </a:pPr>
            <a:r>
              <a:rPr lang="en-US" sz="1400" dirty="0"/>
              <a:t>Given enough bits, it is amazing how many things a computer can represent:</a:t>
            </a:r>
          </a:p>
          <a:p>
            <a:pPr>
              <a:defRPr/>
            </a:pPr>
            <a:r>
              <a:rPr lang="en-US" sz="1400" dirty="0"/>
              <a:t>numbers, letters, images, movies, sounds, documents, and programs, to name</a:t>
            </a:r>
          </a:p>
          <a:p>
            <a:pPr>
              <a:defRPr/>
            </a:pPr>
            <a:r>
              <a:rPr lang="en-US" sz="1400" dirty="0"/>
              <a:t>a few. A </a:t>
            </a:r>
            <a:r>
              <a:rPr kumimoji="1" lang="en-US" sz="1600" b="1" dirty="0">
                <a:solidFill>
                  <a:srgbClr val="3366FF"/>
                </a:solidFill>
              </a:rPr>
              <a:t>byte</a:t>
            </a:r>
            <a:r>
              <a:rPr lang="en-US" sz="1400" dirty="0"/>
              <a:t> is 8 bits, and on most computers it is the smallest convenient</a:t>
            </a:r>
          </a:p>
          <a:p>
            <a:pPr>
              <a:defRPr/>
            </a:pPr>
            <a:r>
              <a:rPr lang="en-US" sz="1400" dirty="0"/>
              <a:t>chunk of storage. For example, most computers don’t have an instruction to</a:t>
            </a:r>
          </a:p>
          <a:p>
            <a:pPr>
              <a:defRPr/>
            </a:pPr>
            <a:r>
              <a:rPr lang="en-US" sz="1400" dirty="0"/>
              <a:t>move a bit but do have one to move a byte. A less common term is </a:t>
            </a:r>
            <a:r>
              <a:rPr kumimoji="1" lang="en-US" sz="1600" b="1" dirty="0">
                <a:solidFill>
                  <a:srgbClr val="3366FF"/>
                </a:solidFill>
              </a:rPr>
              <a:t>word</a:t>
            </a:r>
            <a:r>
              <a:rPr lang="en-US" sz="1400" dirty="0"/>
              <a:t>,</a:t>
            </a:r>
          </a:p>
          <a:p>
            <a:pPr>
              <a:defRPr/>
            </a:pPr>
            <a:r>
              <a:rPr lang="en-US" sz="1400" dirty="0"/>
              <a:t>which is a given computer architecture’s native unit of data. A word is made</a:t>
            </a:r>
          </a:p>
          <a:p>
            <a:pPr>
              <a:defRPr/>
            </a:pPr>
            <a:r>
              <a:rPr lang="en-US" sz="1400" dirty="0"/>
              <a:t>up of one or more bytes. For example, a computer that has 64-bit registers and</a:t>
            </a:r>
          </a:p>
          <a:p>
            <a:pPr>
              <a:defRPr/>
            </a:pPr>
            <a:r>
              <a:rPr lang="en-US" sz="1400" dirty="0"/>
              <a:t>64-bit memory addressing typically has 64-bit (8-byte) words. A computer</a:t>
            </a:r>
          </a:p>
          <a:p>
            <a:pPr>
              <a:defRPr/>
            </a:pPr>
            <a:r>
              <a:rPr lang="en-US" sz="1400" dirty="0"/>
              <a:t>executes many operations in its native word size rather than a byte at a time.</a:t>
            </a:r>
          </a:p>
          <a:p>
            <a:pPr>
              <a:defRPr/>
            </a:pPr>
            <a:endParaRPr lang="en-US" sz="1400" dirty="0"/>
          </a:p>
          <a:p>
            <a:pPr>
              <a:defRPr/>
            </a:pPr>
            <a:r>
              <a:rPr lang="en-US" sz="1400" dirty="0"/>
              <a:t>Computer storage, along with most computer throughput, is generally</a:t>
            </a:r>
          </a:p>
          <a:p>
            <a:pPr>
              <a:defRPr/>
            </a:pPr>
            <a:r>
              <a:rPr lang="en-US" sz="1400" dirty="0"/>
              <a:t>measured and manipulated in bytes and collections of bytes. A </a:t>
            </a:r>
            <a:r>
              <a:rPr kumimoji="1" lang="en-US" sz="1600" b="1" dirty="0">
                <a:solidFill>
                  <a:srgbClr val="3366FF"/>
                </a:solidFill>
              </a:rPr>
              <a:t>kilobyte</a:t>
            </a:r>
            <a:r>
              <a:rPr lang="en-US" sz="1400" dirty="0"/>
              <a:t> , or</a:t>
            </a:r>
          </a:p>
          <a:p>
            <a:pPr>
              <a:defRPr/>
            </a:pPr>
            <a:r>
              <a:rPr lang="en-US" sz="1400" dirty="0"/>
              <a:t>KB , is 1,024 bytes; a </a:t>
            </a:r>
            <a:r>
              <a:rPr kumimoji="1" lang="en-US" sz="1600" b="1" dirty="0">
                <a:solidFill>
                  <a:srgbClr val="3366FF"/>
                </a:solidFill>
              </a:rPr>
              <a:t>megabyte</a:t>
            </a:r>
            <a:r>
              <a:rPr lang="en-US" sz="1400" dirty="0"/>
              <a:t> , or </a:t>
            </a:r>
            <a:r>
              <a:rPr kumimoji="1" lang="en-US" sz="1600" b="1" dirty="0">
                <a:solidFill>
                  <a:srgbClr val="3366FF"/>
                </a:solidFill>
              </a:rPr>
              <a:t>MB</a:t>
            </a:r>
            <a:r>
              <a:rPr lang="en-US" sz="1400" dirty="0"/>
              <a:t> , is 1,024</a:t>
            </a:r>
            <a:r>
              <a:rPr lang="en-US" sz="1400" baseline="30000" dirty="0"/>
              <a:t>2</a:t>
            </a:r>
            <a:r>
              <a:rPr lang="en-US" sz="1400" dirty="0"/>
              <a:t>  bytes; a </a:t>
            </a:r>
            <a:r>
              <a:rPr kumimoji="1" lang="en-US" sz="1600" b="1" dirty="0">
                <a:solidFill>
                  <a:srgbClr val="3366FF"/>
                </a:solidFill>
              </a:rPr>
              <a:t>gigabyte</a:t>
            </a:r>
            <a:r>
              <a:rPr lang="en-US" sz="1400" dirty="0"/>
              <a:t> , or GB , is</a:t>
            </a:r>
          </a:p>
          <a:p>
            <a:pPr>
              <a:defRPr/>
            </a:pPr>
            <a:r>
              <a:rPr lang="en-US" sz="1400" dirty="0"/>
              <a:t>1,024</a:t>
            </a:r>
            <a:r>
              <a:rPr lang="en-US" sz="1400" baseline="30000" dirty="0"/>
              <a:t>3</a:t>
            </a:r>
            <a:r>
              <a:rPr lang="en-US" sz="1400" dirty="0"/>
              <a:t>  bytes; a </a:t>
            </a:r>
            <a:r>
              <a:rPr kumimoji="1" lang="en-US" sz="1600" b="1" dirty="0">
                <a:solidFill>
                  <a:srgbClr val="3366FF"/>
                </a:solidFill>
              </a:rPr>
              <a:t>terabyte</a:t>
            </a:r>
            <a:r>
              <a:rPr lang="en-US" sz="1400" dirty="0"/>
              <a:t> , or </a:t>
            </a:r>
            <a:r>
              <a:rPr kumimoji="1" lang="en-US" sz="1600" b="1" dirty="0">
                <a:solidFill>
                  <a:srgbClr val="3366FF"/>
                </a:solidFill>
              </a:rPr>
              <a:t>TB</a:t>
            </a:r>
            <a:r>
              <a:rPr lang="en-US" sz="1400" dirty="0"/>
              <a:t> , is 1,024</a:t>
            </a:r>
            <a:r>
              <a:rPr lang="en-US" sz="1400" baseline="30000" dirty="0"/>
              <a:t>4</a:t>
            </a:r>
            <a:r>
              <a:rPr lang="en-US" sz="1400" dirty="0"/>
              <a:t>  bytes; and a </a:t>
            </a:r>
            <a:r>
              <a:rPr kumimoji="1" lang="en-US" sz="1600" b="1" dirty="0">
                <a:solidFill>
                  <a:srgbClr val="3366FF"/>
                </a:solidFill>
              </a:rPr>
              <a:t>petabyte</a:t>
            </a:r>
            <a:r>
              <a:rPr lang="en-US" sz="1400" dirty="0"/>
              <a:t> , or </a:t>
            </a:r>
            <a:r>
              <a:rPr kumimoji="1" lang="en-US" sz="1600" b="1" dirty="0">
                <a:solidFill>
                  <a:srgbClr val="3366FF"/>
                </a:solidFill>
              </a:rPr>
              <a:t>PB</a:t>
            </a:r>
            <a:r>
              <a:rPr lang="en-US" sz="1400" dirty="0"/>
              <a:t> , is 1,024</a:t>
            </a:r>
            <a:r>
              <a:rPr lang="en-US" sz="1400" baseline="30000" dirty="0"/>
              <a:t>5</a:t>
            </a:r>
          </a:p>
          <a:p>
            <a:pPr>
              <a:defRPr/>
            </a:pPr>
            <a:r>
              <a:rPr lang="en-US" sz="1400" dirty="0"/>
              <a:t>bytes. Computer manufacturers often round off these numbers and say that</a:t>
            </a:r>
          </a:p>
          <a:p>
            <a:pPr>
              <a:defRPr/>
            </a:pPr>
            <a:r>
              <a:rPr lang="en-US" sz="1400" dirty="0"/>
              <a:t>a megabyte is 1 million bytes and a gigabyte is 1 billion bytes. Networking</a:t>
            </a:r>
          </a:p>
          <a:p>
            <a:pPr>
              <a:defRPr/>
            </a:pPr>
            <a:r>
              <a:rPr lang="en-US" sz="1400" dirty="0"/>
              <a:t>measurements are an exception to this general rule; they are given in bits</a:t>
            </a:r>
          </a:p>
          <a:p>
            <a:pPr>
              <a:defRPr/>
            </a:pPr>
            <a:r>
              <a:rPr lang="en-US" sz="1400" dirty="0"/>
              <a:t>(because networks move data a bit at a time).</a:t>
            </a:r>
          </a:p>
          <a:p>
            <a:pPr>
              <a:defRPr/>
            </a:pPr>
            <a:endParaRPr lang="en-US" sz="1400" dirty="0">
              <a:latin typeface="Verdana"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0644225-21A8-4691-99DE-5A23AE5833A2}"/>
              </a:ext>
            </a:extLst>
          </p:cNvPr>
          <p:cNvSpPr>
            <a:spLocks noGrp="1" noChangeArrowheads="1"/>
          </p:cNvSpPr>
          <p:nvPr>
            <p:ph type="title" idx="4294967295"/>
          </p:nvPr>
        </p:nvSpPr>
        <p:spPr>
          <a:xfrm>
            <a:off x="2400301" y="211138"/>
            <a:ext cx="7661275" cy="576262"/>
          </a:xfrm>
        </p:spPr>
        <p:txBody>
          <a:bodyPr>
            <a:normAutofit fontScale="90000"/>
          </a:bodyPr>
          <a:lstStyle/>
          <a:p>
            <a:pPr eaLnBrk="1" hangingPunct="1"/>
            <a:r>
              <a:rPr lang="en-US" altLang="en-US"/>
              <a:t>Storage Hierarchy</a:t>
            </a:r>
          </a:p>
        </p:txBody>
      </p:sp>
      <p:sp>
        <p:nvSpPr>
          <p:cNvPr id="39939" name="Rectangle 3">
            <a:extLst>
              <a:ext uri="{FF2B5EF4-FFF2-40B4-BE49-F238E27FC236}">
                <a16:creationId xmlns:a16="http://schemas.microsoft.com/office/drawing/2014/main" id="{D703547F-8757-4059-B0DB-0941113BB6DC}"/>
              </a:ext>
            </a:extLst>
          </p:cNvPr>
          <p:cNvSpPr>
            <a:spLocks noGrp="1" noChangeArrowheads="1"/>
          </p:cNvSpPr>
          <p:nvPr>
            <p:ph type="body" idx="4294967295"/>
          </p:nvPr>
        </p:nvSpPr>
        <p:spPr>
          <a:xfrm>
            <a:off x="2330450" y="1124629"/>
            <a:ext cx="7810500" cy="4530725"/>
          </a:xfrm>
        </p:spPr>
        <p:txBody>
          <a:bodyPr>
            <a:normAutofit lnSpcReduction="10000"/>
          </a:bodyPr>
          <a:lstStyle/>
          <a:p>
            <a:r>
              <a:rPr lang="en-US" altLang="en-US" dirty="0"/>
              <a:t>Storage systems organized in hierarchy</a:t>
            </a:r>
          </a:p>
          <a:p>
            <a:pPr lvl="1"/>
            <a:r>
              <a:rPr lang="en-US" altLang="en-US" dirty="0"/>
              <a:t>Speed</a:t>
            </a:r>
          </a:p>
          <a:p>
            <a:pPr lvl="1"/>
            <a:r>
              <a:rPr lang="en-US" altLang="en-US" dirty="0"/>
              <a:t>Cost</a:t>
            </a:r>
          </a:p>
          <a:p>
            <a:pPr lvl="1"/>
            <a:r>
              <a:rPr lang="en-US" altLang="en-US" dirty="0"/>
              <a:t>Volatility</a:t>
            </a:r>
          </a:p>
          <a:p>
            <a:r>
              <a:rPr lang="en-US" altLang="en-US" b="1" dirty="0">
                <a:solidFill>
                  <a:srgbClr val="3366FF"/>
                </a:solidFill>
              </a:rPr>
              <a:t>Caching</a:t>
            </a:r>
            <a:r>
              <a:rPr lang="en-US" altLang="en-US" dirty="0"/>
              <a:t> – copying information into faster storage system; main memory can be viewed as a cache for secondary storage</a:t>
            </a:r>
          </a:p>
          <a:p>
            <a:r>
              <a:rPr lang="en-US" altLang="en-US" b="1" dirty="0">
                <a:solidFill>
                  <a:srgbClr val="3366FF"/>
                </a:solidFill>
              </a:rPr>
              <a:t>Device Driver </a:t>
            </a:r>
            <a:r>
              <a:rPr lang="en-US" altLang="en-US" dirty="0"/>
              <a:t>for each device controller to manage I/O</a:t>
            </a:r>
          </a:p>
          <a:p>
            <a:pPr lvl="1"/>
            <a:r>
              <a:rPr lang="en-US" altLang="en-US" dirty="0"/>
              <a:t>Provides uniform interface between controller and kernel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C8143CB-221D-4E46-ACB1-F240385D0011}"/>
              </a:ext>
            </a:extLst>
          </p:cNvPr>
          <p:cNvSpPr>
            <a:spLocks noGrp="1" noChangeArrowheads="1"/>
          </p:cNvSpPr>
          <p:nvPr>
            <p:ph type="title" idx="4294967295"/>
          </p:nvPr>
        </p:nvSpPr>
        <p:spPr>
          <a:xfrm>
            <a:off x="1981201" y="198438"/>
            <a:ext cx="8126413" cy="576262"/>
          </a:xfrm>
        </p:spPr>
        <p:txBody>
          <a:bodyPr>
            <a:normAutofit fontScale="90000"/>
          </a:bodyPr>
          <a:lstStyle/>
          <a:p>
            <a:pPr eaLnBrk="1" hangingPunct="1"/>
            <a:r>
              <a:rPr lang="en-US" altLang="en-US"/>
              <a:t>Storage-Device Hierarchy</a:t>
            </a:r>
          </a:p>
        </p:txBody>
      </p:sp>
      <p:pic>
        <p:nvPicPr>
          <p:cNvPr id="41987" name="Picture 2">
            <a:extLst>
              <a:ext uri="{FF2B5EF4-FFF2-40B4-BE49-F238E27FC236}">
                <a16:creationId xmlns:a16="http://schemas.microsoft.com/office/drawing/2014/main" id="{96241ED2-B618-4D08-8846-8009538AC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614" y="1455739"/>
            <a:ext cx="7483475"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0638B96-DF2B-4D8C-9A35-46ABC3264B5E}"/>
              </a:ext>
            </a:extLst>
          </p:cNvPr>
          <p:cNvSpPr>
            <a:spLocks noGrp="1" noChangeArrowheads="1"/>
          </p:cNvSpPr>
          <p:nvPr>
            <p:ph type="title" idx="4294967295"/>
          </p:nvPr>
        </p:nvSpPr>
        <p:spPr>
          <a:xfrm>
            <a:off x="2359025" y="212726"/>
            <a:ext cx="7702550" cy="576263"/>
          </a:xfrm>
        </p:spPr>
        <p:txBody>
          <a:bodyPr>
            <a:normAutofit fontScale="90000"/>
          </a:bodyPr>
          <a:lstStyle/>
          <a:p>
            <a:r>
              <a:rPr lang="en-US" altLang="en-US"/>
              <a:t>How a Modern Computer Works</a:t>
            </a:r>
          </a:p>
        </p:txBody>
      </p:sp>
      <p:sp>
        <p:nvSpPr>
          <p:cNvPr id="44035" name="TextBox 3">
            <a:extLst>
              <a:ext uri="{FF2B5EF4-FFF2-40B4-BE49-F238E27FC236}">
                <a16:creationId xmlns:a16="http://schemas.microsoft.com/office/drawing/2014/main" id="{07234D76-D26C-4251-8F66-89C4244B1D8C}"/>
              </a:ext>
            </a:extLst>
          </p:cNvPr>
          <p:cNvSpPr txBox="1">
            <a:spLocks noChangeArrowheads="1"/>
          </p:cNvSpPr>
          <p:nvPr/>
        </p:nvSpPr>
        <p:spPr bwMode="auto">
          <a:xfrm>
            <a:off x="6311901" y="5637214"/>
            <a:ext cx="287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i="1">
                <a:latin typeface="Verdana" panose="020B0604030504040204" pitchFamily="34" charset="0"/>
              </a:rPr>
              <a:t>A von Neumann architecture</a:t>
            </a:r>
          </a:p>
        </p:txBody>
      </p:sp>
      <p:pic>
        <p:nvPicPr>
          <p:cNvPr id="44036" name="Picture 2">
            <a:extLst>
              <a:ext uri="{FF2B5EF4-FFF2-40B4-BE49-F238E27FC236}">
                <a16:creationId xmlns:a16="http://schemas.microsoft.com/office/drawing/2014/main" id="{BDD5B21A-1DF1-4FBF-8A3A-8CDE974C3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026" y="1352551"/>
            <a:ext cx="5122863"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BF26148-599A-4FED-894F-98876040554D}"/>
              </a:ext>
            </a:extLst>
          </p:cNvPr>
          <p:cNvSpPr>
            <a:spLocks noGrp="1" noChangeArrowheads="1"/>
          </p:cNvSpPr>
          <p:nvPr>
            <p:ph type="title" idx="4294967295"/>
          </p:nvPr>
        </p:nvSpPr>
        <p:spPr>
          <a:xfrm>
            <a:off x="2544764" y="212726"/>
            <a:ext cx="7553325" cy="576263"/>
          </a:xfrm>
        </p:spPr>
        <p:txBody>
          <a:bodyPr>
            <a:normAutofit fontScale="90000"/>
          </a:bodyPr>
          <a:lstStyle/>
          <a:p>
            <a:pPr eaLnBrk="1" hangingPunct="1"/>
            <a:r>
              <a:rPr lang="en-US" altLang="en-US"/>
              <a:t>Direct Memory Access Structure</a:t>
            </a:r>
          </a:p>
        </p:txBody>
      </p:sp>
      <p:sp>
        <p:nvSpPr>
          <p:cNvPr id="46083" name="Rectangle 3">
            <a:extLst>
              <a:ext uri="{FF2B5EF4-FFF2-40B4-BE49-F238E27FC236}">
                <a16:creationId xmlns:a16="http://schemas.microsoft.com/office/drawing/2014/main" id="{D24405CB-DFA7-47F8-A3F1-1424947399EF}"/>
              </a:ext>
            </a:extLst>
          </p:cNvPr>
          <p:cNvSpPr>
            <a:spLocks noGrp="1" noChangeArrowheads="1"/>
          </p:cNvSpPr>
          <p:nvPr>
            <p:ph type="body" idx="4294967295"/>
          </p:nvPr>
        </p:nvSpPr>
        <p:spPr>
          <a:xfrm>
            <a:off x="2330450" y="1233489"/>
            <a:ext cx="6813550" cy="4056969"/>
          </a:xfrm>
        </p:spPr>
        <p:txBody>
          <a:bodyPr/>
          <a:lstStyle/>
          <a:p>
            <a:r>
              <a:rPr lang="en-US" altLang="en-US" dirty="0"/>
              <a:t>Used for high-speed I/O devices able to transmit information at close to memory speeds</a:t>
            </a:r>
          </a:p>
          <a:p>
            <a:r>
              <a:rPr lang="en-US" altLang="en-US" dirty="0"/>
              <a:t>Device controller transfers blocks of data from buffer storage directly to main memory without CPU intervention</a:t>
            </a:r>
          </a:p>
          <a:p>
            <a:r>
              <a:rPr lang="en-US" altLang="en-US" dirty="0"/>
              <a:t>Only one interrupt is generated per block, rather than the one interrupt per byte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776E12C-0A8F-49FF-8988-D53352F14B90}"/>
              </a:ext>
            </a:extLst>
          </p:cNvPr>
          <p:cNvSpPr>
            <a:spLocks noGrp="1" noChangeArrowheads="1"/>
          </p:cNvSpPr>
          <p:nvPr>
            <p:ph type="title" idx="4294967295"/>
          </p:nvPr>
        </p:nvSpPr>
        <p:spPr>
          <a:xfrm>
            <a:off x="1981200" y="203201"/>
            <a:ext cx="8034338" cy="576263"/>
          </a:xfrm>
        </p:spPr>
        <p:txBody>
          <a:bodyPr>
            <a:normAutofit fontScale="90000"/>
          </a:bodyPr>
          <a:lstStyle/>
          <a:p>
            <a:pPr eaLnBrk="1" hangingPunct="1"/>
            <a:r>
              <a:rPr lang="en-US" altLang="en-US"/>
              <a:t>Chapter 1: Introduction</a:t>
            </a:r>
          </a:p>
        </p:txBody>
      </p:sp>
      <p:sp>
        <p:nvSpPr>
          <p:cNvPr id="7171" name="Rectangle 3">
            <a:extLst>
              <a:ext uri="{FF2B5EF4-FFF2-40B4-BE49-F238E27FC236}">
                <a16:creationId xmlns:a16="http://schemas.microsoft.com/office/drawing/2014/main" id="{D002EA22-F1BB-4F36-8EAD-4A3CBBBFD932}"/>
              </a:ext>
            </a:extLst>
          </p:cNvPr>
          <p:cNvSpPr>
            <a:spLocks noGrp="1" noChangeArrowheads="1"/>
          </p:cNvSpPr>
          <p:nvPr>
            <p:ph type="body" idx="4294967295"/>
          </p:nvPr>
        </p:nvSpPr>
        <p:spPr/>
        <p:txBody>
          <a:bodyPr>
            <a:normAutofit/>
          </a:bodyPr>
          <a:lstStyle/>
          <a:p>
            <a:r>
              <a:rPr lang="en-US" altLang="en-US" dirty="0"/>
              <a:t>What Operating Systems Do</a:t>
            </a:r>
          </a:p>
          <a:p>
            <a:r>
              <a:rPr lang="en-US" altLang="en-US" dirty="0"/>
              <a:t>Computer-System Organization</a:t>
            </a:r>
          </a:p>
          <a:p>
            <a:r>
              <a:rPr lang="en-US" altLang="en-US" dirty="0"/>
              <a:t>Computer-System Architecture</a:t>
            </a:r>
          </a:p>
          <a:p>
            <a:r>
              <a:rPr lang="en-US" altLang="en-US" dirty="0"/>
              <a:t>Operating-System Operations</a:t>
            </a:r>
          </a:p>
          <a:p>
            <a:r>
              <a:rPr lang="en-US" altLang="en-US" dirty="0"/>
              <a:t>Resource Management</a:t>
            </a:r>
          </a:p>
          <a:p>
            <a:r>
              <a:rPr lang="en-US" altLang="en-US" dirty="0"/>
              <a:t>Security and Protection</a:t>
            </a:r>
          </a:p>
          <a:p>
            <a:pPr>
              <a:buFont typeface="Monotype Sorts" pitchFamily="-84" charset="2"/>
              <a:buNone/>
            </a:pPr>
            <a:endParaRPr lang="en-US" altLang="en-US" dirty="0"/>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293F34F-C9FD-4545-B67F-0AFEB04F0A3B}"/>
              </a:ext>
            </a:extLst>
          </p:cNvPr>
          <p:cNvSpPr>
            <a:spLocks noGrp="1" noChangeArrowheads="1"/>
          </p:cNvSpPr>
          <p:nvPr>
            <p:ph type="title" idx="4294967295"/>
          </p:nvPr>
        </p:nvSpPr>
        <p:spPr>
          <a:xfrm>
            <a:off x="2419350" y="195263"/>
            <a:ext cx="7670800" cy="576262"/>
          </a:xfrm>
        </p:spPr>
        <p:txBody>
          <a:bodyPr>
            <a:normAutofit fontScale="90000"/>
          </a:bodyPr>
          <a:lstStyle/>
          <a:p>
            <a:pPr eaLnBrk="1" hangingPunct="1"/>
            <a:r>
              <a:rPr lang="en-US" altLang="en-US"/>
              <a:t>Operating-System Operations</a:t>
            </a:r>
          </a:p>
        </p:txBody>
      </p:sp>
      <p:sp>
        <p:nvSpPr>
          <p:cNvPr id="59395" name="Rectangle 3">
            <a:extLst>
              <a:ext uri="{FF2B5EF4-FFF2-40B4-BE49-F238E27FC236}">
                <a16:creationId xmlns:a16="http://schemas.microsoft.com/office/drawing/2014/main" id="{3CA3B3A3-4D5F-45EB-B9C7-25CB392E86A3}"/>
              </a:ext>
            </a:extLst>
          </p:cNvPr>
          <p:cNvSpPr>
            <a:spLocks noGrp="1" noChangeArrowheads="1"/>
          </p:cNvSpPr>
          <p:nvPr>
            <p:ph type="body" idx="4294967295"/>
          </p:nvPr>
        </p:nvSpPr>
        <p:spPr>
          <a:xfrm>
            <a:off x="2362200" y="1154113"/>
            <a:ext cx="7670800" cy="4938712"/>
          </a:xfrm>
        </p:spPr>
        <p:txBody>
          <a:bodyPr/>
          <a:lstStyle/>
          <a:p>
            <a:pPr>
              <a:lnSpc>
                <a:spcPct val="90000"/>
              </a:lnSpc>
            </a:pPr>
            <a:r>
              <a:rPr lang="en-US" altLang="en-US"/>
              <a:t>Bootstrap program – simple code to initialize the system, load the kernel</a:t>
            </a:r>
          </a:p>
          <a:p>
            <a:pPr>
              <a:lnSpc>
                <a:spcPct val="90000"/>
              </a:lnSpc>
            </a:pPr>
            <a:r>
              <a:rPr lang="en-US" altLang="en-US"/>
              <a:t>Kernel loads</a:t>
            </a:r>
          </a:p>
          <a:p>
            <a:pPr>
              <a:lnSpc>
                <a:spcPct val="90000"/>
              </a:lnSpc>
            </a:pPr>
            <a:r>
              <a:rPr lang="en-US" altLang="en-US"/>
              <a:t>Starts </a:t>
            </a:r>
            <a:r>
              <a:rPr lang="en-US" altLang="en-US" b="1">
                <a:solidFill>
                  <a:srgbClr val="3366FF"/>
                </a:solidFill>
              </a:rPr>
              <a:t>system daemons </a:t>
            </a:r>
            <a:r>
              <a:rPr lang="en-US" altLang="en-US"/>
              <a:t>(services provided outside of the kernel)</a:t>
            </a:r>
          </a:p>
          <a:p>
            <a:pPr>
              <a:lnSpc>
                <a:spcPct val="90000"/>
              </a:lnSpc>
            </a:pPr>
            <a:r>
              <a:rPr lang="en-US" altLang="en-US"/>
              <a:t>Kernel</a:t>
            </a:r>
            <a:r>
              <a:rPr lang="en-US" altLang="en-US" b="1">
                <a:solidFill>
                  <a:srgbClr val="3366FF"/>
                </a:solidFill>
              </a:rPr>
              <a:t> interrupt driven </a:t>
            </a:r>
            <a:r>
              <a:rPr lang="en-US" altLang="en-US"/>
              <a:t>(hardware and software)</a:t>
            </a:r>
          </a:p>
          <a:p>
            <a:pPr lvl="1">
              <a:lnSpc>
                <a:spcPct val="90000"/>
              </a:lnSpc>
            </a:pPr>
            <a:r>
              <a:rPr lang="en-US" altLang="en-US"/>
              <a:t>Hardware interrupt by one of the devices </a:t>
            </a:r>
          </a:p>
          <a:p>
            <a:pPr lvl="1">
              <a:lnSpc>
                <a:spcPct val="90000"/>
              </a:lnSpc>
            </a:pPr>
            <a:r>
              <a:rPr lang="en-US" altLang="en-US"/>
              <a:t>Software interrupt (</a:t>
            </a:r>
            <a:r>
              <a:rPr lang="en-US" altLang="en-US" b="1">
                <a:solidFill>
                  <a:srgbClr val="3366FF"/>
                </a:solidFill>
              </a:rPr>
              <a:t>exception </a:t>
            </a:r>
            <a:r>
              <a:rPr lang="en-US" altLang="en-US"/>
              <a:t>or </a:t>
            </a:r>
            <a:r>
              <a:rPr lang="en-US" altLang="en-US" b="1">
                <a:solidFill>
                  <a:srgbClr val="3366FF"/>
                </a:solidFill>
              </a:rPr>
              <a:t>trap):</a:t>
            </a:r>
          </a:p>
          <a:p>
            <a:pPr lvl="2">
              <a:lnSpc>
                <a:spcPct val="90000"/>
              </a:lnSpc>
            </a:pPr>
            <a:r>
              <a:rPr lang="en-US" altLang="en-US"/>
              <a:t>Software error (e.g., division by zero)</a:t>
            </a:r>
            <a:endParaRPr lang="en-US" altLang="en-US" b="1">
              <a:solidFill>
                <a:srgbClr val="3366FF"/>
              </a:solidFill>
            </a:endParaRPr>
          </a:p>
          <a:p>
            <a:pPr lvl="2">
              <a:lnSpc>
                <a:spcPct val="90000"/>
              </a:lnSpc>
            </a:pPr>
            <a:r>
              <a:rPr lang="en-US" altLang="en-US"/>
              <a:t>Request for operating system service – </a:t>
            </a:r>
            <a:r>
              <a:rPr lang="en-US" altLang="en-US" b="1">
                <a:solidFill>
                  <a:srgbClr val="3366FF"/>
                </a:solidFill>
              </a:rPr>
              <a:t>system call</a:t>
            </a:r>
          </a:p>
          <a:p>
            <a:pPr lvl="2">
              <a:lnSpc>
                <a:spcPct val="90000"/>
              </a:lnSpc>
            </a:pPr>
            <a:r>
              <a:rPr lang="en-US" altLang="en-US"/>
              <a:t>Other process problems include infinite loop, processes modifying each other or the operating system</a:t>
            </a:r>
          </a:p>
          <a:p>
            <a:pPr lvl="1">
              <a:lnSpc>
                <a:spcPct val="90000"/>
              </a:lnSpc>
            </a:pP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2593976" y="204788"/>
            <a:ext cx="7616825" cy="576262"/>
          </a:xfrm>
        </p:spPr>
        <p:txBody>
          <a:bodyPr>
            <a:normAutofit fontScale="90000"/>
          </a:bodyPr>
          <a:lstStyle/>
          <a:p>
            <a:pPr eaLnBrk="1" hangingPunct="1"/>
            <a:r>
              <a:rPr lang="en-US" altLang="en-US" dirty="0"/>
              <a:t>Multiprogramming (Batch system)</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2351089" y="835025"/>
            <a:ext cx="6337387" cy="5193986"/>
          </a:xfrm>
        </p:spPr>
        <p:txBody>
          <a:bodyPr/>
          <a:lstStyle/>
          <a:p>
            <a:pPr>
              <a:lnSpc>
                <a:spcPct val="90000"/>
              </a:lnSpc>
              <a:buFont typeface="Monotype Sorts" pitchFamily="-84" charset="2"/>
              <a:buNone/>
            </a:pPr>
            <a:endParaRPr lang="en-US" altLang="en-US" sz="1600" dirty="0"/>
          </a:p>
          <a:p>
            <a:pPr>
              <a:lnSpc>
                <a:spcPct val="90000"/>
              </a:lnSpc>
            </a:pPr>
            <a:r>
              <a:rPr lang="en-US" altLang="en-US" sz="1600" dirty="0"/>
              <a:t>Single user cannot always keep CPU and I/O devices busy </a:t>
            </a:r>
          </a:p>
          <a:p>
            <a:pPr>
              <a:lnSpc>
                <a:spcPct val="90000"/>
              </a:lnSpc>
            </a:pPr>
            <a:r>
              <a:rPr lang="en-US" altLang="en-US" sz="1600" dirty="0"/>
              <a:t>Multiprogramming organizes jobs (code and data) so CPU always has one to execute</a:t>
            </a:r>
          </a:p>
          <a:p>
            <a:pPr>
              <a:lnSpc>
                <a:spcPct val="90000"/>
              </a:lnSpc>
            </a:pPr>
            <a:r>
              <a:rPr lang="en-US" altLang="en-US" sz="1600" dirty="0"/>
              <a:t>A subset of total jobs in system is kept in memory</a:t>
            </a:r>
          </a:p>
          <a:p>
            <a:pPr>
              <a:lnSpc>
                <a:spcPct val="90000"/>
              </a:lnSpc>
            </a:pPr>
            <a:r>
              <a:rPr lang="en-US" altLang="en-US" sz="1600" dirty="0"/>
              <a:t>One job selected and run via </a:t>
            </a:r>
            <a:r>
              <a:rPr lang="en-US" altLang="en-US" b="1" dirty="0">
                <a:solidFill>
                  <a:srgbClr val="3366FF"/>
                </a:solidFill>
              </a:rPr>
              <a:t>job scheduling</a:t>
            </a:r>
          </a:p>
          <a:p>
            <a:pPr>
              <a:lnSpc>
                <a:spcPct val="90000"/>
              </a:lnSpc>
            </a:pPr>
            <a:r>
              <a:rPr lang="en-US" altLang="en-US" sz="1600" dirty="0"/>
              <a:t>When job has to wait (for I/O for example), OS switches to another job</a:t>
            </a:r>
          </a:p>
          <a:p>
            <a:pPr lvl="1">
              <a:lnSpc>
                <a:spcPct val="90000"/>
              </a:lnSpc>
            </a:pPr>
            <a:endParaRPr lang="en-US" altLang="en-US" sz="800" dirty="0"/>
          </a:p>
        </p:txBody>
      </p:sp>
    </p:spTree>
    <p:extLst>
      <p:ext uri="{BB962C8B-B14F-4D97-AF65-F5344CB8AC3E}">
        <p14:creationId xmlns:p14="http://schemas.microsoft.com/office/powerpoint/2010/main" val="387765787"/>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2593976" y="204788"/>
            <a:ext cx="7616825" cy="576262"/>
          </a:xfrm>
        </p:spPr>
        <p:txBody>
          <a:bodyPr>
            <a:normAutofit fontScale="90000"/>
          </a:bodyPr>
          <a:lstStyle/>
          <a:p>
            <a:pPr eaLnBrk="1" hangingPunct="1"/>
            <a:r>
              <a:rPr lang="en-US" altLang="en-US" dirty="0"/>
              <a:t>Multitasking (Timesharing)</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2351088" y="835026"/>
            <a:ext cx="7342222" cy="5073406"/>
          </a:xfrm>
        </p:spPr>
        <p:txBody>
          <a:bodyPr/>
          <a:lstStyle/>
          <a:p>
            <a:pPr>
              <a:lnSpc>
                <a:spcPct val="90000"/>
              </a:lnSpc>
              <a:buFont typeface="Monotype Sorts" pitchFamily="-84" charset="2"/>
              <a:buNone/>
            </a:pPr>
            <a:endParaRPr lang="en-US" altLang="en-US" sz="1600" dirty="0"/>
          </a:p>
          <a:p>
            <a:pPr lvl="1">
              <a:lnSpc>
                <a:spcPct val="90000"/>
              </a:lnSpc>
            </a:pPr>
            <a:endParaRPr lang="en-US" altLang="en-US" sz="800" dirty="0"/>
          </a:p>
          <a:p>
            <a:pPr>
              <a:lnSpc>
                <a:spcPct val="90000"/>
              </a:lnSpc>
            </a:pPr>
            <a:r>
              <a:rPr lang="en-US" altLang="en-US" sz="1600" dirty="0"/>
              <a:t>A logical extension of Batch systems– the CPU switches jobs so frequently that users can interact with each job while it is running, creating </a:t>
            </a:r>
            <a:r>
              <a:rPr lang="en-US" altLang="en-US" b="1" dirty="0">
                <a:solidFill>
                  <a:srgbClr val="3366FF"/>
                </a:solidFill>
              </a:rPr>
              <a:t>interactive</a:t>
            </a:r>
            <a:r>
              <a:rPr lang="en-US" altLang="en-US" sz="1600" dirty="0"/>
              <a:t> computing</a:t>
            </a:r>
          </a:p>
          <a:p>
            <a:pPr lvl="1">
              <a:lnSpc>
                <a:spcPct val="90000"/>
              </a:lnSpc>
            </a:pPr>
            <a:r>
              <a:rPr lang="en-US" altLang="en-US" b="1" dirty="0">
                <a:solidFill>
                  <a:srgbClr val="3366FF"/>
                </a:solidFill>
              </a:rPr>
              <a:t>Response time </a:t>
            </a:r>
            <a:r>
              <a:rPr lang="en-US" altLang="en-US" sz="1600" dirty="0"/>
              <a:t>should be &lt; 1 second</a:t>
            </a:r>
          </a:p>
          <a:p>
            <a:pPr lvl="1">
              <a:lnSpc>
                <a:spcPct val="90000"/>
              </a:lnSpc>
            </a:pPr>
            <a:r>
              <a:rPr lang="en-US" altLang="en-US" sz="1600" dirty="0"/>
              <a:t>Each user has at least one program executing in memory </a:t>
            </a:r>
            <a:r>
              <a:rPr lang="en-US" altLang="en-US" sz="1600" dirty="0">
                <a:sym typeface="Wingdings 3" panose="05040102010807070707" pitchFamily="18" charset="2"/>
              </a:rPr>
              <a:t></a:t>
            </a:r>
            <a:r>
              <a:rPr lang="en-US" altLang="en-US" b="1" dirty="0">
                <a:solidFill>
                  <a:srgbClr val="3366FF"/>
                </a:solidFill>
                <a:sym typeface="Wingdings 3" panose="05040102010807070707" pitchFamily="18" charset="2"/>
              </a:rPr>
              <a:t>process</a:t>
            </a:r>
          </a:p>
          <a:p>
            <a:pPr lvl="1">
              <a:lnSpc>
                <a:spcPct val="90000"/>
              </a:lnSpc>
            </a:pPr>
            <a:r>
              <a:rPr lang="en-US" altLang="en-US" sz="1600" dirty="0">
                <a:sym typeface="Wingdings 3" panose="05040102010807070707" pitchFamily="18" charset="2"/>
              </a:rPr>
              <a:t>If several jobs ready to run at the same time  </a:t>
            </a:r>
            <a:r>
              <a:rPr lang="en-US" altLang="en-US" b="1" dirty="0">
                <a:solidFill>
                  <a:srgbClr val="3366FF"/>
                </a:solidFill>
                <a:sym typeface="Wingdings 3" panose="05040102010807070707" pitchFamily="18" charset="2"/>
              </a:rPr>
              <a:t>CPU scheduling</a:t>
            </a:r>
          </a:p>
          <a:p>
            <a:pPr lvl="1">
              <a:lnSpc>
                <a:spcPct val="90000"/>
              </a:lnSpc>
            </a:pPr>
            <a:r>
              <a:rPr lang="en-US" altLang="en-US" sz="1600" dirty="0">
                <a:sym typeface="Wingdings 3" panose="05040102010807070707" pitchFamily="18" charset="2"/>
              </a:rPr>
              <a:t>If processes don</a:t>
            </a:r>
            <a:r>
              <a:rPr lang="ja-JP" altLang="en-US" sz="1600" dirty="0">
                <a:sym typeface="Wingdings 3" panose="05040102010807070707" pitchFamily="18" charset="2"/>
              </a:rPr>
              <a:t>’</a:t>
            </a:r>
            <a:r>
              <a:rPr lang="en-US" altLang="ja-JP" sz="1600" dirty="0">
                <a:sym typeface="Wingdings 3" panose="05040102010807070707" pitchFamily="18" charset="2"/>
              </a:rPr>
              <a:t>t fit in memory, </a:t>
            </a:r>
            <a:r>
              <a:rPr lang="en-US" altLang="ja-JP" b="1" dirty="0">
                <a:solidFill>
                  <a:srgbClr val="3366FF"/>
                </a:solidFill>
                <a:sym typeface="Wingdings 3" panose="05040102010807070707" pitchFamily="18" charset="2"/>
              </a:rPr>
              <a:t>swapping</a:t>
            </a:r>
            <a:r>
              <a:rPr lang="en-US" altLang="ja-JP" sz="1600" dirty="0">
                <a:sym typeface="Wingdings 3" panose="05040102010807070707" pitchFamily="18" charset="2"/>
              </a:rPr>
              <a:t> moves them in and out to run</a:t>
            </a:r>
          </a:p>
          <a:p>
            <a:pPr lvl="1">
              <a:lnSpc>
                <a:spcPct val="90000"/>
              </a:lnSpc>
            </a:pPr>
            <a:r>
              <a:rPr lang="en-US" altLang="en-US" b="1" dirty="0">
                <a:solidFill>
                  <a:srgbClr val="3366FF"/>
                </a:solidFill>
                <a:sym typeface="Wingdings 3" panose="05040102010807070707" pitchFamily="18" charset="2"/>
              </a:rPr>
              <a:t>Virtual memory </a:t>
            </a:r>
            <a:r>
              <a:rPr lang="en-US" altLang="en-US" sz="1600" dirty="0">
                <a:sym typeface="Wingdings 3" panose="05040102010807070707" pitchFamily="18" charset="2"/>
              </a:rPr>
              <a:t>allows execution of processes not completely in memory</a:t>
            </a:r>
          </a:p>
        </p:txBody>
      </p:sp>
    </p:spTree>
    <p:extLst>
      <p:ext uri="{BB962C8B-B14F-4D97-AF65-F5344CB8AC3E}">
        <p14:creationId xmlns:p14="http://schemas.microsoft.com/office/powerpoint/2010/main" val="1990771269"/>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290B74C-531F-48AF-B9FC-4141DDA68625}"/>
              </a:ext>
            </a:extLst>
          </p:cNvPr>
          <p:cNvSpPr>
            <a:spLocks noGrp="1" noChangeArrowheads="1"/>
          </p:cNvSpPr>
          <p:nvPr>
            <p:ph type="title" idx="4294967295"/>
          </p:nvPr>
        </p:nvSpPr>
        <p:spPr>
          <a:xfrm>
            <a:off x="2557463" y="198438"/>
            <a:ext cx="8229600" cy="576262"/>
          </a:xfrm>
        </p:spPr>
        <p:txBody>
          <a:bodyPr/>
          <a:lstStyle/>
          <a:p>
            <a:pPr eaLnBrk="1" hangingPunct="1"/>
            <a:r>
              <a:rPr lang="en-US" altLang="en-US" sz="2800"/>
              <a:t>Memory Layout for Multiprogrammed System</a:t>
            </a:r>
          </a:p>
        </p:txBody>
      </p:sp>
      <p:pic>
        <p:nvPicPr>
          <p:cNvPr id="63491" name="Picture 2">
            <a:extLst>
              <a:ext uri="{FF2B5EF4-FFF2-40B4-BE49-F238E27FC236}">
                <a16:creationId xmlns:a16="http://schemas.microsoft.com/office/drawing/2014/main" id="{3AC87D33-03C5-4AAE-9C92-B651FC40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489" y="1327603"/>
            <a:ext cx="2270125"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866BADE-D230-495A-94F4-5193A1998DC6}"/>
              </a:ext>
            </a:extLst>
          </p:cNvPr>
          <p:cNvSpPr>
            <a:spLocks noGrp="1" noChangeArrowheads="1"/>
          </p:cNvSpPr>
          <p:nvPr>
            <p:ph type="title" idx="4294967295"/>
          </p:nvPr>
        </p:nvSpPr>
        <p:spPr>
          <a:xfrm>
            <a:off x="2703513" y="198438"/>
            <a:ext cx="7791450" cy="576262"/>
          </a:xfrm>
        </p:spPr>
        <p:txBody>
          <a:bodyPr>
            <a:normAutofit fontScale="90000"/>
          </a:bodyPr>
          <a:lstStyle/>
          <a:p>
            <a:pPr eaLnBrk="1" hangingPunct="1"/>
            <a:r>
              <a:rPr lang="en-US" altLang="en-US" dirty="0"/>
              <a:t>Dual-mode Operation</a:t>
            </a:r>
          </a:p>
        </p:txBody>
      </p:sp>
      <p:sp>
        <p:nvSpPr>
          <p:cNvPr id="65539" name="Rectangle 3">
            <a:extLst>
              <a:ext uri="{FF2B5EF4-FFF2-40B4-BE49-F238E27FC236}">
                <a16:creationId xmlns:a16="http://schemas.microsoft.com/office/drawing/2014/main" id="{885FC6BD-4EBE-4675-8C44-D83682A4CAB4}"/>
              </a:ext>
            </a:extLst>
          </p:cNvPr>
          <p:cNvSpPr>
            <a:spLocks noGrp="1" noChangeArrowheads="1"/>
          </p:cNvSpPr>
          <p:nvPr>
            <p:ph type="body" idx="4294967295"/>
          </p:nvPr>
        </p:nvSpPr>
        <p:spPr>
          <a:xfrm>
            <a:off x="2330451" y="1233489"/>
            <a:ext cx="7011168" cy="4624701"/>
          </a:xfrm>
        </p:spPr>
        <p:txBody>
          <a:bodyPr>
            <a:normAutofit fontScale="85000" lnSpcReduction="10000"/>
          </a:bodyPr>
          <a:lstStyle/>
          <a:p>
            <a:pPr>
              <a:lnSpc>
                <a:spcPct val="90000"/>
              </a:lnSpc>
            </a:pPr>
            <a:r>
              <a:rPr lang="en-US" altLang="en-US" b="1" dirty="0">
                <a:solidFill>
                  <a:srgbClr val="3366FF"/>
                </a:solidFill>
              </a:rPr>
              <a:t>Dual-mode </a:t>
            </a:r>
            <a:r>
              <a:rPr lang="en-US" altLang="en-US" dirty="0"/>
              <a:t>operation allows OS to protect itself and other system components</a:t>
            </a:r>
          </a:p>
          <a:p>
            <a:pPr lvl="1">
              <a:lnSpc>
                <a:spcPct val="90000"/>
              </a:lnSpc>
            </a:pPr>
            <a:r>
              <a:rPr lang="en-US" altLang="en-US" b="1" dirty="0">
                <a:solidFill>
                  <a:srgbClr val="3366FF"/>
                </a:solidFill>
              </a:rPr>
              <a:t>User mode </a:t>
            </a:r>
            <a:r>
              <a:rPr lang="en-US" altLang="en-US" dirty="0"/>
              <a:t>and </a:t>
            </a:r>
            <a:r>
              <a:rPr lang="en-US" altLang="en-US" b="1" dirty="0">
                <a:solidFill>
                  <a:srgbClr val="3366FF"/>
                </a:solidFill>
              </a:rPr>
              <a:t>kernel mode </a:t>
            </a:r>
          </a:p>
          <a:p>
            <a:pPr>
              <a:lnSpc>
                <a:spcPct val="90000"/>
              </a:lnSpc>
            </a:pPr>
            <a:r>
              <a:rPr lang="en-US" altLang="en-US" b="1" dirty="0">
                <a:solidFill>
                  <a:srgbClr val="3366FF"/>
                </a:solidFill>
              </a:rPr>
              <a:t>Mode bit </a:t>
            </a:r>
            <a:r>
              <a:rPr lang="en-US" altLang="en-US" dirty="0"/>
              <a:t>provided by hardware </a:t>
            </a:r>
          </a:p>
          <a:p>
            <a:pPr lvl="1">
              <a:lnSpc>
                <a:spcPct val="90000"/>
              </a:lnSpc>
            </a:pPr>
            <a:r>
              <a:rPr lang="en-US" altLang="en-US" dirty="0"/>
              <a:t>Provides ability to distinguish when system is running user code or kernel code.</a:t>
            </a:r>
          </a:p>
          <a:p>
            <a:pPr lvl="1">
              <a:lnSpc>
                <a:spcPct val="90000"/>
              </a:lnSpc>
            </a:pPr>
            <a:r>
              <a:rPr lang="en-US" altLang="en-US" dirty="0"/>
              <a:t>When a user is running </a:t>
            </a:r>
            <a:r>
              <a:rPr lang="en-US" altLang="en-US" dirty="0">
                <a:sym typeface="Wingdings" panose="05000000000000000000" pitchFamily="2" charset="2"/>
              </a:rPr>
              <a:t> mode bit is “user”</a:t>
            </a:r>
          </a:p>
          <a:p>
            <a:pPr lvl="1">
              <a:lnSpc>
                <a:spcPct val="90000"/>
              </a:lnSpc>
            </a:pPr>
            <a:r>
              <a:rPr lang="en-US" altLang="en-US" dirty="0"/>
              <a:t>When kernel code is executing  </a:t>
            </a:r>
            <a:r>
              <a:rPr lang="en-US" altLang="en-US" dirty="0">
                <a:sym typeface="Wingdings" panose="05000000000000000000" pitchFamily="2" charset="2"/>
              </a:rPr>
              <a:t> mode bit is “kernel”</a:t>
            </a:r>
          </a:p>
          <a:p>
            <a:pPr>
              <a:lnSpc>
                <a:spcPct val="90000"/>
              </a:lnSpc>
            </a:pPr>
            <a:r>
              <a:rPr lang="en-US" altLang="en-US" dirty="0">
                <a:sym typeface="Wingdings" panose="05000000000000000000" pitchFamily="2" charset="2"/>
              </a:rPr>
              <a:t>How do we guarantee that user does not explicitly set the mode bit to “kernel”?</a:t>
            </a:r>
          </a:p>
          <a:p>
            <a:pPr lvl="1">
              <a:lnSpc>
                <a:spcPct val="90000"/>
              </a:lnSpc>
            </a:pPr>
            <a:r>
              <a:rPr lang="en-US" altLang="en-US" dirty="0"/>
              <a:t>System call changes mode to kernel, return from call resets it to user</a:t>
            </a:r>
          </a:p>
          <a:p>
            <a:pPr>
              <a:lnSpc>
                <a:spcPct val="90000"/>
              </a:lnSpc>
            </a:pPr>
            <a:r>
              <a:rPr lang="en-US" altLang="en-US" dirty="0"/>
              <a:t>Some instructions designated as </a:t>
            </a:r>
            <a:r>
              <a:rPr lang="en-US" altLang="en-US" b="1" dirty="0">
                <a:solidFill>
                  <a:srgbClr val="3366FF"/>
                </a:solidFill>
              </a:rPr>
              <a:t>privileged</a:t>
            </a:r>
            <a:r>
              <a:rPr lang="en-US" altLang="en-US" dirty="0"/>
              <a:t>, only executable in kernel mode</a:t>
            </a:r>
          </a:p>
        </p:txBody>
      </p:sp>
    </p:spTree>
    <p:extLst>
      <p:ext uri="{BB962C8B-B14F-4D97-AF65-F5344CB8AC3E}">
        <p14:creationId xmlns:p14="http://schemas.microsoft.com/office/powerpoint/2010/main" val="3654188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1A0C21-C290-480E-A594-A720E66F246F}"/>
              </a:ext>
            </a:extLst>
          </p:cNvPr>
          <p:cNvSpPr>
            <a:spLocks noGrp="1" noChangeArrowheads="1"/>
          </p:cNvSpPr>
          <p:nvPr>
            <p:ph type="title" idx="4294967295"/>
          </p:nvPr>
        </p:nvSpPr>
        <p:spPr>
          <a:xfrm>
            <a:off x="2406650" y="136525"/>
            <a:ext cx="7924800" cy="647700"/>
          </a:xfrm>
        </p:spPr>
        <p:txBody>
          <a:bodyPr>
            <a:normAutofit fontScale="90000"/>
          </a:bodyPr>
          <a:lstStyle/>
          <a:p>
            <a:pPr eaLnBrk="1" hangingPunct="1"/>
            <a:r>
              <a:rPr lang="en-US" altLang="en-US"/>
              <a:t>Transition from User to Kernel Mode</a:t>
            </a:r>
          </a:p>
        </p:txBody>
      </p:sp>
      <p:pic>
        <p:nvPicPr>
          <p:cNvPr id="67588" name="Picture 2">
            <a:extLst>
              <a:ext uri="{FF2B5EF4-FFF2-40B4-BE49-F238E27FC236}">
                <a16:creationId xmlns:a16="http://schemas.microsoft.com/office/drawing/2014/main" id="{577B7B49-686A-43F8-AEBF-B723806AE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512" y="1305890"/>
            <a:ext cx="7053262"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784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1A0C21-C290-480E-A594-A720E66F246F}"/>
              </a:ext>
            </a:extLst>
          </p:cNvPr>
          <p:cNvSpPr>
            <a:spLocks noGrp="1" noChangeArrowheads="1"/>
          </p:cNvSpPr>
          <p:nvPr>
            <p:ph type="title" idx="4294967295"/>
          </p:nvPr>
        </p:nvSpPr>
        <p:spPr>
          <a:xfrm>
            <a:off x="2406650" y="136525"/>
            <a:ext cx="7924800" cy="647700"/>
          </a:xfrm>
        </p:spPr>
        <p:txBody>
          <a:bodyPr>
            <a:normAutofit fontScale="90000"/>
          </a:bodyPr>
          <a:lstStyle/>
          <a:p>
            <a:pPr eaLnBrk="1" hangingPunct="1"/>
            <a:r>
              <a:rPr lang="en-US" altLang="en-US" dirty="0"/>
              <a:t>Timer</a:t>
            </a:r>
          </a:p>
        </p:txBody>
      </p:sp>
      <p:sp>
        <p:nvSpPr>
          <p:cNvPr id="67587" name="Rectangle 4">
            <a:extLst>
              <a:ext uri="{FF2B5EF4-FFF2-40B4-BE49-F238E27FC236}">
                <a16:creationId xmlns:a16="http://schemas.microsoft.com/office/drawing/2014/main" id="{9297C259-8FFF-444B-B901-A11F92099A25}"/>
              </a:ext>
            </a:extLst>
          </p:cNvPr>
          <p:cNvSpPr>
            <a:spLocks noGrp="1" noChangeArrowheads="1"/>
          </p:cNvSpPr>
          <p:nvPr>
            <p:ph type="body" idx="4294967295"/>
          </p:nvPr>
        </p:nvSpPr>
        <p:spPr>
          <a:xfrm>
            <a:off x="2317751" y="1060451"/>
            <a:ext cx="7781925" cy="2817813"/>
          </a:xfrm>
        </p:spPr>
        <p:txBody>
          <a:bodyPr>
            <a:normAutofit fontScale="92500" lnSpcReduction="20000"/>
          </a:bodyPr>
          <a:lstStyle/>
          <a:p>
            <a:r>
              <a:rPr lang="en-US" altLang="en-US" dirty="0"/>
              <a:t>Timer to prevent infinite loop (or process hogging resources)</a:t>
            </a:r>
          </a:p>
          <a:p>
            <a:pPr lvl="1"/>
            <a:r>
              <a:rPr lang="en-US" altLang="en-US" dirty="0"/>
              <a:t>Timer is set to interrupt the computer after some time period</a:t>
            </a:r>
          </a:p>
          <a:p>
            <a:pPr lvl="1"/>
            <a:r>
              <a:rPr lang="en-US" altLang="en-US" dirty="0"/>
              <a:t>Keep a counter that is decremented by the physical clock</a:t>
            </a:r>
          </a:p>
          <a:p>
            <a:pPr lvl="1"/>
            <a:r>
              <a:rPr lang="en-US" altLang="en-US" dirty="0"/>
              <a:t>Operating system set the counter (privileged instruction)</a:t>
            </a:r>
          </a:p>
          <a:p>
            <a:pPr lvl="1"/>
            <a:r>
              <a:rPr lang="en-US" altLang="en-US" dirty="0"/>
              <a:t>When counter zero generate an interrupt</a:t>
            </a:r>
          </a:p>
          <a:p>
            <a:pPr lvl="1"/>
            <a:r>
              <a:rPr lang="en-US" altLang="en-US" dirty="0"/>
              <a:t>Set up before scheduling process to regain control or terminate program that exceeds allotted time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A50E938-3020-46E3-B296-A67E7CFD9384}"/>
              </a:ext>
            </a:extLst>
          </p:cNvPr>
          <p:cNvSpPr>
            <a:spLocks noGrp="1" noChangeArrowheads="1"/>
          </p:cNvSpPr>
          <p:nvPr>
            <p:ph type="title" idx="4294967295"/>
          </p:nvPr>
        </p:nvSpPr>
        <p:spPr>
          <a:xfrm>
            <a:off x="2613026" y="207963"/>
            <a:ext cx="7439025" cy="576262"/>
          </a:xfrm>
        </p:spPr>
        <p:txBody>
          <a:bodyPr>
            <a:normAutofit fontScale="90000"/>
          </a:bodyPr>
          <a:lstStyle/>
          <a:p>
            <a:pPr eaLnBrk="1" hangingPunct="1"/>
            <a:r>
              <a:rPr lang="en-US" altLang="en-US"/>
              <a:t>Process Management</a:t>
            </a:r>
          </a:p>
        </p:txBody>
      </p:sp>
      <p:sp>
        <p:nvSpPr>
          <p:cNvPr id="69635" name="Rectangle 3">
            <a:extLst>
              <a:ext uri="{FF2B5EF4-FFF2-40B4-BE49-F238E27FC236}">
                <a16:creationId xmlns:a16="http://schemas.microsoft.com/office/drawing/2014/main" id="{D4C6DC0E-B371-44AD-AC31-D9E79C80218B}"/>
              </a:ext>
            </a:extLst>
          </p:cNvPr>
          <p:cNvSpPr>
            <a:spLocks noGrp="1" noChangeArrowheads="1"/>
          </p:cNvSpPr>
          <p:nvPr>
            <p:ph type="body" idx="4294967295"/>
          </p:nvPr>
        </p:nvSpPr>
        <p:spPr>
          <a:xfrm>
            <a:off x="2298700" y="809625"/>
            <a:ext cx="7753350" cy="5105400"/>
          </a:xfrm>
        </p:spPr>
        <p:txBody>
          <a:bodyPr>
            <a:normAutofit fontScale="77500" lnSpcReduction="20000"/>
          </a:bodyPr>
          <a:lstStyle/>
          <a:p>
            <a:pPr>
              <a:lnSpc>
                <a:spcPct val="90000"/>
              </a:lnSpc>
            </a:pPr>
            <a:endParaRPr lang="en-US" altLang="en-US" dirty="0"/>
          </a:p>
          <a:p>
            <a:pPr>
              <a:lnSpc>
                <a:spcPct val="90000"/>
              </a:lnSpc>
            </a:pPr>
            <a:r>
              <a:rPr lang="en-US" altLang="en-US" dirty="0"/>
              <a:t>A process is a program in execution. It is a unit of work within the system. Program is a </a:t>
            </a:r>
            <a:r>
              <a:rPr lang="en-US" altLang="en-US" b="1" i="1" dirty="0"/>
              <a:t>passive entity;</a:t>
            </a:r>
            <a:r>
              <a:rPr lang="en-US" altLang="en-US" dirty="0"/>
              <a:t> process is </a:t>
            </a:r>
            <a:r>
              <a:rPr lang="en-US" altLang="en-US" dirty="0">
                <a:solidFill>
                  <a:srgbClr val="000000"/>
                </a:solidFill>
              </a:rPr>
              <a:t>an </a:t>
            </a:r>
            <a:r>
              <a:rPr lang="en-US" altLang="en-US" b="1" i="1" dirty="0">
                <a:solidFill>
                  <a:srgbClr val="000000"/>
                </a:solidFill>
              </a:rPr>
              <a:t>active entity</a:t>
            </a:r>
            <a:r>
              <a:rPr lang="en-US" altLang="en-US" dirty="0"/>
              <a:t>.</a:t>
            </a:r>
          </a:p>
          <a:p>
            <a:pPr>
              <a:lnSpc>
                <a:spcPct val="90000"/>
              </a:lnSpc>
            </a:pPr>
            <a:r>
              <a:rPr lang="en-US" altLang="en-US" dirty="0"/>
              <a:t>Process needs resources to accomplish its task</a:t>
            </a:r>
          </a:p>
          <a:p>
            <a:pPr lvl="1">
              <a:lnSpc>
                <a:spcPct val="90000"/>
              </a:lnSpc>
            </a:pPr>
            <a:r>
              <a:rPr lang="en-US" altLang="en-US" dirty="0"/>
              <a:t>CPU, memory, I/O, files</a:t>
            </a:r>
          </a:p>
          <a:p>
            <a:pPr lvl="1">
              <a:lnSpc>
                <a:spcPct val="90000"/>
              </a:lnSpc>
            </a:pPr>
            <a:r>
              <a:rPr lang="en-US" altLang="en-US" dirty="0"/>
              <a:t>Initialization data</a:t>
            </a:r>
          </a:p>
          <a:p>
            <a:pPr>
              <a:lnSpc>
                <a:spcPct val="90000"/>
              </a:lnSpc>
            </a:pPr>
            <a:r>
              <a:rPr lang="en-US" altLang="en-US" dirty="0"/>
              <a:t>Process termination requires reclaim of any reusable resources</a:t>
            </a:r>
          </a:p>
          <a:p>
            <a:pPr>
              <a:lnSpc>
                <a:spcPct val="90000"/>
              </a:lnSpc>
            </a:pPr>
            <a:r>
              <a:rPr lang="en-US" altLang="en-US" dirty="0"/>
              <a:t>Single-threaded process has one </a:t>
            </a:r>
            <a:r>
              <a:rPr lang="en-US" altLang="en-US" b="1" dirty="0">
                <a:solidFill>
                  <a:srgbClr val="3366FF"/>
                </a:solidFill>
              </a:rPr>
              <a:t>program counter</a:t>
            </a:r>
            <a:r>
              <a:rPr lang="en-US" altLang="en-US" sz="2000" b="1" dirty="0">
                <a:solidFill>
                  <a:srgbClr val="3366FF"/>
                </a:solidFill>
              </a:rPr>
              <a:t> </a:t>
            </a:r>
            <a:r>
              <a:rPr lang="en-US" altLang="en-US" dirty="0"/>
              <a:t>specifying location of next instruction to execute</a:t>
            </a:r>
          </a:p>
          <a:p>
            <a:pPr lvl="1">
              <a:lnSpc>
                <a:spcPct val="90000"/>
              </a:lnSpc>
            </a:pPr>
            <a:r>
              <a:rPr lang="en-US" altLang="en-US" dirty="0"/>
              <a:t>Process executes instructions sequentially, one at a time, until completion</a:t>
            </a:r>
          </a:p>
          <a:p>
            <a:pPr>
              <a:lnSpc>
                <a:spcPct val="90000"/>
              </a:lnSpc>
            </a:pPr>
            <a:r>
              <a:rPr lang="en-US" altLang="en-US" dirty="0"/>
              <a:t>Multi-threaded process has one program counter per thread</a:t>
            </a:r>
          </a:p>
          <a:p>
            <a:pPr>
              <a:lnSpc>
                <a:spcPct val="90000"/>
              </a:lnSpc>
            </a:pPr>
            <a:r>
              <a:rPr lang="en-US" altLang="en-US" dirty="0"/>
              <a:t>Typically system has many processes, some user, some operating system running concurrently on one or more CPUs</a:t>
            </a:r>
          </a:p>
          <a:p>
            <a:pPr lvl="1">
              <a:lnSpc>
                <a:spcPct val="90000"/>
              </a:lnSpc>
            </a:pPr>
            <a:r>
              <a:rPr lang="en-US" altLang="en-US" dirty="0"/>
              <a:t>Concurrency by multiplexing the CPUs among the processes / threads</a:t>
            </a:r>
          </a:p>
          <a:p>
            <a:pPr>
              <a:lnSpc>
                <a:spcPct val="90000"/>
              </a:lnSpc>
              <a:buFont typeface="Monotype Sorts" pitchFamily="-84" charset="2"/>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E63581D-8ED3-4026-94C0-CCB0731C5397}"/>
              </a:ext>
            </a:extLst>
          </p:cNvPr>
          <p:cNvSpPr>
            <a:spLocks noGrp="1" noChangeArrowheads="1"/>
          </p:cNvSpPr>
          <p:nvPr>
            <p:ph type="title" idx="4294967295"/>
          </p:nvPr>
        </p:nvSpPr>
        <p:spPr>
          <a:xfrm>
            <a:off x="2652713" y="207963"/>
            <a:ext cx="7427912" cy="576262"/>
          </a:xfrm>
        </p:spPr>
        <p:txBody>
          <a:bodyPr>
            <a:normAutofit fontScale="90000"/>
          </a:bodyPr>
          <a:lstStyle/>
          <a:p>
            <a:pPr eaLnBrk="1" hangingPunct="1"/>
            <a:r>
              <a:rPr lang="en-US" altLang="en-US"/>
              <a:t>Process Management Activities</a:t>
            </a:r>
          </a:p>
        </p:txBody>
      </p:sp>
      <p:sp>
        <p:nvSpPr>
          <p:cNvPr id="71683" name="Rectangle 3">
            <a:extLst>
              <a:ext uri="{FF2B5EF4-FFF2-40B4-BE49-F238E27FC236}">
                <a16:creationId xmlns:a16="http://schemas.microsoft.com/office/drawing/2014/main" id="{5F49578D-CEFD-4613-A40B-360A0128FDA1}"/>
              </a:ext>
            </a:extLst>
          </p:cNvPr>
          <p:cNvSpPr>
            <a:spLocks noGrp="1" noChangeArrowheads="1"/>
          </p:cNvSpPr>
          <p:nvPr>
            <p:ph type="body" idx="4294967295"/>
          </p:nvPr>
        </p:nvSpPr>
        <p:spPr>
          <a:xfrm>
            <a:off x="2409825" y="1587501"/>
            <a:ext cx="7670800" cy="4035425"/>
          </a:xfrm>
        </p:spPr>
        <p:txBody>
          <a:bodyPr/>
          <a:lstStyle/>
          <a:p>
            <a:pPr>
              <a:buFont typeface="Monotype Sorts" pitchFamily="-84" charset="2"/>
              <a:buNone/>
            </a:pPr>
            <a:r>
              <a:rPr lang="en-US" altLang="en-US"/>
              <a:t>     </a:t>
            </a:r>
          </a:p>
          <a:p>
            <a:r>
              <a:rPr lang="en-US" altLang="en-US"/>
              <a:t>Creating and deleting both user and system processes</a:t>
            </a:r>
          </a:p>
          <a:p>
            <a:r>
              <a:rPr lang="en-US" altLang="en-US"/>
              <a:t>Suspending and resuming processes</a:t>
            </a:r>
          </a:p>
          <a:p>
            <a:r>
              <a:rPr lang="en-US" altLang="en-US"/>
              <a:t>Providing mechanisms for process synchronization</a:t>
            </a:r>
          </a:p>
          <a:p>
            <a:r>
              <a:rPr lang="en-US" altLang="en-US"/>
              <a:t>Providing mechanisms for process communication</a:t>
            </a:r>
          </a:p>
          <a:p>
            <a:r>
              <a:rPr lang="en-US" altLang="en-US"/>
              <a:t>Providing mechanisms for deadlock handling</a:t>
            </a:r>
          </a:p>
        </p:txBody>
      </p:sp>
      <p:sp>
        <p:nvSpPr>
          <p:cNvPr id="71684" name="Text Box 4">
            <a:extLst>
              <a:ext uri="{FF2B5EF4-FFF2-40B4-BE49-F238E27FC236}">
                <a16:creationId xmlns:a16="http://schemas.microsoft.com/office/drawing/2014/main" id="{0F4920AE-C24F-4920-A30F-9A6939866779}"/>
              </a:ext>
            </a:extLst>
          </p:cNvPr>
          <p:cNvSpPr txBox="1">
            <a:spLocks noChangeArrowheads="1"/>
          </p:cNvSpPr>
          <p:nvPr/>
        </p:nvSpPr>
        <p:spPr bwMode="auto">
          <a:xfrm>
            <a:off x="2325688" y="1238250"/>
            <a:ext cx="767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a:t>The operating system is responsible for the following activities in connection with process management: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2DBCB9D-11F1-4C2F-AE3C-A4279C1AC3B6}"/>
              </a:ext>
            </a:extLst>
          </p:cNvPr>
          <p:cNvSpPr>
            <a:spLocks noGrp="1" noChangeArrowheads="1"/>
          </p:cNvSpPr>
          <p:nvPr>
            <p:ph type="title" idx="4294967295"/>
          </p:nvPr>
        </p:nvSpPr>
        <p:spPr>
          <a:xfrm>
            <a:off x="2614614" y="212726"/>
            <a:ext cx="7456487" cy="576263"/>
          </a:xfrm>
        </p:spPr>
        <p:txBody>
          <a:bodyPr>
            <a:normAutofit fontScale="90000"/>
          </a:bodyPr>
          <a:lstStyle/>
          <a:p>
            <a:pPr eaLnBrk="1" hangingPunct="1"/>
            <a:r>
              <a:rPr lang="en-US" altLang="en-US"/>
              <a:t>Memory Management</a:t>
            </a:r>
          </a:p>
        </p:txBody>
      </p:sp>
      <p:sp>
        <p:nvSpPr>
          <p:cNvPr id="73731" name="Rectangle 3">
            <a:extLst>
              <a:ext uri="{FF2B5EF4-FFF2-40B4-BE49-F238E27FC236}">
                <a16:creationId xmlns:a16="http://schemas.microsoft.com/office/drawing/2014/main" id="{CB3E2804-3594-4FE6-B024-FDD528C64534}"/>
              </a:ext>
            </a:extLst>
          </p:cNvPr>
          <p:cNvSpPr>
            <a:spLocks noGrp="1" noChangeArrowheads="1"/>
          </p:cNvSpPr>
          <p:nvPr>
            <p:ph type="body" idx="4294967295"/>
          </p:nvPr>
        </p:nvSpPr>
        <p:spPr>
          <a:xfrm>
            <a:off x="2330450" y="1233489"/>
            <a:ext cx="7740650" cy="4530725"/>
          </a:xfrm>
        </p:spPr>
        <p:txBody>
          <a:bodyPr>
            <a:normAutofit fontScale="92500" lnSpcReduction="20000"/>
          </a:bodyPr>
          <a:lstStyle/>
          <a:p>
            <a:r>
              <a:rPr lang="en-US" altLang="en-US"/>
              <a:t>To execute a program all (or part) of the instructions must be in memory</a:t>
            </a:r>
          </a:p>
          <a:p>
            <a:r>
              <a:rPr lang="en-US" altLang="en-US"/>
              <a:t>All  (or part) of the data that is needed by the program must be in memory</a:t>
            </a:r>
            <a:endParaRPr lang="en-US" altLang="en-US" sz="800"/>
          </a:p>
          <a:p>
            <a:r>
              <a:rPr lang="en-US" altLang="en-US"/>
              <a:t>Memory management determines what is in memory and when</a:t>
            </a:r>
          </a:p>
          <a:p>
            <a:pPr lvl="1"/>
            <a:r>
              <a:rPr lang="en-US" altLang="en-US"/>
              <a:t>Optimizing CPU utilization and computer response to users</a:t>
            </a:r>
            <a:endParaRPr lang="en-US" altLang="en-US" sz="800"/>
          </a:p>
          <a:p>
            <a:r>
              <a:rPr lang="en-US" altLang="en-US"/>
              <a:t>Memory management activities</a:t>
            </a:r>
          </a:p>
          <a:p>
            <a:pPr lvl="1"/>
            <a:r>
              <a:rPr lang="en-US" altLang="en-US"/>
              <a:t>Keeping track of which parts of memory are currently being used and by whom</a:t>
            </a:r>
          </a:p>
          <a:p>
            <a:pPr lvl="1"/>
            <a:r>
              <a:rPr lang="en-US" altLang="en-US"/>
              <a:t>Deciding which processes (or parts thereof) and data to move into and out of memory</a:t>
            </a:r>
          </a:p>
          <a:p>
            <a:pPr lvl="1"/>
            <a:r>
              <a:rPr lang="en-US" altLang="en-US"/>
              <a:t>Allocating and deallocating memory space as needed</a:t>
            </a:r>
          </a:p>
          <a:p>
            <a:pPr lvl="1">
              <a:buFont typeface="Monotype Sorts" pitchFamily="-84" charset="2"/>
              <a:buNone/>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B756355-6FC3-4D1A-BBDC-6B9FBCD76A54}"/>
              </a:ext>
            </a:extLst>
          </p:cNvPr>
          <p:cNvSpPr>
            <a:spLocks noGrp="1" noChangeArrowheads="1"/>
          </p:cNvSpPr>
          <p:nvPr>
            <p:ph type="title" idx="4294967295"/>
          </p:nvPr>
        </p:nvSpPr>
        <p:spPr>
          <a:xfrm>
            <a:off x="1981200" y="166689"/>
            <a:ext cx="8015288" cy="617537"/>
          </a:xfrm>
        </p:spPr>
        <p:txBody>
          <a:bodyPr>
            <a:normAutofit fontScale="90000"/>
          </a:bodyPr>
          <a:lstStyle/>
          <a:p>
            <a:pPr eaLnBrk="1" hangingPunct="1"/>
            <a:r>
              <a:rPr lang="en-US" altLang="en-US"/>
              <a:t>Objectives</a:t>
            </a:r>
          </a:p>
        </p:txBody>
      </p:sp>
      <p:sp>
        <p:nvSpPr>
          <p:cNvPr id="9219" name="Rectangle 3">
            <a:extLst>
              <a:ext uri="{FF2B5EF4-FFF2-40B4-BE49-F238E27FC236}">
                <a16:creationId xmlns:a16="http://schemas.microsoft.com/office/drawing/2014/main" id="{6838C557-FE18-4536-BEF7-BBF21B888B10}"/>
              </a:ext>
            </a:extLst>
          </p:cNvPr>
          <p:cNvSpPr>
            <a:spLocks noGrp="1" noChangeArrowheads="1"/>
          </p:cNvSpPr>
          <p:nvPr>
            <p:ph type="body" idx="4294967295"/>
          </p:nvPr>
        </p:nvSpPr>
        <p:spPr>
          <a:xfrm>
            <a:off x="2330450" y="1233489"/>
            <a:ext cx="7666038" cy="4530725"/>
          </a:xfrm>
        </p:spPr>
        <p:txBody>
          <a:bodyPr/>
          <a:lstStyle/>
          <a:p>
            <a:r>
              <a:rPr lang="en-US" altLang="en-US"/>
              <a:t>Describe the general organization of a computer system and the role of interrupts</a:t>
            </a:r>
          </a:p>
          <a:p>
            <a:r>
              <a:rPr lang="en-US" altLang="en-US"/>
              <a:t>Describe the components in a modern, multiprocessor computer system</a:t>
            </a:r>
          </a:p>
          <a:p>
            <a:r>
              <a:rPr lang="en-US" altLang="en-US"/>
              <a:t>Illustrate the transition from user mode to kernel mode</a:t>
            </a:r>
          </a:p>
          <a:p>
            <a:r>
              <a:rPr lang="en-US" altLang="en-US"/>
              <a:t>Discuss how operating systems are used in various computing environments</a:t>
            </a:r>
          </a:p>
          <a:p>
            <a:r>
              <a:rPr lang="en-US" altLang="en-US"/>
              <a:t>Provide examples of free and open-source operating systems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4356D79-FDD9-4791-982C-EE2F463757A8}"/>
              </a:ext>
            </a:extLst>
          </p:cNvPr>
          <p:cNvSpPr>
            <a:spLocks noGrp="1" noChangeArrowheads="1"/>
          </p:cNvSpPr>
          <p:nvPr>
            <p:ph type="title" idx="4294967295"/>
          </p:nvPr>
        </p:nvSpPr>
        <p:spPr>
          <a:xfrm>
            <a:off x="2652713" y="211138"/>
            <a:ext cx="7353300" cy="576262"/>
          </a:xfrm>
        </p:spPr>
        <p:txBody>
          <a:bodyPr>
            <a:normAutofit fontScale="90000"/>
          </a:bodyPr>
          <a:lstStyle/>
          <a:p>
            <a:pPr eaLnBrk="1" hangingPunct="1"/>
            <a:r>
              <a:rPr lang="en-US" altLang="en-US"/>
              <a:t>File-system Management</a:t>
            </a:r>
          </a:p>
        </p:txBody>
      </p:sp>
      <p:sp>
        <p:nvSpPr>
          <p:cNvPr id="75779" name="Rectangle 3">
            <a:extLst>
              <a:ext uri="{FF2B5EF4-FFF2-40B4-BE49-F238E27FC236}">
                <a16:creationId xmlns:a16="http://schemas.microsoft.com/office/drawing/2014/main" id="{1F5FDAA8-710E-46B8-93CA-E18EDA4EF350}"/>
              </a:ext>
            </a:extLst>
          </p:cNvPr>
          <p:cNvSpPr>
            <a:spLocks noGrp="1" noChangeArrowheads="1"/>
          </p:cNvSpPr>
          <p:nvPr>
            <p:ph type="body" idx="4294967295"/>
          </p:nvPr>
        </p:nvSpPr>
        <p:spPr>
          <a:xfrm>
            <a:off x="2320925" y="1104900"/>
            <a:ext cx="7558088" cy="4992688"/>
          </a:xfrm>
        </p:spPr>
        <p:txBody>
          <a:bodyPr>
            <a:normAutofit fontScale="92500" lnSpcReduction="20000"/>
          </a:bodyPr>
          <a:lstStyle/>
          <a:p>
            <a:pPr>
              <a:lnSpc>
                <a:spcPct val="90000"/>
              </a:lnSpc>
            </a:pPr>
            <a:r>
              <a:rPr lang="en-US" altLang="en-US"/>
              <a:t>OS provides uniform, logical view of information storage</a:t>
            </a:r>
          </a:p>
          <a:p>
            <a:pPr lvl="1">
              <a:lnSpc>
                <a:spcPct val="90000"/>
              </a:lnSpc>
            </a:pPr>
            <a:r>
              <a:rPr lang="en-US" altLang="en-US"/>
              <a:t>Abstracts physical properties to logical storage unit  - </a:t>
            </a:r>
            <a:r>
              <a:rPr lang="en-US" altLang="en-US" b="1">
                <a:solidFill>
                  <a:srgbClr val="3366FF"/>
                </a:solidFill>
              </a:rPr>
              <a:t>file</a:t>
            </a:r>
          </a:p>
          <a:p>
            <a:pPr lvl="1">
              <a:lnSpc>
                <a:spcPct val="90000"/>
              </a:lnSpc>
            </a:pPr>
            <a:r>
              <a:rPr lang="en-US" altLang="en-US"/>
              <a:t>Each medium is controlled by device (i.e., disk drive, tape drive)</a:t>
            </a:r>
          </a:p>
          <a:p>
            <a:pPr lvl="2">
              <a:lnSpc>
                <a:spcPct val="90000"/>
              </a:lnSpc>
            </a:pPr>
            <a:r>
              <a:rPr lang="en-US" altLang="en-US"/>
              <a:t>Varying properties include access speed, capacity, data-transfer rate, access method (sequential or random)</a:t>
            </a:r>
          </a:p>
          <a:p>
            <a:pPr lvl="2">
              <a:lnSpc>
                <a:spcPct val="90000"/>
              </a:lnSpc>
            </a:pPr>
            <a:endParaRPr lang="en-US" altLang="en-US" sz="800"/>
          </a:p>
          <a:p>
            <a:pPr>
              <a:lnSpc>
                <a:spcPct val="90000"/>
              </a:lnSpc>
            </a:pPr>
            <a:r>
              <a:rPr lang="en-US" altLang="en-US"/>
              <a:t>File-System management</a:t>
            </a:r>
          </a:p>
          <a:p>
            <a:pPr lvl="1">
              <a:lnSpc>
                <a:spcPct val="90000"/>
              </a:lnSpc>
            </a:pPr>
            <a:r>
              <a:rPr lang="en-US" altLang="en-US"/>
              <a:t>Files usually organized into directories</a:t>
            </a:r>
          </a:p>
          <a:p>
            <a:pPr lvl="1">
              <a:lnSpc>
                <a:spcPct val="90000"/>
              </a:lnSpc>
            </a:pPr>
            <a:r>
              <a:rPr lang="en-US" altLang="en-US"/>
              <a:t>Access control on most systems to determine who can access what</a:t>
            </a:r>
          </a:p>
          <a:p>
            <a:pPr lvl="1">
              <a:lnSpc>
                <a:spcPct val="90000"/>
              </a:lnSpc>
            </a:pPr>
            <a:r>
              <a:rPr lang="en-US" altLang="en-US"/>
              <a:t>OS activities include</a:t>
            </a:r>
          </a:p>
          <a:p>
            <a:pPr lvl="2">
              <a:lnSpc>
                <a:spcPct val="90000"/>
              </a:lnSpc>
            </a:pPr>
            <a:r>
              <a:rPr lang="en-US" altLang="en-US"/>
              <a:t>Creating and deleting files and directories</a:t>
            </a:r>
          </a:p>
          <a:p>
            <a:pPr lvl="2">
              <a:lnSpc>
                <a:spcPct val="90000"/>
              </a:lnSpc>
            </a:pPr>
            <a:r>
              <a:rPr lang="en-US" altLang="en-US"/>
              <a:t>Primitives to manipulate files and directories</a:t>
            </a:r>
          </a:p>
          <a:p>
            <a:pPr lvl="2">
              <a:lnSpc>
                <a:spcPct val="90000"/>
              </a:lnSpc>
            </a:pPr>
            <a:r>
              <a:rPr lang="en-US" altLang="en-US"/>
              <a:t>Mapping files onto secondary storage</a:t>
            </a:r>
          </a:p>
          <a:p>
            <a:pPr lvl="2">
              <a:lnSpc>
                <a:spcPct val="90000"/>
              </a:lnSpc>
            </a:pPr>
            <a:r>
              <a:rPr lang="en-US" altLang="en-US"/>
              <a:t>Backup files onto stable (non-volatile) storage media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1040BCA-887F-4395-9A85-D19BCFAF11EF}"/>
              </a:ext>
            </a:extLst>
          </p:cNvPr>
          <p:cNvSpPr>
            <a:spLocks noGrp="1" noChangeArrowheads="1"/>
          </p:cNvSpPr>
          <p:nvPr>
            <p:ph type="title" idx="4294967295"/>
          </p:nvPr>
        </p:nvSpPr>
        <p:spPr>
          <a:xfrm>
            <a:off x="2855914" y="203201"/>
            <a:ext cx="7177087" cy="576263"/>
          </a:xfrm>
        </p:spPr>
        <p:txBody>
          <a:bodyPr>
            <a:normAutofit fontScale="90000"/>
          </a:bodyPr>
          <a:lstStyle/>
          <a:p>
            <a:pPr eaLnBrk="1" hangingPunct="1"/>
            <a:r>
              <a:rPr lang="en-US" altLang="en-US"/>
              <a:t>Mass-Storage Management</a:t>
            </a:r>
          </a:p>
        </p:txBody>
      </p:sp>
      <p:sp>
        <p:nvSpPr>
          <p:cNvPr id="77827" name="Rectangle 3">
            <a:extLst>
              <a:ext uri="{FF2B5EF4-FFF2-40B4-BE49-F238E27FC236}">
                <a16:creationId xmlns:a16="http://schemas.microsoft.com/office/drawing/2014/main" id="{0C2520A7-ADB5-4458-BC11-9B331339D636}"/>
              </a:ext>
            </a:extLst>
          </p:cNvPr>
          <p:cNvSpPr>
            <a:spLocks noGrp="1" noChangeArrowheads="1"/>
          </p:cNvSpPr>
          <p:nvPr>
            <p:ph type="body" idx="4294967295"/>
          </p:nvPr>
        </p:nvSpPr>
        <p:spPr>
          <a:xfrm>
            <a:off x="2325689" y="1109664"/>
            <a:ext cx="7005881" cy="4658091"/>
          </a:xfrm>
        </p:spPr>
        <p:txBody>
          <a:bodyPr>
            <a:normAutofit fontScale="92500" lnSpcReduction="20000"/>
          </a:bodyPr>
          <a:lstStyle/>
          <a:p>
            <a:r>
              <a:rPr lang="en-US" altLang="en-US" dirty="0"/>
              <a:t>Usually disks used to store data that does not fit in main memory or data that must be kept for a </a:t>
            </a:r>
            <a:r>
              <a:rPr lang="ja-JP" altLang="en-US" dirty="0"/>
              <a:t>“</a:t>
            </a:r>
            <a:r>
              <a:rPr lang="en-US" altLang="ja-JP" dirty="0"/>
              <a:t>long</a:t>
            </a:r>
            <a:r>
              <a:rPr lang="ja-JP" altLang="en-US" dirty="0"/>
              <a:t>”</a:t>
            </a:r>
            <a:r>
              <a:rPr lang="en-US" altLang="ja-JP" dirty="0"/>
              <a:t> period of time</a:t>
            </a:r>
          </a:p>
          <a:p>
            <a:r>
              <a:rPr lang="en-US" altLang="en-US" dirty="0"/>
              <a:t>Proper management is of central importance</a:t>
            </a:r>
          </a:p>
          <a:p>
            <a:r>
              <a:rPr lang="en-US" altLang="en-US" dirty="0"/>
              <a:t>Entire speed of computer operation hinges on disk subsystem and its algorithms</a:t>
            </a:r>
          </a:p>
          <a:p>
            <a:r>
              <a:rPr lang="en-US" altLang="en-US" dirty="0"/>
              <a:t>OS activities</a:t>
            </a:r>
          </a:p>
          <a:p>
            <a:pPr lvl="1"/>
            <a:r>
              <a:rPr lang="en-US" altLang="en-US" dirty="0"/>
              <a:t>Mounting and unmounting</a:t>
            </a:r>
          </a:p>
          <a:p>
            <a:pPr lvl="1"/>
            <a:r>
              <a:rPr lang="en-US" altLang="en-US" dirty="0"/>
              <a:t>Free-space management</a:t>
            </a:r>
          </a:p>
          <a:p>
            <a:pPr lvl="1"/>
            <a:r>
              <a:rPr lang="en-US" altLang="en-US" dirty="0"/>
              <a:t>Storage allocation</a:t>
            </a:r>
          </a:p>
          <a:p>
            <a:pPr lvl="1"/>
            <a:r>
              <a:rPr lang="en-US" altLang="en-US" dirty="0"/>
              <a:t>Disk scheduling</a:t>
            </a:r>
          </a:p>
          <a:p>
            <a:pPr lvl="1"/>
            <a:r>
              <a:rPr lang="en-US" altLang="en-US" dirty="0"/>
              <a:t>Partitioning</a:t>
            </a:r>
          </a:p>
          <a:p>
            <a:pPr lvl="1"/>
            <a:r>
              <a:rPr lang="en-US" altLang="en-US" dirty="0"/>
              <a:t>Protection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537DDAE-40B0-4C82-9422-BF166B9CB73E}"/>
              </a:ext>
            </a:extLst>
          </p:cNvPr>
          <p:cNvSpPr>
            <a:spLocks noGrp="1" noChangeArrowheads="1"/>
          </p:cNvSpPr>
          <p:nvPr>
            <p:ph type="title" idx="4294967295"/>
          </p:nvPr>
        </p:nvSpPr>
        <p:spPr>
          <a:xfrm>
            <a:off x="1981200" y="207963"/>
            <a:ext cx="8015288" cy="576262"/>
          </a:xfrm>
        </p:spPr>
        <p:txBody>
          <a:bodyPr>
            <a:normAutofit fontScale="90000"/>
          </a:bodyPr>
          <a:lstStyle/>
          <a:p>
            <a:pPr eaLnBrk="1" hangingPunct="1"/>
            <a:r>
              <a:rPr lang="en-US" altLang="en-US"/>
              <a:t>Caching</a:t>
            </a:r>
          </a:p>
        </p:txBody>
      </p:sp>
      <p:sp>
        <p:nvSpPr>
          <p:cNvPr id="79875" name="Rectangle 3">
            <a:extLst>
              <a:ext uri="{FF2B5EF4-FFF2-40B4-BE49-F238E27FC236}">
                <a16:creationId xmlns:a16="http://schemas.microsoft.com/office/drawing/2014/main" id="{23317C17-2529-4CC8-A78E-1D282D609B22}"/>
              </a:ext>
            </a:extLst>
          </p:cNvPr>
          <p:cNvSpPr>
            <a:spLocks noGrp="1" noChangeArrowheads="1"/>
          </p:cNvSpPr>
          <p:nvPr>
            <p:ph type="body" idx="4294967295"/>
          </p:nvPr>
        </p:nvSpPr>
        <p:spPr>
          <a:xfrm>
            <a:off x="2344739" y="1233489"/>
            <a:ext cx="6826058" cy="4725185"/>
          </a:xfrm>
        </p:spPr>
        <p:txBody>
          <a:bodyPr>
            <a:normAutofit fontScale="92500" lnSpcReduction="10000"/>
          </a:bodyPr>
          <a:lstStyle/>
          <a:p>
            <a:r>
              <a:rPr lang="en-US" altLang="en-US" dirty="0"/>
              <a:t>Important principle, performed at many levels in a computer (in hardware, operating system, software)</a:t>
            </a:r>
            <a:endParaRPr lang="en-US" altLang="en-US" sz="800" dirty="0"/>
          </a:p>
          <a:p>
            <a:r>
              <a:rPr lang="en-US" altLang="en-US" dirty="0"/>
              <a:t>Information in use copied from slower to faster storage temporarily</a:t>
            </a:r>
            <a:endParaRPr lang="en-US" altLang="en-US" sz="800" dirty="0"/>
          </a:p>
          <a:p>
            <a:r>
              <a:rPr lang="en-US" altLang="en-US" dirty="0"/>
              <a:t>Faster storage (cache) checked first to determine if information is there</a:t>
            </a:r>
          </a:p>
          <a:p>
            <a:pPr lvl="1"/>
            <a:r>
              <a:rPr lang="en-US" altLang="en-US" dirty="0"/>
              <a:t>If it is, information used directly from the cache (fast)</a:t>
            </a:r>
          </a:p>
          <a:p>
            <a:pPr lvl="1"/>
            <a:r>
              <a:rPr lang="en-US" altLang="en-US" dirty="0"/>
              <a:t>If not, data copied to cache and used there</a:t>
            </a:r>
            <a:endParaRPr lang="en-US" altLang="en-US" sz="800" dirty="0"/>
          </a:p>
          <a:p>
            <a:r>
              <a:rPr lang="en-US" altLang="en-US" dirty="0"/>
              <a:t>Cache smaller than storage being cached</a:t>
            </a:r>
          </a:p>
          <a:p>
            <a:pPr lvl="1"/>
            <a:r>
              <a:rPr lang="en-US" altLang="en-US" dirty="0"/>
              <a:t>Cache management important design problem</a:t>
            </a:r>
          </a:p>
          <a:p>
            <a:pPr lvl="1"/>
            <a:r>
              <a:rPr lang="en-US" altLang="en-US" dirty="0"/>
              <a:t>Cache size and replacement policy</a:t>
            </a:r>
          </a:p>
          <a:p>
            <a:pPr>
              <a:buFont typeface="Monotype Sorts" pitchFamily="-84" charset="2"/>
              <a:buNone/>
            </a:pPr>
            <a:endParaRPr lang="en-US" altLang="en-US" dirty="0"/>
          </a:p>
        </p:txBody>
      </p:sp>
      <p:sp>
        <p:nvSpPr>
          <p:cNvPr id="2" name="Rectangle 1">
            <a:extLst>
              <a:ext uri="{FF2B5EF4-FFF2-40B4-BE49-F238E27FC236}">
                <a16:creationId xmlns:a16="http://schemas.microsoft.com/office/drawing/2014/main" id="{977C14CB-1568-4E68-AD75-77643CE97F65}"/>
              </a:ext>
            </a:extLst>
          </p:cNvPr>
          <p:cNvSpPr/>
          <p:nvPr/>
        </p:nvSpPr>
        <p:spPr>
          <a:xfrm>
            <a:off x="5507538" y="3244334"/>
            <a:ext cx="981359" cy="369332"/>
          </a:xfrm>
          <a:prstGeom prst="rect">
            <a:avLst/>
          </a:prstGeom>
        </p:spPr>
        <p:txBody>
          <a:bodyPr wrap="none">
            <a:spAutoFit/>
          </a:bodyPr>
          <a:lstStyle/>
          <a:p>
            <a:r>
              <a:rPr lang="en-US" dirty="0"/>
              <a:t>Judi!123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A8D59F3-EABB-4542-87C7-F8AE7CD1FD34}"/>
              </a:ext>
            </a:extLst>
          </p:cNvPr>
          <p:cNvSpPr>
            <a:spLocks noGrp="1" noChangeArrowheads="1"/>
          </p:cNvSpPr>
          <p:nvPr>
            <p:ph type="title" idx="4294967295"/>
          </p:nvPr>
        </p:nvSpPr>
        <p:spPr>
          <a:xfrm>
            <a:off x="2357439" y="145822"/>
            <a:ext cx="8531225" cy="576262"/>
          </a:xfrm>
        </p:spPr>
        <p:txBody>
          <a:bodyPr/>
          <a:lstStyle/>
          <a:p>
            <a:pPr eaLnBrk="1" hangingPunct="1"/>
            <a:r>
              <a:rPr lang="en-US" altLang="en-US" sz="2800" dirty="0"/>
              <a:t>Characteristics of Various Types of Storage</a:t>
            </a:r>
          </a:p>
        </p:txBody>
      </p:sp>
      <p:sp>
        <p:nvSpPr>
          <p:cNvPr id="39939" name="Rectangle 3">
            <a:extLst>
              <a:ext uri="{FF2B5EF4-FFF2-40B4-BE49-F238E27FC236}">
                <a16:creationId xmlns:a16="http://schemas.microsoft.com/office/drawing/2014/main" id="{CD4D4AE1-901A-6A46-BAD0-039ED90103A5}"/>
              </a:ext>
            </a:extLst>
          </p:cNvPr>
          <p:cNvSpPr>
            <a:spLocks noGrp="1" noChangeArrowheads="1"/>
          </p:cNvSpPr>
          <p:nvPr>
            <p:ph type="body" idx="4294967295"/>
          </p:nvPr>
        </p:nvSpPr>
        <p:spPr>
          <a:xfrm>
            <a:off x="2330451" y="1233488"/>
            <a:ext cx="7707313" cy="4521200"/>
          </a:xfrm>
        </p:spPr>
        <p:txBody>
          <a:bodyPr>
            <a:normAutofit fontScale="92500" lnSpcReduction="20000"/>
          </a:bodyPr>
          <a:lstStyle/>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marL="0" indent="0">
              <a:buNone/>
              <a:defRPr/>
            </a:pPr>
            <a:endParaRPr lang="en-US" dirty="0">
              <a:ea typeface="ＭＳ Ｐゴシック" charset="0"/>
              <a:cs typeface="ＭＳ Ｐゴシック" charset="0"/>
            </a:endParaRPr>
          </a:p>
          <a:p>
            <a:pPr>
              <a:buFont typeface="Monotype Sorts" pitchFamily="-84" charset="2"/>
              <a:buNone/>
              <a:defRPr/>
            </a:pPr>
            <a:r>
              <a:rPr lang="en-US" dirty="0">
                <a:ea typeface="ＭＳ Ｐゴシック" charset="0"/>
                <a:cs typeface="ＭＳ Ｐゴシック" charset="0"/>
              </a:rPr>
              <a:t>    Movement between levels of storage hierarchy can be explicit or implicit</a:t>
            </a:r>
          </a:p>
        </p:txBody>
      </p:sp>
      <p:pic>
        <p:nvPicPr>
          <p:cNvPr id="4" name="Graphic 3">
            <a:extLst>
              <a:ext uri="{FF2B5EF4-FFF2-40B4-BE49-F238E27FC236}">
                <a16:creationId xmlns:a16="http://schemas.microsoft.com/office/drawing/2014/main" id="{601059D1-767D-433B-9423-93A10881BD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9560" y="1233488"/>
            <a:ext cx="7572759" cy="3167690"/>
          </a:xfrm>
          <a:prstGeom prst="rect">
            <a:avLst/>
          </a:prstGeom>
        </p:spPr>
      </p:pic>
    </p:spTree>
    <p:extLst>
      <p:ext uri="{BB962C8B-B14F-4D97-AF65-F5344CB8AC3E}">
        <p14:creationId xmlns:p14="http://schemas.microsoft.com/office/powerpoint/2010/main" val="2245850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FB955E8-3E23-4ED8-ACD1-D8F4ED9EAA88}"/>
              </a:ext>
            </a:extLst>
          </p:cNvPr>
          <p:cNvSpPr>
            <a:spLocks noGrp="1" noChangeArrowheads="1"/>
          </p:cNvSpPr>
          <p:nvPr>
            <p:ph type="title" idx="4294967295"/>
          </p:nvPr>
        </p:nvSpPr>
        <p:spPr>
          <a:xfrm>
            <a:off x="2789696" y="211138"/>
            <a:ext cx="7597321" cy="576262"/>
          </a:xfrm>
        </p:spPr>
        <p:txBody>
          <a:bodyPr/>
          <a:lstStyle/>
          <a:p>
            <a:pPr eaLnBrk="1" hangingPunct="1"/>
            <a:r>
              <a:rPr lang="en-US" altLang="en-US" sz="2800" dirty="0"/>
              <a:t>Migration of data “A” from Disk to Register</a:t>
            </a:r>
          </a:p>
        </p:txBody>
      </p:sp>
      <p:sp>
        <p:nvSpPr>
          <p:cNvPr id="83971" name="Rectangle 3">
            <a:extLst>
              <a:ext uri="{FF2B5EF4-FFF2-40B4-BE49-F238E27FC236}">
                <a16:creationId xmlns:a16="http://schemas.microsoft.com/office/drawing/2014/main" id="{2977E9C9-146A-4591-9F2A-95F7D8433681}"/>
              </a:ext>
            </a:extLst>
          </p:cNvPr>
          <p:cNvSpPr>
            <a:spLocks noGrp="1" noChangeArrowheads="1"/>
          </p:cNvSpPr>
          <p:nvPr>
            <p:ph type="body" idx="4294967295"/>
          </p:nvPr>
        </p:nvSpPr>
        <p:spPr>
          <a:xfrm>
            <a:off x="2330451" y="1233489"/>
            <a:ext cx="7597321" cy="4503283"/>
          </a:xfrm>
        </p:spPr>
        <p:txBody>
          <a:bodyPr>
            <a:normAutofit fontScale="92500" lnSpcReduction="20000"/>
          </a:bodyPr>
          <a:lstStyle/>
          <a:p>
            <a:r>
              <a:rPr lang="en-US" altLang="en-US" dirty="0"/>
              <a:t>Multitasking environments must be careful to use most recent value, no matter where it is stored in the storage hierarchy</a:t>
            </a:r>
            <a:br>
              <a:rPr lang="en-US" altLang="en-US" dirty="0"/>
            </a:br>
            <a:br>
              <a:rPr lang="en-US" altLang="en-US" dirty="0"/>
            </a:br>
            <a:br>
              <a:rPr lang="en-US" altLang="en-US" dirty="0"/>
            </a:br>
            <a:br>
              <a:rPr lang="en-US" altLang="en-US" dirty="0"/>
            </a:br>
            <a:endParaRPr lang="en-US" altLang="en-US" dirty="0"/>
          </a:p>
          <a:p>
            <a:r>
              <a:rPr lang="en-US" altLang="en-US" dirty="0"/>
              <a:t>Multiprocessor environment must provide </a:t>
            </a:r>
            <a:r>
              <a:rPr lang="en-US" altLang="en-US" b="1" dirty="0">
                <a:solidFill>
                  <a:srgbClr val="3366FF"/>
                </a:solidFill>
              </a:rPr>
              <a:t>cache coherency </a:t>
            </a:r>
            <a:r>
              <a:rPr lang="en-US" altLang="en-US" dirty="0"/>
              <a:t>in hardware such that all CPUs have the most recent value in their cache</a:t>
            </a:r>
            <a:endParaRPr lang="en-US" altLang="en-US" sz="800" dirty="0"/>
          </a:p>
          <a:p>
            <a:r>
              <a:rPr lang="en-US" altLang="en-US" dirty="0"/>
              <a:t>Distributed environment situation even more complex</a:t>
            </a:r>
          </a:p>
          <a:p>
            <a:pPr lvl="1"/>
            <a:r>
              <a:rPr lang="en-US" altLang="en-US" dirty="0"/>
              <a:t>Several copies of a datum can exist</a:t>
            </a:r>
          </a:p>
          <a:p>
            <a:pPr lvl="1"/>
            <a:r>
              <a:rPr lang="en-US" altLang="en-US" dirty="0"/>
              <a:t>Various solutions covered in Chapter 19</a:t>
            </a:r>
          </a:p>
        </p:txBody>
      </p:sp>
      <p:pic>
        <p:nvPicPr>
          <p:cNvPr id="83972" name="Picture 2">
            <a:extLst>
              <a:ext uri="{FF2B5EF4-FFF2-40B4-BE49-F238E27FC236}">
                <a16:creationId xmlns:a16="http://schemas.microsoft.com/office/drawing/2014/main" id="{1848E92C-E063-45B0-A246-5F252E49F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056" y="2135010"/>
            <a:ext cx="5477102" cy="6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FAB78C6-879F-4288-AFC0-331D64167D98}"/>
              </a:ext>
            </a:extLst>
          </p:cNvPr>
          <p:cNvSpPr>
            <a:spLocks noGrp="1" noChangeArrowheads="1"/>
          </p:cNvSpPr>
          <p:nvPr>
            <p:ph type="title" idx="4294967295"/>
          </p:nvPr>
        </p:nvSpPr>
        <p:spPr>
          <a:xfrm>
            <a:off x="1981200" y="214313"/>
            <a:ext cx="8051800" cy="576262"/>
          </a:xfrm>
        </p:spPr>
        <p:txBody>
          <a:bodyPr>
            <a:normAutofit fontScale="90000"/>
          </a:bodyPr>
          <a:lstStyle/>
          <a:p>
            <a:pPr eaLnBrk="1" hangingPunct="1"/>
            <a:r>
              <a:rPr lang="en-US" altLang="en-US"/>
              <a:t>I/O Subsystem</a:t>
            </a:r>
          </a:p>
        </p:txBody>
      </p:sp>
      <p:sp>
        <p:nvSpPr>
          <p:cNvPr id="86019" name="Rectangle 3">
            <a:extLst>
              <a:ext uri="{FF2B5EF4-FFF2-40B4-BE49-F238E27FC236}">
                <a16:creationId xmlns:a16="http://schemas.microsoft.com/office/drawing/2014/main" id="{962FE659-1FE7-4FFD-9815-CAC2C16E7482}"/>
              </a:ext>
            </a:extLst>
          </p:cNvPr>
          <p:cNvSpPr>
            <a:spLocks noGrp="1" noChangeArrowheads="1"/>
          </p:cNvSpPr>
          <p:nvPr>
            <p:ph type="body" idx="4294967295"/>
          </p:nvPr>
        </p:nvSpPr>
        <p:spPr>
          <a:xfrm>
            <a:off x="2346326" y="1169989"/>
            <a:ext cx="7686675" cy="4530725"/>
          </a:xfrm>
        </p:spPr>
        <p:txBody>
          <a:bodyPr/>
          <a:lstStyle/>
          <a:p>
            <a:r>
              <a:rPr lang="en-US" altLang="en-US"/>
              <a:t>One purpose of OS is to hide peculiarities of hardware devices from the user</a:t>
            </a:r>
          </a:p>
          <a:p>
            <a:r>
              <a:rPr lang="en-US" altLang="en-US"/>
              <a:t>I/O subsystem responsible for</a:t>
            </a:r>
          </a:p>
          <a:p>
            <a:pPr lvl="1"/>
            <a:r>
              <a:rPr lang="en-US" altLang="en-US"/>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a:t>General device-driver interface</a:t>
            </a:r>
          </a:p>
          <a:p>
            <a:pPr lvl="1"/>
            <a:r>
              <a:rPr lang="en-US" altLang="en-US"/>
              <a:t>Drivers for specific hardware devices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5965502-F3D9-4181-9CA3-BC0EE691634C}"/>
              </a:ext>
            </a:extLst>
          </p:cNvPr>
          <p:cNvSpPr>
            <a:spLocks noGrp="1" noChangeArrowheads="1"/>
          </p:cNvSpPr>
          <p:nvPr>
            <p:ph type="title" idx="4294967295"/>
          </p:nvPr>
        </p:nvSpPr>
        <p:spPr>
          <a:xfrm>
            <a:off x="2546351" y="220663"/>
            <a:ext cx="7515225" cy="576262"/>
          </a:xfrm>
        </p:spPr>
        <p:txBody>
          <a:bodyPr>
            <a:normAutofit fontScale="90000"/>
          </a:bodyPr>
          <a:lstStyle/>
          <a:p>
            <a:pPr eaLnBrk="1" hangingPunct="1"/>
            <a:r>
              <a:rPr lang="en-US" altLang="en-US"/>
              <a:t>Protection and Security</a:t>
            </a:r>
          </a:p>
        </p:txBody>
      </p:sp>
      <p:sp>
        <p:nvSpPr>
          <p:cNvPr id="88067" name="Rectangle 3">
            <a:extLst>
              <a:ext uri="{FF2B5EF4-FFF2-40B4-BE49-F238E27FC236}">
                <a16:creationId xmlns:a16="http://schemas.microsoft.com/office/drawing/2014/main" id="{83C732FA-AE52-4ECB-BBB8-46683EE73ACD}"/>
              </a:ext>
            </a:extLst>
          </p:cNvPr>
          <p:cNvSpPr>
            <a:spLocks noGrp="1" noChangeArrowheads="1"/>
          </p:cNvSpPr>
          <p:nvPr>
            <p:ph type="body" idx="4294967295"/>
          </p:nvPr>
        </p:nvSpPr>
        <p:spPr>
          <a:xfrm>
            <a:off x="2330451" y="1233489"/>
            <a:ext cx="7648575" cy="5183187"/>
          </a:xfrm>
        </p:spPr>
        <p:txBody>
          <a:bodyPr>
            <a:normAutofit fontScale="92500" lnSpcReduction="20000"/>
          </a:bodyPr>
          <a:lstStyle/>
          <a:p>
            <a:pPr>
              <a:lnSpc>
                <a:spcPct val="90000"/>
              </a:lnSpc>
            </a:pPr>
            <a:r>
              <a:rPr lang="en-US" altLang="en-US" b="1">
                <a:solidFill>
                  <a:srgbClr val="3366FF"/>
                </a:solidFill>
              </a:rPr>
              <a:t>Protection </a:t>
            </a:r>
            <a:r>
              <a:rPr lang="en-US" altLang="en-US"/>
              <a:t>– any mechanism for controlling access of processes or users to resources defined by the OS</a:t>
            </a:r>
            <a:endParaRPr lang="en-US" altLang="en-US" sz="800"/>
          </a:p>
          <a:p>
            <a:pPr>
              <a:lnSpc>
                <a:spcPct val="90000"/>
              </a:lnSpc>
            </a:pPr>
            <a:r>
              <a:rPr lang="en-US" altLang="en-US" b="1">
                <a:solidFill>
                  <a:srgbClr val="3366FF"/>
                </a:solidFill>
              </a:rPr>
              <a:t>Security </a:t>
            </a:r>
            <a:r>
              <a:rPr lang="en-US" altLang="en-US"/>
              <a:t>– defense of the system against internal and external attacks</a:t>
            </a:r>
          </a:p>
          <a:p>
            <a:pPr lvl="1">
              <a:lnSpc>
                <a:spcPct val="90000"/>
              </a:lnSpc>
            </a:pPr>
            <a:r>
              <a:rPr lang="en-US" altLang="en-US"/>
              <a:t>Huge range, including denial-of-service, worms, viruses, identity theft, theft of service</a:t>
            </a:r>
            <a:endParaRPr lang="en-US" altLang="en-US" sz="800"/>
          </a:p>
          <a:p>
            <a:pPr>
              <a:lnSpc>
                <a:spcPct val="90000"/>
              </a:lnSpc>
            </a:pPr>
            <a:r>
              <a:rPr lang="en-US" altLang="en-US"/>
              <a:t>Systems generally first distinguish among users, to determine who can do what</a:t>
            </a:r>
          </a:p>
          <a:p>
            <a:pPr lvl="1">
              <a:lnSpc>
                <a:spcPct val="90000"/>
              </a:lnSpc>
            </a:pPr>
            <a:r>
              <a:rPr lang="en-US" altLang="en-US"/>
              <a:t>User identities (</a:t>
            </a:r>
            <a:r>
              <a:rPr lang="en-US" altLang="en-US" b="1">
                <a:solidFill>
                  <a:srgbClr val="3366FF"/>
                </a:solidFill>
              </a:rPr>
              <a:t>user IDs</a:t>
            </a:r>
            <a:r>
              <a:rPr lang="en-US" altLang="en-US"/>
              <a:t>, security IDs) include name and associated number, one per user</a:t>
            </a:r>
          </a:p>
          <a:p>
            <a:pPr lvl="1">
              <a:lnSpc>
                <a:spcPct val="90000"/>
              </a:lnSpc>
            </a:pPr>
            <a:r>
              <a:rPr lang="en-US" altLang="en-US"/>
              <a:t>User ID then associated with all files, processes of that user to determine access control</a:t>
            </a:r>
          </a:p>
          <a:p>
            <a:pPr lvl="1">
              <a:lnSpc>
                <a:spcPct val="90000"/>
              </a:lnSpc>
            </a:pPr>
            <a:r>
              <a:rPr lang="en-US" altLang="en-US"/>
              <a:t>Group identifier (</a:t>
            </a:r>
            <a:r>
              <a:rPr lang="en-US" altLang="en-US" b="1">
                <a:solidFill>
                  <a:srgbClr val="3366FF"/>
                </a:solidFill>
              </a:rPr>
              <a:t>group ID</a:t>
            </a:r>
            <a:r>
              <a:rPr lang="en-US" altLang="en-US"/>
              <a:t>) allows set of users to be defined and controls managed, then also associated with each process, file</a:t>
            </a:r>
          </a:p>
          <a:p>
            <a:pPr lvl="1">
              <a:lnSpc>
                <a:spcPct val="90000"/>
              </a:lnSpc>
            </a:pPr>
            <a:r>
              <a:rPr lang="en-US" altLang="en-US" b="1">
                <a:solidFill>
                  <a:srgbClr val="3366FF"/>
                </a:solidFill>
              </a:rPr>
              <a:t>Privilege escalation </a:t>
            </a:r>
            <a:r>
              <a:rPr lang="en-US" altLang="en-US"/>
              <a:t>allows user to change to effective ID with more rights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B756355-6FC3-4D1A-BBDC-6B9FBCD76A54}"/>
              </a:ext>
            </a:extLst>
          </p:cNvPr>
          <p:cNvSpPr>
            <a:spLocks noGrp="1" noChangeArrowheads="1"/>
          </p:cNvSpPr>
          <p:nvPr>
            <p:ph type="title" idx="4294967295"/>
          </p:nvPr>
        </p:nvSpPr>
        <p:spPr>
          <a:xfrm>
            <a:off x="2775856" y="123145"/>
            <a:ext cx="8015288" cy="617537"/>
          </a:xfrm>
        </p:spPr>
        <p:txBody>
          <a:bodyPr/>
          <a:lstStyle/>
          <a:p>
            <a:pPr eaLnBrk="1" hangingPunct="1"/>
            <a:r>
              <a:rPr lang="en-US" altLang="en-US" sz="2600" dirty="0"/>
              <a:t>What Does the Term Operating System Mean?</a:t>
            </a:r>
          </a:p>
        </p:txBody>
      </p:sp>
      <p:sp>
        <p:nvSpPr>
          <p:cNvPr id="9219" name="Rectangle 3">
            <a:extLst>
              <a:ext uri="{FF2B5EF4-FFF2-40B4-BE49-F238E27FC236}">
                <a16:creationId xmlns:a16="http://schemas.microsoft.com/office/drawing/2014/main" id="{6838C557-FE18-4536-BEF7-BBF21B888B10}"/>
              </a:ext>
            </a:extLst>
          </p:cNvPr>
          <p:cNvSpPr>
            <a:spLocks noGrp="1" noChangeArrowheads="1"/>
          </p:cNvSpPr>
          <p:nvPr>
            <p:ph type="body" idx="4294967295"/>
          </p:nvPr>
        </p:nvSpPr>
        <p:spPr>
          <a:xfrm>
            <a:off x="2330450" y="1233489"/>
            <a:ext cx="7666038" cy="4530725"/>
          </a:xfrm>
        </p:spPr>
        <p:txBody>
          <a:bodyPr/>
          <a:lstStyle/>
          <a:p>
            <a:r>
              <a:rPr lang="en-US" altLang="en-US" dirty="0"/>
              <a:t>An operating system is “fill in the blanks”</a:t>
            </a:r>
          </a:p>
          <a:p>
            <a:r>
              <a:rPr lang="en-US" altLang="en-US" dirty="0"/>
              <a:t>What about:</a:t>
            </a:r>
          </a:p>
          <a:p>
            <a:pPr lvl="1"/>
            <a:r>
              <a:rPr lang="en-US" altLang="en-US" dirty="0"/>
              <a:t>Car </a:t>
            </a:r>
          </a:p>
          <a:p>
            <a:pPr lvl="1"/>
            <a:r>
              <a:rPr lang="en-US" altLang="en-US" dirty="0"/>
              <a:t>Airplane</a:t>
            </a:r>
          </a:p>
          <a:p>
            <a:pPr lvl="1"/>
            <a:r>
              <a:rPr lang="en-US" altLang="en-US" dirty="0"/>
              <a:t>Printer</a:t>
            </a:r>
          </a:p>
          <a:p>
            <a:pPr lvl="1"/>
            <a:r>
              <a:rPr lang="en-US" altLang="en-US" dirty="0"/>
              <a:t>Washing Machine</a:t>
            </a:r>
          </a:p>
          <a:p>
            <a:pPr lvl="1"/>
            <a:r>
              <a:rPr lang="en-US" altLang="en-US" dirty="0"/>
              <a:t>Toaster</a:t>
            </a:r>
          </a:p>
          <a:p>
            <a:pPr lvl="1"/>
            <a:r>
              <a:rPr lang="en-US" altLang="en-US" dirty="0"/>
              <a:t>Compiler</a:t>
            </a:r>
          </a:p>
          <a:p>
            <a:pPr lvl="1"/>
            <a:r>
              <a:rPr lang="en-US" altLang="en-US" dirty="0"/>
              <a:t>Etc.</a:t>
            </a:r>
          </a:p>
        </p:txBody>
      </p:sp>
    </p:spTree>
    <p:extLst>
      <p:ext uri="{BB962C8B-B14F-4D97-AF65-F5344CB8AC3E}">
        <p14:creationId xmlns:p14="http://schemas.microsoft.com/office/powerpoint/2010/main" val="132303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EAAE997-54FD-41EF-972D-B4CCB9B1896D}"/>
              </a:ext>
            </a:extLst>
          </p:cNvPr>
          <p:cNvSpPr>
            <a:spLocks noGrp="1" noChangeArrowheads="1"/>
          </p:cNvSpPr>
          <p:nvPr>
            <p:ph type="title" idx="4294967295"/>
          </p:nvPr>
        </p:nvSpPr>
        <p:spPr>
          <a:xfrm>
            <a:off x="2487614" y="198438"/>
            <a:ext cx="7723187" cy="576262"/>
          </a:xfrm>
        </p:spPr>
        <p:txBody>
          <a:bodyPr>
            <a:normAutofit fontScale="90000"/>
          </a:bodyPr>
          <a:lstStyle/>
          <a:p>
            <a:pPr eaLnBrk="1" hangingPunct="1"/>
            <a:r>
              <a:rPr lang="en-US" altLang="en-US"/>
              <a:t>What is an Operating System?</a:t>
            </a:r>
          </a:p>
        </p:txBody>
      </p:sp>
      <p:sp>
        <p:nvSpPr>
          <p:cNvPr id="6147" name="Rectangle 3">
            <a:extLst>
              <a:ext uri="{FF2B5EF4-FFF2-40B4-BE49-F238E27FC236}">
                <a16:creationId xmlns:a16="http://schemas.microsoft.com/office/drawing/2014/main" id="{CD36D9CA-D38B-456F-A12D-3CBF399EEDF5}"/>
              </a:ext>
            </a:extLst>
          </p:cNvPr>
          <p:cNvSpPr>
            <a:spLocks noGrp="1" noChangeArrowheads="1"/>
          </p:cNvSpPr>
          <p:nvPr>
            <p:ph type="body" idx="4294967295"/>
          </p:nvPr>
        </p:nvSpPr>
        <p:spPr>
          <a:xfrm>
            <a:off x="2449514" y="1268413"/>
            <a:ext cx="7121525" cy="4159250"/>
          </a:xfrm>
        </p:spPr>
        <p:txBody>
          <a:bodyPr/>
          <a:lstStyle/>
          <a:p>
            <a:r>
              <a:rPr lang="en-US" altLang="en-US"/>
              <a:t>A program that acts as an intermediary between a user of a computer and the computer hardware</a:t>
            </a:r>
          </a:p>
          <a:p>
            <a:r>
              <a:rPr lang="en-US" altLang="en-US"/>
              <a:t>Operating system goals:</a:t>
            </a:r>
          </a:p>
          <a:p>
            <a:pPr lvl="1"/>
            <a:r>
              <a:rPr lang="en-US" altLang="en-US"/>
              <a:t>Execute user programs and make solving user problems easier</a:t>
            </a:r>
          </a:p>
          <a:p>
            <a:pPr lvl="1"/>
            <a:r>
              <a:rPr lang="en-US" altLang="en-US"/>
              <a:t>Make the computer system convenient to use</a:t>
            </a:r>
          </a:p>
          <a:p>
            <a:pPr lvl="1"/>
            <a:r>
              <a:rPr lang="en-US" altLang="en-US"/>
              <a:t>Use the computer hardware in an efficient manner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9A1BED6-5944-4DA0-B6E3-EB3BCCB8AC02}"/>
              </a:ext>
            </a:extLst>
          </p:cNvPr>
          <p:cNvSpPr>
            <a:spLocks noGrp="1" noChangeArrowheads="1"/>
          </p:cNvSpPr>
          <p:nvPr>
            <p:ph type="title" idx="4294967295"/>
          </p:nvPr>
        </p:nvSpPr>
        <p:spPr>
          <a:xfrm>
            <a:off x="2565400" y="201613"/>
            <a:ext cx="7532688" cy="576262"/>
          </a:xfrm>
        </p:spPr>
        <p:txBody>
          <a:bodyPr>
            <a:normAutofit fontScale="90000"/>
          </a:bodyPr>
          <a:lstStyle/>
          <a:p>
            <a:pPr eaLnBrk="1" hangingPunct="1"/>
            <a:r>
              <a:rPr lang="en-US" altLang="en-US"/>
              <a:t>Computer System Structure</a:t>
            </a:r>
          </a:p>
        </p:txBody>
      </p:sp>
      <p:sp>
        <p:nvSpPr>
          <p:cNvPr id="11267" name="Rectangle 3">
            <a:extLst>
              <a:ext uri="{FF2B5EF4-FFF2-40B4-BE49-F238E27FC236}">
                <a16:creationId xmlns:a16="http://schemas.microsoft.com/office/drawing/2014/main" id="{DA4DDCE4-1C30-412E-839F-FB2BB84F3FEA}"/>
              </a:ext>
            </a:extLst>
          </p:cNvPr>
          <p:cNvSpPr>
            <a:spLocks noGrp="1" noChangeArrowheads="1"/>
          </p:cNvSpPr>
          <p:nvPr>
            <p:ph type="body" idx="4294967295"/>
          </p:nvPr>
        </p:nvSpPr>
        <p:spPr>
          <a:xfrm>
            <a:off x="2325688" y="1204913"/>
            <a:ext cx="7772400" cy="4483100"/>
          </a:xfrm>
        </p:spPr>
        <p:txBody>
          <a:bodyPr>
            <a:normAutofit fontScale="92500" lnSpcReduction="10000"/>
          </a:bodyPr>
          <a:lstStyle/>
          <a:p>
            <a:r>
              <a:rPr lang="en-US" altLang="en-US"/>
              <a:t>Computer system can be divided into four components:</a:t>
            </a:r>
          </a:p>
          <a:p>
            <a:pPr lvl="1"/>
            <a:r>
              <a:rPr lang="en-US" altLang="en-US"/>
              <a:t>Hardware – provides basic computing resources</a:t>
            </a:r>
          </a:p>
          <a:p>
            <a:pPr lvl="2"/>
            <a:r>
              <a:rPr lang="en-US" altLang="en-US"/>
              <a:t>CPU, memory, I/O devices</a:t>
            </a:r>
          </a:p>
          <a:p>
            <a:pPr lvl="1"/>
            <a:r>
              <a:rPr lang="en-US" altLang="en-US"/>
              <a:t>Operating system</a:t>
            </a:r>
          </a:p>
          <a:p>
            <a:pPr lvl="2"/>
            <a:r>
              <a:rPr lang="en-US" altLang="en-US"/>
              <a:t>Controls and coordinates use of hardware among various applications and users</a:t>
            </a:r>
          </a:p>
          <a:p>
            <a:pPr lvl="1"/>
            <a:r>
              <a:rPr lang="en-US" altLang="en-US"/>
              <a:t>Application programs – define the ways in which the system resources are used to solve the computing problems of the users</a:t>
            </a:r>
          </a:p>
          <a:p>
            <a:pPr lvl="2"/>
            <a:r>
              <a:rPr lang="en-US" altLang="en-US"/>
              <a:t>Word processors, compilers, web browsers, database systems, video games</a:t>
            </a:r>
          </a:p>
          <a:p>
            <a:pPr lvl="1"/>
            <a:r>
              <a:rPr lang="en-US" altLang="en-US"/>
              <a:t>Users</a:t>
            </a:r>
          </a:p>
          <a:p>
            <a:pPr lvl="2"/>
            <a:r>
              <a:rPr lang="en-US" altLang="en-US"/>
              <a:t>People, machines, other computers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850503E-0C66-4E1F-85A5-04BB5FC518A5}"/>
              </a:ext>
            </a:extLst>
          </p:cNvPr>
          <p:cNvSpPr>
            <a:spLocks noGrp="1" noChangeArrowheads="1"/>
          </p:cNvSpPr>
          <p:nvPr>
            <p:ph type="title" idx="4294967295"/>
          </p:nvPr>
        </p:nvSpPr>
        <p:spPr>
          <a:xfrm>
            <a:off x="2565400" y="182563"/>
            <a:ext cx="7645400" cy="576262"/>
          </a:xfrm>
        </p:spPr>
        <p:txBody>
          <a:bodyPr/>
          <a:lstStyle/>
          <a:p>
            <a:pPr eaLnBrk="1" hangingPunct="1"/>
            <a:r>
              <a:rPr lang="en-US" altLang="en-US" sz="2800"/>
              <a:t>Abstract View of Components of Computer</a:t>
            </a:r>
          </a:p>
        </p:txBody>
      </p:sp>
      <p:pic>
        <p:nvPicPr>
          <p:cNvPr id="13315" name="Picture 4">
            <a:extLst>
              <a:ext uri="{FF2B5EF4-FFF2-40B4-BE49-F238E27FC236}">
                <a16:creationId xmlns:a16="http://schemas.microsoft.com/office/drawing/2014/main" id="{21815D40-5D25-4B93-A397-C7A0DFC2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1288" y="1871663"/>
            <a:ext cx="462121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69E77BD-F295-4D5C-88FB-9C1F0C2DF6D3}"/>
              </a:ext>
            </a:extLst>
          </p:cNvPr>
          <p:cNvSpPr>
            <a:spLocks noGrp="1" noChangeArrowheads="1"/>
          </p:cNvSpPr>
          <p:nvPr>
            <p:ph type="title" idx="4294967295"/>
          </p:nvPr>
        </p:nvSpPr>
        <p:spPr>
          <a:xfrm>
            <a:off x="1981201" y="201613"/>
            <a:ext cx="8126413" cy="576262"/>
          </a:xfrm>
        </p:spPr>
        <p:txBody>
          <a:bodyPr>
            <a:normAutofit fontScale="90000"/>
          </a:bodyPr>
          <a:lstStyle/>
          <a:p>
            <a:r>
              <a:rPr lang="en-US" altLang="en-US"/>
              <a:t>What Operating Systems Do</a:t>
            </a:r>
          </a:p>
        </p:txBody>
      </p:sp>
      <p:sp>
        <p:nvSpPr>
          <p:cNvPr id="15363" name="Content Placeholder 2">
            <a:extLst>
              <a:ext uri="{FF2B5EF4-FFF2-40B4-BE49-F238E27FC236}">
                <a16:creationId xmlns:a16="http://schemas.microsoft.com/office/drawing/2014/main" id="{CFEE02D0-0B66-42F3-A811-C29D1CE4B68A}"/>
              </a:ext>
            </a:extLst>
          </p:cNvPr>
          <p:cNvSpPr>
            <a:spLocks noGrp="1" noChangeArrowheads="1"/>
          </p:cNvSpPr>
          <p:nvPr>
            <p:ph idx="4294967295"/>
          </p:nvPr>
        </p:nvSpPr>
        <p:spPr>
          <a:xfrm>
            <a:off x="2270126" y="1120776"/>
            <a:ext cx="7940675" cy="4530725"/>
          </a:xfrm>
        </p:spPr>
        <p:txBody>
          <a:bodyPr>
            <a:normAutofit fontScale="77500" lnSpcReduction="20000"/>
          </a:bodyPr>
          <a:lstStyle/>
          <a:p>
            <a:r>
              <a:rPr lang="en-US" altLang="en-US"/>
              <a:t>Depends on the point of view</a:t>
            </a:r>
          </a:p>
          <a:p>
            <a:r>
              <a:rPr lang="en-US" altLang="en-US"/>
              <a:t>Users want convenience, </a:t>
            </a:r>
            <a:r>
              <a:rPr lang="en-US" altLang="en-US" b="1">
                <a:solidFill>
                  <a:srgbClr val="3366FF"/>
                </a:solidFill>
              </a:rPr>
              <a:t>ease</a:t>
            </a:r>
            <a:r>
              <a:rPr lang="en-US" altLang="en-US">
                <a:solidFill>
                  <a:srgbClr val="3366FF"/>
                </a:solidFill>
              </a:rPr>
              <a:t> </a:t>
            </a:r>
            <a:r>
              <a:rPr lang="en-US" altLang="en-US" b="1">
                <a:solidFill>
                  <a:srgbClr val="3366FF"/>
                </a:solidFill>
              </a:rPr>
              <a:t>of</a:t>
            </a:r>
            <a:r>
              <a:rPr lang="en-US" altLang="en-US">
                <a:solidFill>
                  <a:srgbClr val="3366FF"/>
                </a:solidFill>
              </a:rPr>
              <a:t> </a:t>
            </a:r>
            <a:r>
              <a:rPr lang="en-US" altLang="en-US" b="1">
                <a:solidFill>
                  <a:srgbClr val="3366FF"/>
                </a:solidFill>
              </a:rPr>
              <a:t>use </a:t>
            </a:r>
            <a:r>
              <a:rPr lang="en-US" altLang="en-US"/>
              <a:t>and</a:t>
            </a:r>
            <a:r>
              <a:rPr lang="en-US" altLang="en-US" b="1">
                <a:solidFill>
                  <a:srgbClr val="3366FF"/>
                </a:solidFill>
              </a:rPr>
              <a:t> good performance </a:t>
            </a:r>
          </a:p>
          <a:p>
            <a:pPr lvl="1"/>
            <a:r>
              <a:rPr lang="en-US" altLang="en-US"/>
              <a:t>Don</a:t>
            </a:r>
            <a:r>
              <a:rPr lang="ja-JP" altLang="en-US"/>
              <a:t>’</a:t>
            </a:r>
            <a:r>
              <a:rPr lang="en-US" altLang="ja-JP"/>
              <a:t>t care about </a:t>
            </a:r>
            <a:r>
              <a:rPr lang="en-US" altLang="ja-JP" b="1">
                <a:solidFill>
                  <a:srgbClr val="3366FF"/>
                </a:solidFill>
              </a:rPr>
              <a:t>resource</a:t>
            </a:r>
            <a:r>
              <a:rPr lang="en-US" altLang="ja-JP">
                <a:solidFill>
                  <a:srgbClr val="3366FF"/>
                </a:solidFill>
              </a:rPr>
              <a:t> </a:t>
            </a:r>
            <a:r>
              <a:rPr lang="en-US" altLang="ja-JP" b="1">
                <a:solidFill>
                  <a:srgbClr val="3366FF"/>
                </a:solidFill>
              </a:rPr>
              <a:t>utilization</a:t>
            </a:r>
          </a:p>
          <a:p>
            <a:r>
              <a:rPr lang="en-US" altLang="en-US"/>
              <a:t>But shared computer such as </a:t>
            </a:r>
            <a:r>
              <a:rPr lang="en-US" altLang="en-US" b="1">
                <a:solidFill>
                  <a:srgbClr val="3366FF"/>
                </a:solidFill>
              </a:rPr>
              <a:t>mainframe</a:t>
            </a:r>
            <a:r>
              <a:rPr lang="en-US" altLang="en-US"/>
              <a:t> or </a:t>
            </a:r>
            <a:r>
              <a:rPr lang="en-US" altLang="en-US" b="1">
                <a:solidFill>
                  <a:srgbClr val="3366FF"/>
                </a:solidFill>
              </a:rPr>
              <a:t>minicomputer</a:t>
            </a:r>
            <a:r>
              <a:rPr lang="en-US" altLang="en-US"/>
              <a:t> must keep all users happy</a:t>
            </a:r>
          </a:p>
          <a:p>
            <a:pPr lvl="1"/>
            <a:r>
              <a:rPr lang="en-US" altLang="en-US"/>
              <a:t>Operating system is a </a:t>
            </a:r>
            <a:r>
              <a:rPr lang="en-US" altLang="en-US" b="1">
                <a:solidFill>
                  <a:srgbClr val="3366FF"/>
                </a:solidFill>
              </a:rPr>
              <a:t>resource allocator</a:t>
            </a:r>
            <a:r>
              <a:rPr lang="en-US" altLang="en-US"/>
              <a:t> and </a:t>
            </a:r>
            <a:r>
              <a:rPr lang="en-US" altLang="en-US" b="1">
                <a:solidFill>
                  <a:srgbClr val="3366FF"/>
                </a:solidFill>
              </a:rPr>
              <a:t>control program </a:t>
            </a:r>
            <a:r>
              <a:rPr lang="en-US" altLang="en-US"/>
              <a:t>making efficient use of HW and managing execution of user programs</a:t>
            </a:r>
          </a:p>
          <a:p>
            <a:r>
              <a:rPr lang="en-US" altLang="en-US"/>
              <a:t>Users of dedicate systems such as </a:t>
            </a:r>
            <a:r>
              <a:rPr lang="en-US" altLang="en-US" b="1">
                <a:solidFill>
                  <a:srgbClr val="3366FF"/>
                </a:solidFill>
              </a:rPr>
              <a:t>workstations</a:t>
            </a:r>
            <a:r>
              <a:rPr lang="en-US" altLang="en-US"/>
              <a:t> have dedicated resources but frequently use shared resources from </a:t>
            </a:r>
            <a:r>
              <a:rPr lang="en-US" altLang="en-US" b="1">
                <a:solidFill>
                  <a:srgbClr val="3366FF"/>
                </a:solidFill>
              </a:rPr>
              <a:t>servers</a:t>
            </a:r>
          </a:p>
          <a:p>
            <a:r>
              <a:rPr lang="en-US" altLang="en-US">
                <a:solidFill>
                  <a:srgbClr val="000000"/>
                </a:solidFill>
              </a:rPr>
              <a:t>Mobile devices like smartphones and tables are resource poor,  optimized for usability and battery life</a:t>
            </a:r>
          </a:p>
          <a:p>
            <a:pPr lvl="1"/>
            <a:r>
              <a:rPr lang="en-US" altLang="en-US">
                <a:solidFill>
                  <a:srgbClr val="000000"/>
                </a:solidFill>
              </a:rPr>
              <a:t>Mobile user interfaces such as touch screens, voice recognition</a:t>
            </a:r>
          </a:p>
          <a:p>
            <a:r>
              <a:rPr lang="en-US" altLang="en-US">
                <a:solidFill>
                  <a:srgbClr val="000000"/>
                </a:solidFill>
              </a:rPr>
              <a:t>Some computers have little or no user interface, such as embedded computers in devices and automobiles</a:t>
            </a:r>
          </a:p>
          <a:p>
            <a:pPr lvl="1"/>
            <a:r>
              <a:rPr lang="en-US" altLang="en-US">
                <a:solidFill>
                  <a:srgbClr val="000000"/>
                </a:solidFill>
              </a:rPr>
              <a:t>Run primarily without user intervention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2737</Words>
  <Application>Microsoft Office PowerPoint</Application>
  <PresentationFormat>Widescreen</PresentationFormat>
  <Paragraphs>301</Paragraphs>
  <Slides>46</Slides>
  <Notes>43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Helvetica</vt:lpstr>
      <vt:lpstr>Monotype Sorts</vt:lpstr>
      <vt:lpstr>Times New Roman</vt:lpstr>
      <vt:lpstr>Verdana</vt:lpstr>
      <vt:lpstr>Office Theme</vt:lpstr>
      <vt:lpstr>PowerPoint Presentation</vt:lpstr>
      <vt:lpstr>Chapter 1:  Introduction</vt:lpstr>
      <vt:lpstr>Chapter 1: Introduction</vt:lpstr>
      <vt:lpstr>Objectives</vt:lpstr>
      <vt:lpstr>What Does the Term Operating System Mean?</vt:lpstr>
      <vt:lpstr>What is an Operating System?</vt:lpstr>
      <vt:lpstr>Computer System Structure</vt:lpstr>
      <vt:lpstr>Abstract View of Components of Computer</vt:lpstr>
      <vt:lpstr>What Operating Systems Do</vt:lpstr>
      <vt:lpstr>Defining Operating Systems</vt:lpstr>
      <vt:lpstr>Operating System Definition</vt:lpstr>
      <vt:lpstr>PowerPoint Presentation</vt:lpstr>
      <vt:lpstr>Computer System Organization</vt:lpstr>
      <vt:lpstr>Computer-System Operation</vt:lpstr>
      <vt:lpstr>Common Functions of Interrupts</vt:lpstr>
      <vt:lpstr>Interrupt Timeline</vt:lpstr>
      <vt:lpstr>Interrupt Handling</vt:lpstr>
      <vt:lpstr>Interrupt-drive I/O Cycle</vt:lpstr>
      <vt:lpstr>I/O Structure</vt:lpstr>
      <vt:lpstr>I/O Structure (Cont.)</vt:lpstr>
      <vt:lpstr>Computer Startup</vt:lpstr>
      <vt:lpstr>PowerPoint Presentation</vt:lpstr>
      <vt:lpstr>Storage Structure</vt:lpstr>
      <vt:lpstr>Storage Structure (Cont.)</vt:lpstr>
      <vt:lpstr>Storage Definitions and Notation Review</vt:lpstr>
      <vt:lpstr>Storage Hierarchy</vt:lpstr>
      <vt:lpstr>Storage-Device Hierarchy</vt:lpstr>
      <vt:lpstr>How a Modern Computer Works</vt:lpstr>
      <vt:lpstr>Direct Memory Access Structure</vt:lpstr>
      <vt:lpstr>Operating-System Operations</vt:lpstr>
      <vt:lpstr>Multiprogramming (Batch system)</vt:lpstr>
      <vt:lpstr>Multitasking (Timesharing)</vt:lpstr>
      <vt:lpstr>Memory Layout for Multiprogrammed System</vt:lpstr>
      <vt:lpstr>Dual-mode Operation</vt:lpstr>
      <vt:lpstr>Transition from User to Kernel Mode</vt:lpstr>
      <vt:lpstr>Timer</vt:lpstr>
      <vt:lpstr>Process Management</vt:lpstr>
      <vt:lpstr>Process Management Activities</vt:lpstr>
      <vt:lpstr>Memory Management</vt:lpstr>
      <vt:lpstr>File-system Management</vt:lpstr>
      <vt:lpstr>Mass-Storage Management</vt:lpstr>
      <vt:lpstr>Caching</vt:lpstr>
      <vt:lpstr>Characteristics of Various Types of Storage</vt:lpstr>
      <vt:lpstr>Migration of data “A” from Disk to Register</vt:lpstr>
      <vt:lpstr>I/O Subsystem</vt:lpstr>
      <vt:lpstr>Protection and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dc:creator>
  <cp:lastModifiedBy>Khan</cp:lastModifiedBy>
  <cp:revision>1</cp:revision>
  <dcterms:created xsi:type="dcterms:W3CDTF">2020-10-18T20:36:32Z</dcterms:created>
  <dcterms:modified xsi:type="dcterms:W3CDTF">2020-10-18T20:39:43Z</dcterms:modified>
</cp:coreProperties>
</file>