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2" r:id="rId2"/>
    <p:sldId id="301" r:id="rId3"/>
    <p:sldId id="299" r:id="rId4"/>
    <p:sldId id="265" r:id="rId5"/>
    <p:sldId id="266" r:id="rId6"/>
    <p:sldId id="267" r:id="rId7"/>
    <p:sldId id="279" r:id="rId8"/>
    <p:sldId id="269" r:id="rId9"/>
    <p:sldId id="282" r:id="rId10"/>
    <p:sldId id="270" r:id="rId11"/>
    <p:sldId id="271" r:id="rId12"/>
    <p:sldId id="284" r:id="rId13"/>
    <p:sldId id="285" r:id="rId14"/>
    <p:sldId id="273" r:id="rId15"/>
    <p:sldId id="286" r:id="rId16"/>
    <p:sldId id="287" r:id="rId17"/>
    <p:sldId id="288" r:id="rId18"/>
    <p:sldId id="274" r:id="rId19"/>
    <p:sldId id="289" r:id="rId20"/>
    <p:sldId id="290" r:id="rId21"/>
    <p:sldId id="297" r:id="rId22"/>
    <p:sldId id="291" r:id="rId23"/>
    <p:sldId id="296" r:id="rId24"/>
    <p:sldId id="292" r:id="rId25"/>
    <p:sldId id="298" r:id="rId26"/>
    <p:sldId id="295" r:id="rId27"/>
    <p:sldId id="293" r:id="rId28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336600"/>
    <a:srgbClr val="00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22" y="7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799DF828-3B54-40C1-8463-BDBC546D2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5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E2A97614-7E86-4D2A-874D-3231A9E02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208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7614-7E86-4D2A-874D-3231A9E029B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8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E411C-9B0E-49A5-A52B-82A34A88C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3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79C28-60B7-4E7F-B19E-DC37F25F9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8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AC935-4D25-40B8-91CA-037627559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7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3726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06375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4350" y="6477000"/>
            <a:ext cx="371475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477000"/>
            <a:ext cx="2063750" cy="228600"/>
          </a:xfrm>
        </p:spPr>
        <p:txBody>
          <a:bodyPr/>
          <a:lstStyle>
            <a:lvl1pPr>
              <a:defRPr/>
            </a:lvl1pPr>
          </a:lstStyle>
          <a:p>
            <a:fld id="{C1E1C69C-908F-481D-ACB6-D38F178DC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D66B1-8BE3-47B4-BB40-D77A972F9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0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9FA89-B428-42C1-A7F2-B8FFEA3293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7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79691-B353-449C-B7F9-AB9761373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9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18358-E240-4099-944E-0B379838B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DBF10-2A14-41FD-A2E1-ED9948E53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9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19F01-887C-4D5B-B3CC-34D3A93A9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6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B935F-279E-4795-AAB6-C2D4272C3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69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95D32-3C39-43BF-AB62-BBB8AF380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1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F8F0435E-6B19-47F0-BE80-26CA723E6A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CS411-Compiler Construction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248400"/>
            <a:ext cx="7429500" cy="609600"/>
          </a:xfrm>
        </p:spPr>
        <p:txBody>
          <a:bodyPr/>
          <a:lstStyle/>
          <a:p>
            <a:r>
              <a:rPr lang="en-US" dirty="0" smtClean="0"/>
              <a:t>Talha </a:t>
            </a:r>
            <a:r>
              <a:rPr lang="en-US" dirty="0" err="1" smtClean="0"/>
              <a:t>Waheed</a:t>
            </a:r>
            <a:r>
              <a:rPr lang="en-US" dirty="0" smtClean="0"/>
              <a:t>, Dept</a:t>
            </a:r>
            <a:r>
              <a:rPr lang="en-US" dirty="0" smtClean="0"/>
              <a:t>. of CS, UET, </a:t>
            </a:r>
            <a:r>
              <a:rPr lang="en-US" dirty="0" smtClean="0"/>
              <a:t>Lahore, Pakistan.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733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9129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Syntax Analyzer</a:t>
            </a:r>
            <a:r>
              <a:rPr lang="en-US" altLang="en-US"/>
              <a:t> creates the syntactic structure (generally a </a:t>
            </a:r>
            <a:r>
              <a:rPr lang="en-US" altLang="en-US">
                <a:solidFill>
                  <a:srgbClr val="CC3300"/>
                </a:solidFill>
              </a:rPr>
              <a:t>parse tree</a:t>
            </a:r>
            <a:r>
              <a:rPr lang="en-US" altLang="en-US"/>
              <a:t>) of the given program.</a:t>
            </a:r>
          </a:p>
          <a:p>
            <a:r>
              <a:rPr lang="en-US" altLang="en-US"/>
              <a:t>A syntax analyzer is also called as a </a:t>
            </a:r>
            <a:r>
              <a:rPr lang="en-US" altLang="en-US" b="1"/>
              <a:t>parser</a:t>
            </a:r>
            <a:r>
              <a:rPr lang="en-US" altLang="en-US"/>
              <a:t>.</a:t>
            </a:r>
          </a:p>
          <a:p>
            <a:r>
              <a:rPr lang="en-US" altLang="en-US"/>
              <a:t>A </a:t>
            </a:r>
            <a:r>
              <a:rPr lang="en-US" altLang="en-US" b="1"/>
              <a:t>parse tree</a:t>
            </a:r>
            <a:r>
              <a:rPr lang="en-US" altLang="en-US"/>
              <a:t> describes a syntactic structure.</a:t>
            </a:r>
          </a:p>
          <a:p>
            <a:r>
              <a:rPr lang="en-US" altLang="en-US"/>
              <a:t>The syntax of a language is specified by a </a:t>
            </a:r>
            <a:r>
              <a:rPr lang="en-US" altLang="en-US" b="1"/>
              <a:t>context free grammar</a:t>
            </a:r>
            <a:r>
              <a:rPr lang="en-US" altLang="en-US"/>
              <a:t> (CFG).</a:t>
            </a:r>
          </a:p>
          <a:p>
            <a:r>
              <a:rPr lang="en-US" altLang="en-US"/>
              <a:t>The rules in a CFG are mostly recursive.</a:t>
            </a:r>
          </a:p>
          <a:p>
            <a:r>
              <a:rPr lang="en-US" altLang="en-US"/>
              <a:t>A syntax analyzer checks whether a given program satisfies the rules implied by a CFG or not.</a:t>
            </a:r>
          </a:p>
          <a:p>
            <a:pPr lvl="1"/>
            <a:r>
              <a:rPr lang="en-US" altLang="en-US" sz="2400"/>
              <a:t>If it satisfies, the syntax analyzer creates a parse tree for the given program.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 (CFG)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3600"/>
          </a:p>
          <a:p>
            <a:r>
              <a:rPr lang="en-US" altLang="en-US" sz="3600"/>
              <a:t>Ex: </a:t>
            </a:r>
            <a:r>
              <a:rPr lang="en-US" altLang="en-US"/>
              <a:t>We use BNF (Backus Naur Form) to specify a CFG</a:t>
            </a:r>
          </a:p>
          <a:p>
            <a:pPr>
              <a:buFontTx/>
              <a:buNone/>
            </a:pPr>
            <a:r>
              <a:rPr lang="en-US" altLang="en-US" sz="3600"/>
              <a:t>		</a:t>
            </a:r>
            <a:r>
              <a:rPr lang="en-US" altLang="en-US"/>
              <a:t>assgstmt     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	identifier  := expression</a:t>
            </a:r>
          </a:p>
          <a:p>
            <a:pPr>
              <a:buFontTx/>
              <a:buNone/>
            </a:pPr>
            <a:r>
              <a:rPr lang="en-US" altLang="en-US"/>
              <a:t>		expression 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  	identifier</a:t>
            </a:r>
          </a:p>
          <a:p>
            <a:pPr>
              <a:buFontTx/>
              <a:buNone/>
            </a:pPr>
            <a:r>
              <a:rPr lang="en-US" altLang="en-US"/>
              <a:t>		expression 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 	number</a:t>
            </a:r>
          </a:p>
          <a:p>
            <a:pPr>
              <a:buFontTx/>
              <a:buNone/>
            </a:pPr>
            <a:r>
              <a:rPr lang="en-US" altLang="en-US"/>
              <a:t>		expression 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 	expression  +  expression</a:t>
            </a: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838200"/>
            <a:ext cx="5715000" cy="5105400"/>
          </a:xfrm>
        </p:spPr>
        <p:txBody>
          <a:bodyPr/>
          <a:lstStyle/>
          <a:p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	</a:t>
            </a:r>
            <a:r>
              <a:rPr lang="en-US" altLang="en-US" sz="1800" b="1"/>
              <a:t>		assgstmt</a:t>
            </a:r>
          </a:p>
          <a:p>
            <a:pPr>
              <a:buFontTx/>
              <a:buNone/>
            </a:pPr>
            <a:r>
              <a:rPr lang="en-US" altLang="en-US" sz="1800" b="1"/>
              <a:t>		</a:t>
            </a:r>
          </a:p>
          <a:p>
            <a:pPr>
              <a:buFontTx/>
              <a:buNone/>
            </a:pPr>
            <a:r>
              <a:rPr lang="en-US" altLang="en-US" sz="1800" b="1"/>
              <a:t>		identifier	    </a:t>
            </a:r>
            <a:r>
              <a:rPr lang="en-US" altLang="en-US" sz="1800" b="1">
                <a:solidFill>
                  <a:srgbClr val="CC3300"/>
                </a:solidFill>
              </a:rPr>
              <a:t> := </a:t>
            </a:r>
            <a:r>
              <a:rPr lang="en-US" altLang="en-US" sz="1800" b="1"/>
              <a:t>	expression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		</a:t>
            </a:r>
            <a:r>
              <a:rPr lang="en-US" altLang="en-US" sz="1800" b="1">
                <a:solidFill>
                  <a:srgbClr val="CC3300"/>
                </a:solidFill>
              </a:rPr>
              <a:t>newval</a:t>
            </a:r>
            <a:r>
              <a:rPr lang="en-US" altLang="en-US" sz="1800" b="1"/>
              <a:t>	         expression     </a:t>
            </a:r>
            <a:r>
              <a:rPr lang="en-US" altLang="en-US" sz="1800" b="1">
                <a:solidFill>
                  <a:srgbClr val="CC3300"/>
                </a:solidFill>
              </a:rPr>
              <a:t>+</a:t>
            </a:r>
            <a:r>
              <a:rPr lang="en-US" altLang="en-US" sz="1800" b="1"/>
              <a:t>        expression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			          identifier 	            number</a:t>
            </a:r>
          </a:p>
          <a:p>
            <a:pPr>
              <a:buFontTx/>
              <a:buNone/>
            </a:pPr>
            <a:endParaRPr lang="en-US" altLang="en-US" sz="1800" b="1"/>
          </a:p>
          <a:p>
            <a:pPr>
              <a:buFontTx/>
              <a:buNone/>
            </a:pPr>
            <a:r>
              <a:rPr lang="en-US" altLang="en-US" sz="1800" b="1"/>
              <a:t>			         </a:t>
            </a:r>
            <a:r>
              <a:rPr lang="en-US" altLang="en-US" sz="1800" b="1">
                <a:solidFill>
                  <a:srgbClr val="CC3300"/>
                </a:solidFill>
              </a:rPr>
              <a:t> oldval</a:t>
            </a:r>
            <a:r>
              <a:rPr lang="en-US" altLang="en-US" sz="1800" b="1"/>
              <a:t>                           </a:t>
            </a:r>
            <a:r>
              <a:rPr lang="en-US" altLang="en-US" sz="1800" b="1">
                <a:solidFill>
                  <a:srgbClr val="CC3300"/>
                </a:solidFill>
              </a:rPr>
              <a:t>12</a:t>
            </a:r>
          </a:p>
          <a:p>
            <a:pPr>
              <a:buFontTx/>
              <a:buNone/>
            </a:pPr>
            <a:r>
              <a:rPr lang="en-US" altLang="en-US" sz="1800" b="1"/>
              <a:t>				</a:t>
            </a:r>
            <a:endParaRPr lang="en-US" altLang="en-US" sz="2800" b="1"/>
          </a:p>
        </p:txBody>
      </p:sp>
      <p:grpSp>
        <p:nvGrpSpPr>
          <p:cNvPr id="270354" name="Group 18"/>
          <p:cNvGrpSpPr>
            <a:grpSpLocks/>
          </p:cNvGrpSpPr>
          <p:nvPr/>
        </p:nvGrpSpPr>
        <p:grpSpPr bwMode="auto">
          <a:xfrm>
            <a:off x="5257800" y="1905000"/>
            <a:ext cx="3352800" cy="2286000"/>
            <a:chOff x="3312" y="1200"/>
            <a:chExt cx="2112" cy="1440"/>
          </a:xfrm>
        </p:grpSpPr>
        <p:sp>
          <p:nvSpPr>
            <p:cNvPr id="270341" name="Line 5"/>
            <p:cNvSpPr>
              <a:spLocks noChangeShapeType="1"/>
            </p:cNvSpPr>
            <p:nvPr/>
          </p:nvSpPr>
          <p:spPr bwMode="auto">
            <a:xfrm flipH="1">
              <a:off x="3360" y="1200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3888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3888" y="120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>
              <a:off x="3312" y="15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 flipH="1">
              <a:off x="4176" y="158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4560" y="15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4560" y="15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4272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427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>
              <a:off x="542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351" name="Line 15"/>
            <p:cNvSpPr>
              <a:spLocks noChangeShapeType="1"/>
            </p:cNvSpPr>
            <p:nvPr/>
          </p:nvSpPr>
          <p:spPr bwMode="auto">
            <a:xfrm>
              <a:off x="5424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762000" y="467995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b="1"/>
              <a:t> In a parse tree, all terminals are at leaves.</a:t>
            </a:r>
          </a:p>
          <a:p>
            <a:pPr>
              <a:buFontTx/>
              <a:buChar char="•"/>
            </a:pPr>
            <a:r>
              <a:rPr lang="en-US" altLang="en-US" b="1"/>
              <a:t> All inner nodes are non-terminals in a context free grammar. </a:t>
            </a:r>
          </a:p>
          <a:p>
            <a:pPr>
              <a:buFontTx/>
              <a:buChar char="•"/>
            </a:pPr>
            <a:r>
              <a:rPr lang="en-US" altLang="en-US" b="1"/>
              <a:t> Compiler may or may not explicitly  build the tree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381000" y="1584325"/>
            <a:ext cx="4419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newval := oldval + 12</a:t>
            </a:r>
          </a:p>
          <a:p>
            <a:endParaRPr lang="en-US" altLang="en-US" sz="2000"/>
          </a:p>
          <a:p>
            <a:r>
              <a:rPr lang="en-US" altLang="en-US" sz="2000" b="1" u="sng"/>
              <a:t>String</a:t>
            </a:r>
            <a:r>
              <a:rPr lang="en-US" altLang="en-US" sz="2000"/>
              <a:t>		</a:t>
            </a:r>
            <a:r>
              <a:rPr lang="en-US" altLang="en-US" sz="2000" b="1" u="sng"/>
              <a:t>Token</a:t>
            </a:r>
          </a:p>
          <a:p>
            <a:r>
              <a:rPr lang="en-US" altLang="en-US" sz="2000"/>
              <a:t>newval  		identifier</a:t>
            </a:r>
          </a:p>
          <a:p>
            <a:r>
              <a:rPr lang="en-US" altLang="en-US" sz="2000"/>
              <a:t>:= 		assignment operator</a:t>
            </a:r>
          </a:p>
          <a:p>
            <a:r>
              <a:rPr lang="en-US" altLang="en-US" sz="2000"/>
              <a:t>oldval		identifier</a:t>
            </a:r>
          </a:p>
          <a:p>
            <a:r>
              <a:rPr lang="en-US" altLang="en-US" sz="2000"/>
              <a:t>+		add operator</a:t>
            </a:r>
          </a:p>
          <a:p>
            <a:r>
              <a:rPr lang="en-US" altLang="en-US" sz="2000"/>
              <a:t>12		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  <p:bldP spid="270352" grpId="0"/>
      <p:bldP spid="270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Analyzer versus Lexical Analyzer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114800" cy="5105400"/>
          </a:xfrm>
          <a:solidFill>
            <a:schemeClr val="hlink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Regular expressions </a:t>
            </a:r>
          </a:p>
          <a:p>
            <a:r>
              <a:rPr lang="en-US" altLang="en-US">
                <a:solidFill>
                  <a:schemeClr val="bg1"/>
                </a:solidFill>
              </a:rPr>
              <a:t>Words</a:t>
            </a:r>
          </a:p>
          <a:p>
            <a:r>
              <a:rPr lang="en-US" altLang="en-US">
                <a:solidFill>
                  <a:schemeClr val="bg1"/>
                </a:solidFill>
              </a:rPr>
              <a:t>Deals with simple non-recursive constructs of the language.</a:t>
            </a:r>
          </a:p>
          <a:p>
            <a:r>
              <a:rPr lang="en-US" altLang="en-US">
                <a:solidFill>
                  <a:schemeClr val="bg1"/>
                </a:solidFill>
              </a:rPr>
              <a:t>The lexical analyzer simplifies the job of the syntax analyzer.</a:t>
            </a:r>
          </a:p>
          <a:p>
            <a:r>
              <a:rPr lang="en-US" altLang="en-US">
                <a:solidFill>
                  <a:schemeClr val="bg1"/>
                </a:solidFill>
              </a:rPr>
              <a:t>The lexical analyzer recognizes the smallest meaningful units (tokens) in a source program.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5410200" y="1219200"/>
            <a:ext cx="4114800" cy="5105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Context free grammar</a:t>
            </a:r>
          </a:p>
          <a:p>
            <a:r>
              <a:rPr lang="en-US" altLang="en-US">
                <a:solidFill>
                  <a:schemeClr val="bg1"/>
                </a:solidFill>
              </a:rPr>
              <a:t>Sentences </a:t>
            </a:r>
          </a:p>
          <a:p>
            <a:r>
              <a:rPr lang="en-US" altLang="en-US">
                <a:solidFill>
                  <a:schemeClr val="bg1"/>
                </a:solidFill>
              </a:rPr>
              <a:t>Deals with recursive constructs of the language.</a:t>
            </a:r>
          </a:p>
          <a:p>
            <a:r>
              <a:rPr lang="en-US" altLang="en-US">
                <a:solidFill>
                  <a:schemeClr val="bg1"/>
                </a:solidFill>
              </a:rPr>
              <a:t>The syntax analyzer works on the smallest meaningful units (tokens) in a source program to recognize meaningful structures in our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 Techniques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Depending on how the parse tree is created, there are different parsing techniques.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These parsing techniques are categorized into two groups: 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Top-Down Parsing, Bottom-Up Parsing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Top-Down Parsing: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Construction of the parse tree starts at the root, and proceeds towards the leaves.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Efficient top-down parsers can be easily constructed by hand.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Recursive Predictive Parsing, Non-Recursive Predictive Parsing (LL Parsing).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Bottom-Up Parsing: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Construction of the parse tree starts at the leaves, and proceeds towards the root.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Normally efficient bottom-up parsers are created with the help of some software tools.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Bottom-up parsing is also known as shift-reduce parsing.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Operator-Precedence Parsing – simple, restrictive, 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LR Parsing – much general form of shift-reduce parsing, LR, SLR, LALR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Symbol Table Management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24000"/>
            <a:ext cx="8420100" cy="4495800"/>
          </a:xfrm>
        </p:spPr>
        <p:txBody>
          <a:bodyPr/>
          <a:lstStyle/>
          <a:p>
            <a:r>
              <a:rPr lang="en-US" altLang="en-US" sz="3200"/>
              <a:t>Symbol table is data structure used by all phases of the compiler to keep track of user defined symbols as well as keywords</a:t>
            </a:r>
          </a:p>
          <a:p>
            <a:r>
              <a:rPr lang="en-US" altLang="en-US" sz="3200"/>
              <a:t>During early phases (lexical and syntax analysis) symbols are discovered and put into symbol table</a:t>
            </a:r>
          </a:p>
          <a:p>
            <a:r>
              <a:rPr lang="en-US" altLang="en-US" sz="3200"/>
              <a:t>During later phases symbols are looked up to validate their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Symbol Table</a:t>
            </a:r>
          </a:p>
        </p:txBody>
      </p:sp>
      <p:graphicFrame>
        <p:nvGraphicFramePr>
          <p:cNvPr id="27341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68275" y="1343025"/>
          <a:ext cx="94615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6" name="Document" r:id="rId3" imgW="7927803" imgH="4038357" progId="Word.Document.8">
                  <p:embed/>
                </p:oleObj>
              </mc:Choice>
              <mc:Fallback>
                <p:oleObj name="Document" r:id="rId3" imgW="7927803" imgH="403835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343025"/>
                        <a:ext cx="9461500" cy="48148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Semantic Analysis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200"/>
              <a:t>Meanings of sentences </a:t>
            </a:r>
          </a:p>
          <a:p>
            <a:r>
              <a:rPr lang="en-US" altLang="en-US" sz="3200"/>
              <a:t>Involves examining the syntax output for correct semantic usage</a:t>
            </a:r>
          </a:p>
          <a:p>
            <a:pPr lvl="1"/>
            <a:r>
              <a:rPr lang="en-US" altLang="en-US" sz="2400"/>
              <a:t>type checking</a:t>
            </a:r>
          </a:p>
          <a:p>
            <a:pPr lvl="1"/>
            <a:r>
              <a:rPr lang="en-US" altLang="en-US" sz="2400"/>
              <a:t>flow of control checks</a:t>
            </a:r>
          </a:p>
          <a:p>
            <a:pPr lvl="1"/>
            <a:r>
              <a:rPr lang="en-US" altLang="en-US" sz="2400"/>
              <a:t>uniqueness checks (identifiers, case labels,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 Analyzer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semantic analyzer checks the source program for semantic errors and collects the type information for the code generation.</a:t>
            </a:r>
          </a:p>
          <a:p>
            <a:r>
              <a:rPr lang="en-US" altLang="en-US"/>
              <a:t>Type-checking is an important part of semantic analyzer.</a:t>
            </a:r>
          </a:p>
          <a:p>
            <a:r>
              <a:rPr lang="en-US" altLang="en-US"/>
              <a:t>Normally semantic information cannot be represented by a context-free language used in syntax analyzers.</a:t>
            </a:r>
          </a:p>
          <a:p>
            <a:r>
              <a:rPr lang="en-US" altLang="en-US"/>
              <a:t>Context-free grammars used in the syntax analysis are integrated with attributes (semantic rules)  </a:t>
            </a:r>
          </a:p>
          <a:p>
            <a:pPr lvl="1"/>
            <a:r>
              <a:rPr lang="en-US" altLang="en-US"/>
              <a:t>the result is a syntax-directed translation, </a:t>
            </a:r>
          </a:p>
          <a:p>
            <a:pPr lvl="1"/>
            <a:r>
              <a:rPr lang="en-US" altLang="en-US"/>
              <a:t>Attribute grammars</a:t>
            </a:r>
          </a:p>
          <a:p>
            <a:r>
              <a:rPr lang="en-US" altLang="en-US"/>
              <a:t>Ex:</a:t>
            </a:r>
          </a:p>
          <a:p>
            <a:pPr lvl="1">
              <a:buFontTx/>
              <a:buNone/>
            </a:pPr>
            <a:r>
              <a:rPr lang="en-US" altLang="en-US"/>
              <a:t>	newval  :=  oldval  +  12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The type of the identifier </a:t>
            </a:r>
            <a:r>
              <a:rPr lang="en-US" altLang="en-US" i="1"/>
              <a:t>newval</a:t>
            </a:r>
            <a:r>
              <a:rPr lang="en-US" altLang="en-US"/>
              <a:t>  must match with type of the expression </a:t>
            </a:r>
            <a:r>
              <a:rPr lang="en-US" altLang="en-US" i="1"/>
              <a:t>(oldval+12)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Error Management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19200"/>
            <a:ext cx="8304212" cy="5105400"/>
          </a:xfrm>
        </p:spPr>
        <p:txBody>
          <a:bodyPr/>
          <a:lstStyle/>
          <a:p>
            <a:r>
              <a:rPr lang="en-US" altLang="en-US" sz="3200"/>
              <a:t>Errors can occur at all phases in the compiler</a:t>
            </a:r>
          </a:p>
          <a:p>
            <a:r>
              <a:rPr lang="en-US" altLang="en-US" sz="3200"/>
              <a:t>Invalid linear combinations, syntax errors, semantic errors, etc.</a:t>
            </a:r>
          </a:p>
          <a:p>
            <a:r>
              <a:rPr lang="en-US" altLang="en-US" sz="3200"/>
              <a:t>Good compilers will attempt to recover from errors and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Compiler Construction - Lexical Analyzer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74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Intermediate Code Generation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219200"/>
            <a:ext cx="9371012" cy="5105400"/>
          </a:xfrm>
        </p:spPr>
        <p:txBody>
          <a:bodyPr/>
          <a:lstStyle/>
          <a:p>
            <a:r>
              <a:rPr lang="en-US" altLang="en-US" sz="3200"/>
              <a:t>Rather than generate code for a specific architecture, most compilers generate to intermediate language</a:t>
            </a:r>
          </a:p>
          <a:p>
            <a:r>
              <a:rPr lang="en-US" altLang="en-US" sz="3200"/>
              <a:t>Provides input to optimization</a:t>
            </a:r>
          </a:p>
          <a:p>
            <a:r>
              <a:rPr lang="en-US" altLang="en-US" sz="3200"/>
              <a:t>Retargeting is facilitated</a:t>
            </a:r>
          </a:p>
          <a:p>
            <a:r>
              <a:rPr lang="en-US" altLang="en-US" sz="3200"/>
              <a:t>Machine-independent code optimization can be applied</a:t>
            </a:r>
          </a:p>
          <a:p>
            <a:r>
              <a:rPr lang="en-US" altLang="en-US" sz="3200"/>
              <a:t>Code generation for different source languages can be combined </a:t>
            </a:r>
          </a:p>
          <a:p>
            <a:r>
              <a:rPr lang="en-US" altLang="en-US" sz="3200"/>
              <a:t>Can be interpreted at this point</a:t>
            </a:r>
          </a:p>
          <a:p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Code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685800"/>
          </a:xfrm>
        </p:spPr>
        <p:txBody>
          <a:bodyPr/>
          <a:lstStyle/>
          <a:p>
            <a:r>
              <a:rPr lang="en-US" altLang="en-US" sz="3200"/>
              <a:t>Generally three address type statements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438400" y="2209800"/>
            <a:ext cx="4267200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newval  :=  oldval * fact + 1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45720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2895600" y="3352800"/>
            <a:ext cx="33528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id1  :=  id2 * id3 + 1</a:t>
            </a:r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>
            <a:off x="4572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2286000" y="4419600"/>
            <a:ext cx="4495800" cy="1187450"/>
          </a:xfrm>
          <a:prstGeom prst="rect">
            <a:avLst/>
          </a:prstGeom>
          <a:solidFill>
            <a:srgbClr val="66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MULT  	id2,id3,temp1</a:t>
            </a:r>
          </a:p>
          <a:p>
            <a:pPr lvl="1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ADD	temp1,#1,temp2</a:t>
            </a:r>
          </a:p>
          <a:p>
            <a:pPr lvl="1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MOV	temp2,id1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 animBg="1"/>
      <p:bldP spid="283655" grpId="0" animBg="1"/>
      <p:bldP spid="283656" grpId="0" animBg="1"/>
      <p:bldP spid="283657" grpId="0" animBg="1"/>
      <p:bldP spid="2836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Optimization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219200"/>
            <a:ext cx="8151812" cy="5105400"/>
          </a:xfrm>
        </p:spPr>
        <p:txBody>
          <a:bodyPr/>
          <a:lstStyle/>
          <a:p>
            <a:r>
              <a:rPr lang="en-US" altLang="en-US" sz="3200"/>
              <a:t>Intermediate code is examined and optimized</a:t>
            </a:r>
          </a:p>
          <a:p>
            <a:r>
              <a:rPr lang="en-US" altLang="en-US" sz="3200"/>
              <a:t>Can be as simple as combining adjacent statements to reorganizing data for cache efficiency</a:t>
            </a:r>
          </a:p>
          <a:p>
            <a:r>
              <a:rPr lang="en-US" altLang="en-US" sz="3200"/>
              <a:t>Can make orders of magnitude difference in the execution speed of generated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Optimizer (for Intermediate Code Generator)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1371600"/>
          </a:xfrm>
        </p:spPr>
        <p:txBody>
          <a:bodyPr/>
          <a:lstStyle/>
          <a:p>
            <a:r>
              <a:rPr lang="en-US" altLang="en-US" sz="3200"/>
              <a:t>The code optimizer optimizes the code produced by the intermediate code generator in the terms of time and space.</a:t>
            </a:r>
          </a:p>
          <a:p>
            <a:endParaRPr lang="en-US" altLang="en-US" sz="320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533400" y="3460750"/>
            <a:ext cx="3810000" cy="11874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MULT	    id2,id3,temp1</a:t>
            </a:r>
            <a:endParaRPr lang="en-US" altLang="en-US" i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ADD	    temp1,#1,temp2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MOV	    temp2,id1</a:t>
            </a:r>
          </a:p>
        </p:txBody>
      </p:sp>
      <p:sp>
        <p:nvSpPr>
          <p:cNvPr id="282629" name="AutoShape 5"/>
          <p:cNvSpPr>
            <a:spLocks noChangeArrowheads="1"/>
          </p:cNvSpPr>
          <p:nvPr/>
        </p:nvSpPr>
        <p:spPr bwMode="auto">
          <a:xfrm>
            <a:off x="4572000" y="3810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5715000" y="3460750"/>
            <a:ext cx="3276600" cy="118745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MULT  id2,id3,temp1</a:t>
            </a:r>
            <a:endParaRPr lang="en-US" altLang="en-US" i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ADD	temp1,#1,id1</a:t>
            </a:r>
          </a:p>
          <a:p>
            <a:pPr lvl="1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nimBg="1"/>
      <p:bldP spid="282629" grpId="0" animBg="1"/>
      <p:bldP spid="2826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/>
              <a:t>Code Generation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304213" cy="3581400"/>
          </a:xfrm>
        </p:spPr>
        <p:txBody>
          <a:bodyPr/>
          <a:lstStyle/>
          <a:p>
            <a:r>
              <a:rPr lang="en-US" altLang="en-US" sz="3200"/>
              <a:t>Generation of real executable code for a particular target architecture</a:t>
            </a:r>
          </a:p>
          <a:p>
            <a:r>
              <a:rPr lang="en-US" altLang="en-US" sz="3200"/>
              <a:t>Output can either be assembler for target architecture requiring assembly or object code ready for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Generator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1447800"/>
          </a:xfrm>
        </p:spPr>
        <p:txBody>
          <a:bodyPr/>
          <a:lstStyle/>
          <a:p>
            <a:r>
              <a:rPr lang="en-US" altLang="en-US" sz="3200"/>
              <a:t>Produces the target language in a specific architecture.</a:t>
            </a:r>
          </a:p>
          <a:p>
            <a:r>
              <a:rPr lang="en-US" altLang="en-US" sz="3200"/>
              <a:t>The target program is normally is a relocatable object file containing  the machine codes.</a:t>
            </a:r>
          </a:p>
          <a:p>
            <a:endParaRPr lang="en-US" altLang="en-US" sz="320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479925" y="346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609600" y="4146550"/>
            <a:ext cx="3276600" cy="118745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MULT  id2,id3,temp1</a:t>
            </a:r>
            <a:endParaRPr lang="en-US" altLang="en-US" i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ADD	 temp1,#1,id1</a:t>
            </a:r>
          </a:p>
          <a:p>
            <a:pPr lvl="1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5486400" y="3962400"/>
            <a:ext cx="3733800" cy="1552575"/>
          </a:xfrm>
          <a:prstGeom prst="rect">
            <a:avLst/>
          </a:prstGeom>
          <a:solidFill>
            <a:srgbClr val="66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MOVE		id2,R1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MULT		id3,R1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ADD		#1,R1</a:t>
            </a:r>
          </a:p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MOVE		R1,id1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nimBg="1"/>
      <p:bldP spid="2846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9372600" cy="914400"/>
          </a:xfrm>
        </p:spPr>
        <p:txBody>
          <a:bodyPr/>
          <a:lstStyle/>
          <a:p>
            <a:r>
              <a:rPr lang="en-US" altLang="en-US" sz="2800"/>
              <a:t>Component Based Approach to Building Compilers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Source Program in Language 1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838200" y="1752600"/>
            <a:ext cx="2819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Language 1 Front-end</a:t>
            </a: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2133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2209800" y="28194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Non-optimized intermediate code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3048000" y="3429000"/>
            <a:ext cx="38862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Intermediate Code Optimizer</a:t>
            </a:r>
          </a:p>
        </p:txBody>
      </p:sp>
      <p:sp>
        <p:nvSpPr>
          <p:cNvPr id="281609" name="Text Box 9"/>
          <p:cNvSpPr txBox="1">
            <a:spLocks noChangeArrowheads="1"/>
          </p:cNvSpPr>
          <p:nvPr/>
        </p:nvSpPr>
        <p:spPr bwMode="auto">
          <a:xfrm>
            <a:off x="2209800" y="4191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Optimized intermediate code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57200" y="5105400"/>
            <a:ext cx="38862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Target-1 Code Generator</a:t>
            </a:r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685800" y="5867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Target-1 Machine Code</a:t>
            </a:r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2209800" y="2438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 flipH="1">
            <a:off x="2362200" y="46482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1621" name="Group 21"/>
          <p:cNvGrpSpPr>
            <a:grpSpLocks/>
          </p:cNvGrpSpPr>
          <p:nvPr/>
        </p:nvGrpSpPr>
        <p:grpSpPr bwMode="auto">
          <a:xfrm>
            <a:off x="5562600" y="838200"/>
            <a:ext cx="4191000" cy="1981200"/>
            <a:chOff x="3504" y="528"/>
            <a:chExt cx="2640" cy="1248"/>
          </a:xfrm>
        </p:grpSpPr>
        <p:sp>
          <p:nvSpPr>
            <p:cNvPr id="281614" name="Text Box 14"/>
            <p:cNvSpPr txBox="1">
              <a:spLocks noChangeArrowheads="1"/>
            </p:cNvSpPr>
            <p:nvPr/>
          </p:nvSpPr>
          <p:spPr bwMode="auto">
            <a:xfrm>
              <a:off x="3504" y="528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Source Program in Language 2</a:t>
              </a:r>
            </a:p>
          </p:txBody>
        </p:sp>
        <p:sp>
          <p:nvSpPr>
            <p:cNvPr id="281615" name="Rectangle 15"/>
            <p:cNvSpPr>
              <a:spLocks noChangeArrowheads="1"/>
            </p:cNvSpPr>
            <p:nvPr/>
          </p:nvSpPr>
          <p:spPr bwMode="auto">
            <a:xfrm>
              <a:off x="3936" y="1104"/>
              <a:ext cx="17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Language 2 Front-end</a:t>
              </a:r>
            </a:p>
          </p:txBody>
        </p:sp>
        <p:sp>
          <p:nvSpPr>
            <p:cNvPr id="281616" name="Line 16"/>
            <p:cNvSpPr>
              <a:spLocks noChangeShapeType="1"/>
            </p:cNvSpPr>
            <p:nvPr/>
          </p:nvSpPr>
          <p:spPr bwMode="auto">
            <a:xfrm>
              <a:off x="4752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617" name="Line 17"/>
            <p:cNvSpPr>
              <a:spLocks noChangeShapeType="1"/>
            </p:cNvSpPr>
            <p:nvPr/>
          </p:nvSpPr>
          <p:spPr bwMode="auto">
            <a:xfrm flipH="1">
              <a:off x="3504" y="1536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1622" name="Group 22"/>
          <p:cNvGrpSpPr>
            <a:grpSpLocks/>
          </p:cNvGrpSpPr>
          <p:nvPr/>
        </p:nvGrpSpPr>
        <p:grpSpPr bwMode="auto">
          <a:xfrm>
            <a:off x="5410200" y="4648200"/>
            <a:ext cx="4114800" cy="1676400"/>
            <a:chOff x="3408" y="2928"/>
            <a:chExt cx="2592" cy="1056"/>
          </a:xfrm>
        </p:grpSpPr>
        <p:sp>
          <p:nvSpPr>
            <p:cNvPr id="281618" name="Rectangle 18"/>
            <p:cNvSpPr>
              <a:spLocks noChangeArrowheads="1"/>
            </p:cNvSpPr>
            <p:nvPr/>
          </p:nvSpPr>
          <p:spPr bwMode="auto">
            <a:xfrm>
              <a:off x="3552" y="3216"/>
              <a:ext cx="2448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Target-2 Code Generator</a:t>
              </a:r>
            </a:p>
          </p:txBody>
        </p:sp>
        <p:sp>
          <p:nvSpPr>
            <p:cNvPr id="281619" name="Text Box 19"/>
            <p:cNvSpPr txBox="1">
              <a:spLocks noChangeArrowheads="1"/>
            </p:cNvSpPr>
            <p:nvPr/>
          </p:nvSpPr>
          <p:spPr bwMode="auto">
            <a:xfrm>
              <a:off x="3696" y="369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/>
                <a:t>Target-2 Machine Code</a:t>
              </a:r>
            </a:p>
          </p:txBody>
        </p:sp>
        <p:sp>
          <p:nvSpPr>
            <p:cNvPr id="281620" name="Line 20"/>
            <p:cNvSpPr>
              <a:spLocks noChangeShapeType="1"/>
            </p:cNvSpPr>
            <p:nvPr/>
          </p:nvSpPr>
          <p:spPr bwMode="auto">
            <a:xfrm>
              <a:off x="3408" y="2928"/>
              <a:ext cx="14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914400"/>
          </a:xfrm>
        </p:spPr>
        <p:txBody>
          <a:bodyPr/>
          <a:lstStyle/>
          <a:p>
            <a:r>
              <a:rPr lang="en-US" altLang="en-US" dirty="0" smtClean="0"/>
              <a:t>Compiler Construction Toolkits</a:t>
            </a:r>
            <a:endParaRPr lang="en-US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48600" cy="3048000"/>
          </a:xfrm>
        </p:spPr>
        <p:txBody>
          <a:bodyPr/>
          <a:lstStyle/>
          <a:p>
            <a:r>
              <a:rPr lang="en-US" altLang="en-US" sz="3200" dirty="0" smtClean="0"/>
              <a:t>A Number of Tools </a:t>
            </a:r>
            <a:r>
              <a:rPr lang="en-US" altLang="en-US" sz="3200" dirty="0"/>
              <a:t>exist to help in the development of some stages of the </a:t>
            </a:r>
            <a:r>
              <a:rPr lang="en-US" altLang="en-US" sz="3200" dirty="0" smtClean="0"/>
              <a:t>compiler e.g.</a:t>
            </a:r>
            <a:endParaRPr lang="en-US" altLang="en-US" sz="3200" dirty="0"/>
          </a:p>
          <a:p>
            <a:pPr lvl="1"/>
            <a:r>
              <a:rPr lang="en-US" altLang="en-US" sz="2600" dirty="0"/>
              <a:t>Lex (Flex) - lexical analysis generator</a:t>
            </a:r>
          </a:p>
          <a:p>
            <a:pPr lvl="1"/>
            <a:r>
              <a:rPr lang="en-US" altLang="en-US" sz="2600" dirty="0" err="1"/>
              <a:t>Yacc</a:t>
            </a:r>
            <a:r>
              <a:rPr lang="en-US" altLang="en-US" sz="2600" dirty="0"/>
              <a:t> (Bison) - parser generator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8382000" cy="1905000"/>
          </a:xfrm>
        </p:spPr>
        <p:txBody>
          <a:bodyPr anchor="ctr"/>
          <a:lstStyle/>
          <a:p>
            <a:r>
              <a:rPr lang="en-US" altLang="en-US"/>
              <a:t>Introduction and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compiler</a:t>
            </a:r>
            <a:r>
              <a:rPr lang="en-US" altLang="en-US" dirty="0"/>
              <a:t> is a program that takes a program written in a </a:t>
            </a:r>
            <a:r>
              <a:rPr lang="en-US" altLang="en-US" dirty="0">
                <a:solidFill>
                  <a:srgbClr val="CC3300"/>
                </a:solidFill>
              </a:rPr>
              <a:t>source language</a:t>
            </a:r>
            <a:r>
              <a:rPr lang="en-US" altLang="en-US" dirty="0"/>
              <a:t> and translates it into an equivalent program in a </a:t>
            </a:r>
            <a:r>
              <a:rPr lang="en-US" altLang="en-US" dirty="0">
                <a:solidFill>
                  <a:srgbClr val="CC3300"/>
                </a:solidFill>
              </a:rPr>
              <a:t>target language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152400" y="2667000"/>
            <a:ext cx="9521825" cy="2133600"/>
            <a:chOff x="144" y="1680"/>
            <a:chExt cx="5998" cy="1344"/>
          </a:xfrm>
        </p:grpSpPr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536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COMPILER</a:t>
              </a: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>
              <a:off x="2112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>
              <a:off x="3840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144" y="1745"/>
              <a:ext cx="199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/>
                <a:t>Source Program</a:t>
              </a:r>
            </a:p>
            <a:p>
              <a:pPr algn="ctr"/>
              <a:r>
                <a:rPr lang="en-US" altLang="en-US" sz="1600"/>
                <a:t>( Normally a program written in </a:t>
              </a:r>
            </a:p>
            <a:p>
              <a:pPr algn="ctr"/>
              <a:r>
                <a:rPr lang="en-US" altLang="en-US" sz="1600"/>
                <a:t>a high-level programming language)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4032" y="1763"/>
              <a:ext cx="211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/>
                <a:t>Target Program</a:t>
              </a:r>
            </a:p>
            <a:p>
              <a:pPr algn="ctr"/>
              <a:r>
                <a:rPr lang="en-US" altLang="en-US" sz="1600"/>
                <a:t>( Normally the equivalent program in</a:t>
              </a:r>
            </a:p>
            <a:p>
              <a:pPr algn="ctr"/>
              <a:r>
                <a:rPr lang="en-US" altLang="en-US" sz="1600"/>
                <a:t>machine code – relocatable object file)</a:t>
              </a:r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304" y="273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Error Messages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Applications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 addition to the development of a compiler, the techniques used in compiler design can be applicable to many problems in computer science.</a:t>
            </a:r>
          </a:p>
          <a:p>
            <a:pPr lvl="1"/>
            <a:r>
              <a:rPr lang="en-US" altLang="en-US" dirty="0"/>
              <a:t>Techniques used in a lexical analyzer can be used in text editors, information retrieval system, and pattern recognition programs.</a:t>
            </a:r>
          </a:p>
          <a:p>
            <a:pPr lvl="1"/>
            <a:r>
              <a:rPr lang="en-US" altLang="en-US" dirty="0"/>
              <a:t>Techniques used in a parser can be used in a query processing system such as SQL.</a:t>
            </a:r>
          </a:p>
          <a:p>
            <a:pPr lvl="1"/>
            <a:r>
              <a:rPr lang="en-US" altLang="en-US" dirty="0"/>
              <a:t>Many software having a complex front-end may need techniques used  in compiler design.</a:t>
            </a:r>
          </a:p>
          <a:p>
            <a:pPr lvl="2"/>
            <a:r>
              <a:rPr lang="en-US" altLang="en-US" dirty="0"/>
              <a:t>A symbolic equation solver which takes an equation as input. That program should parse </a:t>
            </a:r>
            <a:r>
              <a:rPr lang="en-US" altLang="en-US" dirty="0" smtClean="0"/>
              <a:t>the </a:t>
            </a:r>
            <a:r>
              <a:rPr lang="en-US" altLang="en-US" dirty="0"/>
              <a:t>given input equation.</a:t>
            </a:r>
          </a:p>
          <a:p>
            <a:pPr lvl="1"/>
            <a:r>
              <a:rPr lang="en-US" altLang="en-US" dirty="0"/>
              <a:t>Most of the techniques used in compiler design  can be used in Natural Language Processing (NLP)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Parts of Compilers</a:t>
            </a:r>
          </a:p>
        </p:txBody>
      </p:sp>
      <p:sp>
        <p:nvSpPr>
          <p:cNvPr id="2457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144000" cy="5105400"/>
          </a:xfrm>
        </p:spPr>
        <p:txBody>
          <a:bodyPr/>
          <a:lstStyle/>
          <a:p>
            <a:r>
              <a:rPr lang="en-US" altLang="en-US" sz="2800"/>
              <a:t>There are two major parts of a compiler: </a:t>
            </a:r>
          </a:p>
          <a:p>
            <a:pPr lvl="1"/>
            <a:r>
              <a:rPr lang="en-US" altLang="en-US" sz="2400" b="1"/>
              <a:t>Analysis</a:t>
            </a:r>
            <a:r>
              <a:rPr lang="en-US" altLang="en-US" sz="2400"/>
              <a:t> and </a:t>
            </a:r>
            <a:r>
              <a:rPr lang="en-US" altLang="en-US" sz="2400" b="1"/>
              <a:t>Synthesis</a:t>
            </a:r>
          </a:p>
          <a:p>
            <a:r>
              <a:rPr lang="en-US" altLang="en-US" sz="2800" b="1"/>
              <a:t>Analysis</a:t>
            </a:r>
          </a:p>
          <a:p>
            <a:pPr lvl="1"/>
            <a:r>
              <a:rPr lang="en-US" altLang="en-US" sz="2000"/>
              <a:t>In analysis phase, an intermediate representation is created from the given source program. </a:t>
            </a:r>
          </a:p>
          <a:p>
            <a:pPr lvl="2"/>
            <a:r>
              <a:rPr lang="en-US" altLang="en-US" sz="1800"/>
              <a:t>Lexical Analyzer, Syntax Analyzer and Semantic Analyzer are the parts of this phase.</a:t>
            </a:r>
          </a:p>
          <a:p>
            <a:r>
              <a:rPr lang="en-US" altLang="en-US" sz="2800" b="1"/>
              <a:t>Synthesis</a:t>
            </a:r>
          </a:p>
          <a:p>
            <a:pPr lvl="1"/>
            <a:r>
              <a:rPr lang="en-US" altLang="en-US" sz="2000"/>
              <a:t>In synthesis phase, the equivalent target program is created from this intermediate representation. </a:t>
            </a:r>
          </a:p>
          <a:p>
            <a:pPr lvl="2"/>
            <a:r>
              <a:rPr lang="en-US" altLang="en-US" sz="1800"/>
              <a:t>Intermediate Code Generator, Code Generator, and Code Optimizer are the parts of this phase.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152400"/>
            <a:ext cx="9371012" cy="609600"/>
          </a:xfrm>
        </p:spPr>
        <p:txBody>
          <a:bodyPr/>
          <a:lstStyle/>
          <a:p>
            <a:r>
              <a:rPr lang="en-US" altLang="en-US"/>
              <a:t>Phases of Compilation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044950" y="1295400"/>
            <a:ext cx="18986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19812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62400" y="26670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962400" y="3276600"/>
            <a:ext cx="206375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962400" y="40386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962400" y="47244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117975" y="1371600"/>
            <a:ext cx="1754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lexical analyzer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4108450" y="2057400"/>
            <a:ext cx="177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syntax analyzer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4002088" y="2743200"/>
            <a:ext cx="200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semantic analyzer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4160838" y="4114800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optimizer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4121150" y="480060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4038600" y="3216275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intermediate </a:t>
            </a:r>
          </a:p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5035550" y="106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503555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>
            <a:off x="50355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>
            <a:off x="503555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5035550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03555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16" name="Group 48"/>
          <p:cNvGrpSpPr>
            <a:grpSpLocks/>
          </p:cNvGrpSpPr>
          <p:nvPr/>
        </p:nvGrpSpPr>
        <p:grpSpPr bwMode="auto">
          <a:xfrm>
            <a:off x="1241425" y="1524000"/>
            <a:ext cx="7616825" cy="3429000"/>
            <a:chOff x="782" y="1200"/>
            <a:chExt cx="4798" cy="2160"/>
          </a:xfrm>
        </p:grpSpPr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782" y="2112"/>
              <a:ext cx="11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384" y="2208"/>
              <a:ext cx="11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923" y="2160"/>
              <a:ext cx="9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symbol table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manager</a:t>
              </a: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4512" y="2208"/>
              <a:ext cx="9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error handler</a:t>
              </a:r>
            </a:p>
          </p:txBody>
        </p:sp>
        <p:sp>
          <p:nvSpPr>
            <p:cNvPr id="263193" name="Line 25"/>
            <p:cNvSpPr>
              <a:spLocks noChangeShapeType="1"/>
            </p:cNvSpPr>
            <p:nvPr/>
          </p:nvSpPr>
          <p:spPr bwMode="auto">
            <a:xfrm flipV="1">
              <a:off x="1352" y="1200"/>
              <a:ext cx="11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4" name="Line 26"/>
            <p:cNvSpPr>
              <a:spLocks noChangeShapeType="1"/>
            </p:cNvSpPr>
            <p:nvPr/>
          </p:nvSpPr>
          <p:spPr bwMode="auto">
            <a:xfrm flipV="1">
              <a:off x="1352" y="1632"/>
              <a:ext cx="1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Line 27"/>
            <p:cNvSpPr>
              <a:spLocks noChangeShapeType="1"/>
            </p:cNvSpPr>
            <p:nvPr/>
          </p:nvSpPr>
          <p:spPr bwMode="auto">
            <a:xfrm flipV="1">
              <a:off x="1352" y="2064"/>
              <a:ext cx="1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1352" y="2592"/>
              <a:ext cx="1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>
              <a:off x="1352" y="2592"/>
              <a:ext cx="1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1976" y="2400"/>
              <a:ext cx="52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19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H="1" flipV="1">
              <a:off x="3796" y="1632"/>
              <a:ext cx="11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Line 33"/>
            <p:cNvSpPr>
              <a:spLocks noChangeShapeType="1"/>
            </p:cNvSpPr>
            <p:nvPr/>
          </p:nvSpPr>
          <p:spPr bwMode="auto">
            <a:xfrm flipH="1" flipV="1">
              <a:off x="3796" y="2064"/>
              <a:ext cx="1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035550" y="518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116388" y="5410200"/>
            <a:ext cx="1719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>
                <a:latin typeface="Book Antiqua" panose="02040602050305030304" pitchFamily="18" charset="0"/>
              </a:rPr>
              <a:t>target program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3962400" y="762000"/>
            <a:ext cx="179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source program</a:t>
            </a:r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84550" y="1066800"/>
            <a:ext cx="5070475" cy="4343400"/>
            <a:chOff x="2132" y="894"/>
            <a:chExt cx="3183" cy="2754"/>
          </a:xfrm>
        </p:grpSpPr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2132" y="960"/>
              <a:ext cx="1976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2132" y="2736"/>
              <a:ext cx="197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4513" y="894"/>
              <a:ext cx="7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front end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(source)</a:t>
              </a:r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4628" y="3216"/>
              <a:ext cx="68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back end</a:t>
              </a:r>
            </a:p>
            <a:p>
              <a:pPr algn="ctr"/>
              <a:r>
                <a:rPr lang="en-US" altLang="en-US" sz="1800">
                  <a:latin typeface="Book Antiqua" panose="02040602050305030304" pitchFamily="18" charset="0"/>
                </a:rPr>
                <a:t>(target)</a:t>
              </a:r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H="1">
              <a:off x="4108" y="1104"/>
              <a:ext cx="4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Line 45"/>
            <p:cNvSpPr>
              <a:spLocks noChangeShapeType="1"/>
            </p:cNvSpPr>
            <p:nvPr/>
          </p:nvSpPr>
          <p:spPr bwMode="auto">
            <a:xfrm flipH="1">
              <a:off x="4108" y="3312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18" name="Text Box 50"/>
          <p:cNvSpPr txBox="1">
            <a:spLocks noChangeArrowheads="1"/>
          </p:cNvSpPr>
          <p:nvPr/>
        </p:nvSpPr>
        <p:spPr bwMode="auto">
          <a:xfrm>
            <a:off x="6629400" y="2349500"/>
            <a:ext cx="3124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Each phase transforms the source program from one representation</a:t>
            </a:r>
          </a:p>
          <a:p>
            <a:r>
              <a:rPr lang="en-US" altLang="en-US"/>
              <a:t>into another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Lexical Analyzer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105400"/>
          </a:xfrm>
        </p:spPr>
        <p:txBody>
          <a:bodyPr/>
          <a:lstStyle/>
          <a:p>
            <a:r>
              <a:rPr lang="en-US" altLang="en-US" sz="3200">
                <a:solidFill>
                  <a:srgbClr val="CC3300"/>
                </a:solidFill>
              </a:rPr>
              <a:t>Linear scan</a:t>
            </a:r>
            <a:r>
              <a:rPr lang="en-US" altLang="en-US" sz="3200"/>
              <a:t> of source program for grouping</a:t>
            </a:r>
            <a:endParaRPr lang="en-US" altLang="en-US" sz="3200" b="1"/>
          </a:p>
          <a:p>
            <a:r>
              <a:rPr lang="en-US" altLang="en-US" sz="3200" b="1"/>
              <a:t>Lexical Analyzer</a:t>
            </a:r>
            <a:r>
              <a:rPr lang="en-US" altLang="en-US" sz="3200"/>
              <a:t> reads the source program character by character and returns the </a:t>
            </a:r>
            <a:r>
              <a:rPr lang="en-US" altLang="en-US" sz="3200" i="1">
                <a:solidFill>
                  <a:srgbClr val="CC3300"/>
                </a:solidFill>
              </a:rPr>
              <a:t>tokens</a:t>
            </a:r>
            <a:r>
              <a:rPr lang="en-US" altLang="en-US" sz="3200"/>
              <a:t> of the source program.</a:t>
            </a:r>
          </a:p>
          <a:p>
            <a:r>
              <a:rPr lang="en-US" altLang="en-US" sz="3200"/>
              <a:t>Puts information about identifiers into the </a:t>
            </a:r>
            <a:r>
              <a:rPr lang="en-US" altLang="en-US" sz="3200">
                <a:solidFill>
                  <a:srgbClr val="CC3300"/>
                </a:solidFill>
              </a:rPr>
              <a:t>symbol table.</a:t>
            </a:r>
          </a:p>
          <a:p>
            <a:r>
              <a:rPr lang="en-US" altLang="en-US" sz="3200"/>
              <a:t>Regular expressions are used to describe tokens (lexical constructs).</a:t>
            </a:r>
          </a:p>
          <a:p>
            <a:r>
              <a:rPr lang="en-US" altLang="en-US" sz="3200"/>
              <a:t>A (Deterministic) Finite State Automaton can be used in the implementation of a lexical analyzer.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1371600"/>
          </a:xfrm>
        </p:spPr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i="1"/>
              <a:t>token</a:t>
            </a:r>
            <a:r>
              <a:rPr lang="en-US" altLang="en-US" sz="2800"/>
              <a:t> describes a pattern of characters having same meaning in the source program. (such as identifiers, operators, keywords, numbers, delimeters and so on)</a:t>
            </a:r>
          </a:p>
          <a:p>
            <a:pPr>
              <a:buFontTx/>
              <a:buNone/>
            </a:pPr>
            <a:r>
              <a:rPr lang="en-US" altLang="en-US" sz="2800"/>
              <a:t>	</a:t>
            </a:r>
            <a:endParaRPr lang="en-US" altLang="en-US" sz="1600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057400" y="2743200"/>
            <a:ext cx="5029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newval := oldval + 12</a:t>
            </a:r>
          </a:p>
          <a:p>
            <a:endParaRPr lang="en-US" altLang="en-US"/>
          </a:p>
          <a:p>
            <a:r>
              <a:rPr lang="en-US" altLang="en-US" b="1" u="sng"/>
              <a:t>String</a:t>
            </a:r>
            <a:r>
              <a:rPr lang="en-US" altLang="en-US"/>
              <a:t>		</a:t>
            </a:r>
            <a:r>
              <a:rPr lang="en-US" altLang="en-US" b="1" u="sng"/>
              <a:t>Token</a:t>
            </a:r>
          </a:p>
          <a:p>
            <a:r>
              <a:rPr lang="en-US" altLang="en-US"/>
              <a:t>newval  	identifier</a:t>
            </a:r>
          </a:p>
          <a:p>
            <a:r>
              <a:rPr lang="en-US" altLang="en-US"/>
              <a:t>:= 		assignment operator</a:t>
            </a:r>
          </a:p>
          <a:p>
            <a:r>
              <a:rPr lang="en-US" altLang="en-US"/>
              <a:t>oldval		identifier</a:t>
            </a:r>
          </a:p>
          <a:p>
            <a:r>
              <a:rPr lang="en-US" altLang="en-US"/>
              <a:t>+		add operator</a:t>
            </a:r>
          </a:p>
          <a:p>
            <a:r>
              <a:rPr lang="en-US" altLang="en-US"/>
              <a:t>12		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1277</Words>
  <Application>Microsoft Office PowerPoint</Application>
  <PresentationFormat>A4 Paper (210x297 mm)</PresentationFormat>
  <Paragraphs>211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 Antiqua</vt:lpstr>
      <vt:lpstr>Tahoma</vt:lpstr>
      <vt:lpstr>Times New Roman</vt:lpstr>
      <vt:lpstr>Wingdings</vt:lpstr>
      <vt:lpstr>Default Design</vt:lpstr>
      <vt:lpstr>Document</vt:lpstr>
      <vt:lpstr>CS411-Compiler Construction</vt:lpstr>
      <vt:lpstr>Course Learning Objectives</vt:lpstr>
      <vt:lpstr>Introduction and Overview</vt:lpstr>
      <vt:lpstr>COMPILERS</vt:lpstr>
      <vt:lpstr>Other Applications</vt:lpstr>
      <vt:lpstr>Major Parts of Compilers</vt:lpstr>
      <vt:lpstr>Phases of Compilation</vt:lpstr>
      <vt:lpstr>Lexical Analyzer</vt:lpstr>
      <vt:lpstr>Tokens</vt:lpstr>
      <vt:lpstr>Syntax Analyzer</vt:lpstr>
      <vt:lpstr>Syntax Analyzer (CFG)</vt:lpstr>
      <vt:lpstr>Syntax Analyzer</vt:lpstr>
      <vt:lpstr>Syntax Analyzer versus Lexical Analyzer</vt:lpstr>
      <vt:lpstr>Parsing Techniques</vt:lpstr>
      <vt:lpstr>Symbol Table Management</vt:lpstr>
      <vt:lpstr>Symbol Table</vt:lpstr>
      <vt:lpstr>Semantic Analysis</vt:lpstr>
      <vt:lpstr>Semantic Analyzer</vt:lpstr>
      <vt:lpstr>Error Management</vt:lpstr>
      <vt:lpstr>Intermediate Code Generation</vt:lpstr>
      <vt:lpstr>Intermediate Code</vt:lpstr>
      <vt:lpstr>Optimization</vt:lpstr>
      <vt:lpstr>Code Optimizer (for Intermediate Code Generator)</vt:lpstr>
      <vt:lpstr>Code Generation</vt:lpstr>
      <vt:lpstr>Code Generator</vt:lpstr>
      <vt:lpstr>Component Based Approach to Building Compilers</vt:lpstr>
      <vt:lpstr>Compiler Construction Toolkits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Talha Wahed</cp:lastModifiedBy>
  <cp:revision>160</cp:revision>
  <cp:lastPrinted>1999-09-09T03:15:50Z</cp:lastPrinted>
  <dcterms:created xsi:type="dcterms:W3CDTF">1999-01-20T19:57:44Z</dcterms:created>
  <dcterms:modified xsi:type="dcterms:W3CDTF">2020-05-03T21:00:33Z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