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60" r:id="rId2"/>
    <p:sldId id="361" r:id="rId3"/>
    <p:sldId id="309" r:id="rId4"/>
    <p:sldId id="310" r:id="rId5"/>
    <p:sldId id="269" r:id="rId6"/>
    <p:sldId id="326" r:id="rId7"/>
    <p:sldId id="311" r:id="rId8"/>
    <p:sldId id="312" r:id="rId9"/>
    <p:sldId id="327" r:id="rId10"/>
    <p:sldId id="313" r:id="rId11"/>
    <p:sldId id="274" r:id="rId12"/>
    <p:sldId id="277" r:id="rId13"/>
    <p:sldId id="278" r:id="rId14"/>
    <p:sldId id="330" r:id="rId15"/>
    <p:sldId id="319" r:id="rId16"/>
    <p:sldId id="320" r:id="rId17"/>
    <p:sldId id="325" r:id="rId18"/>
    <p:sldId id="279" r:id="rId19"/>
    <p:sldId id="332" r:id="rId20"/>
    <p:sldId id="339" r:id="rId21"/>
    <p:sldId id="283" r:id="rId22"/>
    <p:sldId id="323" r:id="rId23"/>
    <p:sldId id="321" r:id="rId24"/>
    <p:sldId id="324" r:id="rId25"/>
    <p:sldId id="346" r:id="rId26"/>
    <p:sldId id="347" r:id="rId27"/>
    <p:sldId id="348" r:id="rId28"/>
    <p:sldId id="349" r:id="rId29"/>
    <p:sldId id="307" r:id="rId30"/>
    <p:sldId id="336" r:id="rId31"/>
    <p:sldId id="308" r:id="rId32"/>
    <p:sldId id="337" r:id="rId33"/>
    <p:sldId id="350" r:id="rId34"/>
    <p:sldId id="356" r:id="rId35"/>
    <p:sldId id="351" r:id="rId36"/>
    <p:sldId id="353" r:id="rId37"/>
    <p:sldId id="355" r:id="rId38"/>
    <p:sldId id="352" r:id="rId39"/>
    <p:sldId id="357" r:id="rId40"/>
    <p:sldId id="358" r:id="rId41"/>
    <p:sldId id="359" r:id="rId42"/>
  </p:sldIdLst>
  <p:sldSz cx="9906000" cy="6858000" type="A4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>
      <p:cViewPr varScale="1">
        <p:scale>
          <a:sx n="73" d="100"/>
          <a:sy n="73" d="100"/>
        </p:scale>
        <p:origin x="1062" y="78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80"/>
    </p:cViewPr>
  </p:sorterViewPr>
  <p:notesViewPr>
    <p:cSldViewPr>
      <p:cViewPr varScale="1">
        <p:scale>
          <a:sx n="83" d="100"/>
          <a:sy n="83" d="100"/>
        </p:scale>
        <p:origin x="-2010" y="-8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84" tIns="45542" rIns="91084" bIns="45542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 altLang="en-US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2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84" tIns="45542" rIns="91084" bIns="45542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 alt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6500"/>
            <a:ext cx="302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84" tIns="45542" rIns="91084" bIns="45542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 alt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26500"/>
            <a:ext cx="302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84" tIns="45542" rIns="91084" bIns="45542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0EA3213D-B711-4793-87F8-EC84D7624A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330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1" tIns="46476" rIns="92951" bIns="46476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9225" y="0"/>
            <a:ext cx="30257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1" tIns="46476" rIns="92951" bIns="4647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695325"/>
            <a:ext cx="502920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1663"/>
            <a:ext cx="5121275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1" tIns="46476" rIns="92951" bIns="464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57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1" tIns="46476" rIns="92951" bIns="46476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 alt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9225" y="8818563"/>
            <a:ext cx="30257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1" tIns="46476" rIns="92951" bIns="46476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200B8409-0763-4672-8E77-5A8E51A6EF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328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B8409-0763-4672-8E77-5A8E51A6EF1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50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DC306C-95C3-4A53-8C2B-57645A687D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73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74B66-34C2-4060-B856-5BDCAB9890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84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03DB5-0D63-4CF1-96A2-3C2C8904B5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91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781447-97FD-46DA-A6F6-A5F75FB99D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05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D419A-5D25-45F5-B962-19FFDA21F4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39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6101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219200"/>
            <a:ext cx="46101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412959-84DD-4841-B222-7C13808E60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795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F7C0E-45DB-45BD-BF83-76C0BFEB97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37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54D9B4-350F-4EC2-B65E-1F8D852898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48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05464-0004-4F9F-8EA6-4A5F83B820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76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DD2A0-3BCB-40D6-B7AB-6F81F59744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54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BCC65-2A8C-49FB-A16E-C43E19237D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52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9372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8960FED7-97E7-4BF2-95D9-C033FB1C29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073" y="381001"/>
            <a:ext cx="7429500" cy="685800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CS411-Compiler Construction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6248400"/>
            <a:ext cx="7429500" cy="609600"/>
          </a:xfrm>
        </p:spPr>
        <p:txBody>
          <a:bodyPr/>
          <a:lstStyle/>
          <a:p>
            <a:r>
              <a:rPr lang="en-US" dirty="0" smtClean="0"/>
              <a:t>Talha </a:t>
            </a:r>
            <a:r>
              <a:rPr lang="en-US" dirty="0" err="1" smtClean="0"/>
              <a:t>Waheed</a:t>
            </a:r>
            <a:r>
              <a:rPr lang="en-US" dirty="0" smtClean="0"/>
              <a:t>, Dept</a:t>
            </a:r>
            <a:r>
              <a:rPr lang="en-US" dirty="0" smtClean="0"/>
              <a:t>. of CS, UET, </a:t>
            </a:r>
            <a:r>
              <a:rPr lang="en-US" dirty="0" smtClean="0"/>
              <a:t>Lahore, Pakistan.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849437"/>
            <a:ext cx="1769065" cy="15124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37338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Lexical Analysis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3038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C5CC-4090-4F25-9E46-E4239C0FF4A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152400"/>
            <a:ext cx="9371012" cy="914400"/>
          </a:xfrm>
        </p:spPr>
        <p:txBody>
          <a:bodyPr/>
          <a:lstStyle/>
          <a:p>
            <a:r>
              <a:rPr lang="en-US" altLang="en-US"/>
              <a:t>Tokens and Attributes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88" y="1219200"/>
            <a:ext cx="8532812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Attribute can be value or pointer (or index) into symbol table for entry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/>
              <a:t>&lt;id, </a:t>
            </a:r>
            <a:r>
              <a:rPr lang="en-US" altLang="en-US" sz="2800" dirty="0" smtClean="0"/>
              <a:t>“</a:t>
            </a:r>
            <a:r>
              <a:rPr lang="en-US" altLang="en-US" sz="2800" dirty="0" err="1" smtClean="0"/>
              <a:t>Abc</a:t>
            </a:r>
            <a:r>
              <a:rPr lang="en-US" altLang="en-US" sz="2800" dirty="0" smtClean="0"/>
              <a:t>”, 0</a:t>
            </a:r>
            <a:r>
              <a:rPr lang="en-US" altLang="en-US" sz="2800" dirty="0"/>
              <a:t>&gt;  0 is index into symbol table for variable “</a:t>
            </a:r>
            <a:r>
              <a:rPr lang="en-US" altLang="en-US" sz="2800" dirty="0" err="1" smtClean="0"/>
              <a:t>Abc</a:t>
            </a:r>
            <a:r>
              <a:rPr lang="en-US" altLang="en-US" sz="2800" dirty="0" smtClean="0"/>
              <a:t>”</a:t>
            </a:r>
            <a:endParaRPr lang="en-US" altLang="en-US" sz="2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/>
              <a:t>&lt;</a:t>
            </a:r>
            <a:r>
              <a:rPr lang="en-US" altLang="en-US" sz="2800" dirty="0" err="1"/>
              <a:t>num</a:t>
            </a:r>
            <a:r>
              <a:rPr lang="en-US" altLang="en-US" sz="2800" dirty="0"/>
              <a:t>, </a:t>
            </a:r>
            <a:r>
              <a:rPr lang="en-US" altLang="en-US" sz="2800" dirty="0" smtClean="0"/>
              <a:t>“3.455”, &gt;</a:t>
            </a:r>
            <a:endParaRPr lang="en-US" altLang="en-US" sz="2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&lt;ne, “!=”, &gt;</a:t>
            </a:r>
            <a:endParaRPr lang="en-US" altLang="en-US" sz="2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/>
              <a:t>&lt;id, </a:t>
            </a:r>
            <a:r>
              <a:rPr lang="en-US" altLang="en-US" sz="2800" dirty="0" smtClean="0"/>
              <a:t>“B”, 2</a:t>
            </a:r>
            <a:r>
              <a:rPr lang="en-US" altLang="en-US" sz="2800" dirty="0"/>
              <a:t>&gt;  2 is index into symbol table for variable “B”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&lt;if, “if”, &gt;</a:t>
            </a:r>
            <a:endParaRPr lang="en-US" altLang="en-US" sz="2800" dirty="0"/>
          </a:p>
          <a:p>
            <a:pPr algn="ctr">
              <a:lnSpc>
                <a:spcPct val="90000"/>
              </a:lnSpc>
              <a:buFontTx/>
              <a:buNone/>
            </a:pPr>
            <a:endParaRPr lang="en-US" altLang="en-US" sz="3600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3200" b="1" dirty="0">
                <a:solidFill>
                  <a:schemeClr val="hlink"/>
                </a:solidFill>
                <a:latin typeface="Tahoma" panose="020B0604030504040204" pitchFamily="34" charset="0"/>
              </a:rPr>
              <a:t>Token type and its attribute uniquely identifies a lexeme</a:t>
            </a:r>
            <a:r>
              <a:rPr lang="en-US" altLang="en-US" sz="3200" dirty="0">
                <a:solidFill>
                  <a:schemeClr val="hlink"/>
                </a:solidFill>
              </a:rPr>
              <a:t>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CDFE-5642-4C8F-AB9D-544A591E241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Expressions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534400" cy="5105400"/>
          </a:xfrm>
        </p:spPr>
        <p:txBody>
          <a:bodyPr/>
          <a:lstStyle/>
          <a:p>
            <a:r>
              <a:rPr lang="en-US" altLang="en-US" sz="3600"/>
              <a:t>We use regular expressions to describe tokens of a programming language.</a:t>
            </a:r>
          </a:p>
          <a:p>
            <a:r>
              <a:rPr lang="en-US" altLang="en-US" sz="3600"/>
              <a:t>A regular expression can be built up of simpler regular expressions</a:t>
            </a:r>
          </a:p>
          <a:p>
            <a:r>
              <a:rPr lang="en-US" altLang="en-US" sz="3600"/>
              <a:t>Each regular expression denotes a language.</a:t>
            </a:r>
          </a:p>
          <a:p>
            <a:r>
              <a:rPr lang="en-US" altLang="en-US" sz="3600"/>
              <a:t>A language denoted by a regular expression is called as a regular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AD91-1E75-40D1-8513-392F6DBAA91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Definitions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144000" cy="5105400"/>
          </a:xfrm>
        </p:spPr>
        <p:txBody>
          <a:bodyPr/>
          <a:lstStyle/>
          <a:p>
            <a:r>
              <a:rPr lang="en-US" altLang="en-US" sz="3600"/>
              <a:t>Writing regular expression for some languages can be difficult, because their regular expressions can be quite complex. In those cases, we may use </a:t>
            </a:r>
            <a:r>
              <a:rPr lang="en-US" altLang="en-US" sz="3600" i="1">
                <a:solidFill>
                  <a:srgbClr val="FF0000"/>
                </a:solidFill>
              </a:rPr>
              <a:t>regular definitions</a:t>
            </a:r>
            <a:r>
              <a:rPr lang="en-US" altLang="en-US" sz="3600"/>
              <a:t>.</a:t>
            </a:r>
          </a:p>
          <a:p>
            <a:r>
              <a:rPr lang="en-US" altLang="en-US" sz="3600"/>
              <a:t>We can give names to regular expressions, and we can use these names as symbols to define other regular expressions.</a:t>
            </a:r>
          </a:p>
          <a:p>
            <a:endParaRPr lang="en-US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59BB-3874-486D-9C93-7CF59E62FA6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Definitions (cont.)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dirty="0"/>
              <a:t>Ex: Identifiers in Pascal</a:t>
            </a:r>
          </a:p>
          <a:p>
            <a:pPr lvl="1">
              <a:buFontTx/>
              <a:buNone/>
            </a:pPr>
            <a:r>
              <a:rPr lang="en-US" altLang="en-US" sz="2800" dirty="0"/>
              <a:t>		letter </a:t>
            </a:r>
            <a:r>
              <a:rPr lang="en-US" altLang="en-US" sz="2800" dirty="0">
                <a:sym typeface="Symbol" panose="05050102010706020507" pitchFamily="18" charset="2"/>
              </a:rPr>
              <a:t> A | B | ... | Z | a | b | ... | z</a:t>
            </a:r>
          </a:p>
          <a:p>
            <a:pPr lvl="1"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		digit   0 | 1 | ... | 9</a:t>
            </a:r>
          </a:p>
          <a:p>
            <a:pPr lvl="1"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		id  letter (letter | digit ) </a:t>
            </a:r>
            <a:r>
              <a:rPr lang="en-US" altLang="en-US" sz="2800" baseline="30000" dirty="0">
                <a:sym typeface="Symbol" panose="05050102010706020507" pitchFamily="18" charset="2"/>
              </a:rPr>
              <a:t>*</a:t>
            </a:r>
          </a:p>
          <a:p>
            <a:pPr lvl="1"/>
            <a:r>
              <a:rPr lang="en-US" altLang="en-US" sz="2800" dirty="0">
                <a:sym typeface="Symbol" panose="05050102010706020507" pitchFamily="18" charset="2"/>
              </a:rPr>
              <a:t>If we try to write the regular expression representing identifiers without using regular definitions, that regular expression will be complex.</a:t>
            </a:r>
          </a:p>
          <a:p>
            <a:pPr lvl="1"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		(A|...|</a:t>
            </a:r>
            <a:r>
              <a:rPr lang="en-US" altLang="en-US" sz="2800" dirty="0" err="1">
                <a:sym typeface="Symbol" panose="05050102010706020507" pitchFamily="18" charset="2"/>
              </a:rPr>
              <a:t>Z|a</a:t>
            </a:r>
            <a:r>
              <a:rPr lang="en-US" altLang="en-US" sz="2800" dirty="0">
                <a:sym typeface="Symbol" panose="05050102010706020507" pitchFamily="18" charset="2"/>
              </a:rPr>
              <a:t>|...|z) ( (A|...|</a:t>
            </a:r>
            <a:r>
              <a:rPr lang="en-US" altLang="en-US" sz="2800" dirty="0" err="1">
                <a:sym typeface="Symbol" panose="05050102010706020507" pitchFamily="18" charset="2"/>
              </a:rPr>
              <a:t>Z|a</a:t>
            </a:r>
            <a:r>
              <a:rPr lang="en-US" altLang="en-US" sz="2800" dirty="0">
                <a:sym typeface="Symbol" panose="05050102010706020507" pitchFamily="18" charset="2"/>
              </a:rPr>
              <a:t>|...|z) | (0|...|9) ) </a:t>
            </a:r>
            <a:r>
              <a:rPr lang="en-US" altLang="en-US" sz="2800" baseline="30000" dirty="0">
                <a:sym typeface="Symbol" panose="05050102010706020507" pitchFamily="18" charset="2"/>
              </a:rPr>
              <a:t>*</a:t>
            </a:r>
            <a:endParaRPr lang="en-US" altLang="en-US" sz="2800" dirty="0">
              <a:sym typeface="Symbol" panose="05050102010706020507" pitchFamily="18" charset="2"/>
            </a:endParaRPr>
          </a:p>
          <a:p>
            <a:endParaRPr lang="en-US" altLang="en-US" sz="3600" dirty="0"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F261-9287-4937-ABD5-4B4AE3E0DDB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Definitions (cont.)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>
                <a:sym typeface="Symbol" panose="05050102010706020507" pitchFamily="18" charset="2"/>
              </a:rPr>
              <a:t>Ex: Unsigned numbers</a:t>
            </a:r>
          </a:p>
          <a:p>
            <a:pPr lvl="1"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		digit   0 | 1 | ... | 9</a:t>
            </a:r>
          </a:p>
          <a:p>
            <a:pPr lvl="1"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		digits  digit </a:t>
            </a:r>
            <a:r>
              <a:rPr lang="en-US" altLang="en-US" sz="2800" baseline="30000">
                <a:sym typeface="Symbol" panose="05050102010706020507" pitchFamily="18" charset="2"/>
              </a:rPr>
              <a:t>+</a:t>
            </a:r>
            <a:endParaRPr lang="en-US" altLang="en-US" sz="2800"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		opt-fraction  ( . digits ) ?</a:t>
            </a:r>
          </a:p>
          <a:p>
            <a:pPr lvl="1"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		opt-exponent  ( E (+|-)? digits ) ?</a:t>
            </a:r>
          </a:p>
          <a:p>
            <a:pPr lvl="1"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	 	unsigned-num  digits opt-fraction opt-exponent</a:t>
            </a:r>
          </a:p>
          <a:p>
            <a:pPr lvl="1">
              <a:buFontTx/>
              <a:buNone/>
            </a:pPr>
            <a:endParaRPr lang="en-US" altLang="en-US" sz="2800"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1E85-7221-4A82-AD28-45260220AFD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152400"/>
            <a:ext cx="9371012" cy="914400"/>
          </a:xfrm>
        </p:spPr>
        <p:txBody>
          <a:bodyPr/>
          <a:lstStyle/>
          <a:p>
            <a:r>
              <a:rPr lang="en-US" altLang="en-US"/>
              <a:t>Shorthand Notations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19200"/>
            <a:ext cx="9371012" cy="5105400"/>
          </a:xfrm>
        </p:spPr>
        <p:txBody>
          <a:bodyPr/>
          <a:lstStyle/>
          <a:p>
            <a:r>
              <a:rPr lang="en-US" altLang="en-US" sz="4000"/>
              <a:t>(</a:t>
            </a:r>
            <a:r>
              <a:rPr lang="en-US" altLang="en-US" sz="4000" i="1"/>
              <a:t>a</a:t>
            </a:r>
            <a:r>
              <a:rPr lang="en-US" altLang="en-US" sz="4000"/>
              <a:t>)</a:t>
            </a:r>
            <a:r>
              <a:rPr lang="en-US" altLang="en-US" sz="4000" baseline="30000"/>
              <a:t>+</a:t>
            </a:r>
            <a:r>
              <a:rPr lang="en-US" altLang="en-US" sz="4000"/>
              <a:t> denotes one or more instance</a:t>
            </a:r>
          </a:p>
          <a:p>
            <a:pPr lvl="1">
              <a:buFontTx/>
              <a:buNone/>
            </a:pPr>
            <a:r>
              <a:rPr lang="en-US" altLang="en-US" sz="3200" i="1"/>
              <a:t>r</a:t>
            </a:r>
            <a:r>
              <a:rPr lang="en-US" altLang="en-US" sz="3200"/>
              <a:t>* = </a:t>
            </a:r>
            <a:r>
              <a:rPr lang="en-US" altLang="en-US" sz="3200" i="1"/>
              <a:t>r</a:t>
            </a:r>
            <a:r>
              <a:rPr lang="en-US" altLang="en-US" sz="3200"/>
              <a:t>+ | </a:t>
            </a:r>
            <a:r>
              <a:rPr lang="en-US" altLang="en-US" sz="3200">
                <a:sym typeface="Symbol" panose="05050102010706020507" pitchFamily="18" charset="2"/>
              </a:rPr>
              <a:t></a:t>
            </a:r>
          </a:p>
          <a:p>
            <a:pPr lvl="1">
              <a:buFontTx/>
              <a:buNone/>
            </a:pPr>
            <a:r>
              <a:rPr lang="en-US" altLang="en-US" sz="3200" i="1">
                <a:sym typeface="Symbol" panose="05050102010706020507" pitchFamily="18" charset="2"/>
              </a:rPr>
              <a:t>r</a:t>
            </a:r>
            <a:r>
              <a:rPr lang="en-US" altLang="en-US" sz="3200">
                <a:sym typeface="Symbol" panose="05050102010706020507" pitchFamily="18" charset="2"/>
              </a:rPr>
              <a:t>+ = </a:t>
            </a:r>
            <a:r>
              <a:rPr lang="en-US" altLang="en-US" sz="3200" i="1">
                <a:sym typeface="Symbol" panose="05050102010706020507" pitchFamily="18" charset="2"/>
              </a:rPr>
              <a:t>rr</a:t>
            </a:r>
            <a:r>
              <a:rPr lang="en-US" altLang="en-US" sz="3200">
                <a:sym typeface="Symbol" panose="05050102010706020507" pitchFamily="18" charset="2"/>
              </a:rPr>
              <a:t>*</a:t>
            </a:r>
          </a:p>
          <a:p>
            <a:r>
              <a:rPr lang="en-US" altLang="en-US" sz="4000">
                <a:sym typeface="Symbol" panose="05050102010706020507" pitchFamily="18" charset="2"/>
              </a:rPr>
              <a:t>(</a:t>
            </a:r>
            <a:r>
              <a:rPr lang="en-US" altLang="en-US" sz="4000" i="1">
                <a:sym typeface="Symbol" panose="05050102010706020507" pitchFamily="18" charset="2"/>
              </a:rPr>
              <a:t>r</a:t>
            </a:r>
            <a:r>
              <a:rPr lang="en-US" altLang="en-US" sz="4000">
                <a:sym typeface="Symbol" panose="05050102010706020507" pitchFamily="18" charset="2"/>
              </a:rPr>
              <a:t>)? denotes zero or one instance</a:t>
            </a:r>
          </a:p>
          <a:p>
            <a:pPr lvl="1">
              <a:buFontTx/>
              <a:buNone/>
            </a:pPr>
            <a:r>
              <a:rPr lang="en-US" altLang="en-US" sz="3200"/>
              <a:t>r? = r | </a:t>
            </a:r>
            <a:r>
              <a:rPr lang="en-US" altLang="en-US" sz="3200">
                <a:sym typeface="Symbol" panose="05050102010706020507" pitchFamily="18" charset="2"/>
              </a:rPr>
              <a:t></a:t>
            </a:r>
          </a:p>
          <a:p>
            <a:r>
              <a:rPr lang="en-US" altLang="en-US" sz="4000">
                <a:sym typeface="Symbol" panose="05050102010706020507" pitchFamily="18" charset="2"/>
              </a:rPr>
              <a:t>[a-z] denotes a|b|c|..|z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332D-675E-4845-8338-0ECFDE0520F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152400"/>
            <a:ext cx="9371012" cy="914400"/>
          </a:xfrm>
        </p:spPr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19200"/>
            <a:ext cx="9371012" cy="5105400"/>
          </a:xfrm>
        </p:spPr>
        <p:txBody>
          <a:bodyPr/>
          <a:lstStyle/>
          <a:p>
            <a:r>
              <a:rPr lang="en-US" altLang="en-US" sz="3600"/>
              <a:t>[a-zA-Z]</a:t>
            </a:r>
            <a:r>
              <a:rPr lang="en-US" altLang="en-US" sz="3600" baseline="30000"/>
              <a:t>+</a:t>
            </a:r>
            <a:r>
              <a:rPr lang="en-US" altLang="en-US" sz="3600"/>
              <a:t> denotes string of one or more characters</a:t>
            </a:r>
          </a:p>
          <a:p>
            <a:r>
              <a:rPr lang="en-US" altLang="en-US" sz="3600"/>
              <a:t>[a-zA-Z][a-zA-Z0-9] </a:t>
            </a:r>
            <a:r>
              <a:rPr lang="en-US" altLang="en-US" sz="3600" baseline="30000"/>
              <a:t>*</a:t>
            </a:r>
            <a:r>
              <a:rPr lang="en-US" altLang="en-US" sz="3600"/>
              <a:t> denotes valid identifiers in Fortran</a:t>
            </a:r>
          </a:p>
          <a:p>
            <a:r>
              <a:rPr lang="en-US" altLang="en-US" sz="3600"/>
              <a:t>[0-9] </a:t>
            </a:r>
            <a:r>
              <a:rPr lang="en-US" altLang="en-US" sz="3600" baseline="30000"/>
              <a:t>+</a:t>
            </a:r>
            <a:r>
              <a:rPr lang="en-US" altLang="en-US" sz="3600"/>
              <a:t>(.[0-9] </a:t>
            </a:r>
            <a:r>
              <a:rPr lang="en-US" altLang="en-US" sz="3600" baseline="30000"/>
              <a:t>+</a:t>
            </a:r>
            <a:r>
              <a:rPr lang="en-US" altLang="en-US" sz="3600"/>
              <a:t>)?(E(+|-)?[0-9] </a:t>
            </a:r>
            <a:r>
              <a:rPr lang="en-US" altLang="en-US" sz="3600" baseline="30000"/>
              <a:t>+</a:t>
            </a:r>
            <a:r>
              <a:rPr lang="en-US" altLang="en-US" sz="3600"/>
              <a:t>)? denotes valid unsigned Pascal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35E2-654E-4B58-965F-E6A9298787F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152400"/>
            <a:ext cx="9371012" cy="914400"/>
          </a:xfrm>
        </p:spPr>
        <p:txBody>
          <a:bodyPr/>
          <a:lstStyle/>
          <a:p>
            <a:r>
              <a:rPr lang="en-US" altLang="en-US"/>
              <a:t>Transition Diagrams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19200"/>
            <a:ext cx="9371012" cy="5105400"/>
          </a:xfrm>
        </p:spPr>
        <p:txBody>
          <a:bodyPr/>
          <a:lstStyle/>
          <a:p>
            <a:r>
              <a:rPr lang="en-US" altLang="en-US" sz="3200"/>
              <a:t>Starting state</a:t>
            </a:r>
          </a:p>
          <a:p>
            <a:r>
              <a:rPr lang="en-US" altLang="en-US" sz="3200"/>
              <a:t>Edges labeled by characters causing transitions </a:t>
            </a:r>
          </a:p>
        </p:txBody>
      </p:sp>
      <p:grpSp>
        <p:nvGrpSpPr>
          <p:cNvPr id="323610" name="Group 26"/>
          <p:cNvGrpSpPr>
            <a:grpSpLocks/>
          </p:cNvGrpSpPr>
          <p:nvPr/>
        </p:nvGrpSpPr>
        <p:grpSpPr bwMode="auto">
          <a:xfrm>
            <a:off x="2209800" y="2895600"/>
            <a:ext cx="5334000" cy="2286000"/>
            <a:chOff x="1392" y="1584"/>
            <a:chExt cx="3360" cy="1440"/>
          </a:xfrm>
        </p:grpSpPr>
        <p:sp>
          <p:nvSpPr>
            <p:cNvPr id="323588" name="Oval 4"/>
            <p:cNvSpPr>
              <a:spLocks noChangeArrowheads="1"/>
            </p:cNvSpPr>
            <p:nvPr/>
          </p:nvSpPr>
          <p:spPr bwMode="auto">
            <a:xfrm>
              <a:off x="1872" y="2149"/>
              <a:ext cx="274" cy="2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3589" name="Group 5"/>
            <p:cNvGrpSpPr>
              <a:grpSpLocks/>
            </p:cNvGrpSpPr>
            <p:nvPr/>
          </p:nvGrpSpPr>
          <p:grpSpPr bwMode="auto">
            <a:xfrm>
              <a:off x="4341" y="2078"/>
              <a:ext cx="411" cy="425"/>
              <a:chOff x="1296" y="1056"/>
              <a:chExt cx="288" cy="288"/>
            </a:xfrm>
          </p:grpSpPr>
          <p:sp>
            <p:nvSpPr>
              <p:cNvPr id="323590" name="Oval 6"/>
              <p:cNvSpPr>
                <a:spLocks noChangeArrowheads="1"/>
              </p:cNvSpPr>
              <p:nvPr/>
            </p:nvSpPr>
            <p:spPr bwMode="auto">
              <a:xfrm>
                <a:off x="1296" y="10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3591" name="Oval 7"/>
              <p:cNvSpPr>
                <a:spLocks noChangeArrowheads="1"/>
              </p:cNvSpPr>
              <p:nvPr/>
            </p:nvSpPr>
            <p:spPr bwMode="auto">
              <a:xfrm>
                <a:off x="1344" y="110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3592" name="Oval 8"/>
            <p:cNvSpPr>
              <a:spLocks noChangeArrowheads="1"/>
            </p:cNvSpPr>
            <p:nvPr/>
          </p:nvSpPr>
          <p:spPr bwMode="auto">
            <a:xfrm>
              <a:off x="3106" y="2149"/>
              <a:ext cx="275" cy="2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93" name="Line 9"/>
            <p:cNvSpPr>
              <a:spLocks noChangeShapeType="1"/>
            </p:cNvSpPr>
            <p:nvPr/>
          </p:nvSpPr>
          <p:spPr bwMode="auto">
            <a:xfrm>
              <a:off x="2146" y="229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594" name="Line 10"/>
            <p:cNvSpPr>
              <a:spLocks noChangeShapeType="1"/>
            </p:cNvSpPr>
            <p:nvPr/>
          </p:nvSpPr>
          <p:spPr bwMode="auto">
            <a:xfrm>
              <a:off x="3381" y="229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595" name="Line 11"/>
            <p:cNvSpPr>
              <a:spLocks noChangeShapeType="1"/>
            </p:cNvSpPr>
            <p:nvPr/>
          </p:nvSpPr>
          <p:spPr bwMode="auto">
            <a:xfrm>
              <a:off x="1392" y="229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323596" name="AutoShape 12"/>
            <p:cNvCxnSpPr>
              <a:cxnSpLocks noChangeShapeType="1"/>
              <a:stCxn id="323590" idx="0"/>
              <a:endCxn id="323592" idx="0"/>
            </p:cNvCxnSpPr>
            <p:nvPr/>
          </p:nvCxnSpPr>
          <p:spPr bwMode="auto">
            <a:xfrm rot="16200000" flipH="1" flipV="1">
              <a:off x="3859" y="1462"/>
              <a:ext cx="71" cy="1303"/>
            </a:xfrm>
            <a:prstGeom prst="curvedConnector3">
              <a:avLst>
                <a:gd name="adj1" fmla="val -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3597" name="AutoShape 13"/>
            <p:cNvCxnSpPr>
              <a:cxnSpLocks noChangeShapeType="1"/>
              <a:stCxn id="323590" idx="4"/>
              <a:endCxn id="323588" idx="4"/>
            </p:cNvCxnSpPr>
            <p:nvPr/>
          </p:nvCxnSpPr>
          <p:spPr bwMode="auto">
            <a:xfrm rot="16200000" flipV="1">
              <a:off x="3242" y="1199"/>
              <a:ext cx="71" cy="2537"/>
            </a:xfrm>
            <a:prstGeom prst="curvedConnector3">
              <a:avLst>
                <a:gd name="adj1" fmla="val -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3598" name="Text Box 14"/>
            <p:cNvSpPr txBox="1">
              <a:spLocks noChangeArrowheads="1"/>
            </p:cNvSpPr>
            <p:nvPr/>
          </p:nvSpPr>
          <p:spPr bwMode="auto">
            <a:xfrm>
              <a:off x="3130" y="21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1</a:t>
              </a:r>
            </a:p>
          </p:txBody>
        </p:sp>
        <p:sp>
          <p:nvSpPr>
            <p:cNvPr id="323599" name="Text Box 15"/>
            <p:cNvSpPr txBox="1">
              <a:spLocks noChangeArrowheads="1"/>
            </p:cNvSpPr>
            <p:nvPr/>
          </p:nvSpPr>
          <p:spPr bwMode="auto">
            <a:xfrm>
              <a:off x="1872" y="2149"/>
              <a:ext cx="24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b="1"/>
                <a:t>0</a:t>
              </a:r>
            </a:p>
          </p:txBody>
        </p:sp>
        <p:sp>
          <p:nvSpPr>
            <p:cNvPr id="323600" name="Text Box 16"/>
            <p:cNvSpPr txBox="1">
              <a:spLocks noChangeArrowheads="1"/>
            </p:cNvSpPr>
            <p:nvPr/>
          </p:nvSpPr>
          <p:spPr bwMode="auto">
            <a:xfrm>
              <a:off x="4457" y="214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2</a:t>
              </a:r>
            </a:p>
          </p:txBody>
        </p:sp>
        <p:sp>
          <p:nvSpPr>
            <p:cNvPr id="323601" name="Text Box 17"/>
            <p:cNvSpPr txBox="1">
              <a:spLocks noChangeArrowheads="1"/>
            </p:cNvSpPr>
            <p:nvPr/>
          </p:nvSpPr>
          <p:spPr bwMode="auto">
            <a:xfrm>
              <a:off x="3723" y="2017"/>
              <a:ext cx="22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b</a:t>
              </a:r>
            </a:p>
          </p:txBody>
        </p:sp>
        <p:sp>
          <p:nvSpPr>
            <p:cNvPr id="323602" name="Text Box 18"/>
            <p:cNvSpPr txBox="1">
              <a:spLocks noChangeArrowheads="1"/>
            </p:cNvSpPr>
            <p:nvPr/>
          </p:nvSpPr>
          <p:spPr bwMode="auto">
            <a:xfrm>
              <a:off x="2421" y="2017"/>
              <a:ext cx="2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a</a:t>
              </a:r>
            </a:p>
          </p:txBody>
        </p:sp>
        <p:sp>
          <p:nvSpPr>
            <p:cNvPr id="323603" name="Text Box 19"/>
            <p:cNvSpPr txBox="1">
              <a:spLocks noChangeArrowheads="1"/>
            </p:cNvSpPr>
            <p:nvPr/>
          </p:nvSpPr>
          <p:spPr bwMode="auto">
            <a:xfrm>
              <a:off x="3723" y="1584"/>
              <a:ext cx="21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a</a:t>
              </a:r>
            </a:p>
          </p:txBody>
        </p:sp>
        <p:sp>
          <p:nvSpPr>
            <p:cNvPr id="323604" name="Text Box 20"/>
            <p:cNvSpPr txBox="1">
              <a:spLocks noChangeArrowheads="1"/>
            </p:cNvSpPr>
            <p:nvPr/>
          </p:nvSpPr>
          <p:spPr bwMode="auto">
            <a:xfrm>
              <a:off x="3038" y="2735"/>
              <a:ext cx="22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b</a:t>
              </a:r>
            </a:p>
          </p:txBody>
        </p:sp>
        <p:cxnSp>
          <p:nvCxnSpPr>
            <p:cNvPr id="323605" name="AutoShape 21"/>
            <p:cNvCxnSpPr>
              <a:cxnSpLocks noChangeShapeType="1"/>
              <a:stCxn id="323599" idx="3"/>
              <a:endCxn id="323599" idx="0"/>
            </p:cNvCxnSpPr>
            <p:nvPr/>
          </p:nvCxnSpPr>
          <p:spPr bwMode="auto">
            <a:xfrm flipH="1" flipV="1">
              <a:off x="1995" y="2149"/>
              <a:ext cx="123" cy="141"/>
            </a:xfrm>
            <a:prstGeom prst="curvedConnector4">
              <a:avLst>
                <a:gd name="adj1" fmla="val -167440"/>
                <a:gd name="adj2" fmla="val 2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3606" name="Text Box 22"/>
            <p:cNvSpPr txBox="1">
              <a:spLocks noChangeArrowheads="1"/>
            </p:cNvSpPr>
            <p:nvPr/>
          </p:nvSpPr>
          <p:spPr bwMode="auto">
            <a:xfrm>
              <a:off x="2078" y="164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b</a:t>
              </a:r>
            </a:p>
          </p:txBody>
        </p:sp>
        <p:cxnSp>
          <p:nvCxnSpPr>
            <p:cNvPr id="323607" name="AutoShape 23"/>
            <p:cNvCxnSpPr>
              <a:cxnSpLocks noChangeShapeType="1"/>
              <a:stCxn id="323598" idx="0"/>
              <a:endCxn id="323598" idx="1"/>
            </p:cNvCxnSpPr>
            <p:nvPr/>
          </p:nvCxnSpPr>
          <p:spPr bwMode="auto">
            <a:xfrm rot="16200000" flipH="1" flipV="1">
              <a:off x="3111" y="2167"/>
              <a:ext cx="144" cy="106"/>
            </a:xfrm>
            <a:prstGeom prst="curvedConnector4">
              <a:avLst>
                <a:gd name="adj1" fmla="val -100000"/>
                <a:gd name="adj2" fmla="val 2358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3608" name="Text Box 24"/>
            <p:cNvSpPr txBox="1">
              <a:spLocks noChangeArrowheads="1"/>
            </p:cNvSpPr>
            <p:nvPr/>
          </p:nvSpPr>
          <p:spPr bwMode="auto">
            <a:xfrm>
              <a:off x="2832" y="177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222A-02DB-4275-B3B8-797BFF842C1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Finite Automata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/>
              <a:t>A </a:t>
            </a:r>
            <a:r>
              <a:rPr lang="en-US" altLang="en-US" sz="3200" i="1">
                <a:solidFill>
                  <a:srgbClr val="FF0000"/>
                </a:solidFill>
              </a:rPr>
              <a:t>recognizer</a:t>
            </a:r>
            <a:r>
              <a:rPr lang="en-US" altLang="en-US" sz="3200"/>
              <a:t> for a language is a program that takes a string x, and answers “yes” if x is a sentence of that language, and “no” otherwise.</a:t>
            </a:r>
          </a:p>
          <a:p>
            <a:r>
              <a:rPr lang="en-US" altLang="en-US" sz="3200"/>
              <a:t>We call the recognizer of the tokens as a </a:t>
            </a:r>
            <a:r>
              <a:rPr lang="en-US" altLang="en-US" sz="3200" i="1">
                <a:solidFill>
                  <a:srgbClr val="FF0000"/>
                </a:solidFill>
              </a:rPr>
              <a:t>finite automaton</a:t>
            </a:r>
            <a:r>
              <a:rPr lang="en-US" altLang="en-US" sz="3200">
                <a:solidFill>
                  <a:srgbClr val="FF0000"/>
                </a:solidFill>
              </a:rPr>
              <a:t>.</a:t>
            </a:r>
          </a:p>
          <a:p>
            <a:r>
              <a:rPr lang="en-US" altLang="en-US" sz="3200"/>
              <a:t>A finite automaton can be: </a:t>
            </a:r>
            <a:r>
              <a:rPr lang="en-US" altLang="en-US" sz="3200" i="1">
                <a:solidFill>
                  <a:srgbClr val="FF0000"/>
                </a:solidFill>
              </a:rPr>
              <a:t>deterministic</a:t>
            </a:r>
            <a:r>
              <a:rPr lang="en-US" altLang="en-US" sz="3200" i="1"/>
              <a:t>(DFA)</a:t>
            </a:r>
            <a:r>
              <a:rPr lang="en-US" altLang="en-US" sz="3200"/>
              <a:t> or </a:t>
            </a:r>
            <a:r>
              <a:rPr lang="en-US" altLang="en-US" sz="3200" i="1"/>
              <a:t>non-deterministic (NFA)</a:t>
            </a:r>
          </a:p>
          <a:p>
            <a:r>
              <a:rPr lang="en-US" altLang="en-US" sz="3200"/>
              <a:t>This means that we may use a deterministic or non-deterministic automaton as a lexical analyzer.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2524-AD4F-4DB7-B220-3078BF76514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Finite Automata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9372600" cy="5105400"/>
          </a:xfrm>
        </p:spPr>
        <p:txBody>
          <a:bodyPr/>
          <a:lstStyle/>
          <a:p>
            <a:r>
              <a:rPr lang="en-US" altLang="en-US" sz="3200"/>
              <a:t>Both deterministic and non-deterministic finite automaton recognize regular sets.</a:t>
            </a:r>
          </a:p>
          <a:p>
            <a:r>
              <a:rPr lang="en-US" altLang="en-US" sz="3200"/>
              <a:t>Which one?</a:t>
            </a:r>
          </a:p>
          <a:p>
            <a:pPr lvl="1"/>
            <a:r>
              <a:rPr lang="en-US" altLang="en-US" sz="2800"/>
              <a:t>deterministic – faster recognizer, but it may take more space</a:t>
            </a:r>
          </a:p>
          <a:p>
            <a:pPr lvl="1"/>
            <a:r>
              <a:rPr lang="en-US" altLang="en-US" sz="2800"/>
              <a:t>non-deterministic – slower, but it may take less space</a:t>
            </a:r>
          </a:p>
          <a:p>
            <a:pPr lvl="1"/>
            <a:r>
              <a:rPr lang="en-US" altLang="en-US" sz="2800"/>
              <a:t>Deterministic automatons are widely used lexical analyzers.</a:t>
            </a:r>
          </a:p>
          <a:p>
            <a:r>
              <a:rPr lang="en-US" altLang="en-US" sz="3200"/>
              <a:t>First, we define regular expressions for tokens; Then we convert them into a DFA to get a lexical analyzer for our tokens.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1447-97FD-46DA-A6F6-A5F75FB99D1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53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EE03-2632-4168-AE3C-3A582E7C006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447800"/>
            <a:ext cx="850265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/>
              <a:t>A Deterministic Finite Automaton (DFA) is a special form of a NFA.</a:t>
            </a:r>
          </a:p>
          <a:p>
            <a:r>
              <a:rPr lang="en-US" altLang="en-US" sz="3200"/>
              <a:t>no state has </a:t>
            </a:r>
            <a:r>
              <a:rPr lang="en-US" altLang="en-US" sz="3200">
                <a:sym typeface="Symbol" panose="05050102010706020507" pitchFamily="18" charset="2"/>
              </a:rPr>
              <a:t>- transition</a:t>
            </a:r>
          </a:p>
          <a:p>
            <a:r>
              <a:rPr lang="en-US" altLang="en-US" sz="3200">
                <a:sym typeface="Symbol" panose="05050102010706020507" pitchFamily="18" charset="2"/>
              </a:rPr>
              <a:t>for each symbol a and state s, there is at most one labeled edge a leaving s.</a:t>
            </a:r>
          </a:p>
          <a:p>
            <a:pPr lvl="1"/>
            <a:r>
              <a:rPr lang="en-US" altLang="en-US" sz="2400"/>
              <a:t>i.e. transition function is from pair of state-symbol to state (not set of states)</a:t>
            </a:r>
          </a:p>
        </p:txBody>
      </p:sp>
      <p:sp>
        <p:nvSpPr>
          <p:cNvPr id="33792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Deterministic Finite Automaton (DFA)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D38C-493C-4CF5-ABEE-AF071F4CB49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Deterministic Finite Automaton (DFA)</a:t>
            </a:r>
          </a:p>
        </p:txBody>
      </p:sp>
      <p:grpSp>
        <p:nvGrpSpPr>
          <p:cNvPr id="272414" name="Group 30"/>
          <p:cNvGrpSpPr>
            <a:grpSpLocks/>
          </p:cNvGrpSpPr>
          <p:nvPr/>
        </p:nvGrpSpPr>
        <p:grpSpPr bwMode="auto">
          <a:xfrm>
            <a:off x="1905000" y="1524000"/>
            <a:ext cx="5334000" cy="2286000"/>
            <a:chOff x="1392" y="1584"/>
            <a:chExt cx="3360" cy="1440"/>
          </a:xfrm>
        </p:grpSpPr>
        <p:sp>
          <p:nvSpPr>
            <p:cNvPr id="272415" name="Oval 31"/>
            <p:cNvSpPr>
              <a:spLocks noChangeArrowheads="1"/>
            </p:cNvSpPr>
            <p:nvPr/>
          </p:nvSpPr>
          <p:spPr bwMode="auto">
            <a:xfrm>
              <a:off x="1872" y="2149"/>
              <a:ext cx="274" cy="2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2416" name="Group 32"/>
            <p:cNvGrpSpPr>
              <a:grpSpLocks/>
            </p:cNvGrpSpPr>
            <p:nvPr/>
          </p:nvGrpSpPr>
          <p:grpSpPr bwMode="auto">
            <a:xfrm>
              <a:off x="4341" y="2078"/>
              <a:ext cx="411" cy="425"/>
              <a:chOff x="1296" y="1056"/>
              <a:chExt cx="288" cy="288"/>
            </a:xfrm>
          </p:grpSpPr>
          <p:sp>
            <p:nvSpPr>
              <p:cNvPr id="272417" name="Oval 33"/>
              <p:cNvSpPr>
                <a:spLocks noChangeArrowheads="1"/>
              </p:cNvSpPr>
              <p:nvPr/>
            </p:nvSpPr>
            <p:spPr bwMode="auto">
              <a:xfrm>
                <a:off x="1296" y="10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418" name="Oval 34"/>
              <p:cNvSpPr>
                <a:spLocks noChangeArrowheads="1"/>
              </p:cNvSpPr>
              <p:nvPr/>
            </p:nvSpPr>
            <p:spPr bwMode="auto">
              <a:xfrm>
                <a:off x="1344" y="110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2419" name="Oval 35"/>
            <p:cNvSpPr>
              <a:spLocks noChangeArrowheads="1"/>
            </p:cNvSpPr>
            <p:nvPr/>
          </p:nvSpPr>
          <p:spPr bwMode="auto">
            <a:xfrm>
              <a:off x="3106" y="2149"/>
              <a:ext cx="275" cy="2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20" name="Line 36"/>
            <p:cNvSpPr>
              <a:spLocks noChangeShapeType="1"/>
            </p:cNvSpPr>
            <p:nvPr/>
          </p:nvSpPr>
          <p:spPr bwMode="auto">
            <a:xfrm>
              <a:off x="2146" y="229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421" name="Line 37"/>
            <p:cNvSpPr>
              <a:spLocks noChangeShapeType="1"/>
            </p:cNvSpPr>
            <p:nvPr/>
          </p:nvSpPr>
          <p:spPr bwMode="auto">
            <a:xfrm>
              <a:off x="3381" y="229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422" name="Line 38"/>
            <p:cNvSpPr>
              <a:spLocks noChangeShapeType="1"/>
            </p:cNvSpPr>
            <p:nvPr/>
          </p:nvSpPr>
          <p:spPr bwMode="auto">
            <a:xfrm>
              <a:off x="1392" y="229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72423" name="AutoShape 39"/>
            <p:cNvCxnSpPr>
              <a:cxnSpLocks noChangeShapeType="1"/>
              <a:stCxn id="272417" idx="0"/>
              <a:endCxn id="272419" idx="0"/>
            </p:cNvCxnSpPr>
            <p:nvPr/>
          </p:nvCxnSpPr>
          <p:spPr bwMode="auto">
            <a:xfrm rot="16200000" flipH="1" flipV="1">
              <a:off x="3859" y="1462"/>
              <a:ext cx="71" cy="1303"/>
            </a:xfrm>
            <a:prstGeom prst="curvedConnector3">
              <a:avLst>
                <a:gd name="adj1" fmla="val -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2424" name="AutoShape 40"/>
            <p:cNvCxnSpPr>
              <a:cxnSpLocks noChangeShapeType="1"/>
              <a:stCxn id="272417" idx="4"/>
              <a:endCxn id="272415" idx="4"/>
            </p:cNvCxnSpPr>
            <p:nvPr/>
          </p:nvCxnSpPr>
          <p:spPr bwMode="auto">
            <a:xfrm rot="16200000" flipV="1">
              <a:off x="3242" y="1199"/>
              <a:ext cx="71" cy="2537"/>
            </a:xfrm>
            <a:prstGeom prst="curvedConnector3">
              <a:avLst>
                <a:gd name="adj1" fmla="val -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2425" name="Text Box 41"/>
            <p:cNvSpPr txBox="1">
              <a:spLocks noChangeArrowheads="1"/>
            </p:cNvSpPr>
            <p:nvPr/>
          </p:nvSpPr>
          <p:spPr bwMode="auto">
            <a:xfrm>
              <a:off x="3130" y="21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1</a:t>
              </a:r>
            </a:p>
          </p:txBody>
        </p:sp>
        <p:sp>
          <p:nvSpPr>
            <p:cNvPr id="272426" name="Text Box 42"/>
            <p:cNvSpPr txBox="1">
              <a:spLocks noChangeArrowheads="1"/>
            </p:cNvSpPr>
            <p:nvPr/>
          </p:nvSpPr>
          <p:spPr bwMode="auto">
            <a:xfrm>
              <a:off x="1872" y="2149"/>
              <a:ext cx="24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b="1"/>
                <a:t>0</a:t>
              </a:r>
            </a:p>
          </p:txBody>
        </p:sp>
        <p:sp>
          <p:nvSpPr>
            <p:cNvPr id="272427" name="Text Box 43"/>
            <p:cNvSpPr txBox="1">
              <a:spLocks noChangeArrowheads="1"/>
            </p:cNvSpPr>
            <p:nvPr/>
          </p:nvSpPr>
          <p:spPr bwMode="auto">
            <a:xfrm>
              <a:off x="4457" y="214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2</a:t>
              </a:r>
            </a:p>
          </p:txBody>
        </p:sp>
        <p:sp>
          <p:nvSpPr>
            <p:cNvPr id="272428" name="Text Box 44"/>
            <p:cNvSpPr txBox="1">
              <a:spLocks noChangeArrowheads="1"/>
            </p:cNvSpPr>
            <p:nvPr/>
          </p:nvSpPr>
          <p:spPr bwMode="auto">
            <a:xfrm>
              <a:off x="3723" y="2017"/>
              <a:ext cx="22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b</a:t>
              </a:r>
            </a:p>
          </p:txBody>
        </p:sp>
        <p:sp>
          <p:nvSpPr>
            <p:cNvPr id="272429" name="Text Box 45"/>
            <p:cNvSpPr txBox="1">
              <a:spLocks noChangeArrowheads="1"/>
            </p:cNvSpPr>
            <p:nvPr/>
          </p:nvSpPr>
          <p:spPr bwMode="auto">
            <a:xfrm>
              <a:off x="2421" y="2017"/>
              <a:ext cx="2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a</a:t>
              </a:r>
            </a:p>
          </p:txBody>
        </p:sp>
        <p:sp>
          <p:nvSpPr>
            <p:cNvPr id="272430" name="Text Box 46"/>
            <p:cNvSpPr txBox="1">
              <a:spLocks noChangeArrowheads="1"/>
            </p:cNvSpPr>
            <p:nvPr/>
          </p:nvSpPr>
          <p:spPr bwMode="auto">
            <a:xfrm>
              <a:off x="3723" y="1584"/>
              <a:ext cx="21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a</a:t>
              </a:r>
            </a:p>
          </p:txBody>
        </p:sp>
        <p:sp>
          <p:nvSpPr>
            <p:cNvPr id="272431" name="Text Box 47"/>
            <p:cNvSpPr txBox="1">
              <a:spLocks noChangeArrowheads="1"/>
            </p:cNvSpPr>
            <p:nvPr/>
          </p:nvSpPr>
          <p:spPr bwMode="auto">
            <a:xfrm>
              <a:off x="3038" y="2735"/>
              <a:ext cx="22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b</a:t>
              </a:r>
            </a:p>
          </p:txBody>
        </p:sp>
        <p:cxnSp>
          <p:nvCxnSpPr>
            <p:cNvPr id="272432" name="AutoShape 48"/>
            <p:cNvCxnSpPr>
              <a:cxnSpLocks noChangeShapeType="1"/>
              <a:stCxn id="272426" idx="3"/>
              <a:endCxn id="272426" idx="0"/>
            </p:cNvCxnSpPr>
            <p:nvPr/>
          </p:nvCxnSpPr>
          <p:spPr bwMode="auto">
            <a:xfrm flipH="1" flipV="1">
              <a:off x="1995" y="2149"/>
              <a:ext cx="123" cy="141"/>
            </a:xfrm>
            <a:prstGeom prst="curvedConnector4">
              <a:avLst>
                <a:gd name="adj1" fmla="val -167440"/>
                <a:gd name="adj2" fmla="val 2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2433" name="Text Box 49"/>
            <p:cNvSpPr txBox="1">
              <a:spLocks noChangeArrowheads="1"/>
            </p:cNvSpPr>
            <p:nvPr/>
          </p:nvSpPr>
          <p:spPr bwMode="auto">
            <a:xfrm>
              <a:off x="2078" y="164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b</a:t>
              </a:r>
            </a:p>
          </p:txBody>
        </p:sp>
        <p:cxnSp>
          <p:nvCxnSpPr>
            <p:cNvPr id="272434" name="AutoShape 50"/>
            <p:cNvCxnSpPr>
              <a:cxnSpLocks noChangeShapeType="1"/>
              <a:stCxn id="272425" idx="0"/>
              <a:endCxn id="272425" idx="1"/>
            </p:cNvCxnSpPr>
            <p:nvPr/>
          </p:nvCxnSpPr>
          <p:spPr bwMode="auto">
            <a:xfrm rot="16200000" flipH="1" flipV="1">
              <a:off x="3111" y="2167"/>
              <a:ext cx="144" cy="106"/>
            </a:xfrm>
            <a:prstGeom prst="curvedConnector4">
              <a:avLst>
                <a:gd name="adj1" fmla="val -100000"/>
                <a:gd name="adj2" fmla="val 2358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2435" name="Text Box 51"/>
            <p:cNvSpPr txBox="1">
              <a:spLocks noChangeArrowheads="1"/>
            </p:cNvSpPr>
            <p:nvPr/>
          </p:nvSpPr>
          <p:spPr bwMode="auto">
            <a:xfrm>
              <a:off x="2832" y="177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a</a:t>
              </a:r>
            </a:p>
          </p:txBody>
        </p:sp>
      </p:grpSp>
      <p:sp>
        <p:nvSpPr>
          <p:cNvPr id="272436" name="Text Box 52"/>
          <p:cNvSpPr txBox="1">
            <a:spLocks noChangeArrowheads="1"/>
          </p:cNvSpPr>
          <p:nvPr/>
        </p:nvSpPr>
        <p:spPr bwMode="auto">
          <a:xfrm>
            <a:off x="1219200" y="441960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The language recognized by this DFA is   (a|b)</a:t>
            </a:r>
            <a:r>
              <a:rPr lang="en-US" altLang="en-US" b="1" baseline="30000"/>
              <a:t> *</a:t>
            </a:r>
            <a:r>
              <a:rPr lang="en-US" altLang="en-US" b="1" baseline="-25000"/>
              <a:t> </a:t>
            </a:r>
            <a:r>
              <a:rPr lang="en-US" altLang="en-US" b="1"/>
              <a:t> a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06F2-7EA8-4F18-8DBB-F22EA2F398F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152400"/>
            <a:ext cx="9371012" cy="914400"/>
          </a:xfrm>
        </p:spPr>
        <p:txBody>
          <a:bodyPr/>
          <a:lstStyle/>
          <a:p>
            <a:r>
              <a:rPr lang="en-US" altLang="en-US"/>
              <a:t>Transition Diagrams for Parts of Pascal</a:t>
            </a:r>
          </a:p>
        </p:txBody>
      </p:sp>
      <p:pic>
        <p:nvPicPr>
          <p:cNvPr id="321539" name="Picture 3" descr="Figs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93800"/>
            <a:ext cx="8261350" cy="490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1807-3790-422A-AD9B-2539F1F5136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152400"/>
            <a:ext cx="9371012" cy="914400"/>
          </a:xfrm>
        </p:spPr>
        <p:txBody>
          <a:bodyPr/>
          <a:lstStyle/>
          <a:p>
            <a:r>
              <a:rPr lang="en-US" altLang="en-US"/>
              <a:t>Transition Diagrams for Parts of Pascal</a:t>
            </a:r>
          </a:p>
        </p:txBody>
      </p:sp>
      <p:pic>
        <p:nvPicPr>
          <p:cNvPr id="319492" name="Picture 4" descr="Fig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9020175" cy="199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6DB7-9B18-4699-9457-3F5ED746FEC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152400"/>
            <a:ext cx="9371012" cy="914400"/>
          </a:xfrm>
        </p:spPr>
        <p:txBody>
          <a:bodyPr/>
          <a:lstStyle/>
          <a:p>
            <a:r>
              <a:rPr lang="en-US" altLang="en-US"/>
              <a:t>Transition Diagrams for Parts of Pascal</a:t>
            </a:r>
          </a:p>
        </p:txBody>
      </p:sp>
      <p:pic>
        <p:nvPicPr>
          <p:cNvPr id="322565" name="Picture 5" descr="Fig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62075"/>
            <a:ext cx="9018588" cy="494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Lexical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 individual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token is represented as an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value, returned by the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lex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function.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set of possible lexical tokens returned by the lexical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analyzer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is defined as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enum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Compiler Construction - Lexical Analyzer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1447-97FD-46DA-A6F6-A5F75FB99D16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3294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36" y="685800"/>
            <a:ext cx="9372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enum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Tokens {</a:t>
            </a:r>
          </a:p>
          <a:p>
            <a:pPr marL="400050" lvl="1" indent="0">
              <a:buNone/>
            </a:pP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andOp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1,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elseClause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2,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floatType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3,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ifStmt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4,</a:t>
            </a:r>
          </a:p>
          <a:p>
            <a:pPr marL="400050" lvl="1" indent="0">
              <a:buNone/>
            </a:pP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intType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5,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notOp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6,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orOp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7,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readStmt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8,</a:t>
            </a:r>
          </a:p>
          <a:p>
            <a:pPr marL="400050" lvl="1" indent="0">
              <a:buNone/>
            </a:pP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returnStmt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9,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whileStmt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10,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writeStmt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11, </a:t>
            </a:r>
          </a:p>
          <a:p>
            <a:pPr marL="400050" lvl="1" indent="0">
              <a:buNone/>
            </a:pP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writelnStmt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12,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voidType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13,</a:t>
            </a:r>
          </a:p>
          <a:p>
            <a:pPr marL="400050" lvl="1" indent="0">
              <a:buNone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identifier = 50,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intNum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51,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floatNum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52,</a:t>
            </a:r>
          </a:p>
          <a:p>
            <a:pPr marL="400050" lvl="1" indent="0">
              <a:buNone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1447-97FD-46DA-A6F6-A5F75FB99D16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579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Lexical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lex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can return a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struct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containing</a:t>
            </a:r>
          </a:p>
          <a:p>
            <a:pPr lvl="1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token</a:t>
            </a:r>
          </a:p>
          <a:p>
            <a:pPr lvl="1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lexeme</a:t>
            </a:r>
          </a:p>
          <a:p>
            <a:pPr lvl="1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index to symbol table entry</a:t>
            </a:r>
          </a:p>
          <a:p>
            <a:pPr lvl="1"/>
            <a:r>
              <a:rPr lang="en-US" altLang="en-US" sz="2800" dirty="0" smtClean="0"/>
              <a:t>Position </a:t>
            </a:r>
            <a:r>
              <a:rPr lang="en-US" altLang="en-US" sz="2800" dirty="0"/>
              <a:t>of  the </a:t>
            </a:r>
            <a:r>
              <a:rPr lang="en-US" altLang="en-US" sz="2800" dirty="0" smtClean="0"/>
              <a:t>token </a:t>
            </a:r>
            <a:r>
              <a:rPr lang="en-US" altLang="en-US" sz="2800" dirty="0"/>
              <a:t>in the file (for the error handling</a:t>
            </a:r>
            <a:r>
              <a:rPr lang="en-US" altLang="en-US" sz="2800" dirty="0" smtClean="0"/>
              <a:t>)</a:t>
            </a:r>
          </a:p>
          <a:p>
            <a:pPr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line number and character number within line</a:t>
            </a:r>
            <a:endParaRPr lang="en-U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Assume some maximum lexeme length</a:t>
            </a:r>
          </a:p>
          <a:p>
            <a:pPr lvl="1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MAXLENGTH = 50;   // or any appropriate value</a:t>
            </a:r>
          </a:p>
          <a:p>
            <a:pPr marL="0" indent="0">
              <a:buNone/>
            </a:pPr>
            <a:endParaRPr lang="en-US" sz="3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Compiler Construction - Lexical Analyzer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1447-97FD-46DA-A6F6-A5F75FB99D16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5958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FCC7-114F-479C-826D-D425DABECA7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</a:t>
            </a:r>
            <a:r>
              <a:rPr lang="en-US" altLang="en-US" dirty="0" smtClean="0"/>
              <a:t>Issues </a:t>
            </a:r>
            <a:r>
              <a:rPr lang="en-US" altLang="en-US" dirty="0"/>
              <a:t>in Lexical </a:t>
            </a:r>
            <a:r>
              <a:rPr lang="en-US" altLang="en-US" dirty="0" smtClean="0"/>
              <a:t>Analyzer</a:t>
            </a:r>
            <a:endParaRPr lang="en-US" altLang="en-US" dirty="0"/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4400" dirty="0"/>
              <a:t>What is the end of a token? Is there any character which marks the end of a token?</a:t>
            </a:r>
          </a:p>
          <a:p>
            <a:pPr lvl="1"/>
            <a:r>
              <a:rPr lang="en-US" altLang="en-US" sz="3600" dirty="0"/>
              <a:t>It is normally not defined. </a:t>
            </a:r>
          </a:p>
          <a:p>
            <a:pPr lvl="1"/>
            <a:r>
              <a:rPr lang="en-US" altLang="en-US" sz="3600" dirty="0"/>
              <a:t>If the number of characters in a token is fixed, in that case no problem:  + -  </a:t>
            </a:r>
          </a:p>
          <a:p>
            <a:pPr lvl="1"/>
            <a:r>
              <a:rPr lang="en-US" altLang="en-US" sz="3600" dirty="0"/>
              <a:t>But &lt;  </a:t>
            </a:r>
            <a:r>
              <a:rPr lang="en-US" altLang="en-US" sz="3600" dirty="0">
                <a:sym typeface="Wingdings" panose="05000000000000000000" pitchFamily="2" charset="2"/>
              </a:rPr>
              <a:t>     &lt;    or  </a:t>
            </a:r>
            <a:r>
              <a:rPr lang="en-US" altLang="en-US" sz="3600" dirty="0" smtClean="0">
                <a:sym typeface="Wingdings" panose="05000000000000000000" pitchFamily="2" charset="2"/>
              </a:rPr>
              <a:t>&lt;=</a:t>
            </a:r>
            <a:endParaRPr lang="en-US" altLang="en-US" sz="3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638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4952B-9F93-4299-A552-A5142B37999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01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</a:t>
            </a:r>
            <a:r>
              <a:rPr lang="en-US" altLang="en-US" dirty="0" smtClean="0"/>
              <a:t>Issues </a:t>
            </a:r>
            <a:r>
              <a:rPr lang="en-US" altLang="en-US" dirty="0"/>
              <a:t>in Lexical Analyzer</a:t>
            </a:r>
          </a:p>
        </p:txBody>
      </p:sp>
      <p:sp>
        <p:nvSpPr>
          <p:cNvPr id="3010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4400" dirty="0"/>
              <a:t>The lexical analyzer has to recognize the longest possible string.</a:t>
            </a:r>
          </a:p>
          <a:p>
            <a:pPr lvl="1">
              <a:buFontTx/>
              <a:buNone/>
            </a:pPr>
            <a:endParaRPr lang="en-US" altLang="en-US" sz="3600" dirty="0"/>
          </a:p>
          <a:p>
            <a:pPr lvl="1">
              <a:buFontTx/>
              <a:buNone/>
            </a:pPr>
            <a:r>
              <a:rPr lang="en-US" altLang="en-US" sz="3600" dirty="0"/>
              <a:t>identifier </a:t>
            </a:r>
            <a:r>
              <a:rPr lang="en-US" altLang="en-US" sz="3600" dirty="0" err="1">
                <a:latin typeface="Courier New" panose="02070309020205020404" pitchFamily="49" charset="0"/>
              </a:rPr>
              <a:t>newval</a:t>
            </a:r>
            <a:r>
              <a:rPr lang="en-US" altLang="en-US" sz="3600" dirty="0"/>
              <a:t>  --   </a:t>
            </a:r>
            <a:endParaRPr lang="en-US" altLang="en-US" sz="3600" dirty="0" smtClean="0"/>
          </a:p>
          <a:p>
            <a:pPr lvl="1">
              <a:buFontTx/>
              <a:buNone/>
            </a:pPr>
            <a:r>
              <a:rPr lang="en-US" altLang="en-US" sz="3600" dirty="0" smtClean="0">
                <a:latin typeface="Courier New" panose="02070309020205020404" pitchFamily="49" charset="0"/>
              </a:rPr>
              <a:t>n   </a:t>
            </a:r>
            <a:r>
              <a:rPr lang="en-US" altLang="en-US" sz="3600" dirty="0">
                <a:latin typeface="Courier New" panose="02070309020205020404" pitchFamily="49" charset="0"/>
              </a:rPr>
              <a:t>ne  new  </a:t>
            </a:r>
            <a:r>
              <a:rPr lang="en-US" altLang="en-US" sz="3600" dirty="0" err="1">
                <a:latin typeface="Courier New" panose="02070309020205020404" pitchFamily="49" charset="0"/>
              </a:rPr>
              <a:t>newv</a:t>
            </a:r>
            <a:r>
              <a:rPr lang="en-US" altLang="en-US" sz="3600" dirty="0">
                <a:latin typeface="Courier New" panose="02070309020205020404" pitchFamily="49" charset="0"/>
              </a:rPr>
              <a:t>  </a:t>
            </a:r>
            <a:r>
              <a:rPr lang="en-US" altLang="en-US" sz="3600" dirty="0" err="1">
                <a:latin typeface="Courier New" panose="02070309020205020404" pitchFamily="49" charset="0"/>
              </a:rPr>
              <a:t>newva</a:t>
            </a:r>
            <a:r>
              <a:rPr lang="en-US" altLang="en-US" sz="3600" dirty="0">
                <a:latin typeface="Courier New" panose="02070309020205020404" pitchFamily="49" charset="0"/>
              </a:rPr>
              <a:t> </a:t>
            </a:r>
            <a:r>
              <a:rPr lang="en-US" altLang="en-US" sz="3600" dirty="0" err="1" smtClean="0">
                <a:latin typeface="Courier New" panose="02070309020205020404" pitchFamily="49" charset="0"/>
              </a:rPr>
              <a:t>newval</a:t>
            </a:r>
            <a:endParaRPr lang="en-US" altLang="en-US" sz="3600" dirty="0"/>
          </a:p>
          <a:p>
            <a:endParaRPr lang="en-US" altLang="en-US" sz="4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7808-959B-4E96-89C3-F303BCF42DB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09800"/>
            <a:ext cx="8382000" cy="1905000"/>
          </a:xfrm>
        </p:spPr>
        <p:txBody>
          <a:bodyPr anchor="ctr"/>
          <a:lstStyle/>
          <a:p>
            <a:r>
              <a:rPr lang="en-US" altLang="en-US"/>
              <a:t>Lexical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FCC7-114F-479C-826D-D425DABECA7E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</a:t>
            </a:r>
            <a:r>
              <a:rPr lang="en-US" altLang="en-US" dirty="0" smtClean="0"/>
              <a:t>Issues </a:t>
            </a:r>
            <a:r>
              <a:rPr lang="en-US" altLang="en-US" dirty="0"/>
              <a:t>in Lexical </a:t>
            </a:r>
            <a:r>
              <a:rPr lang="en-US" altLang="en-US" dirty="0" smtClean="0"/>
              <a:t>Analyzer</a:t>
            </a:r>
            <a:endParaRPr lang="en-US" altLang="en-US" dirty="0"/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4000" dirty="0"/>
              <a:t>What is the end of a token? Is there any character which marks the end of a token?</a:t>
            </a:r>
          </a:p>
          <a:p>
            <a:pPr lvl="1"/>
            <a:r>
              <a:rPr lang="en-US" altLang="en-US" sz="3200" dirty="0" smtClean="0">
                <a:sym typeface="Wingdings" panose="05000000000000000000" pitchFamily="2" charset="2"/>
              </a:rPr>
              <a:t>The </a:t>
            </a:r>
            <a:r>
              <a:rPr lang="en-US" altLang="en-US" sz="3200" dirty="0">
                <a:sym typeface="Wingdings" panose="05000000000000000000" pitchFamily="2" charset="2"/>
              </a:rPr>
              <a:t>end of an </a:t>
            </a:r>
            <a:r>
              <a:rPr lang="en-US" altLang="en-US" sz="3200" dirty="0" smtClean="0">
                <a:sym typeface="Wingdings" panose="05000000000000000000" pitchFamily="2" charset="2"/>
              </a:rPr>
              <a:t>identifier: </a:t>
            </a:r>
            <a:r>
              <a:rPr lang="en-US" altLang="en-US" sz="3200" dirty="0">
                <a:sym typeface="Wingdings" panose="05000000000000000000" pitchFamily="2" charset="2"/>
              </a:rPr>
              <a:t>the characters cannot be in an identifier can mark the end of token</a:t>
            </a:r>
            <a:r>
              <a:rPr lang="en-US" altLang="en-US" sz="3200" dirty="0" smtClean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en-US" sz="3200" dirty="0">
                <a:sym typeface="Wingdings" panose="05000000000000000000" pitchFamily="2" charset="2"/>
              </a:rPr>
              <a:t>it is not feasible nor sensible to rely </a:t>
            </a:r>
            <a:r>
              <a:rPr lang="en-US" altLang="en-US" sz="3200" dirty="0" smtClean="0">
                <a:sym typeface="Wingdings" panose="05000000000000000000" pitchFamily="2" charset="2"/>
              </a:rPr>
              <a:t>on the </a:t>
            </a:r>
            <a:r>
              <a:rPr lang="en-US" altLang="en-US" sz="3200" dirty="0">
                <a:sym typeface="Wingdings" panose="05000000000000000000" pitchFamily="2" charset="2"/>
              </a:rPr>
              <a:t>existence of white space to separate all tokens</a:t>
            </a:r>
            <a:endParaRPr lang="en-US" altLang="en-US" sz="32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en-US" sz="3200" dirty="0" smtClean="0">
                <a:sym typeface="Wingdings" panose="05000000000000000000" pitchFamily="2" charset="2"/>
              </a:rPr>
              <a:t>We </a:t>
            </a:r>
            <a:r>
              <a:rPr lang="en-US" altLang="en-US" sz="3200" dirty="0">
                <a:sym typeface="Wingdings" panose="05000000000000000000" pitchFamily="2" charset="2"/>
              </a:rPr>
              <a:t>may need a </a:t>
            </a:r>
            <a:r>
              <a:rPr lang="en-US" altLang="en-US" sz="3200" dirty="0" smtClean="0">
                <a:sym typeface="Wingdings" panose="05000000000000000000" pitchFamily="2" charset="2"/>
              </a:rPr>
              <a:t>look-ahead</a:t>
            </a:r>
          </a:p>
          <a:p>
            <a:pPr lvl="1"/>
            <a:endParaRPr lang="en-US" altLang="en-US" sz="3200" dirty="0">
              <a:sym typeface="Wingdings" panose="05000000000000000000" pitchFamily="2" charset="2"/>
            </a:endParaRPr>
          </a:p>
          <a:p>
            <a:pPr lvl="1"/>
            <a:endParaRPr lang="en-US" altLang="en-US" sz="3200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C4CD-E32B-47BA-8798-67F64995F59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02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</a:t>
            </a:r>
            <a:r>
              <a:rPr lang="en-US" altLang="en-US" dirty="0" smtClean="0"/>
              <a:t>Issues </a:t>
            </a:r>
            <a:r>
              <a:rPr lang="en-US" altLang="en-US" dirty="0"/>
              <a:t>in Lexical </a:t>
            </a:r>
            <a:r>
              <a:rPr lang="en-US" altLang="en-US" dirty="0" smtClean="0"/>
              <a:t>Analyzer</a:t>
            </a:r>
            <a:endParaRPr lang="en-US" altLang="en-US" dirty="0"/>
          </a:p>
        </p:txBody>
      </p:sp>
      <p:sp>
        <p:nvSpPr>
          <p:cNvPr id="3020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4400" dirty="0"/>
              <a:t>Skipping comments</a:t>
            </a:r>
          </a:p>
          <a:p>
            <a:pPr lvl="1"/>
            <a:r>
              <a:rPr lang="en-US" altLang="en-US" sz="3600" dirty="0"/>
              <a:t>Normally we don’t return a comment as a token.</a:t>
            </a:r>
          </a:p>
          <a:p>
            <a:pPr lvl="1"/>
            <a:r>
              <a:rPr lang="en-US" altLang="en-US" sz="3600" dirty="0"/>
              <a:t>We skip a comment, and return the next token (which is not a comment) to the parser.</a:t>
            </a:r>
          </a:p>
          <a:p>
            <a:pPr lvl="1"/>
            <a:r>
              <a:rPr lang="en-US" altLang="en-US" sz="3600" dirty="0"/>
              <a:t>So, the comments are only processed by the lexical analyzer, and the don’t complicate the syntax of the language.</a:t>
            </a:r>
          </a:p>
          <a:p>
            <a:endParaRPr lang="en-US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8B78-FD59-42F5-8BC2-9CB812C4CF4C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</a:t>
            </a:r>
            <a:r>
              <a:rPr lang="en-US" altLang="en-US" dirty="0" smtClean="0"/>
              <a:t>Issues </a:t>
            </a:r>
            <a:r>
              <a:rPr lang="en-US" altLang="en-US" dirty="0"/>
              <a:t>in Lexical Analyzer (cont.)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4000" dirty="0"/>
              <a:t>Symbol table interface</a:t>
            </a:r>
          </a:p>
          <a:p>
            <a:pPr lvl="1"/>
            <a:r>
              <a:rPr lang="en-US" altLang="en-US" sz="3200" dirty="0"/>
              <a:t>symbol table holds information about tokens (at least lexeme of identifiers)</a:t>
            </a:r>
          </a:p>
          <a:p>
            <a:pPr lvl="1"/>
            <a:r>
              <a:rPr lang="en-US" altLang="en-US" sz="3200" dirty="0"/>
              <a:t>how to implement the symbol table, and what kind of operations.</a:t>
            </a:r>
          </a:p>
          <a:p>
            <a:pPr lvl="2"/>
            <a:r>
              <a:rPr lang="en-US" altLang="en-US" sz="2800" dirty="0"/>
              <a:t>hash table – open addressing, chaining</a:t>
            </a:r>
          </a:p>
          <a:p>
            <a:pPr lvl="2"/>
            <a:r>
              <a:rPr lang="en-US" altLang="en-US" sz="2800" dirty="0"/>
              <a:t>putting into the hash table, finding the position of a token from its lexeme.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</a:t>
            </a:r>
            <a:r>
              <a:rPr lang="en-US" dirty="0" smtClean="0"/>
              <a:t>Space </a:t>
            </a:r>
            <a:r>
              <a:rPr lang="en-US" dirty="0"/>
              <a:t>(spaces, tabs, newlines)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i="1" dirty="0"/>
              <a:t>white space </a:t>
            </a:r>
            <a:r>
              <a:rPr lang="en-US" sz="3600" dirty="0" smtClean="0"/>
              <a:t>can </a:t>
            </a:r>
            <a:r>
              <a:rPr lang="en-US" sz="3600" dirty="0"/>
              <a:t>be inserted freely between </a:t>
            </a:r>
            <a:r>
              <a:rPr lang="en-US" sz="3600" dirty="0" smtClean="0"/>
              <a:t>lexical tokens</a:t>
            </a:r>
            <a:r>
              <a:rPr lang="en-US" sz="3600" dirty="0"/>
              <a:t>. </a:t>
            </a:r>
            <a:endParaRPr lang="en-US" sz="3600" dirty="0" smtClean="0"/>
          </a:p>
          <a:p>
            <a:r>
              <a:rPr lang="en-US" sz="3600" dirty="0" smtClean="0"/>
              <a:t>So </a:t>
            </a:r>
            <a:r>
              <a:rPr lang="en-US" sz="3600" dirty="0"/>
              <a:t>the first action of the </a:t>
            </a:r>
            <a:r>
              <a:rPr lang="en-US" sz="3600" dirty="0" err="1"/>
              <a:t>lex</a:t>
            </a:r>
            <a:r>
              <a:rPr lang="en-US" sz="3600" dirty="0"/>
              <a:t> function has to be to skip over these white </a:t>
            </a:r>
            <a:r>
              <a:rPr lang="en-US" sz="3600" dirty="0" smtClean="0"/>
              <a:t>space characters </a:t>
            </a:r>
            <a:r>
              <a:rPr lang="en-US" sz="3600" dirty="0"/>
              <a:t>so that </a:t>
            </a:r>
            <a:r>
              <a:rPr lang="en-US" sz="3600" dirty="0" err="1"/>
              <a:t>ch</a:t>
            </a:r>
            <a:r>
              <a:rPr lang="en-US" sz="3600" dirty="0"/>
              <a:t> contains a “significant” character:</a:t>
            </a:r>
          </a:p>
          <a:p>
            <a:pPr marL="0" indent="0">
              <a:buNone/>
            </a:pPr>
            <a:r>
              <a:rPr lang="en-US" sz="3600" dirty="0" smtClean="0"/>
              <a:t>	</a:t>
            </a:r>
          </a:p>
          <a:p>
            <a:pPr marL="0" indent="0">
              <a:buNone/>
            </a:pP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(white(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Compiler Construction - Lexical Analyzer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1447-97FD-46DA-A6F6-A5F75FB99D16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3488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The order in which tokens are </a:t>
            </a:r>
            <a:r>
              <a:rPr lang="en-US" sz="4000" dirty="0" smtClean="0"/>
              <a:t>recognized </a:t>
            </a:r>
            <a:r>
              <a:rPr lang="en-US" sz="4000" dirty="0"/>
              <a:t>is not particularly important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1447-97FD-46DA-A6F6-A5F75FB99D16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824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58043"/>
            <a:ext cx="9372600" cy="914400"/>
          </a:xfrm>
        </p:spPr>
        <p:txBody>
          <a:bodyPr/>
          <a:lstStyle/>
          <a:p>
            <a:r>
              <a:rPr lang="en-US" dirty="0"/>
              <a:t>Single Character Tokens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1447-97FD-46DA-A6F6-A5F75FB99D16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381000" y="856357"/>
            <a:ext cx="890451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switch (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ch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) {</a:t>
            </a:r>
          </a:p>
          <a:p>
            <a:pPr lvl="1"/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case ’;’: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lextoken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 = 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semicolonsym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;	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ch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 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getchar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(); break;</a:t>
            </a:r>
          </a:p>
          <a:p>
            <a:pPr lvl="1"/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case ’,’: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lextoken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 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commasym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; 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	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ch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 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getchar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(); break;</a:t>
            </a:r>
          </a:p>
          <a:p>
            <a:pPr lvl="1"/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case ’+’: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lextoken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 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plussym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; 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	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ch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 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getchar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(); break;</a:t>
            </a:r>
          </a:p>
          <a:p>
            <a:pPr lvl="1"/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case ’-’: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lextoken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 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minussym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; 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	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ch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 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getchar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(); break;</a:t>
            </a:r>
          </a:p>
          <a:p>
            <a:pPr lvl="1"/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case ’/’: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lextoken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 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dividesym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; 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	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ch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 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getchar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(); break;</a:t>
            </a:r>
          </a:p>
          <a:p>
            <a:pPr lvl="1"/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case ’*’: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lextoken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 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multiplysym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; 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	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ch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 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getchar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(); break;</a:t>
            </a:r>
          </a:p>
          <a:p>
            <a:pPr lvl="1"/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…</a:t>
            </a:r>
            <a:endParaRPr lang="en-US" b="1" dirty="0">
              <a:solidFill>
                <a:srgbClr val="131413"/>
              </a:solidFill>
              <a:latin typeface="RyplhxMdvlqfRgsbprCourier"/>
            </a:endParaRPr>
          </a:p>
          <a:p>
            <a:pPr lvl="1"/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case EOF: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lextoken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 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eofsym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; break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;</a:t>
            </a:r>
          </a:p>
          <a:p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}</a:t>
            </a:r>
          </a:p>
          <a:p>
            <a:endParaRPr lang="en-US" b="1" dirty="0">
              <a:solidFill>
                <a:srgbClr val="131413"/>
              </a:solidFill>
              <a:latin typeface="RyplhxMdvlqfRgsbprCourier"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RyplhxMdvlqfRgsbprCourier"/>
              </a:rPr>
              <a:t>ch</a:t>
            </a:r>
            <a:r>
              <a:rPr lang="en-US" b="1" dirty="0">
                <a:solidFill>
                  <a:srgbClr val="FF0000"/>
                </a:solidFill>
                <a:latin typeface="RyplhxMdvlqfRgsbprCourier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RyplhxMdvlqfRgsbprCourier"/>
              </a:rPr>
              <a:t>getchar</a:t>
            </a:r>
            <a:r>
              <a:rPr lang="en-US" b="1" dirty="0">
                <a:solidFill>
                  <a:srgbClr val="FF0000"/>
                </a:solidFill>
                <a:latin typeface="RyplhxMdvlqfRgsbprCourier"/>
              </a:rPr>
              <a:t>(); </a:t>
            </a:r>
            <a:endParaRPr lang="en-US" b="1" dirty="0" smtClean="0">
              <a:solidFill>
                <a:srgbClr val="FF0000"/>
              </a:solidFill>
              <a:latin typeface="RyplhxMdvlqfRgsbprCourier"/>
            </a:endParaRPr>
          </a:p>
          <a:p>
            <a:endParaRPr lang="en-US" b="1" dirty="0">
              <a:solidFill>
                <a:srgbClr val="131413"/>
              </a:solidFill>
              <a:latin typeface="RyplhxMdvlqfRgsbprCourier"/>
            </a:endParaRPr>
          </a:p>
          <a:p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maintain the one character </a:t>
            </a:r>
            <a:r>
              <a:rPr lang="en-US" sz="32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lookahead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before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exiting from the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lex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function.</a:t>
            </a:r>
            <a:endParaRPr lang="en-US" sz="3200" b="1" dirty="0">
              <a:solidFill>
                <a:srgbClr val="1314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55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58043"/>
            <a:ext cx="9372600" cy="914400"/>
          </a:xfrm>
        </p:spPr>
        <p:txBody>
          <a:bodyPr/>
          <a:lstStyle/>
          <a:p>
            <a:r>
              <a:rPr lang="en-US" dirty="0"/>
              <a:t>Single Character Tokens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1447-97FD-46DA-A6F6-A5F75FB99D16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381000" y="856357"/>
            <a:ext cx="890451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switch (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ch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) {</a:t>
            </a:r>
          </a:p>
          <a:p>
            <a:pPr lvl="1"/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case ’;’: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lextoken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 = 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semicolonsym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;	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ch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 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getchar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(); break;</a:t>
            </a:r>
          </a:p>
          <a:p>
            <a:pPr lvl="1"/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case ’,’: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lextoken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 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commasym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; 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	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ch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 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getchar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(); break;</a:t>
            </a:r>
          </a:p>
          <a:p>
            <a:pPr lvl="1"/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case ’+’: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lextoken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 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plussym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; 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	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ch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 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getchar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(); break;</a:t>
            </a:r>
          </a:p>
          <a:p>
            <a:pPr lvl="1"/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case ’-’: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lextoken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 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minussym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; 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	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ch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 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getchar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(); break;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RyplhxMdvlqfRgsbprCourier"/>
              </a:rPr>
              <a:t>case ’/’: </a:t>
            </a:r>
            <a:r>
              <a:rPr lang="en-US" b="1" dirty="0" err="1">
                <a:solidFill>
                  <a:srgbClr val="FF0000"/>
                </a:solidFill>
                <a:latin typeface="RyplhxMdvlqfRgsbprCourier"/>
              </a:rPr>
              <a:t>lextoken</a:t>
            </a:r>
            <a:r>
              <a:rPr lang="en-US" b="1" dirty="0">
                <a:solidFill>
                  <a:srgbClr val="FF0000"/>
                </a:solidFill>
                <a:latin typeface="RyplhxMdvlqfRgsbprCourier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RyplhxMdvlqfRgsbprCourier"/>
              </a:rPr>
              <a:t>dividesym</a:t>
            </a:r>
            <a:r>
              <a:rPr lang="en-US" b="1" dirty="0">
                <a:solidFill>
                  <a:srgbClr val="FF0000"/>
                </a:solidFill>
                <a:latin typeface="RyplhxMdvlqfRgsbprCourier"/>
              </a:rPr>
              <a:t>; </a:t>
            </a:r>
            <a:r>
              <a:rPr lang="en-US" b="1" dirty="0" smtClean="0">
                <a:solidFill>
                  <a:srgbClr val="FF0000"/>
                </a:solidFill>
                <a:latin typeface="RyplhxMdvlqfRgsbprCourier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RyplhxMdvlqfRgsbprCourier"/>
              </a:rPr>
              <a:t>ch</a:t>
            </a:r>
            <a:r>
              <a:rPr lang="en-US" b="1" dirty="0" smtClean="0">
                <a:solidFill>
                  <a:srgbClr val="FF0000"/>
                </a:solidFill>
                <a:latin typeface="RyplhxMdvlqfRgsbprCourier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RyplhxMdvlqfRgsbprCourier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RyplhxMdvlqfRgsbprCourier"/>
              </a:rPr>
              <a:t>getchar</a:t>
            </a:r>
            <a:r>
              <a:rPr lang="en-US" b="1" dirty="0">
                <a:solidFill>
                  <a:srgbClr val="FF0000"/>
                </a:solidFill>
                <a:latin typeface="RyplhxMdvlqfRgsbprCourier"/>
              </a:rPr>
              <a:t>(); break;</a:t>
            </a:r>
          </a:p>
          <a:p>
            <a:pPr lvl="1"/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case ’*’: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lextoken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 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multiplysym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; 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	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ch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 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getchar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(); break;</a:t>
            </a:r>
          </a:p>
          <a:p>
            <a:pPr lvl="1"/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…</a:t>
            </a:r>
            <a:endParaRPr lang="en-US" b="1" dirty="0">
              <a:solidFill>
                <a:srgbClr val="131413"/>
              </a:solidFill>
              <a:latin typeface="RyplhxMdvlqfRgsbprCourier"/>
            </a:endParaRPr>
          </a:p>
          <a:p>
            <a:pPr lvl="1"/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case EOF: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lextoken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 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eofsym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; break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;</a:t>
            </a:r>
          </a:p>
          <a:p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}</a:t>
            </a:r>
          </a:p>
          <a:p>
            <a:endParaRPr lang="en-US" b="1" dirty="0">
              <a:solidFill>
                <a:srgbClr val="131413"/>
              </a:solidFill>
              <a:latin typeface="RyplhxMdvlqfRgsbprCourier"/>
            </a:endParaRPr>
          </a:p>
        </p:txBody>
      </p:sp>
    </p:spTree>
    <p:extLst>
      <p:ext uri="{BB962C8B-B14F-4D97-AF65-F5344CB8AC3E}">
        <p14:creationId xmlns:p14="http://schemas.microsoft.com/office/powerpoint/2010/main" val="976032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</p:spPr>
        <p:txBody>
          <a:bodyPr/>
          <a:lstStyle/>
          <a:p>
            <a:r>
              <a:rPr lang="en-US" dirty="0" smtClean="0"/>
              <a:t>Other Short Tokens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1447-97FD-46DA-A6F6-A5F75FB99D16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381000" y="1179016"/>
            <a:ext cx="890451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cases’&lt;’:</a:t>
            </a:r>
          </a:p>
          <a:p>
            <a:pPr lvl="1"/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ch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 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getchar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();</a:t>
            </a:r>
          </a:p>
          <a:p>
            <a:pPr lvl="1"/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if (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ch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==’=’) 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{ 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lextoken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 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lesym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; 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ch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 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getchar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(); }</a:t>
            </a:r>
            <a:endParaRPr lang="en-US" b="1" dirty="0">
              <a:solidFill>
                <a:srgbClr val="131413"/>
              </a:solidFill>
              <a:latin typeface="RyplhxMdvlqfRgsbprCourier"/>
            </a:endParaRPr>
          </a:p>
          <a:p>
            <a:pPr lvl="1"/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else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lextoken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 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ltsym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;</a:t>
            </a:r>
          </a:p>
          <a:p>
            <a:pPr lvl="1"/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break;</a:t>
            </a:r>
          </a:p>
          <a:p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cases’&gt;’:</a:t>
            </a:r>
          </a:p>
          <a:p>
            <a:pPr lvl="1"/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ch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 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getchar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();</a:t>
            </a:r>
          </a:p>
          <a:p>
            <a:pPr lvl="1"/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if (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ch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==’=’) 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{ 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lextoken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 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gesym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; 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ch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 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getchar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(); }</a:t>
            </a:r>
            <a:endParaRPr lang="en-US" b="1" dirty="0">
              <a:solidFill>
                <a:srgbClr val="131413"/>
              </a:solidFill>
              <a:latin typeface="RyplhxMdvlqfRgsbprCourier"/>
            </a:endParaRPr>
          </a:p>
          <a:p>
            <a:pPr lvl="1"/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else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lextoken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 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gtsym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;</a:t>
            </a:r>
          </a:p>
          <a:p>
            <a:pPr lvl="1"/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break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;</a:t>
            </a:r>
          </a:p>
          <a:p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4957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 and Reserved Words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1447-97FD-46DA-A6F6-A5F75FB99D16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533400" y="1103871"/>
            <a:ext cx="8534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if (</a:t>
            </a:r>
            <a:r>
              <a:rPr lang="en-US" sz="3200" b="1" dirty="0" err="1">
                <a:solidFill>
                  <a:srgbClr val="131413"/>
                </a:solidFill>
                <a:latin typeface="RyplhxMdvlqfRgsbprCourier"/>
              </a:rPr>
              <a:t>isalpha</a:t>
            </a:r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(</a:t>
            </a:r>
            <a:r>
              <a:rPr lang="en-US" sz="3200" b="1" dirty="0" err="1">
                <a:solidFill>
                  <a:srgbClr val="131413"/>
                </a:solidFill>
                <a:latin typeface="RyplhxMdvlqfRgsbprCourier"/>
              </a:rPr>
              <a:t>ch</a:t>
            </a:r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) || </a:t>
            </a:r>
            <a:r>
              <a:rPr lang="en-US" sz="3200" b="1" dirty="0" err="1">
                <a:solidFill>
                  <a:srgbClr val="131413"/>
                </a:solidFill>
                <a:latin typeface="RyplhxMdvlqfRgsbprCourier"/>
              </a:rPr>
              <a:t>ch</a:t>
            </a:r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 == ‘_’)</a:t>
            </a:r>
          </a:p>
          <a:p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{</a:t>
            </a:r>
          </a:p>
          <a:p>
            <a:pPr lvl="1"/>
            <a:r>
              <a:rPr lang="en-US" sz="3200" b="1" dirty="0" err="1">
                <a:solidFill>
                  <a:srgbClr val="131413"/>
                </a:solidFill>
                <a:latin typeface="RyplhxMdvlqfRgsbprCourier"/>
              </a:rPr>
              <a:t>int</a:t>
            </a:r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 </a:t>
            </a:r>
            <a:r>
              <a:rPr lang="en-US" sz="3200" b="1" dirty="0" err="1">
                <a:solidFill>
                  <a:srgbClr val="131413"/>
                </a:solidFill>
                <a:latin typeface="RyplhxMdvlqfRgsbprCourier"/>
              </a:rPr>
              <a:t>i</a:t>
            </a:r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 = 0;</a:t>
            </a:r>
          </a:p>
          <a:p>
            <a:pPr lvl="1"/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while (</a:t>
            </a:r>
            <a:r>
              <a:rPr lang="en-US" sz="3200" b="1" dirty="0" err="1">
                <a:solidFill>
                  <a:srgbClr val="131413"/>
                </a:solidFill>
                <a:latin typeface="RyplhxMdvlqfRgsbprCourier"/>
              </a:rPr>
              <a:t>ialpha</a:t>
            </a:r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(</a:t>
            </a:r>
            <a:r>
              <a:rPr lang="en-US" sz="3200" b="1" dirty="0" err="1">
                <a:solidFill>
                  <a:srgbClr val="131413"/>
                </a:solidFill>
                <a:latin typeface="RyplhxMdvlqfRgsbprCourier"/>
              </a:rPr>
              <a:t>ch</a:t>
            </a:r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) || </a:t>
            </a:r>
            <a:r>
              <a:rPr lang="en-US" sz="3200" b="1" dirty="0" err="1">
                <a:solidFill>
                  <a:srgbClr val="131413"/>
                </a:solidFill>
                <a:latin typeface="RyplhxMdvlqfRgsbprCourier"/>
              </a:rPr>
              <a:t>isdigit</a:t>
            </a:r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(</a:t>
            </a:r>
            <a:r>
              <a:rPr lang="en-US" sz="3200" b="1" dirty="0" err="1">
                <a:solidFill>
                  <a:srgbClr val="131413"/>
                </a:solidFill>
                <a:latin typeface="RyplhxMdvlqfRgsbprCourier"/>
              </a:rPr>
              <a:t>ch</a:t>
            </a:r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) || </a:t>
            </a:r>
            <a:r>
              <a:rPr lang="en-US" sz="3200" b="1" dirty="0" err="1">
                <a:solidFill>
                  <a:srgbClr val="131413"/>
                </a:solidFill>
                <a:latin typeface="RyplhxMdvlqfRgsbprCourier"/>
              </a:rPr>
              <a:t>ch</a:t>
            </a:r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 == ‘_’) {</a:t>
            </a:r>
          </a:p>
          <a:p>
            <a:pPr lvl="2"/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if (</a:t>
            </a:r>
            <a:r>
              <a:rPr lang="en-US" sz="3200" b="1" dirty="0" err="1">
                <a:solidFill>
                  <a:srgbClr val="131413"/>
                </a:solidFill>
                <a:latin typeface="RyplhxMdvlqfRgsbprCourier"/>
              </a:rPr>
              <a:t>i</a:t>
            </a:r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 &lt; MAXLENGTH) </a:t>
            </a:r>
          </a:p>
          <a:p>
            <a:pPr lvl="2"/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	lexeme[</a:t>
            </a:r>
            <a:r>
              <a:rPr lang="en-US" sz="3200" b="1" dirty="0" err="1">
                <a:solidFill>
                  <a:srgbClr val="131413"/>
                </a:solidFill>
                <a:latin typeface="RyplhxMdvlqfRgsbprCourier"/>
              </a:rPr>
              <a:t>i</a:t>
            </a:r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++] = </a:t>
            </a:r>
            <a:r>
              <a:rPr lang="en-US" sz="3200" b="1" dirty="0" err="1">
                <a:solidFill>
                  <a:srgbClr val="131413"/>
                </a:solidFill>
                <a:latin typeface="RyplhxMdvlqfRgsbprCourier"/>
              </a:rPr>
              <a:t>ch</a:t>
            </a:r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;</a:t>
            </a:r>
          </a:p>
          <a:p>
            <a:pPr lvl="2"/>
            <a:r>
              <a:rPr lang="en-US" sz="3200" b="1" dirty="0" err="1">
                <a:solidFill>
                  <a:srgbClr val="131413"/>
                </a:solidFill>
                <a:latin typeface="RyplhxMdvlqfRgsbprCourier"/>
              </a:rPr>
              <a:t>ch</a:t>
            </a:r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 = </a:t>
            </a:r>
            <a:r>
              <a:rPr lang="en-US" sz="3200" b="1" dirty="0" err="1">
                <a:solidFill>
                  <a:srgbClr val="131413"/>
                </a:solidFill>
                <a:latin typeface="RyplhxMdvlqfRgsbprCourier"/>
              </a:rPr>
              <a:t>getchar</a:t>
            </a:r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();</a:t>
            </a:r>
          </a:p>
          <a:p>
            <a:pPr lvl="1"/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}</a:t>
            </a:r>
          </a:p>
          <a:p>
            <a:pPr lvl="1"/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lexeme[</a:t>
            </a:r>
            <a:r>
              <a:rPr lang="en-US" sz="3200" b="1" dirty="0" err="1">
                <a:solidFill>
                  <a:srgbClr val="131413"/>
                </a:solidFill>
                <a:latin typeface="RyplhxMdvlqfRgsbprCourier"/>
              </a:rPr>
              <a:t>i</a:t>
            </a:r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] = ’\0’;</a:t>
            </a:r>
          </a:p>
          <a:p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840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word or identifier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1447-97FD-46DA-A6F6-A5F75FB99D16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04800" y="1981200"/>
            <a:ext cx="89915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if (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strcmp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(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lexeme,"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else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")==0) 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		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lextoken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 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elsesym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;</a:t>
            </a:r>
          </a:p>
          <a:p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else if (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strcmp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(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lexeme,"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if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")==0) 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	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lextoken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 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ifsym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;</a:t>
            </a:r>
          </a:p>
          <a:p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else if (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strcmp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(lexeme,"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int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")==0) 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	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lextoken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 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intsym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;</a:t>
            </a:r>
          </a:p>
          <a:p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else if (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strcmp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(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lexeme,"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print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")==0) 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	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lextoken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 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printsym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;</a:t>
            </a:r>
          </a:p>
          <a:p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else if (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strcmp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(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lexeme,"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read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")==0) 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	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lextoken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 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readsym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;</a:t>
            </a:r>
          </a:p>
          <a:p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else if (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strcmp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(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lexeme,"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return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")==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0)	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lextoken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 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returnsym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;</a:t>
            </a:r>
          </a:p>
          <a:p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else if (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strcmp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(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lexeme,"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while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")==0) 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	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lextoken</a:t>
            </a:r>
            <a:r>
              <a:rPr lang="en-US" b="1" dirty="0" smtClean="0">
                <a:solidFill>
                  <a:srgbClr val="131413"/>
                </a:solidFill>
                <a:latin typeface="RyplhxMdvlqfRgsbprCourier"/>
              </a:rPr>
              <a:t> 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=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whilesym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;</a:t>
            </a:r>
          </a:p>
          <a:p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else </a:t>
            </a:r>
            <a:r>
              <a:rPr lang="en-US" b="1" dirty="0" err="1">
                <a:solidFill>
                  <a:srgbClr val="131413"/>
                </a:solidFill>
                <a:latin typeface="RyplhxMdvlqfRgsbprCourier"/>
              </a:rPr>
              <a:t>lextoken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 = </a:t>
            </a:r>
            <a:r>
              <a:rPr lang="en-US" b="1" dirty="0" err="1" smtClean="0">
                <a:solidFill>
                  <a:srgbClr val="131413"/>
                </a:solidFill>
                <a:latin typeface="RyplhxMdvlqfRgsbprCourier"/>
              </a:rPr>
              <a:t>lexemesym</a:t>
            </a:r>
            <a:r>
              <a:rPr lang="en-US" b="1" dirty="0">
                <a:solidFill>
                  <a:srgbClr val="131413"/>
                </a:solidFill>
                <a:latin typeface="RyplhxMdvlqfRgsbprCourier"/>
              </a:rPr>
              <a:t>;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4178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347A-E17C-4B4F-88D2-38D434910E9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152400"/>
            <a:ext cx="9371012" cy="914400"/>
          </a:xfrm>
        </p:spPr>
        <p:txBody>
          <a:bodyPr/>
          <a:lstStyle/>
          <a:p>
            <a:r>
              <a:rPr lang="en-US" altLang="en-US"/>
              <a:t>Role of the Lexical Analyzer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19200"/>
            <a:ext cx="9371012" cy="5105400"/>
          </a:xfrm>
        </p:spPr>
        <p:txBody>
          <a:bodyPr/>
          <a:lstStyle/>
          <a:p>
            <a:r>
              <a:rPr lang="en-US" altLang="en-US" sz="3200"/>
              <a:t>Break input into tokens for parser</a:t>
            </a:r>
          </a:p>
          <a:p>
            <a:r>
              <a:rPr lang="en-US" altLang="en-US" sz="3200"/>
              <a:t>Remove white space and comments</a:t>
            </a:r>
          </a:p>
          <a:p>
            <a:r>
              <a:rPr lang="en-US" altLang="en-US" sz="3200"/>
              <a:t>Insert symbols into symbol table</a:t>
            </a:r>
          </a:p>
          <a:p>
            <a:r>
              <a:rPr lang="en-US" altLang="en-US" sz="3200"/>
              <a:t>Simplifies design of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Constants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1447-97FD-46DA-A6F6-A5F75FB99D16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228600" y="856357"/>
            <a:ext cx="8534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if (</a:t>
            </a:r>
            <a:r>
              <a:rPr lang="en-US" sz="3200" b="1" dirty="0" err="1" smtClean="0">
                <a:solidFill>
                  <a:srgbClr val="131413"/>
                </a:solidFill>
                <a:latin typeface="RyplhxMdvlqfRgsbprCourier"/>
              </a:rPr>
              <a:t>isdigit</a:t>
            </a:r>
            <a:r>
              <a:rPr lang="en-US" sz="3200" b="1" dirty="0" smtClean="0">
                <a:solidFill>
                  <a:srgbClr val="131413"/>
                </a:solidFill>
                <a:latin typeface="RyplhxMdvlqfRgsbprCourier"/>
              </a:rPr>
              <a:t>(</a:t>
            </a:r>
            <a:r>
              <a:rPr lang="en-US" sz="3200" b="1" dirty="0" err="1" smtClean="0">
                <a:solidFill>
                  <a:srgbClr val="131413"/>
                </a:solidFill>
                <a:latin typeface="RyplhxMdvlqfRgsbprCourier"/>
              </a:rPr>
              <a:t>ch</a:t>
            </a:r>
            <a:r>
              <a:rPr lang="en-US" sz="3200" b="1" dirty="0" smtClean="0">
                <a:solidFill>
                  <a:srgbClr val="131413"/>
                </a:solidFill>
                <a:latin typeface="RyplhxMdvlqfRgsbprCourier"/>
              </a:rPr>
              <a:t>))</a:t>
            </a:r>
            <a:endParaRPr lang="en-US" sz="3200" b="1" dirty="0">
              <a:solidFill>
                <a:srgbClr val="131413"/>
              </a:solidFill>
              <a:latin typeface="RyplhxMdvlqfRgsbprCourier"/>
            </a:endParaRPr>
          </a:p>
          <a:p>
            <a:r>
              <a:rPr lang="en-US" sz="3200" b="1" dirty="0" smtClean="0">
                <a:solidFill>
                  <a:srgbClr val="131413"/>
                </a:solidFill>
                <a:latin typeface="RyplhxMdvlqfRgsbprCourier"/>
              </a:rPr>
              <a:t>{</a:t>
            </a:r>
            <a:endParaRPr lang="en-US" sz="3200" b="1" dirty="0">
              <a:solidFill>
                <a:srgbClr val="131413"/>
              </a:solidFill>
              <a:latin typeface="RyplhxMdvlqfRgsbprCourier"/>
            </a:endParaRPr>
          </a:p>
          <a:p>
            <a:pPr lvl="1"/>
            <a:r>
              <a:rPr lang="en-US" sz="3200" b="1" dirty="0" err="1">
                <a:solidFill>
                  <a:srgbClr val="131413"/>
                </a:solidFill>
                <a:latin typeface="RyplhxMdvlqfRgsbprCourier"/>
              </a:rPr>
              <a:t>ival</a:t>
            </a:r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 = 0;</a:t>
            </a:r>
          </a:p>
          <a:p>
            <a:pPr lvl="1"/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while (</a:t>
            </a:r>
            <a:r>
              <a:rPr lang="en-US" sz="3200" b="1" dirty="0" err="1">
                <a:solidFill>
                  <a:srgbClr val="131413"/>
                </a:solidFill>
                <a:latin typeface="RyplhxMdvlqfRgsbprCourier"/>
              </a:rPr>
              <a:t>isdigit</a:t>
            </a:r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(</a:t>
            </a:r>
            <a:r>
              <a:rPr lang="en-US" sz="3200" b="1" dirty="0" err="1">
                <a:solidFill>
                  <a:srgbClr val="131413"/>
                </a:solidFill>
                <a:latin typeface="RyplhxMdvlqfRgsbprCourier"/>
              </a:rPr>
              <a:t>ch</a:t>
            </a:r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)) </a:t>
            </a:r>
            <a:r>
              <a:rPr lang="en-US" sz="3200" b="1" dirty="0" smtClean="0">
                <a:solidFill>
                  <a:srgbClr val="131413"/>
                </a:solidFill>
                <a:latin typeface="RyplhxMdvlqfRgsbprCourier"/>
              </a:rPr>
              <a:t>{</a:t>
            </a:r>
          </a:p>
          <a:p>
            <a:pPr lvl="2"/>
            <a:r>
              <a:rPr lang="en-US" sz="3200" b="1" dirty="0" smtClean="0">
                <a:solidFill>
                  <a:srgbClr val="131413"/>
                </a:solidFill>
                <a:latin typeface="RyplhxMdvlqfRgsbprCourier"/>
              </a:rPr>
              <a:t>if </a:t>
            </a:r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(</a:t>
            </a:r>
            <a:r>
              <a:rPr lang="en-US" sz="3200" b="1" dirty="0" err="1">
                <a:solidFill>
                  <a:srgbClr val="131413"/>
                </a:solidFill>
                <a:latin typeface="RyplhxMdvlqfRgsbprCourier"/>
              </a:rPr>
              <a:t>i</a:t>
            </a:r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 &lt; MAXLENGTH) </a:t>
            </a:r>
          </a:p>
          <a:p>
            <a:pPr lvl="2"/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	lexeme[</a:t>
            </a:r>
            <a:r>
              <a:rPr lang="en-US" sz="3200" b="1" dirty="0" err="1">
                <a:solidFill>
                  <a:srgbClr val="131413"/>
                </a:solidFill>
                <a:latin typeface="RyplhxMdvlqfRgsbprCourier"/>
              </a:rPr>
              <a:t>i</a:t>
            </a:r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++] = </a:t>
            </a:r>
            <a:r>
              <a:rPr lang="en-US" sz="3200" b="1" dirty="0" err="1">
                <a:solidFill>
                  <a:srgbClr val="131413"/>
                </a:solidFill>
                <a:latin typeface="RyplhxMdvlqfRgsbprCourier"/>
              </a:rPr>
              <a:t>ch</a:t>
            </a:r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;</a:t>
            </a:r>
          </a:p>
          <a:p>
            <a:pPr lvl="2"/>
            <a:r>
              <a:rPr lang="en-US" sz="3200" b="1" dirty="0" err="1" smtClean="0">
                <a:solidFill>
                  <a:srgbClr val="131413"/>
                </a:solidFill>
                <a:latin typeface="RyplhxMdvlqfRgsbprCourier"/>
              </a:rPr>
              <a:t>ival</a:t>
            </a:r>
            <a:r>
              <a:rPr lang="en-US" sz="3200" b="1" dirty="0" smtClean="0">
                <a:solidFill>
                  <a:srgbClr val="131413"/>
                </a:solidFill>
                <a:latin typeface="RyplhxMdvlqfRgsbprCourier"/>
              </a:rPr>
              <a:t> </a:t>
            </a:r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= </a:t>
            </a:r>
            <a:r>
              <a:rPr lang="en-US" sz="3200" b="1" dirty="0" err="1">
                <a:solidFill>
                  <a:srgbClr val="131413"/>
                </a:solidFill>
                <a:latin typeface="RyplhxMdvlqfRgsbprCourier"/>
              </a:rPr>
              <a:t>ival</a:t>
            </a:r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*10 + </a:t>
            </a:r>
            <a:r>
              <a:rPr lang="en-US" sz="3200" b="1" dirty="0" err="1">
                <a:solidFill>
                  <a:srgbClr val="131413"/>
                </a:solidFill>
                <a:latin typeface="RyplhxMdvlqfRgsbprCourier"/>
              </a:rPr>
              <a:t>ch</a:t>
            </a:r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 - ’0</a:t>
            </a:r>
            <a:r>
              <a:rPr lang="en-US" sz="3200" b="1" dirty="0" smtClean="0">
                <a:solidFill>
                  <a:srgbClr val="131413"/>
                </a:solidFill>
                <a:latin typeface="RyplhxMdvlqfRgsbprCourier"/>
              </a:rPr>
              <a:t>’;</a:t>
            </a:r>
            <a:endParaRPr lang="en-US" sz="3200" b="1" dirty="0">
              <a:solidFill>
                <a:srgbClr val="131413"/>
              </a:solidFill>
              <a:latin typeface="RyplhxMdvlqfRgsbprCourier"/>
            </a:endParaRPr>
          </a:p>
          <a:p>
            <a:pPr lvl="2"/>
            <a:r>
              <a:rPr lang="en-US" sz="3200" b="1" dirty="0" err="1">
                <a:solidFill>
                  <a:srgbClr val="131413"/>
                </a:solidFill>
                <a:latin typeface="RyplhxMdvlqfRgsbprCourier"/>
              </a:rPr>
              <a:t>ch</a:t>
            </a:r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 = </a:t>
            </a:r>
            <a:r>
              <a:rPr lang="en-US" sz="3200" b="1" dirty="0" err="1">
                <a:solidFill>
                  <a:srgbClr val="131413"/>
                </a:solidFill>
                <a:latin typeface="RyplhxMdvlqfRgsbprCourier"/>
              </a:rPr>
              <a:t>getchar</a:t>
            </a:r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();</a:t>
            </a:r>
          </a:p>
          <a:p>
            <a:pPr lvl="1"/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}</a:t>
            </a:r>
          </a:p>
          <a:p>
            <a:pPr lvl="1"/>
            <a:r>
              <a:rPr lang="en-US" sz="3200" b="1" dirty="0" err="1">
                <a:solidFill>
                  <a:srgbClr val="131413"/>
                </a:solidFill>
                <a:latin typeface="RyplhxMdvlqfRgsbprCourier"/>
              </a:rPr>
              <a:t>lextoken</a:t>
            </a:r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 = </a:t>
            </a:r>
            <a:r>
              <a:rPr lang="en-US" sz="3200" b="1" dirty="0" err="1">
                <a:solidFill>
                  <a:srgbClr val="131413"/>
                </a:solidFill>
                <a:latin typeface="RyplhxMdvlqfRgsbprCourier"/>
              </a:rPr>
              <a:t>constantsym</a:t>
            </a:r>
            <a:r>
              <a:rPr lang="en-US" sz="3200" b="1" dirty="0" smtClean="0">
                <a:solidFill>
                  <a:srgbClr val="131413"/>
                </a:solidFill>
                <a:latin typeface="RyplhxMdvlqfRgsbprCourier"/>
              </a:rPr>
              <a:t>;</a:t>
            </a:r>
          </a:p>
          <a:p>
            <a:pPr lvl="1"/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lexeme[</a:t>
            </a:r>
            <a:r>
              <a:rPr lang="en-US" sz="3200" b="1" dirty="0" err="1">
                <a:solidFill>
                  <a:srgbClr val="131413"/>
                </a:solidFill>
                <a:latin typeface="RyplhxMdvlqfRgsbprCourier"/>
              </a:rPr>
              <a:t>i</a:t>
            </a:r>
            <a:r>
              <a:rPr lang="en-US" sz="3200" b="1" dirty="0">
                <a:solidFill>
                  <a:srgbClr val="131413"/>
                </a:solidFill>
                <a:latin typeface="RyplhxMdvlqfRgsbprCourier"/>
              </a:rPr>
              <a:t>] = ’\0’;</a:t>
            </a:r>
          </a:p>
          <a:p>
            <a:r>
              <a:rPr lang="en-US" sz="3200" b="1" dirty="0" smtClean="0">
                <a:solidFill>
                  <a:srgbClr val="131413"/>
                </a:solidFill>
                <a:latin typeface="RyplhxMdvlqfRgsbprCourier"/>
              </a:rPr>
              <a:t>}</a:t>
            </a:r>
            <a:endParaRPr lang="en-US" sz="3200" b="1" dirty="0">
              <a:solidFill>
                <a:srgbClr val="131413"/>
              </a:solidFill>
              <a:latin typeface="RyplhxMdvlqfRgsbprCouri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10400" y="3758625"/>
            <a:ext cx="2451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114169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829800" cy="5105400"/>
          </a:xfrm>
        </p:spPr>
        <p:txBody>
          <a:bodyPr/>
          <a:lstStyle/>
          <a:p>
            <a:r>
              <a:rPr lang="en-US" dirty="0" smtClean="0"/>
              <a:t>lexeme too long</a:t>
            </a:r>
          </a:p>
          <a:p>
            <a:r>
              <a:rPr lang="en-US" dirty="0" smtClean="0"/>
              <a:t>number overflow</a:t>
            </a:r>
          </a:p>
          <a:p>
            <a:r>
              <a:rPr lang="en-US" dirty="0" smtClean="0"/>
              <a:t>unexpected character</a:t>
            </a:r>
          </a:p>
          <a:p>
            <a:endParaRPr lang="en-US" dirty="0" smtClean="0"/>
          </a:p>
          <a:p>
            <a:r>
              <a:rPr lang="en-US" dirty="0" smtClean="0"/>
              <a:t>error message along with the information: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Lexeme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line number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position</a:t>
            </a: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1447-97FD-46DA-A6F6-A5F75FB99D16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0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8469-E303-4DBF-A764-19F56BDBC34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Lexical Analyzer</a:t>
            </a:r>
          </a:p>
        </p:txBody>
      </p:sp>
      <p:sp>
        <p:nvSpPr>
          <p:cNvPr id="247851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915400" cy="5105400"/>
          </a:xfrm>
          <a:noFill/>
          <a:ln/>
        </p:spPr>
        <p:txBody>
          <a:bodyPr/>
          <a:lstStyle/>
          <a:p>
            <a:r>
              <a:rPr lang="en-US" altLang="en-US" sz="4000" b="1"/>
              <a:t>Lexical Analyzer</a:t>
            </a:r>
            <a:r>
              <a:rPr lang="en-US" altLang="en-US" sz="4000"/>
              <a:t> reads the source program character by character to produce tokens.</a:t>
            </a:r>
          </a:p>
          <a:p>
            <a:r>
              <a:rPr lang="en-US" altLang="en-US" sz="4000"/>
              <a:t>Normally a lexical analyzer doesn’t return a list of tokens at one shot, it returns a token when the parser asks a token from it.</a:t>
            </a:r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CC65-208C-45C1-AEC5-8F24BD0125B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/>
              <a:t>Lexical Analyzer</a:t>
            </a:r>
          </a:p>
        </p:txBody>
      </p:sp>
      <p:sp>
        <p:nvSpPr>
          <p:cNvPr id="324624" name="Line 16"/>
          <p:cNvSpPr>
            <a:spLocks noChangeShapeType="1"/>
          </p:cNvSpPr>
          <p:nvPr/>
        </p:nvSpPr>
        <p:spPr bwMode="auto">
          <a:xfrm>
            <a:off x="4552950" y="2667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25" name="Line 17"/>
          <p:cNvSpPr>
            <a:spLocks noChangeShapeType="1"/>
          </p:cNvSpPr>
          <p:nvPr/>
        </p:nvSpPr>
        <p:spPr bwMode="auto">
          <a:xfrm flipH="1">
            <a:off x="4552950" y="29718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27" name="Text Box 19"/>
          <p:cNvSpPr txBox="1">
            <a:spLocks noChangeArrowheads="1"/>
          </p:cNvSpPr>
          <p:nvPr/>
        </p:nvSpPr>
        <p:spPr bwMode="auto">
          <a:xfrm>
            <a:off x="304800" y="2216150"/>
            <a:ext cx="1733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/>
              <a:t>source </a:t>
            </a:r>
          </a:p>
          <a:p>
            <a:r>
              <a:rPr lang="en-US" altLang="en-US" sz="3600"/>
              <a:t>program</a:t>
            </a:r>
          </a:p>
        </p:txBody>
      </p:sp>
      <p:sp>
        <p:nvSpPr>
          <p:cNvPr id="324628" name="Line 20"/>
          <p:cNvSpPr>
            <a:spLocks noChangeShapeType="1"/>
          </p:cNvSpPr>
          <p:nvPr/>
        </p:nvSpPr>
        <p:spPr bwMode="auto">
          <a:xfrm>
            <a:off x="1809750" y="2819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29" name="Text Box 21"/>
          <p:cNvSpPr txBox="1">
            <a:spLocks noChangeArrowheads="1"/>
          </p:cNvSpPr>
          <p:nvPr/>
        </p:nvSpPr>
        <p:spPr bwMode="auto">
          <a:xfrm>
            <a:off x="4800600" y="2101850"/>
            <a:ext cx="142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/>
              <a:t>  token</a:t>
            </a:r>
          </a:p>
        </p:txBody>
      </p:sp>
      <p:sp>
        <p:nvSpPr>
          <p:cNvPr id="324630" name="Text Box 22"/>
          <p:cNvSpPr txBox="1">
            <a:spLocks noChangeArrowheads="1"/>
          </p:cNvSpPr>
          <p:nvPr/>
        </p:nvSpPr>
        <p:spPr bwMode="auto">
          <a:xfrm>
            <a:off x="4705350" y="2895600"/>
            <a:ext cx="2195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get next token</a:t>
            </a:r>
          </a:p>
        </p:txBody>
      </p:sp>
      <p:sp>
        <p:nvSpPr>
          <p:cNvPr id="324637" name="Line 29"/>
          <p:cNvSpPr>
            <a:spLocks noChangeShapeType="1"/>
          </p:cNvSpPr>
          <p:nvPr/>
        </p:nvSpPr>
        <p:spPr bwMode="auto">
          <a:xfrm flipH="1">
            <a:off x="6457950" y="3581400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40" name="Rectangle 32"/>
          <p:cNvSpPr>
            <a:spLocks noChangeArrowheads="1"/>
          </p:cNvSpPr>
          <p:nvPr/>
        </p:nvSpPr>
        <p:spPr bwMode="auto">
          <a:xfrm>
            <a:off x="2724150" y="2133600"/>
            <a:ext cx="17526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>
                <a:solidFill>
                  <a:srgbClr val="FFFFFF"/>
                </a:solidFill>
              </a:rPr>
              <a:t>Lexical </a:t>
            </a:r>
          </a:p>
          <a:p>
            <a:pPr algn="ctr"/>
            <a:r>
              <a:rPr lang="en-US" altLang="en-US" sz="3200">
                <a:solidFill>
                  <a:srgbClr val="FFFFFF"/>
                </a:solidFill>
              </a:rPr>
              <a:t>Analyzer</a:t>
            </a:r>
          </a:p>
        </p:txBody>
      </p:sp>
      <p:sp>
        <p:nvSpPr>
          <p:cNvPr id="324641" name="Rectangle 33"/>
          <p:cNvSpPr>
            <a:spLocks noChangeArrowheads="1"/>
          </p:cNvSpPr>
          <p:nvPr/>
        </p:nvSpPr>
        <p:spPr bwMode="auto">
          <a:xfrm>
            <a:off x="7143750" y="2133600"/>
            <a:ext cx="1752600" cy="1447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>
                <a:solidFill>
                  <a:srgbClr val="FFFFFF"/>
                </a:solidFill>
              </a:rPr>
              <a:t>Parser</a:t>
            </a:r>
          </a:p>
        </p:txBody>
      </p:sp>
      <p:sp>
        <p:nvSpPr>
          <p:cNvPr id="324642" name="Rectangle 34"/>
          <p:cNvSpPr>
            <a:spLocks noChangeArrowheads="1"/>
          </p:cNvSpPr>
          <p:nvPr/>
        </p:nvSpPr>
        <p:spPr bwMode="auto">
          <a:xfrm>
            <a:off x="4857750" y="4800600"/>
            <a:ext cx="17526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>
                <a:solidFill>
                  <a:srgbClr val="FFFFFF"/>
                </a:solidFill>
              </a:rPr>
              <a:t>Symbol</a:t>
            </a:r>
          </a:p>
          <a:p>
            <a:pPr algn="ctr"/>
            <a:r>
              <a:rPr lang="en-US" altLang="en-US" sz="3200">
                <a:solidFill>
                  <a:srgbClr val="FFFFFF"/>
                </a:solidFill>
              </a:rPr>
              <a:t>Table</a:t>
            </a:r>
          </a:p>
        </p:txBody>
      </p:sp>
      <p:sp>
        <p:nvSpPr>
          <p:cNvPr id="324643" name="Line 35"/>
          <p:cNvSpPr>
            <a:spLocks noChangeShapeType="1"/>
          </p:cNvSpPr>
          <p:nvPr/>
        </p:nvSpPr>
        <p:spPr bwMode="auto">
          <a:xfrm>
            <a:off x="3867150" y="3581400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6FEC-AD62-45B5-ADCF-4532CBAEB75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152400"/>
            <a:ext cx="9371012" cy="914400"/>
          </a:xfrm>
        </p:spPr>
        <p:txBody>
          <a:bodyPr/>
          <a:lstStyle/>
          <a:p>
            <a:r>
              <a:rPr lang="en-US" altLang="en-US"/>
              <a:t>Terminology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19200"/>
            <a:ext cx="8685212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b="1">
                <a:solidFill>
                  <a:srgbClr val="FF0000"/>
                </a:solidFill>
              </a:rPr>
              <a:t>Token 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unit of lexical analysis returned to the parser (e.g., num, id, relop)</a:t>
            </a:r>
          </a:p>
          <a:p>
            <a:pPr>
              <a:lnSpc>
                <a:spcPct val="90000"/>
              </a:lnSpc>
            </a:pPr>
            <a:r>
              <a:rPr lang="en-US" altLang="en-US" sz="3600" b="1">
                <a:solidFill>
                  <a:srgbClr val="FF0000"/>
                </a:solidFill>
              </a:rPr>
              <a:t>Lexeme 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the character string representing a particular token</a:t>
            </a:r>
          </a:p>
          <a:p>
            <a:pPr>
              <a:lnSpc>
                <a:spcPct val="90000"/>
              </a:lnSpc>
            </a:pPr>
            <a:r>
              <a:rPr lang="en-US" altLang="en-US" sz="3600" b="1">
                <a:solidFill>
                  <a:srgbClr val="FF0000"/>
                </a:solidFill>
              </a:rPr>
              <a:t>Pattern 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description of the lexemes that match a token</a:t>
            </a:r>
          </a:p>
          <a:p>
            <a:pPr lvl="1">
              <a:lnSpc>
                <a:spcPct val="90000"/>
              </a:lnSpc>
            </a:pPr>
            <a:endParaRPr lang="en-US" altLang="en-US" sz="280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3200" b="1" i="1">
                <a:solidFill>
                  <a:schemeClr val="hlink"/>
                </a:solidFill>
                <a:latin typeface="Tahoma" panose="020B0604030504040204" pitchFamily="34" charset="0"/>
              </a:rPr>
              <a:t>Regular expressions</a:t>
            </a:r>
            <a:r>
              <a:rPr lang="en-US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 are widely used to specify patterns.</a:t>
            </a:r>
            <a:endParaRPr lang="en-US" altLang="en-US" sz="44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52ED-9804-4A49-AE36-10D90300A48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152400"/>
            <a:ext cx="9371012" cy="914400"/>
          </a:xfrm>
        </p:spPr>
        <p:txBody>
          <a:bodyPr/>
          <a:lstStyle/>
          <a:p>
            <a:r>
              <a:rPr lang="en-US" altLang="en-US"/>
              <a:t>Examples</a:t>
            </a:r>
          </a:p>
        </p:txBody>
      </p:sp>
      <p:graphicFrame>
        <p:nvGraphicFramePr>
          <p:cNvPr id="307203" name="Object 3"/>
          <p:cNvGraphicFramePr>
            <a:graphicFrameLocks noChangeAspect="1"/>
          </p:cNvGraphicFramePr>
          <p:nvPr/>
        </p:nvGraphicFramePr>
        <p:xfrm>
          <a:off x="1295400" y="1676400"/>
          <a:ext cx="7185025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5" name="Document" r:id="rId3" imgW="6659715" imgH="4338959" progId="Word.Document.8">
                  <p:embed/>
                </p:oleObj>
              </mc:Choice>
              <mc:Fallback>
                <p:oleObj name="Document" r:id="rId3" imgW="6659715" imgH="433895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00"/>
                        <a:ext cx="7185025" cy="432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40DE-8F13-4CF1-8A23-C4DBA865C13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152400"/>
            <a:ext cx="9371012" cy="914400"/>
          </a:xfrm>
        </p:spPr>
        <p:txBody>
          <a:bodyPr/>
          <a:lstStyle/>
          <a:p>
            <a:r>
              <a:rPr lang="en-US" altLang="en-US"/>
              <a:t>Tokens and Attributes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19200"/>
            <a:ext cx="8532812" cy="5105400"/>
          </a:xfrm>
        </p:spPr>
        <p:txBody>
          <a:bodyPr/>
          <a:lstStyle/>
          <a:p>
            <a:r>
              <a:rPr lang="en-US" altLang="en-US" sz="3200"/>
              <a:t>Since a token can represent more than one lexeme, additional information should be held for that specific lexeme. This additional information is called as the </a:t>
            </a:r>
            <a:r>
              <a:rPr lang="en-US" altLang="en-US" sz="3200" i="1">
                <a:solidFill>
                  <a:srgbClr val="FF0000"/>
                </a:solidFill>
              </a:rPr>
              <a:t>attribute</a:t>
            </a:r>
            <a:r>
              <a:rPr lang="en-US" altLang="en-US" sz="3200"/>
              <a:t> of the token.</a:t>
            </a:r>
          </a:p>
          <a:p>
            <a:r>
              <a:rPr lang="en-US" altLang="en-US" sz="3200"/>
              <a:t>Tokens generally have type and attribute</a:t>
            </a:r>
          </a:p>
          <a:p>
            <a:pPr lvl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3791</TotalTime>
  <Words>1654</Words>
  <Application>Microsoft Office PowerPoint</Application>
  <PresentationFormat>A4 Paper (210x297 mm)</PresentationFormat>
  <Paragraphs>340</Paragraphs>
  <Slides>41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Calibri</vt:lpstr>
      <vt:lpstr>Courier New</vt:lpstr>
      <vt:lpstr>RyplhxMdvlqfRgsbprCourier</vt:lpstr>
      <vt:lpstr>Source Code Pro Black</vt:lpstr>
      <vt:lpstr>Symbol</vt:lpstr>
      <vt:lpstr>Tahoma</vt:lpstr>
      <vt:lpstr>Times New Roman</vt:lpstr>
      <vt:lpstr>Wingdings</vt:lpstr>
      <vt:lpstr>Default Design</vt:lpstr>
      <vt:lpstr>Document</vt:lpstr>
      <vt:lpstr>CS411-Compiler Construction</vt:lpstr>
      <vt:lpstr>Course Learning Objectives</vt:lpstr>
      <vt:lpstr>Lexical Analysis</vt:lpstr>
      <vt:lpstr>Role of the Lexical Analyzer</vt:lpstr>
      <vt:lpstr>Lexical Analyzer</vt:lpstr>
      <vt:lpstr>Lexical Analyzer</vt:lpstr>
      <vt:lpstr>Terminology</vt:lpstr>
      <vt:lpstr>Examples</vt:lpstr>
      <vt:lpstr>Tokens and Attributes</vt:lpstr>
      <vt:lpstr>Tokens and Attributes</vt:lpstr>
      <vt:lpstr>Regular Expressions</vt:lpstr>
      <vt:lpstr>Regular Definitions</vt:lpstr>
      <vt:lpstr>Regular Definitions (cont.)</vt:lpstr>
      <vt:lpstr>Regular Definitions (cont.)</vt:lpstr>
      <vt:lpstr>Shorthand Notations</vt:lpstr>
      <vt:lpstr>Examples</vt:lpstr>
      <vt:lpstr>Transition Diagrams</vt:lpstr>
      <vt:lpstr>Finite Automata</vt:lpstr>
      <vt:lpstr>Finite Automata</vt:lpstr>
      <vt:lpstr>Deterministic Finite Automaton (DFA)</vt:lpstr>
      <vt:lpstr>Deterministic Finite Automaton (DFA)</vt:lpstr>
      <vt:lpstr>Transition Diagrams for Parts of Pascal</vt:lpstr>
      <vt:lpstr>Transition Diagrams for Parts of Pascal</vt:lpstr>
      <vt:lpstr>Transition Diagrams for Parts of Pascal</vt:lpstr>
      <vt:lpstr>Implementing a Lexical Analyzer</vt:lpstr>
      <vt:lpstr>PowerPoint Presentation</vt:lpstr>
      <vt:lpstr>Implementing a Lexical Analyzer</vt:lpstr>
      <vt:lpstr>Some Issues in Lexical Analyzer</vt:lpstr>
      <vt:lpstr>Some Issues in Lexical Analyzer</vt:lpstr>
      <vt:lpstr>Some Issues in Lexical Analyzer</vt:lpstr>
      <vt:lpstr>Some Issues in Lexical Analyzer</vt:lpstr>
      <vt:lpstr>Some Issues in Lexical Analyzer (cont.)</vt:lpstr>
      <vt:lpstr>White Space (spaces, tabs, newlines)</vt:lpstr>
      <vt:lpstr>PowerPoint Presentation</vt:lpstr>
      <vt:lpstr>Single Character Tokens</vt:lpstr>
      <vt:lpstr>Single Character Tokens</vt:lpstr>
      <vt:lpstr>Other Short Tokens</vt:lpstr>
      <vt:lpstr>Identifiers and Reserved Words</vt:lpstr>
      <vt:lpstr>Reserved word or identifier</vt:lpstr>
      <vt:lpstr>Integer Constants</vt:lpstr>
      <vt:lpstr>Lexical Errors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and the Humanities</dc:title>
  <dc:creator>IBM_USER</dc:creator>
  <cp:lastModifiedBy>Talha Wahed</cp:lastModifiedBy>
  <cp:revision>243</cp:revision>
  <cp:lastPrinted>1999-09-09T03:15:50Z</cp:lastPrinted>
  <dcterms:created xsi:type="dcterms:W3CDTF">1999-01-20T19:57:44Z</dcterms:created>
  <dcterms:modified xsi:type="dcterms:W3CDTF">2020-05-03T20:56:35Z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