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49" r:id="rId2"/>
    <p:sldId id="348" r:id="rId3"/>
    <p:sldId id="350" r:id="rId4"/>
    <p:sldId id="351" r:id="rId5"/>
    <p:sldId id="352" r:id="rId6"/>
    <p:sldId id="353" r:id="rId7"/>
    <p:sldId id="281" r:id="rId8"/>
    <p:sldId id="309" r:id="rId9"/>
    <p:sldId id="280" r:id="rId10"/>
    <p:sldId id="310" r:id="rId11"/>
    <p:sldId id="282" r:id="rId12"/>
    <p:sldId id="311" r:id="rId13"/>
    <p:sldId id="283" r:id="rId14"/>
    <p:sldId id="313" r:id="rId15"/>
    <p:sldId id="312" r:id="rId16"/>
    <p:sldId id="284" r:id="rId17"/>
    <p:sldId id="315" r:id="rId18"/>
    <p:sldId id="314" r:id="rId19"/>
    <p:sldId id="285" r:id="rId20"/>
    <p:sldId id="318" r:id="rId21"/>
    <p:sldId id="286" r:id="rId22"/>
    <p:sldId id="316" r:id="rId23"/>
    <p:sldId id="287" r:id="rId24"/>
    <p:sldId id="28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</p:sldIdLst>
  <p:sldSz cx="9906000" cy="6858000" type="A4"/>
  <p:notesSz cx="6845300" cy="9131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6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18" autoAdjust="0"/>
  </p:normalViewPr>
  <p:slideViewPr>
    <p:cSldViewPr>
      <p:cViewPr varScale="1">
        <p:scale>
          <a:sx n="56" d="100"/>
          <a:sy n="56" d="100"/>
        </p:scale>
        <p:origin x="1674" y="72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6"/>
    </p:cViewPr>
  </p:sorterViewPr>
  <p:notesViewPr>
    <p:cSldViewPr>
      <p:cViewPr varScale="1">
        <p:scale>
          <a:sx n="60" d="100"/>
          <a:sy n="60" d="100"/>
        </p:scale>
        <p:origin x="-1698" y="-78"/>
      </p:cViewPr>
      <p:guideLst>
        <p:guide orient="horz" pos="2876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4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t" anchorCtr="0" compatLnSpc="1">
            <a:prstTxWarp prst="textNoShape">
              <a:avLst/>
            </a:prstTxWarp>
          </a:bodyPr>
          <a:lstStyle>
            <a:lvl1pPr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654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t" anchorCtr="0" compatLnSpc="1">
            <a:prstTxWarp prst="textNoShape">
              <a:avLst/>
            </a:prstTxWarp>
          </a:bodyPr>
          <a:lstStyle>
            <a:lvl1pPr algn="r"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2038"/>
            <a:ext cx="29654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b" anchorCtr="0" compatLnSpc="1">
            <a:prstTxWarp prst="textNoShape">
              <a:avLst/>
            </a:prstTxWarp>
          </a:bodyPr>
          <a:lstStyle>
            <a:lvl1pPr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8682038"/>
            <a:ext cx="29654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b" anchorCtr="0" compatLnSpc="1">
            <a:prstTxWarp prst="textNoShape">
              <a:avLst/>
            </a:prstTxWarp>
          </a:bodyPr>
          <a:lstStyle>
            <a:lvl1pPr algn="r" defTabSz="895350">
              <a:defRPr sz="1200"/>
            </a:lvl1pPr>
          </a:lstStyle>
          <a:p>
            <a:fld id="{4619B54A-E2FC-4699-B57E-4215FDAB2A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985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9850" y="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0913" y="684213"/>
            <a:ext cx="4946650" cy="3424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38638"/>
            <a:ext cx="50196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410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9850" y="867410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1BDD37E8-0B65-4561-B16E-6E710A2B94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432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Scanner – Double Buffering using</a:t>
            </a:r>
            <a:r>
              <a:rPr lang="en-US" baseline="0" dirty="0" smtClean="0"/>
              <a:t> Multithreading</a:t>
            </a:r>
          </a:p>
          <a:p>
            <a:r>
              <a:rPr lang="en-US" baseline="0" dirty="0" smtClean="0"/>
              <a:t>How to specify and recognize tokens for a lexical analyzer using Regular Expression, Regular Grammars and Finite Automata.</a:t>
            </a:r>
          </a:p>
          <a:p>
            <a:r>
              <a:rPr lang="en-US" baseline="0" dirty="0" smtClean="0"/>
              <a:t>Then We implemented Lexical Analyzer that are based on Finite Automata by 1) maintaining a State variable, 2) without state variables 3) Transition Table Based and 4) Compressed Transition Table based</a:t>
            </a:r>
          </a:p>
          <a:p>
            <a:r>
              <a:rPr lang="en-US" baseline="0" dirty="0" smtClean="0"/>
              <a:t>Error Handler How to Handle different types of lexical errors using various actions like delete, insert, replace, transpose, we have also implemented panic mode error handling</a:t>
            </a:r>
          </a:p>
          <a:p>
            <a:r>
              <a:rPr lang="en-US" baseline="0" dirty="0" smtClean="0"/>
              <a:t>Removal of White Space and Comments</a:t>
            </a:r>
          </a:p>
          <a:p>
            <a:r>
              <a:rPr lang="en-US" baseline="0" dirty="0" smtClean="0"/>
              <a:t>5 Different Techniques for Keywords Handling, we have implemented hash table based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D37E8-0B65-4561-B16E-6E710A2B94C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47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96B4C-7DF2-4D73-BB60-EC4305259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85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1BC1C-98C3-4ADE-91AB-930A540589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91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03251-BCA8-46C0-8360-39E76FA7B4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785FB-7CE5-43C3-9362-EDDC4C7F45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92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83443-DA34-4281-B5D8-DB34C4CE23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29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6101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219200"/>
            <a:ext cx="46101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6E46-8B96-47F4-B801-6D4E8A098B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19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993B0-1BFB-417B-AB34-29144ABD51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55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90DD0-66C9-4163-B4FD-929A2AB510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40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A2D57-6C72-4507-B7F7-C7C5D7C149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74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8A592-EBC0-4FA5-98CA-F9E9C53EC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83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5FA4B-01E7-4451-8F70-DC81199A0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8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372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8E4C9C23-2E03-4672-963C-CED2A0340F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073" y="381001"/>
            <a:ext cx="7429500" cy="6858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CS411-Compiler Construction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6248400"/>
            <a:ext cx="7429500" cy="609600"/>
          </a:xfrm>
        </p:spPr>
        <p:txBody>
          <a:bodyPr/>
          <a:lstStyle/>
          <a:p>
            <a:r>
              <a:rPr lang="en-US" dirty="0" smtClean="0"/>
              <a:t>Talha </a:t>
            </a:r>
            <a:r>
              <a:rPr lang="en-US" dirty="0" err="1" smtClean="0"/>
              <a:t>Waheed</a:t>
            </a:r>
            <a:r>
              <a:rPr lang="en-US" dirty="0" smtClean="0"/>
              <a:t>, Dept. of CS, UET, Lahore, Pakistan.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849437"/>
            <a:ext cx="1769065" cy="1512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6073" y="3733800"/>
            <a:ext cx="7755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A Quick Review of Lexical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Syntax Analysis - Introduction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1172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F71F-5A78-4CFE-8AF1-A5A80483D55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 Analyzer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 smtClean="0"/>
              <a:t>The </a:t>
            </a:r>
            <a:r>
              <a:rPr lang="en-US" altLang="en-US" sz="3200" dirty="0"/>
              <a:t>syntax analyzer (parser) checks whether a given source program satisfies the rules implied by a context-free grammar or not.</a:t>
            </a:r>
          </a:p>
          <a:p>
            <a:pPr lvl="1"/>
            <a:r>
              <a:rPr lang="en-US" altLang="en-US" sz="2400" dirty="0"/>
              <a:t>If it satisfies, the parser creates the parse tree of that program.</a:t>
            </a:r>
          </a:p>
          <a:p>
            <a:pPr lvl="1"/>
            <a:r>
              <a:rPr lang="en-US" altLang="en-US" sz="2400" dirty="0"/>
              <a:t>Otherwise the parser gives the error messages.</a:t>
            </a:r>
          </a:p>
          <a:p>
            <a:r>
              <a:rPr lang="en-US" altLang="en-US" sz="3200" dirty="0"/>
              <a:t>A context-free grammar</a:t>
            </a:r>
          </a:p>
          <a:p>
            <a:pPr lvl="1"/>
            <a:r>
              <a:rPr lang="en-US" altLang="en-US" sz="2400" dirty="0"/>
              <a:t>gives a precise syntactic specification of a programming language.</a:t>
            </a:r>
          </a:p>
          <a:p>
            <a:pPr lvl="1"/>
            <a:r>
              <a:rPr lang="en-US" altLang="en-US" sz="2400" dirty="0"/>
              <a:t>the design of the grammar is an initial phase of the design of a compiler.</a:t>
            </a:r>
          </a:p>
          <a:p>
            <a:pPr lvl="1"/>
            <a:r>
              <a:rPr lang="en-US" altLang="en-US" sz="2400" dirty="0"/>
              <a:t>a grammar can be directly  converted into a parser by some tools.</a:t>
            </a:r>
          </a:p>
          <a:p>
            <a:endParaRPr lang="en-US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18091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156A-643C-402E-AB53-76A824BF6BD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Parsers (cont.)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sz="3600" dirty="0"/>
              <a:t>We categorize the parsers into two groups:</a:t>
            </a:r>
          </a:p>
          <a:p>
            <a:pPr marL="800100" lvl="1" indent="-342900"/>
            <a:endParaRPr lang="en-US" altLang="en-US" sz="2800" dirty="0"/>
          </a:p>
          <a:p>
            <a:pPr marL="457200" indent="-457200">
              <a:buFontTx/>
              <a:buAutoNum type="arabicPeriod"/>
            </a:pPr>
            <a:r>
              <a:rPr lang="en-US" altLang="en-US" sz="3600" b="1" dirty="0"/>
              <a:t>Top-Down Parser</a:t>
            </a:r>
          </a:p>
          <a:p>
            <a:pPr marL="800100" lvl="1" indent="-342900"/>
            <a:r>
              <a:rPr lang="en-US" altLang="en-US" sz="2800" dirty="0"/>
              <a:t>the parse tree is created top to bottom, starting from the root.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3600" b="1" dirty="0"/>
              <a:t>Bottom-Up Parser</a:t>
            </a:r>
          </a:p>
          <a:p>
            <a:pPr marL="800100" lvl="1" indent="-342900"/>
            <a:r>
              <a:rPr lang="en-US" altLang="en-US" sz="2800" dirty="0"/>
              <a:t>the parse is created bottom to top; starting from the </a:t>
            </a:r>
            <a:r>
              <a:rPr lang="en-US" altLang="en-US" sz="2800" dirty="0" smtClean="0"/>
              <a:t>leaves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156A-643C-402E-AB53-76A824BF6BD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Parsers (cont.)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sz="4000" dirty="0" smtClean="0"/>
              <a:t>Both </a:t>
            </a:r>
            <a:r>
              <a:rPr lang="en-US" altLang="en-US" sz="4000" dirty="0"/>
              <a:t>top-down and bottom-up parsers scan the input from left to right (one symbol at a time). </a:t>
            </a:r>
          </a:p>
          <a:p>
            <a:pPr marL="457200" indent="-457200"/>
            <a:r>
              <a:rPr lang="en-US" altLang="en-US" sz="4000" dirty="0"/>
              <a:t>Efficient top-down and bottom-up parsers can be implemented only for sub-classes of context-free grammars.</a:t>
            </a:r>
          </a:p>
          <a:p>
            <a:pPr marL="800100" lvl="1" indent="-342900"/>
            <a:r>
              <a:rPr lang="en-US" altLang="en-US" sz="3200" dirty="0"/>
              <a:t>LL for top-down parsing</a:t>
            </a:r>
          </a:p>
          <a:p>
            <a:pPr marL="800100" lvl="1" indent="-342900"/>
            <a:r>
              <a:rPr lang="en-US" altLang="en-US" sz="3200" dirty="0"/>
              <a:t>LR for bottom-up parsing</a:t>
            </a:r>
          </a:p>
        </p:txBody>
      </p:sp>
    </p:spTree>
    <p:extLst>
      <p:ext uri="{BB962C8B-B14F-4D97-AF65-F5344CB8AC3E}">
        <p14:creationId xmlns:p14="http://schemas.microsoft.com/office/powerpoint/2010/main" val="228724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6A66-0E01-4AE3-9E0D-99493EA883F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Context-Free Grammars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9372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Inherently recursive structures of a programming language are defined by a context-free grammar.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6A66-0E01-4AE3-9E0D-99493EA883F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Context-Free Grammars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9372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 smtClean="0"/>
              <a:t>In </a:t>
            </a:r>
            <a:r>
              <a:rPr lang="en-US" altLang="en-US" sz="3600" dirty="0"/>
              <a:t>a context-free grammar, we have: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 finite set of terminals (in our case, this will be the set of tokens)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 finite set of non-terminals (syntactic-variables)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 finite set of productions rules in the following form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A </a:t>
            </a:r>
            <a:r>
              <a:rPr lang="en-US" altLang="en-US" sz="2800" dirty="0">
                <a:sym typeface="Symbol" panose="05050102010706020507" pitchFamily="18" charset="2"/>
              </a:rPr>
              <a:t> </a:t>
            </a:r>
            <a:r>
              <a:rPr lang="en-US" altLang="en-US" sz="2400" dirty="0">
                <a:sym typeface="Symbol" panose="05050102010706020507" pitchFamily="18" charset="2"/>
              </a:rPr>
              <a:t>	 </a:t>
            </a:r>
            <a:r>
              <a:rPr lang="en-US" altLang="en-US" sz="2400" dirty="0" smtClean="0">
                <a:sym typeface="Symbol" panose="05050102010706020507" pitchFamily="18" charset="2"/>
              </a:rPr>
              <a:t>where </a:t>
            </a:r>
            <a:r>
              <a:rPr lang="en-US" altLang="en-US" sz="2400" dirty="0">
                <a:sym typeface="Symbol" panose="05050102010706020507" pitchFamily="18" charset="2"/>
              </a:rPr>
              <a:t>A is a non-terminal and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  is a string of terminals and non-terminals (including the empty string)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 start symbol (one of the non-terminal symbol)</a:t>
            </a:r>
          </a:p>
          <a:p>
            <a:pPr>
              <a:lnSpc>
                <a:spcPct val="90000"/>
              </a:lnSpc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0058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6A66-0E01-4AE3-9E0D-99493EA883F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Context-Free Grammars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4000" dirty="0" smtClean="0"/>
              <a:t>Example</a:t>
            </a:r>
            <a:r>
              <a:rPr lang="en-US" altLang="en-US" sz="4000" dirty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3200" dirty="0"/>
              <a:t>E </a:t>
            </a:r>
            <a:r>
              <a:rPr lang="en-US" altLang="en-US" sz="3600" dirty="0">
                <a:sym typeface="Symbol" panose="05050102010706020507" pitchFamily="18" charset="2"/>
              </a:rPr>
              <a:t>  E + E   |   E – E   |   E * E   |  E / E   |   - 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E   ( E 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E  id</a:t>
            </a:r>
          </a:p>
        </p:txBody>
      </p:sp>
    </p:spTree>
    <p:extLst>
      <p:ext uri="{BB962C8B-B14F-4D97-AF65-F5344CB8AC3E}">
        <p14:creationId xmlns:p14="http://schemas.microsoft.com/office/powerpoint/2010/main" val="4088368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E2B3-2778-401F-A8F7-4599A75E4AE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Derivations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E </a:t>
            </a:r>
            <a:r>
              <a:rPr lang="en-US" altLang="en-US" sz="3200" dirty="0">
                <a:sym typeface="Symbol" panose="05050102010706020507" pitchFamily="18" charset="2"/>
              </a:rPr>
              <a:t> E+E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5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E+E derives from 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we can replace  E by E+E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to able to do this, we have to have a production rule  EE+E in our grammar.</a:t>
            </a:r>
          </a:p>
          <a:p>
            <a:pPr>
              <a:lnSpc>
                <a:spcPct val="90000"/>
              </a:lnSpc>
            </a:pPr>
            <a:endParaRPr lang="en-US" altLang="en-US" sz="105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E2B3-2778-401F-A8F7-4599A75E4AE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Derivations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 smtClean="0"/>
              <a:t>E </a:t>
            </a:r>
            <a:r>
              <a:rPr lang="en-US" altLang="en-US" sz="3200" dirty="0">
                <a:sym typeface="Symbol" panose="05050102010706020507" pitchFamily="18" charset="2"/>
              </a:rPr>
              <a:t> E+E  </a:t>
            </a:r>
            <a:r>
              <a:rPr lang="en-US" altLang="en-US" sz="3200" dirty="0" err="1">
                <a:sym typeface="Symbol" panose="05050102010706020507" pitchFamily="18" charset="2"/>
              </a:rPr>
              <a:t>id+E</a:t>
            </a:r>
            <a:r>
              <a:rPr lang="en-US" altLang="en-US" sz="3200" dirty="0">
                <a:sym typeface="Symbol" panose="05050102010706020507" pitchFamily="18" charset="2"/>
              </a:rPr>
              <a:t>  </a:t>
            </a:r>
            <a:r>
              <a:rPr lang="en-US" altLang="en-US" sz="3200" dirty="0" err="1">
                <a:sym typeface="Symbol" panose="05050102010706020507" pitchFamily="18" charset="2"/>
              </a:rPr>
              <a:t>id+id</a:t>
            </a:r>
            <a:endParaRPr lang="en-US" altLang="en-US" sz="32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5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A sequence of replacements of non-terminal symbols is called a </a:t>
            </a:r>
            <a:r>
              <a:rPr lang="en-US" altLang="en-US" sz="3200" b="1" dirty="0">
                <a:sym typeface="Symbol" panose="05050102010706020507" pitchFamily="18" charset="2"/>
              </a:rPr>
              <a:t>derivation</a:t>
            </a:r>
            <a:r>
              <a:rPr lang="en-US" altLang="en-US" sz="3200" dirty="0">
                <a:sym typeface="Symbol" panose="05050102010706020507" pitchFamily="18" charset="2"/>
              </a:rPr>
              <a:t> of </a:t>
            </a:r>
            <a:r>
              <a:rPr lang="en-US" altLang="en-US" sz="3200" dirty="0" err="1">
                <a:sym typeface="Symbol" panose="05050102010706020507" pitchFamily="18" charset="2"/>
              </a:rPr>
              <a:t>id+id</a:t>
            </a:r>
            <a:r>
              <a:rPr lang="en-US" altLang="en-US" sz="3200" dirty="0">
                <a:sym typeface="Symbol" panose="05050102010706020507" pitchFamily="18" charset="2"/>
              </a:rPr>
              <a:t> from E.</a:t>
            </a:r>
          </a:p>
          <a:p>
            <a:pPr>
              <a:lnSpc>
                <a:spcPct val="90000"/>
              </a:lnSpc>
            </a:pPr>
            <a:endParaRPr lang="en-US" altLang="en-US" sz="105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In general a derivation step is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A  </a:t>
            </a:r>
            <a:r>
              <a:rPr lang="en-US" altLang="en-US" sz="3600" dirty="0">
                <a:sym typeface="Symbol" panose="05050102010706020507" pitchFamily="18" charset="2"/>
              </a:rPr>
              <a:t>        </a:t>
            </a:r>
            <a:endParaRPr lang="en-US" altLang="en-US" sz="3600" dirty="0" smtClean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	</a:t>
            </a:r>
            <a:r>
              <a:rPr lang="en-US" altLang="en-US" sz="2800" dirty="0" smtClean="0">
                <a:sym typeface="Symbol" panose="05050102010706020507" pitchFamily="18" charset="2"/>
              </a:rPr>
              <a:t>if </a:t>
            </a:r>
            <a:r>
              <a:rPr lang="en-US" altLang="en-US" sz="2800" dirty="0">
                <a:sym typeface="Symbol" panose="05050102010706020507" pitchFamily="18" charset="2"/>
              </a:rPr>
              <a:t>there is a production rule A in our grammar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</a:t>
            </a:r>
            <a:r>
              <a:rPr lang="en-US" altLang="en-US" sz="2800" dirty="0" smtClean="0">
                <a:sym typeface="Symbol" panose="05050102010706020507" pitchFamily="18" charset="2"/>
              </a:rPr>
              <a:t>where </a:t>
            </a:r>
            <a:r>
              <a:rPr lang="en-US" altLang="en-US" sz="2800" dirty="0">
                <a:sym typeface="Symbol" panose="05050102010706020507" pitchFamily="18" charset="2"/>
              </a:rPr>
              <a:t> and  are arbitrary strings of terminal and non-terminal symbols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05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2652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E2B3-2778-401F-A8F7-4599A75E4AE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Derivations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4000" dirty="0" smtClean="0">
                <a:sym typeface="Symbol" panose="05050102010706020507" pitchFamily="18" charset="2"/>
              </a:rPr>
              <a:t></a:t>
            </a:r>
            <a:r>
              <a:rPr lang="en-US" altLang="en-US" sz="4000" baseline="-25000" dirty="0">
                <a:sym typeface="Symbol" panose="05050102010706020507" pitchFamily="18" charset="2"/>
              </a:rPr>
              <a:t>1 </a:t>
            </a:r>
            <a:r>
              <a:rPr lang="en-US" altLang="en-US" sz="4000" dirty="0">
                <a:sym typeface="Symbol" panose="05050102010706020507" pitchFamily="18" charset="2"/>
              </a:rPr>
              <a:t> </a:t>
            </a:r>
            <a:r>
              <a:rPr lang="en-US" altLang="en-US" sz="4000" baseline="-25000" dirty="0">
                <a:sym typeface="Symbol" panose="05050102010706020507" pitchFamily="18" charset="2"/>
              </a:rPr>
              <a:t>2 </a:t>
            </a:r>
            <a:r>
              <a:rPr lang="en-US" altLang="en-US" sz="4000" dirty="0">
                <a:sym typeface="Symbol" panose="05050102010706020507" pitchFamily="18" charset="2"/>
              </a:rPr>
              <a:t> ...  </a:t>
            </a:r>
            <a:r>
              <a:rPr lang="en-US" altLang="en-US" sz="4000" baseline="-25000" dirty="0">
                <a:sym typeface="Symbol" panose="05050102010706020507" pitchFamily="18" charset="2"/>
              </a:rPr>
              <a:t>n 	</a:t>
            </a:r>
            <a:endParaRPr lang="en-US" altLang="en-US" sz="4000" baseline="-25000" dirty="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4000" baseline="-25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600" dirty="0" smtClean="0">
                <a:sym typeface="Symbol" panose="05050102010706020507" pitchFamily="18" charset="2"/>
              </a:rPr>
              <a:t>(</a:t>
            </a:r>
            <a:r>
              <a:rPr lang="en-US" altLang="en-US" sz="3600" dirty="0">
                <a:sym typeface="Symbol" panose="05050102010706020507" pitchFamily="18" charset="2"/>
              </a:rPr>
              <a:t></a:t>
            </a:r>
            <a:r>
              <a:rPr lang="en-US" altLang="en-US" sz="3600" baseline="-25000" dirty="0">
                <a:sym typeface="Symbol" panose="05050102010706020507" pitchFamily="18" charset="2"/>
              </a:rPr>
              <a:t>n  </a:t>
            </a:r>
            <a:r>
              <a:rPr lang="en-US" altLang="en-US" sz="3600" dirty="0">
                <a:sym typeface="Symbol" panose="05050102010706020507" pitchFamily="18" charset="2"/>
              </a:rPr>
              <a:t>derives from </a:t>
            </a:r>
            <a:r>
              <a:rPr lang="en-US" altLang="en-US" sz="3600" baseline="-25000" dirty="0">
                <a:sym typeface="Symbol" panose="05050102010706020507" pitchFamily="18" charset="2"/>
              </a:rPr>
              <a:t>1  </a:t>
            </a:r>
            <a:r>
              <a:rPr lang="en-US" altLang="en-US" sz="3600" dirty="0">
                <a:sym typeface="Symbol" panose="05050102010706020507" pitchFamily="18" charset="2"/>
              </a:rPr>
              <a:t> or   </a:t>
            </a:r>
            <a:r>
              <a:rPr lang="en-US" altLang="en-US" sz="3600" baseline="-25000" dirty="0">
                <a:sym typeface="Symbol" panose="05050102010706020507" pitchFamily="18" charset="2"/>
              </a:rPr>
              <a:t>1 </a:t>
            </a:r>
            <a:r>
              <a:rPr lang="en-US" altLang="en-US" sz="3600" dirty="0">
                <a:sym typeface="Symbol" panose="05050102010706020507" pitchFamily="18" charset="2"/>
              </a:rPr>
              <a:t>derives </a:t>
            </a:r>
            <a:r>
              <a:rPr lang="en-US" altLang="en-US" sz="3600" baseline="-25000" dirty="0">
                <a:sym typeface="Symbol" panose="05050102010706020507" pitchFamily="18" charset="2"/>
              </a:rPr>
              <a:t>n </a:t>
            </a:r>
            <a:r>
              <a:rPr lang="en-US" altLang="en-US" sz="36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3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4000" dirty="0">
                <a:sym typeface="Symbol" panose="05050102010706020507" pitchFamily="18" charset="2"/>
              </a:rPr>
              <a:t>	 </a:t>
            </a:r>
            <a:r>
              <a:rPr lang="en-US" altLang="en-US" sz="4000" dirty="0" smtClean="0">
                <a:sym typeface="Symbol" panose="05050102010706020507" pitchFamily="18" charset="2"/>
              </a:rPr>
              <a:t>: </a:t>
            </a:r>
            <a:r>
              <a:rPr lang="en-US" altLang="en-US" sz="4000" dirty="0">
                <a:sym typeface="Symbol" panose="05050102010706020507" pitchFamily="18" charset="2"/>
              </a:rPr>
              <a:t>derives in one step</a:t>
            </a:r>
            <a:endParaRPr lang="en-US" altLang="en-US" sz="14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4000" dirty="0">
                <a:sym typeface="Symbol" panose="05050102010706020507" pitchFamily="18" charset="2"/>
              </a:rPr>
              <a:t>		: derives in zero or more steps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4000" dirty="0">
                <a:sym typeface="Symbol" panose="05050102010706020507" pitchFamily="18" charset="2"/>
              </a:rPr>
              <a:t>		: derives in one or more steps</a:t>
            </a:r>
            <a:endParaRPr lang="en-US" altLang="en-US" sz="3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3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3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44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4400" dirty="0"/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838200" y="4186535"/>
            <a:ext cx="358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*</a:t>
            </a:r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860425" y="4796135"/>
            <a:ext cx="358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86000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C96-20B3-4768-8CCC-C2C349584E4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CFG - Terminology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L(G) is </a:t>
            </a:r>
            <a:r>
              <a:rPr lang="en-US" altLang="en-US" i="1" dirty="0"/>
              <a:t>the language of G</a:t>
            </a:r>
            <a:r>
              <a:rPr lang="en-US" altLang="en-US" dirty="0"/>
              <a:t> (the language generated by G) which is a set of sentences.</a:t>
            </a:r>
          </a:p>
          <a:p>
            <a:r>
              <a:rPr lang="en-US" altLang="en-US" i="1" dirty="0"/>
              <a:t>A sentence of L(G)</a:t>
            </a:r>
            <a:r>
              <a:rPr lang="en-US" altLang="en-US" dirty="0"/>
              <a:t>  is a string of terminal symbols of G.</a:t>
            </a:r>
          </a:p>
          <a:p>
            <a:r>
              <a:rPr lang="en-US" altLang="en-US" dirty="0"/>
              <a:t>If  S is the start symbol of G then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 is  a sentence of L(G) </a:t>
            </a:r>
            <a:r>
              <a:rPr lang="en-US" altLang="en-US" dirty="0" err="1">
                <a:sym typeface="Symbol" panose="05050102010706020507" pitchFamily="18" charset="2"/>
              </a:rPr>
              <a:t>iff</a:t>
            </a:r>
            <a:r>
              <a:rPr lang="en-US" altLang="en-US" dirty="0">
                <a:sym typeface="Symbol" panose="05050102010706020507" pitchFamily="18" charset="2"/>
              </a:rPr>
              <a:t>  S      where  is a string of terminals of G.</a:t>
            </a:r>
          </a:p>
          <a:p>
            <a:pPr lvl="1">
              <a:buFontTx/>
              <a:buChar char="•"/>
            </a:pP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/>
              <a:t>If G is a context-free grammar, L(G) is a </a:t>
            </a:r>
            <a:r>
              <a:rPr lang="en-US" altLang="en-US" i="1" dirty="0"/>
              <a:t>context-free language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Two grammars are </a:t>
            </a:r>
            <a:r>
              <a:rPr lang="en-US" altLang="en-US" i="1" dirty="0"/>
              <a:t>equivalent</a:t>
            </a:r>
            <a:r>
              <a:rPr lang="en-US" altLang="en-US" dirty="0"/>
              <a:t> if they produce the same language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3657600" y="2819400"/>
            <a:ext cx="284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+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1447-97FD-46DA-A6F6-A5F75FB99D1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655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C96-20B3-4768-8CCC-C2C349584E4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CFG - Terminology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 smtClean="0"/>
              <a:t>S </a:t>
            </a:r>
            <a:r>
              <a:rPr lang="en-US" altLang="en-US" sz="3600" dirty="0">
                <a:sym typeface="Symbol" panose="05050102010706020507" pitchFamily="18" charset="2"/>
              </a:rPr>
              <a:t> </a:t>
            </a:r>
            <a:r>
              <a:rPr lang="en-US" altLang="en-US" sz="4000" dirty="0">
                <a:sym typeface="Symbol" panose="05050102010706020507" pitchFamily="18" charset="2"/>
              </a:rPr>
              <a:t>	</a:t>
            </a:r>
            <a:endParaRPr lang="en-US" altLang="en-US" sz="4000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sz="3200" dirty="0" smtClean="0">
                <a:sym typeface="Symbol" panose="05050102010706020507" pitchFamily="18" charset="2"/>
              </a:rPr>
              <a:t>If </a:t>
            </a:r>
            <a:r>
              <a:rPr lang="en-US" altLang="en-US" sz="3200" dirty="0">
                <a:sym typeface="Symbol" panose="05050102010706020507" pitchFamily="18" charset="2"/>
              </a:rPr>
              <a:t> contains non-terminals, it is called as a </a:t>
            </a:r>
            <a:r>
              <a:rPr lang="en-US" altLang="en-US" sz="3200" i="1" dirty="0">
                <a:sym typeface="Symbol" panose="05050102010706020507" pitchFamily="18" charset="2"/>
              </a:rPr>
              <a:t>sentential</a:t>
            </a:r>
            <a:r>
              <a:rPr lang="en-US" altLang="en-US" sz="3200" dirty="0">
                <a:sym typeface="Symbol" panose="05050102010706020507" pitchFamily="18" charset="2"/>
              </a:rPr>
              <a:t> form of </a:t>
            </a:r>
            <a:r>
              <a:rPr lang="en-US" altLang="en-US" sz="3200" dirty="0" smtClean="0">
                <a:sym typeface="Symbol" panose="05050102010706020507" pitchFamily="18" charset="2"/>
              </a:rPr>
              <a:t>G.</a:t>
            </a:r>
          </a:p>
          <a:p>
            <a:pPr lvl="1"/>
            <a:r>
              <a:rPr lang="en-US" altLang="en-US" sz="3200" dirty="0" smtClean="0">
                <a:sym typeface="Symbol" panose="05050102010706020507" pitchFamily="18" charset="2"/>
              </a:rPr>
              <a:t>If </a:t>
            </a:r>
            <a:r>
              <a:rPr lang="en-US" altLang="en-US" sz="3200" dirty="0">
                <a:sym typeface="Symbol" panose="05050102010706020507" pitchFamily="18" charset="2"/>
              </a:rPr>
              <a:t> does not contain non-terminals, it is called as a </a:t>
            </a:r>
            <a:r>
              <a:rPr lang="en-US" altLang="en-US" sz="3200" i="1" dirty="0">
                <a:sym typeface="Symbol" panose="05050102010706020507" pitchFamily="18" charset="2"/>
              </a:rPr>
              <a:t>sentence</a:t>
            </a:r>
            <a:r>
              <a:rPr lang="en-US" altLang="en-US" sz="3200" dirty="0">
                <a:sym typeface="Symbol" panose="05050102010706020507" pitchFamily="18" charset="2"/>
              </a:rPr>
              <a:t> of G. 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3657600" y="2819400"/>
            <a:ext cx="284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+</a:t>
            </a:r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1159798" y="1153180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10451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9392-F733-4047-8CEB-62D97BAA84E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Derivation</a:t>
            </a:r>
            <a:endParaRPr lang="en-US" altLang="en-US" dirty="0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>
                <a:sym typeface="Symbol" panose="05050102010706020507" pitchFamily="18" charset="2"/>
              </a:rPr>
              <a:t>At </a:t>
            </a:r>
            <a:r>
              <a:rPr lang="en-US" altLang="en-US" sz="2800" dirty="0">
                <a:sym typeface="Symbol" panose="05050102010706020507" pitchFamily="18" charset="2"/>
              </a:rPr>
              <a:t>each derivation step, we can choose any of the non-terminal in the sentential form of G for the replacement.</a:t>
            </a:r>
          </a:p>
          <a:p>
            <a:endParaRPr lang="en-US" altLang="en-US" sz="2800" dirty="0">
              <a:sym typeface="Symbol" panose="05050102010706020507" pitchFamily="18" charset="2"/>
            </a:endParaRPr>
          </a:p>
          <a:p>
            <a:r>
              <a:rPr lang="en-US" altLang="en-US" sz="2800" dirty="0">
                <a:sym typeface="Symbol" panose="05050102010706020507" pitchFamily="18" charset="2"/>
              </a:rPr>
              <a:t>If we always choose the left-most non-terminal in each derivation step, this derivation is called as </a:t>
            </a:r>
            <a:r>
              <a:rPr lang="en-US" altLang="en-US" sz="2800" b="1" dirty="0">
                <a:sym typeface="Symbol" panose="05050102010706020507" pitchFamily="18" charset="2"/>
              </a:rPr>
              <a:t>left-most derivation</a:t>
            </a:r>
            <a:r>
              <a:rPr lang="en-US" altLang="en-US" sz="2800" dirty="0">
                <a:sym typeface="Symbol" panose="05050102010706020507" pitchFamily="18" charset="2"/>
              </a:rPr>
              <a:t>.</a:t>
            </a:r>
          </a:p>
          <a:p>
            <a:endParaRPr lang="en-US" altLang="en-US" sz="2800" dirty="0">
              <a:sym typeface="Symbol" panose="05050102010706020507" pitchFamily="18" charset="2"/>
            </a:endParaRPr>
          </a:p>
          <a:p>
            <a:r>
              <a:rPr lang="en-US" altLang="en-US" sz="2800" dirty="0">
                <a:sym typeface="Symbol" panose="05050102010706020507" pitchFamily="18" charset="2"/>
              </a:rPr>
              <a:t>If we always choose the right-most non-terminal in each derivation step, this derivation is called as </a:t>
            </a:r>
            <a:r>
              <a:rPr lang="en-US" altLang="en-US" sz="2800" b="1" dirty="0">
                <a:sym typeface="Symbol" panose="05050102010706020507" pitchFamily="18" charset="2"/>
              </a:rPr>
              <a:t>right-most derivation</a:t>
            </a:r>
            <a:r>
              <a:rPr lang="en-US" altLang="en-US" sz="2800" dirty="0">
                <a:sym typeface="Symbol" panose="05050102010706020507" pitchFamily="18" charset="2"/>
              </a:rPr>
              <a:t>.</a:t>
            </a:r>
          </a:p>
          <a:p>
            <a:endParaRPr lang="en-US" altLang="en-US" sz="2800" dirty="0">
              <a:sym typeface="Symbol" panose="05050102010706020507" pitchFamily="18" charset="2"/>
            </a:endParaRPr>
          </a:p>
          <a:p>
            <a:endParaRPr lang="en-US" altLang="en-US" sz="28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6A66-0E01-4AE3-9E0D-99493EA883F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Context-Free Grammars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4000" dirty="0" smtClean="0"/>
              <a:t>Example</a:t>
            </a:r>
            <a:r>
              <a:rPr lang="en-US" altLang="en-US" sz="4000" dirty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3200" dirty="0"/>
              <a:t>E </a:t>
            </a:r>
            <a:r>
              <a:rPr lang="en-US" altLang="en-US" sz="3600" dirty="0">
                <a:sym typeface="Symbol" panose="05050102010706020507" pitchFamily="18" charset="2"/>
              </a:rPr>
              <a:t>  E + E   |   E – E   |   E * E   |  E / E   |   - 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E   ( E 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E  id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2800" y="4648200"/>
            <a:ext cx="21066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4800" dirty="0" smtClean="0">
                <a:solidFill>
                  <a:srgbClr val="FF0000"/>
                </a:solidFill>
                <a:sym typeface="Symbol" panose="05050102010706020507" pitchFamily="18" charset="2"/>
              </a:rPr>
              <a:t>-(</a:t>
            </a:r>
            <a:r>
              <a:rPr lang="en-US" altLang="en-US" sz="48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id+id</a:t>
            </a:r>
            <a:r>
              <a:rPr lang="en-US" altLang="en-US" sz="48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altLang="en-US" sz="48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815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D82F-45A2-48E4-B543-8D9C9E42B79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Left-Most and Right-Most Derivations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Left-Most Derivation</a:t>
            </a:r>
          </a:p>
          <a:p>
            <a:pPr>
              <a:buFontTx/>
              <a:buNone/>
            </a:pPr>
            <a:endParaRPr lang="en-US" altLang="en-US" sz="800" dirty="0"/>
          </a:p>
          <a:p>
            <a:pPr>
              <a:buFontTx/>
              <a:buNone/>
            </a:pPr>
            <a:r>
              <a:rPr lang="en-US" altLang="en-US" dirty="0"/>
              <a:t>	E </a:t>
            </a:r>
            <a:r>
              <a:rPr lang="en-US" altLang="en-US" dirty="0">
                <a:sym typeface="Symbol" panose="05050102010706020507" pitchFamily="18" charset="2"/>
              </a:rPr>
              <a:t> -E  -(E)  -(E+E)  -(</a:t>
            </a:r>
            <a:r>
              <a:rPr lang="en-US" altLang="en-US" dirty="0" err="1">
                <a:sym typeface="Symbol" panose="05050102010706020507" pitchFamily="18" charset="2"/>
              </a:rPr>
              <a:t>id+E</a:t>
            </a:r>
            <a:r>
              <a:rPr lang="en-US" altLang="en-US" dirty="0">
                <a:sym typeface="Symbol" panose="05050102010706020507" pitchFamily="18" charset="2"/>
              </a:rPr>
              <a:t>)  -(</a:t>
            </a:r>
            <a:r>
              <a:rPr lang="en-US" altLang="en-US" dirty="0" err="1">
                <a:sym typeface="Symbol" panose="05050102010706020507" pitchFamily="18" charset="2"/>
              </a:rPr>
              <a:t>id+id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Right-Most Derivation	</a:t>
            </a:r>
          </a:p>
          <a:p>
            <a:pPr>
              <a:buFontTx/>
              <a:buNone/>
            </a:pPr>
            <a:r>
              <a:rPr lang="en-US" altLang="en-US" sz="800" dirty="0"/>
              <a:t>	</a:t>
            </a:r>
          </a:p>
          <a:p>
            <a:pPr>
              <a:buFontTx/>
              <a:buNone/>
            </a:pPr>
            <a:r>
              <a:rPr lang="en-US" altLang="en-US" dirty="0"/>
              <a:t>	E </a:t>
            </a:r>
            <a:r>
              <a:rPr lang="en-US" altLang="en-US" dirty="0">
                <a:sym typeface="Symbol" panose="05050102010706020507" pitchFamily="18" charset="2"/>
              </a:rPr>
              <a:t> -E  -(E)  -(E+E)  -(</a:t>
            </a:r>
            <a:r>
              <a:rPr lang="en-US" altLang="en-US" dirty="0" err="1">
                <a:sym typeface="Symbol" panose="05050102010706020507" pitchFamily="18" charset="2"/>
              </a:rPr>
              <a:t>E+id</a:t>
            </a:r>
            <a:r>
              <a:rPr lang="en-US" altLang="en-US" dirty="0">
                <a:sym typeface="Symbol" panose="05050102010706020507" pitchFamily="18" charset="2"/>
              </a:rPr>
              <a:t>)  -(</a:t>
            </a:r>
            <a:r>
              <a:rPr lang="en-US" altLang="en-US" dirty="0" err="1">
                <a:sym typeface="Symbol" panose="05050102010706020507" pitchFamily="18" charset="2"/>
              </a:rPr>
              <a:t>id+id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5334000" y="2057400"/>
            <a:ext cx="371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lm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3962400" y="2057400"/>
            <a:ext cx="371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lm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2667000" y="2057400"/>
            <a:ext cx="371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lm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1752600" y="2057400"/>
            <a:ext cx="371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lm</a:t>
            </a:r>
          </a:p>
        </p:txBody>
      </p:sp>
      <p:sp>
        <p:nvSpPr>
          <p:cNvPr id="267272" name="Text Box 8"/>
          <p:cNvSpPr txBox="1">
            <a:spLocks noChangeArrowheads="1"/>
          </p:cNvSpPr>
          <p:nvPr/>
        </p:nvSpPr>
        <p:spPr bwMode="auto">
          <a:xfrm>
            <a:off x="990600" y="2082800"/>
            <a:ext cx="371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lm</a:t>
            </a:r>
          </a:p>
        </p:txBody>
      </p:sp>
      <p:sp>
        <p:nvSpPr>
          <p:cNvPr id="267273" name="Text Box 9"/>
          <p:cNvSpPr txBox="1">
            <a:spLocks noChangeArrowheads="1"/>
          </p:cNvSpPr>
          <p:nvPr/>
        </p:nvSpPr>
        <p:spPr bwMode="auto">
          <a:xfrm>
            <a:off x="5334000" y="3505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rm</a:t>
            </a:r>
          </a:p>
        </p:txBody>
      </p:sp>
      <p:sp>
        <p:nvSpPr>
          <p:cNvPr id="267274" name="Text Box 10"/>
          <p:cNvSpPr txBox="1">
            <a:spLocks noChangeArrowheads="1"/>
          </p:cNvSpPr>
          <p:nvPr/>
        </p:nvSpPr>
        <p:spPr bwMode="auto">
          <a:xfrm>
            <a:off x="3962400" y="3505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rm</a:t>
            </a:r>
          </a:p>
        </p:txBody>
      </p:sp>
      <p:sp>
        <p:nvSpPr>
          <p:cNvPr id="267275" name="Text Box 11"/>
          <p:cNvSpPr txBox="1">
            <a:spLocks noChangeArrowheads="1"/>
          </p:cNvSpPr>
          <p:nvPr/>
        </p:nvSpPr>
        <p:spPr bwMode="auto">
          <a:xfrm>
            <a:off x="2667000" y="3505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rm</a:t>
            </a:r>
          </a:p>
        </p:txBody>
      </p:sp>
      <p:sp>
        <p:nvSpPr>
          <p:cNvPr id="267276" name="Text Box 12"/>
          <p:cNvSpPr txBox="1">
            <a:spLocks noChangeArrowheads="1"/>
          </p:cNvSpPr>
          <p:nvPr/>
        </p:nvSpPr>
        <p:spPr bwMode="auto">
          <a:xfrm>
            <a:off x="1752600" y="3505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rm</a:t>
            </a:r>
          </a:p>
        </p:txBody>
      </p:sp>
      <p:sp>
        <p:nvSpPr>
          <p:cNvPr id="267277" name="Text Box 13"/>
          <p:cNvSpPr txBox="1">
            <a:spLocks noChangeArrowheads="1"/>
          </p:cNvSpPr>
          <p:nvPr/>
        </p:nvSpPr>
        <p:spPr bwMode="auto">
          <a:xfrm>
            <a:off x="990600" y="3505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1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A23C-44E2-4A31-860B-B9003437EC5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Parse Tree</a:t>
            </a: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533400" y="1039813"/>
            <a:ext cx="74326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 Inner nodes of a parse tree are non-terminal symbols.</a:t>
            </a:r>
          </a:p>
          <a:p>
            <a:pPr>
              <a:buFontTx/>
              <a:buChar char="•"/>
            </a:pPr>
            <a:r>
              <a:rPr lang="en-US" altLang="en-US" sz="2000"/>
              <a:t>  The leaves of a parse tree are terminal symbols.</a:t>
            </a:r>
          </a:p>
          <a:p>
            <a:endParaRPr lang="en-US" altLang="en-US" sz="2000"/>
          </a:p>
          <a:p>
            <a:pPr>
              <a:buFontTx/>
              <a:buChar char="•"/>
            </a:pPr>
            <a:r>
              <a:rPr lang="en-US" altLang="en-US" sz="2000"/>
              <a:t>  A parse tree can be seen as a graphical representation of a derivation</a:t>
            </a:r>
            <a:r>
              <a:rPr lang="en-US" altLang="en-US"/>
              <a:t>.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609600" y="2557463"/>
            <a:ext cx="1020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000"/>
              <a:t>E </a:t>
            </a:r>
            <a:r>
              <a:rPr lang="en-US" altLang="en-US" sz="2000">
                <a:sym typeface="Symbol" panose="05050102010706020507" pitchFamily="18" charset="2"/>
              </a:rPr>
              <a:t> -E </a:t>
            </a:r>
            <a:endParaRPr lang="en-US" altLang="en-US"/>
          </a:p>
        </p:txBody>
      </p:sp>
      <p:grpSp>
        <p:nvGrpSpPr>
          <p:cNvPr id="268391" name="Group 103"/>
          <p:cNvGrpSpPr>
            <a:grpSpLocks/>
          </p:cNvGrpSpPr>
          <p:nvPr/>
        </p:nvGrpSpPr>
        <p:grpSpPr bwMode="auto">
          <a:xfrm>
            <a:off x="1828800" y="2514600"/>
            <a:ext cx="993775" cy="717550"/>
            <a:chOff x="1392" y="1632"/>
            <a:chExt cx="626" cy="452"/>
          </a:xfrm>
        </p:grpSpPr>
        <p:grpSp>
          <p:nvGrpSpPr>
            <p:cNvPr id="268301" name="Group 13"/>
            <p:cNvGrpSpPr>
              <a:grpSpLocks/>
            </p:cNvGrpSpPr>
            <p:nvPr/>
          </p:nvGrpSpPr>
          <p:grpSpPr bwMode="auto">
            <a:xfrm>
              <a:off x="1488" y="1776"/>
              <a:ext cx="432" cy="144"/>
              <a:chOff x="1776" y="1680"/>
              <a:chExt cx="432" cy="144"/>
            </a:xfrm>
          </p:grpSpPr>
          <p:sp>
            <p:nvSpPr>
              <p:cNvPr id="268293" name="Line 5"/>
              <p:cNvSpPr>
                <a:spLocks noChangeShapeType="1"/>
              </p:cNvSpPr>
              <p:nvPr/>
            </p:nvSpPr>
            <p:spPr bwMode="auto">
              <a:xfrm flipH="1">
                <a:off x="1776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94" name="Line 6"/>
              <p:cNvSpPr>
                <a:spLocks noChangeShapeType="1"/>
              </p:cNvSpPr>
              <p:nvPr/>
            </p:nvSpPr>
            <p:spPr bwMode="auto">
              <a:xfrm>
                <a:off x="2016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349" name="Text Box 61"/>
            <p:cNvSpPr txBox="1">
              <a:spLocks noChangeArrowheads="1"/>
            </p:cNvSpPr>
            <p:nvPr/>
          </p:nvSpPr>
          <p:spPr bwMode="auto">
            <a:xfrm>
              <a:off x="1632" y="163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51" name="Text Box 63"/>
            <p:cNvSpPr txBox="1">
              <a:spLocks noChangeArrowheads="1"/>
            </p:cNvSpPr>
            <p:nvPr/>
          </p:nvSpPr>
          <p:spPr bwMode="auto">
            <a:xfrm>
              <a:off x="1824" y="187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71" name="Text Box 83"/>
            <p:cNvSpPr txBox="1">
              <a:spLocks noChangeArrowheads="1"/>
            </p:cNvSpPr>
            <p:nvPr/>
          </p:nvSpPr>
          <p:spPr bwMode="auto">
            <a:xfrm>
              <a:off x="1392" y="1872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</a:t>
              </a:r>
            </a:p>
          </p:txBody>
        </p:sp>
      </p:grpSp>
      <p:grpSp>
        <p:nvGrpSpPr>
          <p:cNvPr id="268398" name="Group 110"/>
          <p:cNvGrpSpPr>
            <a:grpSpLocks/>
          </p:cNvGrpSpPr>
          <p:nvPr/>
        </p:nvGrpSpPr>
        <p:grpSpPr bwMode="auto">
          <a:xfrm>
            <a:off x="7543800" y="2590800"/>
            <a:ext cx="1471613" cy="1631950"/>
            <a:chOff x="4752" y="1440"/>
            <a:chExt cx="927" cy="1028"/>
          </a:xfrm>
        </p:grpSpPr>
        <p:grpSp>
          <p:nvGrpSpPr>
            <p:cNvPr id="268318" name="Group 30"/>
            <p:cNvGrpSpPr>
              <a:grpSpLocks/>
            </p:cNvGrpSpPr>
            <p:nvPr/>
          </p:nvGrpSpPr>
          <p:grpSpPr bwMode="auto">
            <a:xfrm>
              <a:off x="4848" y="1584"/>
              <a:ext cx="720" cy="720"/>
              <a:chOff x="1776" y="2256"/>
              <a:chExt cx="720" cy="720"/>
            </a:xfrm>
          </p:grpSpPr>
          <p:grpSp>
            <p:nvGrpSpPr>
              <p:cNvPr id="268313" name="Group 25"/>
              <p:cNvGrpSpPr>
                <a:grpSpLocks/>
              </p:cNvGrpSpPr>
              <p:nvPr/>
            </p:nvGrpSpPr>
            <p:grpSpPr bwMode="auto">
              <a:xfrm>
                <a:off x="1776" y="2256"/>
                <a:ext cx="720" cy="432"/>
                <a:chOff x="1776" y="2256"/>
                <a:chExt cx="720" cy="432"/>
              </a:xfrm>
            </p:grpSpPr>
            <p:sp>
              <p:nvSpPr>
                <p:cNvPr id="268296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776" y="2256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297" name="Line 9"/>
                <p:cNvSpPr>
                  <a:spLocks noChangeShapeType="1"/>
                </p:cNvSpPr>
                <p:nvPr/>
              </p:nvSpPr>
              <p:spPr bwMode="auto">
                <a:xfrm>
                  <a:off x="2016" y="2256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308" name="Group 20"/>
                <p:cNvGrpSpPr>
                  <a:grpSpLocks/>
                </p:cNvGrpSpPr>
                <p:nvPr/>
              </p:nvGrpSpPr>
              <p:grpSpPr bwMode="auto">
                <a:xfrm>
                  <a:off x="1920" y="2544"/>
                  <a:ext cx="576" cy="144"/>
                  <a:chOff x="1920" y="2544"/>
                  <a:chExt cx="576" cy="144"/>
                </a:xfrm>
              </p:grpSpPr>
              <p:sp>
                <p:nvSpPr>
                  <p:cNvPr id="268295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0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29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29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4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8309" name="Group 21"/>
              <p:cNvGrpSpPr>
                <a:grpSpLocks/>
              </p:cNvGrpSpPr>
              <p:nvPr/>
            </p:nvGrpSpPr>
            <p:grpSpPr bwMode="auto">
              <a:xfrm>
                <a:off x="1920" y="2832"/>
                <a:ext cx="576" cy="144"/>
                <a:chOff x="1920" y="2544"/>
                <a:chExt cx="576" cy="144"/>
              </a:xfrm>
            </p:grpSpPr>
            <p:sp>
              <p:nvSpPr>
                <p:cNvPr id="268310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920" y="2544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311" name="Line 23"/>
                <p:cNvSpPr>
                  <a:spLocks noChangeShapeType="1"/>
                </p:cNvSpPr>
                <p:nvPr/>
              </p:nvSpPr>
              <p:spPr bwMode="auto">
                <a:xfrm>
                  <a:off x="2304" y="2544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312" name="Line 24"/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68354" name="Text Box 66"/>
            <p:cNvSpPr txBox="1">
              <a:spLocks noChangeArrowheads="1"/>
            </p:cNvSpPr>
            <p:nvPr/>
          </p:nvSpPr>
          <p:spPr bwMode="auto">
            <a:xfrm>
              <a:off x="5184" y="1968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55" name="Text Box 67"/>
            <p:cNvSpPr txBox="1">
              <a:spLocks noChangeArrowheads="1"/>
            </p:cNvSpPr>
            <p:nvPr/>
          </p:nvSpPr>
          <p:spPr bwMode="auto">
            <a:xfrm>
              <a:off x="4992" y="1440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56" name="Text Box 68"/>
            <p:cNvSpPr txBox="1">
              <a:spLocks noChangeArrowheads="1"/>
            </p:cNvSpPr>
            <p:nvPr/>
          </p:nvSpPr>
          <p:spPr bwMode="auto">
            <a:xfrm>
              <a:off x="5472" y="2256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57" name="Text Box 69"/>
            <p:cNvSpPr txBox="1">
              <a:spLocks noChangeArrowheads="1"/>
            </p:cNvSpPr>
            <p:nvPr/>
          </p:nvSpPr>
          <p:spPr bwMode="auto">
            <a:xfrm>
              <a:off x="4896" y="2256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60" name="Text Box 72"/>
            <p:cNvSpPr txBox="1">
              <a:spLocks noChangeArrowheads="1"/>
            </p:cNvSpPr>
            <p:nvPr/>
          </p:nvSpPr>
          <p:spPr bwMode="auto">
            <a:xfrm>
              <a:off x="5184" y="1680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72" name="Text Box 84"/>
            <p:cNvSpPr txBox="1">
              <a:spLocks noChangeArrowheads="1"/>
            </p:cNvSpPr>
            <p:nvPr/>
          </p:nvSpPr>
          <p:spPr bwMode="auto">
            <a:xfrm>
              <a:off x="5184" y="2256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+</a:t>
              </a:r>
            </a:p>
          </p:txBody>
        </p:sp>
        <p:sp>
          <p:nvSpPr>
            <p:cNvPr id="268376" name="Text Box 88"/>
            <p:cNvSpPr txBox="1">
              <a:spLocks noChangeArrowheads="1"/>
            </p:cNvSpPr>
            <p:nvPr/>
          </p:nvSpPr>
          <p:spPr bwMode="auto">
            <a:xfrm>
              <a:off x="4752" y="1680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</a:t>
              </a:r>
            </a:p>
          </p:txBody>
        </p:sp>
        <p:sp>
          <p:nvSpPr>
            <p:cNvPr id="268381" name="Text Box 93"/>
            <p:cNvSpPr txBox="1">
              <a:spLocks noChangeArrowheads="1"/>
            </p:cNvSpPr>
            <p:nvPr/>
          </p:nvSpPr>
          <p:spPr bwMode="auto">
            <a:xfrm>
              <a:off x="4896" y="1968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(</a:t>
              </a:r>
            </a:p>
          </p:txBody>
        </p:sp>
        <p:sp>
          <p:nvSpPr>
            <p:cNvPr id="268386" name="Text Box 98"/>
            <p:cNvSpPr txBox="1">
              <a:spLocks noChangeArrowheads="1"/>
            </p:cNvSpPr>
            <p:nvPr/>
          </p:nvSpPr>
          <p:spPr bwMode="auto">
            <a:xfrm>
              <a:off x="5520" y="1968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)</a:t>
              </a:r>
            </a:p>
          </p:txBody>
        </p:sp>
      </p:grpSp>
      <p:grpSp>
        <p:nvGrpSpPr>
          <p:cNvPr id="268397" name="Group 109"/>
          <p:cNvGrpSpPr>
            <a:grpSpLocks/>
          </p:cNvGrpSpPr>
          <p:nvPr/>
        </p:nvGrpSpPr>
        <p:grpSpPr bwMode="auto">
          <a:xfrm>
            <a:off x="4572000" y="2590800"/>
            <a:ext cx="1395413" cy="1174750"/>
            <a:chOff x="2880" y="1584"/>
            <a:chExt cx="879" cy="740"/>
          </a:xfrm>
        </p:grpSpPr>
        <p:grpSp>
          <p:nvGrpSpPr>
            <p:cNvPr id="268302" name="Group 14"/>
            <p:cNvGrpSpPr>
              <a:grpSpLocks/>
            </p:cNvGrpSpPr>
            <p:nvPr/>
          </p:nvGrpSpPr>
          <p:grpSpPr bwMode="auto">
            <a:xfrm>
              <a:off x="2976" y="1728"/>
              <a:ext cx="720" cy="432"/>
              <a:chOff x="2880" y="1680"/>
              <a:chExt cx="720" cy="432"/>
            </a:xfrm>
          </p:grpSpPr>
          <p:sp>
            <p:nvSpPr>
              <p:cNvPr id="268303" name="Line 15"/>
              <p:cNvSpPr>
                <a:spLocks noChangeShapeType="1"/>
              </p:cNvSpPr>
              <p:nvPr/>
            </p:nvSpPr>
            <p:spPr bwMode="auto">
              <a:xfrm flipH="1">
                <a:off x="3024" y="196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4" name="Line 16"/>
              <p:cNvSpPr>
                <a:spLocks noChangeShapeType="1"/>
              </p:cNvSpPr>
              <p:nvPr/>
            </p:nvSpPr>
            <p:spPr bwMode="auto">
              <a:xfrm flipH="1">
                <a:off x="2880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5" name="Line 17"/>
              <p:cNvSpPr>
                <a:spLocks noChangeShapeType="1"/>
              </p:cNvSpPr>
              <p:nvPr/>
            </p:nvSpPr>
            <p:spPr bwMode="auto">
              <a:xfrm>
                <a:off x="3120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6" name="Line 18"/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7" name="Line 19"/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350" name="Text Box 62"/>
            <p:cNvSpPr txBox="1">
              <a:spLocks noChangeArrowheads="1"/>
            </p:cNvSpPr>
            <p:nvPr/>
          </p:nvSpPr>
          <p:spPr bwMode="auto">
            <a:xfrm>
              <a:off x="3120" y="158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52" name="Text Box 64"/>
            <p:cNvSpPr txBox="1">
              <a:spLocks noChangeArrowheads="1"/>
            </p:cNvSpPr>
            <p:nvPr/>
          </p:nvSpPr>
          <p:spPr bwMode="auto">
            <a:xfrm>
              <a:off x="3312" y="211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53" name="Text Box 65"/>
            <p:cNvSpPr txBox="1">
              <a:spLocks noChangeArrowheads="1"/>
            </p:cNvSpPr>
            <p:nvPr/>
          </p:nvSpPr>
          <p:spPr bwMode="auto">
            <a:xfrm>
              <a:off x="3312" y="182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77" name="Text Box 89"/>
            <p:cNvSpPr txBox="1">
              <a:spLocks noChangeArrowheads="1"/>
            </p:cNvSpPr>
            <p:nvPr/>
          </p:nvSpPr>
          <p:spPr bwMode="auto">
            <a:xfrm>
              <a:off x="2880" y="1824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</a:t>
              </a:r>
            </a:p>
          </p:txBody>
        </p:sp>
        <p:sp>
          <p:nvSpPr>
            <p:cNvPr id="268382" name="Text Box 94"/>
            <p:cNvSpPr txBox="1">
              <a:spLocks noChangeArrowheads="1"/>
            </p:cNvSpPr>
            <p:nvPr/>
          </p:nvSpPr>
          <p:spPr bwMode="auto">
            <a:xfrm>
              <a:off x="3024" y="2112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(</a:t>
              </a:r>
            </a:p>
          </p:txBody>
        </p:sp>
        <p:sp>
          <p:nvSpPr>
            <p:cNvPr id="268387" name="Text Box 99"/>
            <p:cNvSpPr txBox="1">
              <a:spLocks noChangeArrowheads="1"/>
            </p:cNvSpPr>
            <p:nvPr/>
          </p:nvSpPr>
          <p:spPr bwMode="auto">
            <a:xfrm>
              <a:off x="3600" y="2112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)</a:t>
              </a:r>
            </a:p>
          </p:txBody>
        </p:sp>
      </p:grpSp>
      <p:grpSp>
        <p:nvGrpSpPr>
          <p:cNvPr id="268401" name="Group 113"/>
          <p:cNvGrpSpPr>
            <a:grpSpLocks/>
          </p:cNvGrpSpPr>
          <p:nvPr/>
        </p:nvGrpSpPr>
        <p:grpSpPr bwMode="auto">
          <a:xfrm>
            <a:off x="5791200" y="3962400"/>
            <a:ext cx="1485900" cy="2089150"/>
            <a:chOff x="3648" y="2400"/>
            <a:chExt cx="936" cy="1316"/>
          </a:xfrm>
        </p:grpSpPr>
        <p:sp>
          <p:nvSpPr>
            <p:cNvPr id="268365" name="Text Box 77"/>
            <p:cNvSpPr txBox="1">
              <a:spLocks noChangeArrowheads="1"/>
            </p:cNvSpPr>
            <p:nvPr/>
          </p:nvSpPr>
          <p:spPr bwMode="auto">
            <a:xfrm>
              <a:off x="3888" y="2400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69" name="Text Box 81"/>
            <p:cNvSpPr txBox="1">
              <a:spLocks noChangeArrowheads="1"/>
            </p:cNvSpPr>
            <p:nvPr/>
          </p:nvSpPr>
          <p:spPr bwMode="auto">
            <a:xfrm>
              <a:off x="4368" y="3216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88" name="Text Box 100"/>
            <p:cNvSpPr txBox="1">
              <a:spLocks noChangeArrowheads="1"/>
            </p:cNvSpPr>
            <p:nvPr/>
          </p:nvSpPr>
          <p:spPr bwMode="auto">
            <a:xfrm>
              <a:off x="4368" y="350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id</a:t>
              </a:r>
            </a:p>
          </p:txBody>
        </p:sp>
        <p:grpSp>
          <p:nvGrpSpPr>
            <p:cNvPr id="268400" name="Group 112"/>
            <p:cNvGrpSpPr>
              <a:grpSpLocks/>
            </p:cNvGrpSpPr>
            <p:nvPr/>
          </p:nvGrpSpPr>
          <p:grpSpPr bwMode="auto">
            <a:xfrm>
              <a:off x="3648" y="2544"/>
              <a:ext cx="879" cy="1172"/>
              <a:chOff x="3984" y="2544"/>
              <a:chExt cx="879" cy="1172"/>
            </a:xfrm>
          </p:grpSpPr>
          <p:grpSp>
            <p:nvGrpSpPr>
              <p:cNvPr id="268348" name="Group 60"/>
              <p:cNvGrpSpPr>
                <a:grpSpLocks/>
              </p:cNvGrpSpPr>
              <p:nvPr/>
            </p:nvGrpSpPr>
            <p:grpSpPr bwMode="auto">
              <a:xfrm>
                <a:off x="4080" y="2544"/>
                <a:ext cx="720" cy="1008"/>
                <a:chOff x="4752" y="2448"/>
                <a:chExt cx="720" cy="1008"/>
              </a:xfrm>
            </p:grpSpPr>
            <p:sp>
              <p:nvSpPr>
                <p:cNvPr id="268332" name="Line 44"/>
                <p:cNvSpPr>
                  <a:spLocks noChangeShapeType="1"/>
                </p:cNvSpPr>
                <p:nvPr/>
              </p:nvSpPr>
              <p:spPr bwMode="auto">
                <a:xfrm>
                  <a:off x="5472" y="331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334" name="Group 46"/>
                <p:cNvGrpSpPr>
                  <a:grpSpLocks/>
                </p:cNvGrpSpPr>
                <p:nvPr/>
              </p:nvGrpSpPr>
              <p:grpSpPr bwMode="auto">
                <a:xfrm>
                  <a:off x="4752" y="2448"/>
                  <a:ext cx="720" cy="1008"/>
                  <a:chOff x="3072" y="2304"/>
                  <a:chExt cx="720" cy="1008"/>
                </a:xfrm>
              </p:grpSpPr>
              <p:grpSp>
                <p:nvGrpSpPr>
                  <p:cNvPr id="268335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072" y="2304"/>
                    <a:ext cx="720" cy="720"/>
                    <a:chOff x="1776" y="2256"/>
                    <a:chExt cx="720" cy="720"/>
                  </a:xfrm>
                </p:grpSpPr>
                <p:grpSp>
                  <p:nvGrpSpPr>
                    <p:cNvPr id="268336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76" y="2256"/>
                      <a:ext cx="720" cy="432"/>
                      <a:chOff x="1776" y="2256"/>
                      <a:chExt cx="720" cy="432"/>
                    </a:xfrm>
                  </p:grpSpPr>
                  <p:sp>
                    <p:nvSpPr>
                      <p:cNvPr id="268337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776" y="2256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8338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16" y="2256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68339" name="Group 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20" y="2544"/>
                        <a:ext cx="576" cy="144"/>
                        <a:chOff x="1920" y="2544"/>
                        <a:chExt cx="576" cy="144"/>
                      </a:xfrm>
                    </p:grpSpPr>
                    <p:sp>
                      <p:nvSpPr>
                        <p:cNvPr id="268340" name="Line 5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2544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8341" name="Line 5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04" y="2544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8342" name="Line 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208" y="254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68343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20" y="2832"/>
                      <a:ext cx="576" cy="144"/>
                      <a:chOff x="1920" y="2544"/>
                      <a:chExt cx="576" cy="144"/>
                    </a:xfrm>
                  </p:grpSpPr>
                  <p:sp>
                    <p:nvSpPr>
                      <p:cNvPr id="268344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920" y="2544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8345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2544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8346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08" y="2544"/>
                        <a:ext cx="0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26834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316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68366" name="Text Box 78"/>
              <p:cNvSpPr txBox="1">
                <a:spLocks noChangeArrowheads="1"/>
              </p:cNvSpPr>
              <p:nvPr/>
            </p:nvSpPr>
            <p:spPr bwMode="auto">
              <a:xfrm>
                <a:off x="4416" y="264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600"/>
                  <a:t>E</a:t>
                </a:r>
              </a:p>
            </p:txBody>
          </p:sp>
          <p:sp>
            <p:nvSpPr>
              <p:cNvPr id="268367" name="Text Box 79"/>
              <p:cNvSpPr txBox="1">
                <a:spLocks noChangeArrowheads="1"/>
              </p:cNvSpPr>
              <p:nvPr/>
            </p:nvSpPr>
            <p:spPr bwMode="auto">
              <a:xfrm>
                <a:off x="4416" y="2928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E</a:t>
                </a:r>
              </a:p>
            </p:txBody>
          </p:sp>
          <p:sp>
            <p:nvSpPr>
              <p:cNvPr id="268368" name="Text Box 80"/>
              <p:cNvSpPr txBox="1">
                <a:spLocks noChangeArrowheads="1"/>
              </p:cNvSpPr>
              <p:nvPr/>
            </p:nvSpPr>
            <p:spPr bwMode="auto">
              <a:xfrm>
                <a:off x="4128" y="3216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E</a:t>
                </a:r>
              </a:p>
            </p:txBody>
          </p:sp>
          <p:sp>
            <p:nvSpPr>
              <p:cNvPr id="268373" name="Text Box 85"/>
              <p:cNvSpPr txBox="1">
                <a:spLocks noChangeArrowheads="1"/>
              </p:cNvSpPr>
              <p:nvPr/>
            </p:nvSpPr>
            <p:spPr bwMode="auto">
              <a:xfrm>
                <a:off x="4416" y="3216"/>
                <a:ext cx="1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+</a:t>
                </a:r>
              </a:p>
            </p:txBody>
          </p:sp>
          <p:sp>
            <p:nvSpPr>
              <p:cNvPr id="268378" name="Text Box 90"/>
              <p:cNvSpPr txBox="1">
                <a:spLocks noChangeArrowheads="1"/>
              </p:cNvSpPr>
              <p:nvPr/>
            </p:nvSpPr>
            <p:spPr bwMode="auto">
              <a:xfrm>
                <a:off x="3984" y="2592"/>
                <a:ext cx="1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</a:t>
                </a:r>
              </a:p>
            </p:txBody>
          </p:sp>
          <p:sp>
            <p:nvSpPr>
              <p:cNvPr id="268379" name="Text Box 91"/>
              <p:cNvSpPr txBox="1">
                <a:spLocks noChangeArrowheads="1"/>
              </p:cNvSpPr>
              <p:nvPr/>
            </p:nvSpPr>
            <p:spPr bwMode="auto">
              <a:xfrm>
                <a:off x="4128" y="2928"/>
                <a:ext cx="1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(</a:t>
                </a:r>
              </a:p>
            </p:txBody>
          </p:sp>
          <p:sp>
            <p:nvSpPr>
              <p:cNvPr id="268384" name="Text Box 96"/>
              <p:cNvSpPr txBox="1">
                <a:spLocks noChangeArrowheads="1"/>
              </p:cNvSpPr>
              <p:nvPr/>
            </p:nvSpPr>
            <p:spPr bwMode="auto">
              <a:xfrm>
                <a:off x="4704" y="2928"/>
                <a:ext cx="1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)</a:t>
                </a:r>
              </a:p>
            </p:txBody>
          </p:sp>
          <p:sp>
            <p:nvSpPr>
              <p:cNvPr id="268389" name="Text Box 101"/>
              <p:cNvSpPr txBox="1">
                <a:spLocks noChangeArrowheads="1"/>
              </p:cNvSpPr>
              <p:nvPr/>
            </p:nvSpPr>
            <p:spPr bwMode="auto">
              <a:xfrm>
                <a:off x="4128" y="3504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id</a:t>
                </a:r>
              </a:p>
            </p:txBody>
          </p:sp>
        </p:grpSp>
      </p:grpSp>
      <p:grpSp>
        <p:nvGrpSpPr>
          <p:cNvPr id="268399" name="Group 111"/>
          <p:cNvGrpSpPr>
            <a:grpSpLocks/>
          </p:cNvGrpSpPr>
          <p:nvPr/>
        </p:nvGrpSpPr>
        <p:grpSpPr bwMode="auto">
          <a:xfrm>
            <a:off x="1981200" y="3962400"/>
            <a:ext cx="1395413" cy="2089150"/>
            <a:chOff x="2064" y="2544"/>
            <a:chExt cx="879" cy="1316"/>
          </a:xfrm>
        </p:grpSpPr>
        <p:grpSp>
          <p:nvGrpSpPr>
            <p:cNvPr id="268333" name="Group 45"/>
            <p:cNvGrpSpPr>
              <a:grpSpLocks/>
            </p:cNvGrpSpPr>
            <p:nvPr/>
          </p:nvGrpSpPr>
          <p:grpSpPr bwMode="auto">
            <a:xfrm>
              <a:off x="2160" y="2688"/>
              <a:ext cx="720" cy="1008"/>
              <a:chOff x="3072" y="2304"/>
              <a:chExt cx="720" cy="1008"/>
            </a:xfrm>
          </p:grpSpPr>
          <p:grpSp>
            <p:nvGrpSpPr>
              <p:cNvPr id="268319" name="Group 31"/>
              <p:cNvGrpSpPr>
                <a:grpSpLocks/>
              </p:cNvGrpSpPr>
              <p:nvPr/>
            </p:nvGrpSpPr>
            <p:grpSpPr bwMode="auto">
              <a:xfrm>
                <a:off x="3072" y="2304"/>
                <a:ext cx="720" cy="720"/>
                <a:chOff x="1776" y="2256"/>
                <a:chExt cx="720" cy="720"/>
              </a:xfrm>
            </p:grpSpPr>
            <p:grpSp>
              <p:nvGrpSpPr>
                <p:cNvPr id="268320" name="Group 32"/>
                <p:cNvGrpSpPr>
                  <a:grpSpLocks/>
                </p:cNvGrpSpPr>
                <p:nvPr/>
              </p:nvGrpSpPr>
              <p:grpSpPr bwMode="auto">
                <a:xfrm>
                  <a:off x="1776" y="2256"/>
                  <a:ext cx="720" cy="432"/>
                  <a:chOff x="1776" y="2256"/>
                  <a:chExt cx="720" cy="432"/>
                </a:xfrm>
              </p:grpSpPr>
              <p:sp>
                <p:nvSpPr>
                  <p:cNvPr id="268321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76" y="2256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32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256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68323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920" y="2544"/>
                    <a:ext cx="576" cy="144"/>
                    <a:chOff x="1920" y="2544"/>
                    <a:chExt cx="576" cy="144"/>
                  </a:xfrm>
                </p:grpSpPr>
                <p:sp>
                  <p:nvSpPr>
                    <p:cNvPr id="268324" name="Line 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25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26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2544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68327" name="Group 39"/>
                <p:cNvGrpSpPr>
                  <a:grpSpLocks/>
                </p:cNvGrpSpPr>
                <p:nvPr/>
              </p:nvGrpSpPr>
              <p:grpSpPr bwMode="auto">
                <a:xfrm>
                  <a:off x="1920" y="2832"/>
                  <a:ext cx="576" cy="144"/>
                  <a:chOff x="1920" y="2544"/>
                  <a:chExt cx="576" cy="144"/>
                </a:xfrm>
              </p:grpSpPr>
              <p:sp>
                <p:nvSpPr>
                  <p:cNvPr id="268328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0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329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33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4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68331" name="Line 43"/>
              <p:cNvSpPr>
                <a:spLocks noChangeShapeType="1"/>
              </p:cNvSpPr>
              <p:nvPr/>
            </p:nvSpPr>
            <p:spPr bwMode="auto">
              <a:xfrm>
                <a:off x="3216" y="31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359" name="Text Box 71"/>
            <p:cNvSpPr txBox="1">
              <a:spLocks noChangeArrowheads="1"/>
            </p:cNvSpPr>
            <p:nvPr/>
          </p:nvSpPr>
          <p:spPr bwMode="auto">
            <a:xfrm>
              <a:off x="2304" y="254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61" name="Text Box 73"/>
            <p:cNvSpPr txBox="1">
              <a:spLocks noChangeArrowheads="1"/>
            </p:cNvSpPr>
            <p:nvPr/>
          </p:nvSpPr>
          <p:spPr bwMode="auto">
            <a:xfrm>
              <a:off x="2496" y="278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62" name="Text Box 74"/>
            <p:cNvSpPr txBox="1">
              <a:spLocks noChangeArrowheads="1"/>
            </p:cNvSpPr>
            <p:nvPr/>
          </p:nvSpPr>
          <p:spPr bwMode="auto">
            <a:xfrm>
              <a:off x="2496" y="307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63" name="Text Box 75"/>
            <p:cNvSpPr txBox="1">
              <a:spLocks noChangeArrowheads="1"/>
            </p:cNvSpPr>
            <p:nvPr/>
          </p:nvSpPr>
          <p:spPr bwMode="auto">
            <a:xfrm>
              <a:off x="2736" y="3360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64" name="Text Box 76"/>
            <p:cNvSpPr txBox="1">
              <a:spLocks noChangeArrowheads="1"/>
            </p:cNvSpPr>
            <p:nvPr/>
          </p:nvSpPr>
          <p:spPr bwMode="auto">
            <a:xfrm>
              <a:off x="2208" y="3360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70" name="Text Box 82"/>
            <p:cNvSpPr txBox="1">
              <a:spLocks noChangeArrowheads="1"/>
            </p:cNvSpPr>
            <p:nvPr/>
          </p:nvSpPr>
          <p:spPr bwMode="auto">
            <a:xfrm>
              <a:off x="2496" y="3360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+</a:t>
              </a:r>
            </a:p>
          </p:txBody>
        </p:sp>
        <p:sp>
          <p:nvSpPr>
            <p:cNvPr id="268375" name="Text Box 87"/>
            <p:cNvSpPr txBox="1">
              <a:spLocks noChangeArrowheads="1"/>
            </p:cNvSpPr>
            <p:nvPr/>
          </p:nvSpPr>
          <p:spPr bwMode="auto">
            <a:xfrm>
              <a:off x="2064" y="2736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</a:t>
              </a:r>
            </a:p>
          </p:txBody>
        </p:sp>
        <p:sp>
          <p:nvSpPr>
            <p:cNvPr id="268380" name="Text Box 92"/>
            <p:cNvSpPr txBox="1">
              <a:spLocks noChangeArrowheads="1"/>
            </p:cNvSpPr>
            <p:nvPr/>
          </p:nvSpPr>
          <p:spPr bwMode="auto">
            <a:xfrm>
              <a:off x="2208" y="3072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(</a:t>
              </a:r>
            </a:p>
          </p:txBody>
        </p:sp>
        <p:sp>
          <p:nvSpPr>
            <p:cNvPr id="268385" name="Text Box 97"/>
            <p:cNvSpPr txBox="1">
              <a:spLocks noChangeArrowheads="1"/>
            </p:cNvSpPr>
            <p:nvPr/>
          </p:nvSpPr>
          <p:spPr bwMode="auto">
            <a:xfrm>
              <a:off x="2784" y="3072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)</a:t>
              </a:r>
            </a:p>
          </p:txBody>
        </p:sp>
        <p:sp>
          <p:nvSpPr>
            <p:cNvPr id="268390" name="Text Box 102"/>
            <p:cNvSpPr txBox="1">
              <a:spLocks noChangeArrowheads="1"/>
            </p:cNvSpPr>
            <p:nvPr/>
          </p:nvSpPr>
          <p:spPr bwMode="auto">
            <a:xfrm>
              <a:off x="2208" y="3648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id</a:t>
              </a:r>
            </a:p>
          </p:txBody>
        </p:sp>
      </p:grpSp>
      <p:sp>
        <p:nvSpPr>
          <p:cNvPr id="268393" name="Text Box 105"/>
          <p:cNvSpPr txBox="1">
            <a:spLocks noChangeArrowheads="1"/>
          </p:cNvSpPr>
          <p:nvPr/>
        </p:nvSpPr>
        <p:spPr bwMode="auto">
          <a:xfrm>
            <a:off x="3505200" y="2590800"/>
            <a:ext cx="906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ym typeface="Symbol" panose="05050102010706020507" pitchFamily="18" charset="2"/>
              </a:rPr>
              <a:t> -(E)</a:t>
            </a:r>
          </a:p>
        </p:txBody>
      </p:sp>
      <p:sp>
        <p:nvSpPr>
          <p:cNvPr id="268394" name="Text Box 106"/>
          <p:cNvSpPr txBox="1">
            <a:spLocks noChangeArrowheads="1"/>
          </p:cNvSpPr>
          <p:nvPr/>
        </p:nvSpPr>
        <p:spPr bwMode="auto">
          <a:xfrm>
            <a:off x="6248400" y="2667000"/>
            <a:ext cx="1204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ym typeface="Symbol" panose="05050102010706020507" pitchFamily="18" charset="2"/>
              </a:rPr>
              <a:t> -(E+E)</a:t>
            </a:r>
          </a:p>
        </p:txBody>
      </p:sp>
      <p:sp>
        <p:nvSpPr>
          <p:cNvPr id="268395" name="Text Box 107"/>
          <p:cNvSpPr txBox="1">
            <a:spLocks noChangeArrowheads="1"/>
          </p:cNvSpPr>
          <p:nvPr/>
        </p:nvSpPr>
        <p:spPr bwMode="auto">
          <a:xfrm>
            <a:off x="685800" y="4572000"/>
            <a:ext cx="1246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ym typeface="Symbol" panose="05050102010706020507" pitchFamily="18" charset="2"/>
              </a:rPr>
              <a:t> -(id+E)</a:t>
            </a:r>
          </a:p>
        </p:txBody>
      </p:sp>
      <p:sp>
        <p:nvSpPr>
          <p:cNvPr id="268396" name="Text Box 108"/>
          <p:cNvSpPr txBox="1">
            <a:spLocks noChangeArrowheads="1"/>
          </p:cNvSpPr>
          <p:nvPr/>
        </p:nvSpPr>
        <p:spPr bwMode="auto">
          <a:xfrm>
            <a:off x="4267200" y="4572000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ym typeface="Symbol" panose="05050102010706020507" pitchFamily="18" charset="2"/>
              </a:rPr>
              <a:t> -(id+id)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D82F-45A2-48E4-B543-8D9C9E42B79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Left-Most and Right-Most Derivations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ym typeface="Symbol" panose="05050102010706020507" pitchFamily="18" charset="2"/>
              </a:rPr>
              <a:t>We </a:t>
            </a:r>
            <a:r>
              <a:rPr lang="en-US" altLang="en-US" dirty="0">
                <a:sym typeface="Symbol" panose="05050102010706020507" pitchFamily="18" charset="2"/>
              </a:rPr>
              <a:t>will see that the top-down parsers try to find the left-most derivation of the given source program.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We will see that the bottom-up parsers try to find the right-most derivation of the given source program in the reverse order.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5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EADE-FC11-46DB-ABAC-6A2D7A37A5B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Ambiguity</a:t>
            </a: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669925" y="1260475"/>
            <a:ext cx="82057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 A grammar produces more than one parse tree for a sentence is </a:t>
            </a:r>
          </a:p>
          <a:p>
            <a:r>
              <a:rPr lang="en-US" altLang="en-US"/>
              <a:t>   called as an </a:t>
            </a:r>
            <a:r>
              <a:rPr lang="en-US" altLang="en-US" b="1" i="1"/>
              <a:t>ambiguous</a:t>
            </a:r>
            <a:r>
              <a:rPr lang="en-US" altLang="en-US"/>
              <a:t> grammar.</a:t>
            </a:r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746125" y="2320925"/>
            <a:ext cx="38719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 </a:t>
            </a:r>
            <a:r>
              <a:rPr lang="en-US" altLang="en-US">
                <a:sym typeface="Symbol" panose="05050102010706020507" pitchFamily="18" charset="2"/>
              </a:rPr>
              <a:t> E+E  id+E  id+E*E </a:t>
            </a:r>
          </a:p>
          <a:p>
            <a:r>
              <a:rPr lang="en-US" altLang="en-US">
                <a:sym typeface="Symbol" panose="05050102010706020507" pitchFamily="18" charset="2"/>
              </a:rPr>
              <a:t>     id+id*E  id+id*id</a:t>
            </a:r>
          </a:p>
        </p:txBody>
      </p:sp>
      <p:sp>
        <p:nvSpPr>
          <p:cNvPr id="269317" name="Text Box 5"/>
          <p:cNvSpPr txBox="1">
            <a:spLocks noChangeArrowheads="1"/>
          </p:cNvSpPr>
          <p:nvPr/>
        </p:nvSpPr>
        <p:spPr bwMode="auto">
          <a:xfrm>
            <a:off x="762000" y="4343400"/>
            <a:ext cx="4140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ym typeface="Symbol" panose="05050102010706020507" pitchFamily="18" charset="2"/>
              </a:rPr>
              <a:t>E  E*E  E+E*E  id+E*E </a:t>
            </a:r>
          </a:p>
          <a:p>
            <a:r>
              <a:rPr lang="en-US" altLang="en-US">
                <a:sym typeface="Symbol" panose="05050102010706020507" pitchFamily="18" charset="2"/>
              </a:rPr>
              <a:t>     id+id*E  id+id*id</a:t>
            </a:r>
          </a:p>
        </p:txBody>
      </p:sp>
      <p:grpSp>
        <p:nvGrpSpPr>
          <p:cNvPr id="269381" name="Group 69"/>
          <p:cNvGrpSpPr>
            <a:grpSpLocks/>
          </p:cNvGrpSpPr>
          <p:nvPr/>
        </p:nvGrpSpPr>
        <p:grpSpPr bwMode="auto">
          <a:xfrm>
            <a:off x="4953000" y="4267200"/>
            <a:ext cx="1638300" cy="1784350"/>
            <a:chOff x="4128" y="2640"/>
            <a:chExt cx="1032" cy="1124"/>
          </a:xfrm>
        </p:grpSpPr>
        <p:sp>
          <p:nvSpPr>
            <p:cNvPr id="269349" name="Text Box 37"/>
            <p:cNvSpPr txBox="1">
              <a:spLocks noChangeArrowheads="1"/>
            </p:cNvSpPr>
            <p:nvPr/>
          </p:nvSpPr>
          <p:spPr bwMode="auto">
            <a:xfrm>
              <a:off x="4704" y="326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50" name="Text Box 38"/>
            <p:cNvSpPr txBox="1">
              <a:spLocks noChangeArrowheads="1"/>
            </p:cNvSpPr>
            <p:nvPr/>
          </p:nvSpPr>
          <p:spPr bwMode="auto">
            <a:xfrm>
              <a:off x="4704" y="3504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/>
                <a:t>id</a:t>
              </a:r>
            </a:p>
          </p:txBody>
        </p:sp>
        <p:sp>
          <p:nvSpPr>
            <p:cNvPr id="269351" name="Line 39"/>
            <p:cNvSpPr>
              <a:spLocks noChangeShapeType="1"/>
            </p:cNvSpPr>
            <p:nvPr/>
          </p:nvSpPr>
          <p:spPr bwMode="auto">
            <a:xfrm>
              <a:off x="4800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55" name="Line 43"/>
            <p:cNvSpPr>
              <a:spLocks noChangeShapeType="1"/>
            </p:cNvSpPr>
            <p:nvPr/>
          </p:nvSpPr>
          <p:spPr bwMode="auto">
            <a:xfrm>
              <a:off x="4224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57" name="Text Box 45"/>
            <p:cNvSpPr txBox="1">
              <a:spLocks noChangeArrowheads="1"/>
            </p:cNvSpPr>
            <p:nvPr/>
          </p:nvSpPr>
          <p:spPr bwMode="auto">
            <a:xfrm>
              <a:off x="4128" y="326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58" name="Text Box 46"/>
            <p:cNvSpPr txBox="1">
              <a:spLocks noChangeArrowheads="1"/>
            </p:cNvSpPr>
            <p:nvPr/>
          </p:nvSpPr>
          <p:spPr bwMode="auto">
            <a:xfrm>
              <a:off x="4416" y="3264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+</a:t>
              </a:r>
            </a:p>
          </p:txBody>
        </p:sp>
        <p:sp>
          <p:nvSpPr>
            <p:cNvPr id="269359" name="Text Box 47"/>
            <p:cNvSpPr txBox="1">
              <a:spLocks noChangeArrowheads="1"/>
            </p:cNvSpPr>
            <p:nvPr/>
          </p:nvSpPr>
          <p:spPr bwMode="auto">
            <a:xfrm>
              <a:off x="4128" y="3552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id</a:t>
              </a:r>
            </a:p>
          </p:txBody>
        </p:sp>
        <p:sp>
          <p:nvSpPr>
            <p:cNvPr id="269367" name="Text Box 55"/>
            <p:cNvSpPr txBox="1">
              <a:spLocks noChangeArrowheads="1"/>
            </p:cNvSpPr>
            <p:nvPr/>
          </p:nvSpPr>
          <p:spPr bwMode="auto">
            <a:xfrm>
              <a:off x="4944" y="326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id</a:t>
              </a:r>
            </a:p>
          </p:txBody>
        </p:sp>
        <p:grpSp>
          <p:nvGrpSpPr>
            <p:cNvPr id="269369" name="Group 57"/>
            <p:cNvGrpSpPr>
              <a:grpSpLocks/>
            </p:cNvGrpSpPr>
            <p:nvPr/>
          </p:nvGrpSpPr>
          <p:grpSpPr bwMode="auto">
            <a:xfrm>
              <a:off x="4224" y="2640"/>
              <a:ext cx="914" cy="672"/>
              <a:chOff x="4128" y="2544"/>
              <a:chExt cx="914" cy="672"/>
            </a:xfrm>
          </p:grpSpPr>
          <p:sp>
            <p:nvSpPr>
              <p:cNvPr id="269370" name="Line 58"/>
              <p:cNvSpPr>
                <a:spLocks noChangeShapeType="1"/>
              </p:cNvSpPr>
              <p:nvPr/>
            </p:nvSpPr>
            <p:spPr bwMode="auto">
              <a:xfrm flipH="1">
                <a:off x="4128" y="307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1" name="Line 59"/>
              <p:cNvSpPr>
                <a:spLocks noChangeShapeType="1"/>
              </p:cNvSpPr>
              <p:nvPr/>
            </p:nvSpPr>
            <p:spPr bwMode="auto">
              <a:xfrm>
                <a:off x="4512" y="307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2" name="Line 60"/>
              <p:cNvSpPr>
                <a:spLocks noChangeShapeType="1"/>
              </p:cNvSpPr>
              <p:nvPr/>
            </p:nvSpPr>
            <p:spPr bwMode="auto">
              <a:xfrm>
                <a:off x="4416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3" name="Text Box 61"/>
              <p:cNvSpPr txBox="1">
                <a:spLocks noChangeArrowheads="1"/>
              </p:cNvSpPr>
              <p:nvPr/>
            </p:nvSpPr>
            <p:spPr bwMode="auto">
              <a:xfrm>
                <a:off x="4320" y="288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E</a:t>
                </a:r>
              </a:p>
            </p:txBody>
          </p:sp>
          <p:sp>
            <p:nvSpPr>
              <p:cNvPr id="269374" name="Line 62"/>
              <p:cNvSpPr>
                <a:spLocks noChangeShapeType="1"/>
              </p:cNvSpPr>
              <p:nvPr/>
            </p:nvSpPr>
            <p:spPr bwMode="auto">
              <a:xfrm>
                <a:off x="470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5" name="Text Box 63"/>
              <p:cNvSpPr txBox="1">
                <a:spLocks noChangeArrowheads="1"/>
              </p:cNvSpPr>
              <p:nvPr/>
            </p:nvSpPr>
            <p:spPr bwMode="auto">
              <a:xfrm>
                <a:off x="4560" y="2544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E</a:t>
                </a:r>
              </a:p>
            </p:txBody>
          </p:sp>
          <p:sp>
            <p:nvSpPr>
              <p:cNvPr id="269376" name="Line 64"/>
              <p:cNvSpPr>
                <a:spLocks noChangeShapeType="1"/>
              </p:cNvSpPr>
              <p:nvPr/>
            </p:nvSpPr>
            <p:spPr bwMode="auto">
              <a:xfrm flipH="1">
                <a:off x="441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7" name="Line 65"/>
              <p:cNvSpPr>
                <a:spLocks noChangeShapeType="1"/>
              </p:cNvSpPr>
              <p:nvPr/>
            </p:nvSpPr>
            <p:spPr bwMode="auto">
              <a:xfrm>
                <a:off x="4656" y="27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8" name="Text Box 66"/>
              <p:cNvSpPr txBox="1">
                <a:spLocks noChangeArrowheads="1"/>
              </p:cNvSpPr>
              <p:nvPr/>
            </p:nvSpPr>
            <p:spPr bwMode="auto">
              <a:xfrm>
                <a:off x="4560" y="283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*</a:t>
                </a:r>
              </a:p>
            </p:txBody>
          </p:sp>
          <p:sp>
            <p:nvSpPr>
              <p:cNvPr id="269379" name="Text Box 67"/>
              <p:cNvSpPr txBox="1">
                <a:spLocks noChangeArrowheads="1"/>
              </p:cNvSpPr>
              <p:nvPr/>
            </p:nvSpPr>
            <p:spPr bwMode="auto">
              <a:xfrm>
                <a:off x="4848" y="288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E</a:t>
                </a:r>
              </a:p>
            </p:txBody>
          </p:sp>
          <p:sp>
            <p:nvSpPr>
              <p:cNvPr id="269380" name="Line 68"/>
              <p:cNvSpPr>
                <a:spLocks noChangeShapeType="1"/>
              </p:cNvSpPr>
              <p:nvPr/>
            </p:nvSpPr>
            <p:spPr bwMode="auto">
              <a:xfrm>
                <a:off x="4944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9384" name="Group 72"/>
          <p:cNvGrpSpPr>
            <a:grpSpLocks/>
          </p:cNvGrpSpPr>
          <p:nvPr/>
        </p:nvGrpSpPr>
        <p:grpSpPr bwMode="auto">
          <a:xfrm>
            <a:off x="5257800" y="2057400"/>
            <a:ext cx="1714500" cy="1784350"/>
            <a:chOff x="3552" y="1104"/>
            <a:chExt cx="1080" cy="1124"/>
          </a:xfrm>
        </p:grpSpPr>
        <p:sp>
          <p:nvSpPr>
            <p:cNvPr id="269321" name="Text Box 9"/>
            <p:cNvSpPr txBox="1">
              <a:spLocks noChangeArrowheads="1"/>
            </p:cNvSpPr>
            <p:nvPr/>
          </p:nvSpPr>
          <p:spPr bwMode="auto">
            <a:xfrm>
              <a:off x="4128" y="1680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600"/>
            </a:p>
          </p:txBody>
        </p:sp>
        <p:sp>
          <p:nvSpPr>
            <p:cNvPr id="269335" name="Line 23"/>
            <p:cNvSpPr>
              <a:spLocks noChangeShapeType="1"/>
            </p:cNvSpPr>
            <p:nvPr/>
          </p:nvSpPr>
          <p:spPr bwMode="auto">
            <a:xfrm flipH="1">
              <a:off x="3648" y="12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36" name="Line 24"/>
            <p:cNvSpPr>
              <a:spLocks noChangeShapeType="1"/>
            </p:cNvSpPr>
            <p:nvPr/>
          </p:nvSpPr>
          <p:spPr bwMode="auto">
            <a:xfrm>
              <a:off x="4032" y="12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37" name="Line 25"/>
            <p:cNvSpPr>
              <a:spLocks noChangeShapeType="1"/>
            </p:cNvSpPr>
            <p:nvPr/>
          </p:nvSpPr>
          <p:spPr bwMode="auto">
            <a:xfrm>
              <a:off x="3936" y="12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38" name="Line 26"/>
            <p:cNvSpPr>
              <a:spLocks noChangeShapeType="1"/>
            </p:cNvSpPr>
            <p:nvPr/>
          </p:nvSpPr>
          <p:spPr bwMode="auto">
            <a:xfrm>
              <a:off x="3648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40" name="Text Box 28"/>
            <p:cNvSpPr txBox="1">
              <a:spLocks noChangeArrowheads="1"/>
            </p:cNvSpPr>
            <p:nvPr/>
          </p:nvSpPr>
          <p:spPr bwMode="auto">
            <a:xfrm>
              <a:off x="3840" y="110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41" name="Text Box 29"/>
            <p:cNvSpPr txBox="1">
              <a:spLocks noChangeArrowheads="1"/>
            </p:cNvSpPr>
            <p:nvPr/>
          </p:nvSpPr>
          <p:spPr bwMode="auto">
            <a:xfrm>
              <a:off x="3552" y="139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42" name="Text Box 30"/>
            <p:cNvSpPr txBox="1">
              <a:spLocks noChangeArrowheads="1"/>
            </p:cNvSpPr>
            <p:nvPr/>
          </p:nvSpPr>
          <p:spPr bwMode="auto">
            <a:xfrm>
              <a:off x="3840" y="1392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+</a:t>
              </a:r>
            </a:p>
          </p:txBody>
        </p:sp>
        <p:sp>
          <p:nvSpPr>
            <p:cNvPr id="269346" name="Text Box 34"/>
            <p:cNvSpPr txBox="1">
              <a:spLocks noChangeArrowheads="1"/>
            </p:cNvSpPr>
            <p:nvPr/>
          </p:nvSpPr>
          <p:spPr bwMode="auto">
            <a:xfrm>
              <a:off x="3552" y="1680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id</a:t>
              </a:r>
            </a:p>
          </p:txBody>
        </p:sp>
        <p:sp>
          <p:nvSpPr>
            <p:cNvPr id="269354" name="Line 42"/>
            <p:cNvSpPr>
              <a:spLocks noChangeShapeType="1"/>
            </p:cNvSpPr>
            <p:nvPr/>
          </p:nvSpPr>
          <p:spPr bwMode="auto">
            <a:xfrm>
              <a:off x="3984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56" name="Text Box 44"/>
            <p:cNvSpPr txBox="1">
              <a:spLocks noChangeArrowheads="1"/>
            </p:cNvSpPr>
            <p:nvPr/>
          </p:nvSpPr>
          <p:spPr bwMode="auto">
            <a:xfrm>
              <a:off x="3888" y="1728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60" name="Line 48"/>
            <p:cNvSpPr>
              <a:spLocks noChangeShapeType="1"/>
            </p:cNvSpPr>
            <p:nvPr/>
          </p:nvSpPr>
          <p:spPr bwMode="auto">
            <a:xfrm>
              <a:off x="4272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61" name="Text Box 49"/>
            <p:cNvSpPr txBox="1">
              <a:spLocks noChangeArrowheads="1"/>
            </p:cNvSpPr>
            <p:nvPr/>
          </p:nvSpPr>
          <p:spPr bwMode="auto">
            <a:xfrm>
              <a:off x="4128" y="139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62" name="Line 50"/>
            <p:cNvSpPr>
              <a:spLocks noChangeShapeType="1"/>
            </p:cNvSpPr>
            <p:nvPr/>
          </p:nvSpPr>
          <p:spPr bwMode="auto">
            <a:xfrm flipH="1">
              <a:off x="3984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63" name="Line 51"/>
            <p:cNvSpPr>
              <a:spLocks noChangeShapeType="1"/>
            </p:cNvSpPr>
            <p:nvPr/>
          </p:nvSpPr>
          <p:spPr bwMode="auto">
            <a:xfrm>
              <a:off x="4224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64" name="Text Box 52"/>
            <p:cNvSpPr txBox="1">
              <a:spLocks noChangeArrowheads="1"/>
            </p:cNvSpPr>
            <p:nvPr/>
          </p:nvSpPr>
          <p:spPr bwMode="auto">
            <a:xfrm>
              <a:off x="4128" y="16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*</a:t>
              </a:r>
            </a:p>
          </p:txBody>
        </p:sp>
        <p:sp>
          <p:nvSpPr>
            <p:cNvPr id="269365" name="Text Box 53"/>
            <p:cNvSpPr txBox="1">
              <a:spLocks noChangeArrowheads="1"/>
            </p:cNvSpPr>
            <p:nvPr/>
          </p:nvSpPr>
          <p:spPr bwMode="auto">
            <a:xfrm>
              <a:off x="4416" y="1728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66" name="Line 54"/>
            <p:cNvSpPr>
              <a:spLocks noChangeShapeType="1"/>
            </p:cNvSpPr>
            <p:nvPr/>
          </p:nvSpPr>
          <p:spPr bwMode="auto">
            <a:xfrm>
              <a:off x="4512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82" name="Text Box 70"/>
            <p:cNvSpPr txBox="1">
              <a:spLocks noChangeArrowheads="1"/>
            </p:cNvSpPr>
            <p:nvPr/>
          </p:nvSpPr>
          <p:spPr bwMode="auto">
            <a:xfrm>
              <a:off x="3888" y="2016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id</a:t>
              </a:r>
            </a:p>
          </p:txBody>
        </p:sp>
        <p:sp>
          <p:nvSpPr>
            <p:cNvPr id="269383" name="Text Box 71"/>
            <p:cNvSpPr txBox="1">
              <a:spLocks noChangeArrowheads="1"/>
            </p:cNvSpPr>
            <p:nvPr/>
          </p:nvSpPr>
          <p:spPr bwMode="auto">
            <a:xfrm>
              <a:off x="4416" y="2016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11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3633-C1ED-4557-BA00-5320893E000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Ambiguity (cont.)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 the most parsers, the grammar must be unambiguous.</a:t>
            </a:r>
          </a:p>
          <a:p>
            <a:endParaRPr lang="en-US" altLang="en-US"/>
          </a:p>
          <a:p>
            <a:r>
              <a:rPr lang="en-US" altLang="en-US"/>
              <a:t>unambiguous grammar </a:t>
            </a:r>
          </a:p>
          <a:p>
            <a:pPr>
              <a:buFontTx/>
              <a:buNone/>
            </a:pPr>
            <a:r>
              <a:rPr lang="en-US" altLang="en-US">
                <a:sym typeface="Wingdings" panose="05000000000000000000" pitchFamily="2" charset="2"/>
              </a:rPr>
              <a:t>		  unique selection of the parse tree for a sentence</a:t>
            </a:r>
          </a:p>
          <a:p>
            <a:pPr>
              <a:buFontTx/>
              <a:buNone/>
            </a:pPr>
            <a:endParaRPr lang="en-US" altLang="en-US">
              <a:sym typeface="Wingdings" panose="05000000000000000000" pitchFamily="2" charset="2"/>
            </a:endParaRPr>
          </a:p>
          <a:p>
            <a:r>
              <a:rPr lang="en-US" altLang="en-US"/>
              <a:t>We should eliminate the ambiguity in the grammar during the design phase of the compiler.</a:t>
            </a:r>
          </a:p>
          <a:p>
            <a:r>
              <a:rPr lang="en-US" altLang="en-US"/>
              <a:t>An ambiguous grammar should be written to eliminate the ambiguity.</a:t>
            </a:r>
          </a:p>
          <a:p>
            <a:r>
              <a:rPr lang="en-US" altLang="en-US"/>
              <a:t>We have to prefer one of the parse trees of a sentence (generated by an ambiguous grammar) to disambiguate that grammar to restrict to this choice.</a:t>
            </a:r>
          </a:p>
        </p:txBody>
      </p:sp>
    </p:spTree>
    <p:extLst>
      <p:ext uri="{BB962C8B-B14F-4D97-AF65-F5344CB8AC3E}">
        <p14:creationId xmlns:p14="http://schemas.microsoft.com/office/powerpoint/2010/main" val="117675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C50E-45C1-41B1-A153-D2AFF1EDA18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71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Ambiguity (cont.)</a:t>
            </a:r>
          </a:p>
        </p:txBody>
      </p:sp>
      <p:sp>
        <p:nvSpPr>
          <p:cNvPr id="271363" name="Text Box 1027"/>
          <p:cNvSpPr txBox="1">
            <a:spLocks noChangeArrowheads="1"/>
          </p:cNvSpPr>
          <p:nvPr/>
        </p:nvSpPr>
        <p:spPr bwMode="auto">
          <a:xfrm>
            <a:off x="669925" y="1319213"/>
            <a:ext cx="6102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stmt </a:t>
            </a:r>
            <a:r>
              <a:rPr lang="en-US" altLang="en-US" sz="2000">
                <a:sym typeface="Symbol" panose="05050102010706020507" pitchFamily="18" charset="2"/>
              </a:rPr>
              <a:t>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if</a:t>
            </a:r>
            <a:r>
              <a:rPr lang="en-US" altLang="en-US" sz="2000">
                <a:sym typeface="Symbol" panose="05050102010706020507" pitchFamily="18" charset="2"/>
              </a:rPr>
              <a:t>  expr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then</a:t>
            </a:r>
            <a:r>
              <a:rPr lang="en-US" altLang="en-US" sz="2000">
                <a:sym typeface="Symbol" panose="05050102010706020507" pitchFamily="18" charset="2"/>
              </a:rPr>
              <a:t>  stmt   |</a:t>
            </a:r>
          </a:p>
          <a:p>
            <a:r>
              <a:rPr lang="en-US" altLang="en-US" sz="2000">
                <a:sym typeface="Symbol" panose="05050102010706020507" pitchFamily="18" charset="2"/>
              </a:rPr>
              <a:t>            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if</a:t>
            </a:r>
            <a:r>
              <a:rPr lang="en-US" altLang="en-US" sz="2000">
                <a:sym typeface="Symbol" panose="05050102010706020507" pitchFamily="18" charset="2"/>
              </a:rPr>
              <a:t>  expr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then</a:t>
            </a:r>
            <a:r>
              <a:rPr lang="en-US" altLang="en-US" sz="2000">
                <a:sym typeface="Symbol" panose="05050102010706020507" pitchFamily="18" charset="2"/>
              </a:rPr>
              <a:t>  stmt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else</a:t>
            </a:r>
            <a:r>
              <a:rPr lang="en-US" altLang="en-US" sz="2000">
                <a:sym typeface="Symbol" panose="05050102010706020507" pitchFamily="18" charset="2"/>
              </a:rPr>
              <a:t>  stmt    |   otherstmts</a:t>
            </a:r>
          </a:p>
        </p:txBody>
      </p:sp>
      <p:sp>
        <p:nvSpPr>
          <p:cNvPr id="271364" name="Text Box 1028"/>
          <p:cNvSpPr txBox="1">
            <a:spLocks noChangeArrowheads="1"/>
          </p:cNvSpPr>
          <p:nvPr/>
        </p:nvSpPr>
        <p:spPr bwMode="auto">
          <a:xfrm>
            <a:off x="2209800" y="2819400"/>
            <a:ext cx="4740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 E</a:t>
            </a:r>
            <a:r>
              <a:rPr lang="en-US" altLang="en-US" sz="2000" baseline="-25000"/>
              <a:t>1</a:t>
            </a:r>
            <a:r>
              <a:rPr lang="en-US" altLang="en-US" sz="2000"/>
              <a:t>  </a:t>
            </a:r>
            <a:r>
              <a:rPr lang="en-US" altLang="en-US" sz="2000">
                <a:latin typeface="Courier New" panose="02070309020205020404" pitchFamily="49" charset="0"/>
              </a:rPr>
              <a:t>then </a:t>
            </a:r>
            <a:r>
              <a:rPr lang="en-US" altLang="en-US" sz="2000"/>
              <a:t> </a:t>
            </a:r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 E</a:t>
            </a:r>
            <a:r>
              <a:rPr lang="en-US" altLang="en-US" sz="2000" baseline="-25000"/>
              <a:t>2</a:t>
            </a:r>
            <a:r>
              <a:rPr lang="en-US" altLang="en-US" sz="2000"/>
              <a:t>  </a:t>
            </a:r>
            <a:r>
              <a:rPr lang="en-US" altLang="en-US" sz="2000">
                <a:latin typeface="Courier New" panose="02070309020205020404" pitchFamily="49" charset="0"/>
              </a:rPr>
              <a:t>then</a:t>
            </a:r>
            <a:r>
              <a:rPr lang="en-US" altLang="en-US" sz="2000"/>
              <a:t>  S</a:t>
            </a:r>
            <a:r>
              <a:rPr lang="en-US" altLang="en-US" sz="2000" baseline="-25000"/>
              <a:t>1</a:t>
            </a:r>
            <a:r>
              <a:rPr lang="en-US" altLang="en-US" sz="2000"/>
              <a:t>  </a:t>
            </a:r>
            <a:r>
              <a:rPr lang="en-US" altLang="en-US" sz="2000">
                <a:latin typeface="Courier New" panose="02070309020205020404" pitchFamily="49" charset="0"/>
              </a:rPr>
              <a:t>else </a:t>
            </a:r>
            <a:r>
              <a:rPr lang="en-US" altLang="en-US" sz="2000"/>
              <a:t> S</a:t>
            </a:r>
            <a:r>
              <a:rPr lang="en-US" altLang="en-US" sz="2000" baseline="-25000"/>
              <a:t>2</a:t>
            </a:r>
            <a:endParaRPr lang="en-US" altLang="en-US" sz="2000"/>
          </a:p>
        </p:txBody>
      </p:sp>
      <p:sp>
        <p:nvSpPr>
          <p:cNvPr id="271365" name="Text Box 1029"/>
          <p:cNvSpPr txBox="1">
            <a:spLocks noChangeArrowheads="1"/>
          </p:cNvSpPr>
          <p:nvPr/>
        </p:nvSpPr>
        <p:spPr bwMode="auto">
          <a:xfrm>
            <a:off x="152400" y="3581400"/>
            <a:ext cx="4489450" cy="217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	</a:t>
            </a:r>
            <a:r>
              <a:rPr lang="en-US" altLang="en-US" sz="2000"/>
              <a:t>stmt</a:t>
            </a:r>
          </a:p>
          <a:p>
            <a:endParaRPr lang="en-US" altLang="en-US" sz="2000"/>
          </a:p>
          <a:p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  expr  </a:t>
            </a:r>
            <a:r>
              <a:rPr lang="en-US" altLang="en-US" sz="2000">
                <a:latin typeface="Courier New" panose="02070309020205020404" pitchFamily="49" charset="0"/>
              </a:rPr>
              <a:t>then</a:t>
            </a:r>
            <a:r>
              <a:rPr lang="en-US" altLang="en-US" sz="2000"/>
              <a:t>     stmt      </a:t>
            </a:r>
            <a:r>
              <a:rPr lang="en-US" altLang="en-US" sz="2000">
                <a:latin typeface="Courier New" panose="02070309020205020404" pitchFamily="49" charset="0"/>
              </a:rPr>
              <a:t>else</a:t>
            </a:r>
            <a:r>
              <a:rPr lang="en-US" altLang="en-US" sz="2000"/>
              <a:t>       stmt</a:t>
            </a:r>
          </a:p>
          <a:p>
            <a:endParaRPr lang="en-US" altLang="en-US" sz="2000"/>
          </a:p>
          <a:p>
            <a:r>
              <a:rPr lang="en-US" altLang="en-US" sz="2000"/>
              <a:t>         E</a:t>
            </a:r>
            <a:r>
              <a:rPr lang="en-US" altLang="en-US" sz="2000" baseline="-25000"/>
              <a:t>1</a:t>
            </a:r>
            <a:r>
              <a:rPr lang="en-US" altLang="en-US" sz="2000"/>
              <a:t>	   </a:t>
            </a:r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 expr   </a:t>
            </a:r>
            <a:r>
              <a:rPr lang="en-US" altLang="en-US" sz="2000">
                <a:latin typeface="Courier New" panose="02070309020205020404" pitchFamily="49" charset="0"/>
              </a:rPr>
              <a:t>then</a:t>
            </a:r>
            <a:r>
              <a:rPr lang="en-US" altLang="en-US" sz="2000"/>
              <a:t>    stmt        S</a:t>
            </a:r>
            <a:r>
              <a:rPr lang="en-US" altLang="en-US" sz="2000" baseline="-25000"/>
              <a:t>2</a:t>
            </a:r>
          </a:p>
          <a:p>
            <a:endParaRPr lang="en-US" altLang="en-US" sz="2000" baseline="-25000"/>
          </a:p>
          <a:p>
            <a:r>
              <a:rPr lang="en-US" altLang="en-US" sz="2000"/>
              <a:t> 	            E</a:t>
            </a:r>
            <a:r>
              <a:rPr lang="en-US" altLang="en-US" sz="2000" baseline="-25000"/>
              <a:t>2 	           </a:t>
            </a:r>
            <a:r>
              <a:rPr lang="en-US" altLang="en-US" sz="2000"/>
              <a:t>S</a:t>
            </a:r>
            <a:r>
              <a:rPr lang="en-US" altLang="en-US" sz="2000" baseline="-25000"/>
              <a:t>1</a:t>
            </a:r>
          </a:p>
        </p:txBody>
      </p:sp>
      <p:sp>
        <p:nvSpPr>
          <p:cNvPr id="271366" name="Text Box 1030"/>
          <p:cNvSpPr txBox="1">
            <a:spLocks noChangeArrowheads="1"/>
          </p:cNvSpPr>
          <p:nvPr/>
        </p:nvSpPr>
        <p:spPr bwMode="auto">
          <a:xfrm>
            <a:off x="4953000" y="3581400"/>
            <a:ext cx="4918075" cy="278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	</a:t>
            </a:r>
            <a:r>
              <a:rPr lang="en-US" altLang="en-US" sz="2000"/>
              <a:t>stmt</a:t>
            </a:r>
          </a:p>
          <a:p>
            <a:endParaRPr lang="en-US" altLang="en-US" sz="2000"/>
          </a:p>
          <a:p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  expr  </a:t>
            </a:r>
            <a:r>
              <a:rPr lang="en-US" altLang="en-US" sz="2000">
                <a:latin typeface="Courier New" panose="02070309020205020404" pitchFamily="49" charset="0"/>
              </a:rPr>
              <a:t>then</a:t>
            </a:r>
            <a:r>
              <a:rPr lang="en-US" altLang="en-US" sz="2000"/>
              <a:t>   stmt</a:t>
            </a:r>
          </a:p>
          <a:p>
            <a:endParaRPr lang="en-US" altLang="en-US" sz="2000"/>
          </a:p>
          <a:p>
            <a:r>
              <a:rPr lang="en-US" altLang="en-US" sz="2000"/>
              <a:t>         E</a:t>
            </a:r>
            <a:r>
              <a:rPr lang="en-US" altLang="en-US" sz="2000" baseline="-25000"/>
              <a:t>1</a:t>
            </a:r>
            <a:r>
              <a:rPr lang="en-US" altLang="en-US" sz="2000"/>
              <a:t>     </a:t>
            </a:r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 expr   </a:t>
            </a:r>
            <a:r>
              <a:rPr lang="en-US" altLang="en-US" sz="2000">
                <a:latin typeface="Courier New" panose="02070309020205020404" pitchFamily="49" charset="0"/>
              </a:rPr>
              <a:t>then</a:t>
            </a:r>
            <a:r>
              <a:rPr lang="en-US" altLang="en-US" sz="2000"/>
              <a:t>   stmt  </a:t>
            </a:r>
            <a:r>
              <a:rPr lang="en-US" altLang="en-US" sz="2000">
                <a:latin typeface="Courier New" panose="02070309020205020404" pitchFamily="49" charset="0"/>
              </a:rPr>
              <a:t>else</a:t>
            </a:r>
            <a:r>
              <a:rPr lang="en-US" altLang="en-US" sz="2000"/>
              <a:t>  stmt</a:t>
            </a:r>
          </a:p>
          <a:p>
            <a:endParaRPr lang="en-US" altLang="en-US" sz="2000"/>
          </a:p>
          <a:p>
            <a:r>
              <a:rPr lang="en-US" altLang="en-US" sz="2000"/>
              <a:t>	           E</a:t>
            </a:r>
            <a:r>
              <a:rPr lang="en-US" altLang="en-US" sz="2000" baseline="-25000"/>
              <a:t>2 	          </a:t>
            </a:r>
            <a:r>
              <a:rPr lang="en-US" altLang="en-US" sz="2000"/>
              <a:t>S</a:t>
            </a:r>
            <a:r>
              <a:rPr lang="en-US" altLang="en-US" sz="2000" baseline="-25000"/>
              <a:t>1 	                  </a:t>
            </a:r>
            <a:r>
              <a:rPr lang="en-US" altLang="en-US" sz="2000"/>
              <a:t>S</a:t>
            </a:r>
            <a:r>
              <a:rPr lang="en-US" altLang="en-US" sz="2000" baseline="-25000"/>
              <a:t>2</a:t>
            </a:r>
          </a:p>
          <a:p>
            <a:endParaRPr lang="en-US" altLang="en-US" sz="2000" baseline="-25000"/>
          </a:p>
          <a:p>
            <a:endParaRPr lang="en-US" altLang="en-US" sz="2000"/>
          </a:p>
        </p:txBody>
      </p:sp>
      <p:sp>
        <p:nvSpPr>
          <p:cNvPr id="271367" name="Line 1031"/>
          <p:cNvSpPr>
            <a:spLocks noChangeShapeType="1"/>
          </p:cNvSpPr>
          <p:nvPr/>
        </p:nvSpPr>
        <p:spPr bwMode="auto">
          <a:xfrm flipH="1">
            <a:off x="457200" y="3962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68" name="Line 1032"/>
          <p:cNvSpPr>
            <a:spLocks noChangeShapeType="1"/>
          </p:cNvSpPr>
          <p:nvPr/>
        </p:nvSpPr>
        <p:spPr bwMode="auto">
          <a:xfrm flipH="1">
            <a:off x="990600" y="3962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69" name="Line 1033"/>
          <p:cNvSpPr>
            <a:spLocks noChangeShapeType="1"/>
          </p:cNvSpPr>
          <p:nvPr/>
        </p:nvSpPr>
        <p:spPr bwMode="auto">
          <a:xfrm>
            <a:off x="1295400" y="3962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0" name="Line 1034"/>
          <p:cNvSpPr>
            <a:spLocks noChangeShapeType="1"/>
          </p:cNvSpPr>
          <p:nvPr/>
        </p:nvSpPr>
        <p:spPr bwMode="auto">
          <a:xfrm>
            <a:off x="1295400" y="3962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1" name="Line 1035"/>
          <p:cNvSpPr>
            <a:spLocks noChangeShapeType="1"/>
          </p:cNvSpPr>
          <p:nvPr/>
        </p:nvSpPr>
        <p:spPr bwMode="auto">
          <a:xfrm>
            <a:off x="1295400" y="39624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2" name="Line 1036"/>
          <p:cNvSpPr>
            <a:spLocks noChangeShapeType="1"/>
          </p:cNvSpPr>
          <p:nvPr/>
        </p:nvSpPr>
        <p:spPr bwMode="auto">
          <a:xfrm>
            <a:off x="1295400" y="3962400"/>
            <a:ext cx="2971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3" name="Line 1037"/>
          <p:cNvSpPr>
            <a:spLocks noChangeShapeType="1"/>
          </p:cNvSpPr>
          <p:nvPr/>
        </p:nvSpPr>
        <p:spPr bwMode="auto">
          <a:xfrm flipH="1">
            <a:off x="1524000" y="4572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4" name="Line 1038"/>
          <p:cNvSpPr>
            <a:spLocks noChangeShapeType="1"/>
          </p:cNvSpPr>
          <p:nvPr/>
        </p:nvSpPr>
        <p:spPr bwMode="auto">
          <a:xfrm flipH="1">
            <a:off x="2057400" y="4572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5" name="Line 1039"/>
          <p:cNvSpPr>
            <a:spLocks noChangeShapeType="1"/>
          </p:cNvSpPr>
          <p:nvPr/>
        </p:nvSpPr>
        <p:spPr bwMode="auto">
          <a:xfrm>
            <a:off x="2438400" y="4572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6" name="Line 1040"/>
          <p:cNvSpPr>
            <a:spLocks noChangeShapeType="1"/>
          </p:cNvSpPr>
          <p:nvPr/>
        </p:nvSpPr>
        <p:spPr bwMode="auto">
          <a:xfrm>
            <a:off x="2438400" y="45720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7" name="Line 1041"/>
          <p:cNvSpPr>
            <a:spLocks noChangeShapeType="1"/>
          </p:cNvSpPr>
          <p:nvPr/>
        </p:nvSpPr>
        <p:spPr bwMode="auto">
          <a:xfrm flipH="1">
            <a:off x="5257800" y="3962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8" name="Line 1042"/>
          <p:cNvSpPr>
            <a:spLocks noChangeShapeType="1"/>
          </p:cNvSpPr>
          <p:nvPr/>
        </p:nvSpPr>
        <p:spPr bwMode="auto">
          <a:xfrm flipH="1">
            <a:off x="5791200" y="3962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9" name="Line 1043"/>
          <p:cNvSpPr>
            <a:spLocks noChangeShapeType="1"/>
          </p:cNvSpPr>
          <p:nvPr/>
        </p:nvSpPr>
        <p:spPr bwMode="auto">
          <a:xfrm>
            <a:off x="6096000" y="3962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0" name="Line 1044"/>
          <p:cNvSpPr>
            <a:spLocks noChangeShapeType="1"/>
          </p:cNvSpPr>
          <p:nvPr/>
        </p:nvSpPr>
        <p:spPr bwMode="auto">
          <a:xfrm>
            <a:off x="6096000" y="39624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1" name="Line 1045"/>
          <p:cNvSpPr>
            <a:spLocks noChangeShapeType="1"/>
          </p:cNvSpPr>
          <p:nvPr/>
        </p:nvSpPr>
        <p:spPr bwMode="auto">
          <a:xfrm flipH="1">
            <a:off x="6324600" y="4572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2" name="Line 1046"/>
          <p:cNvSpPr>
            <a:spLocks noChangeShapeType="1"/>
          </p:cNvSpPr>
          <p:nvPr/>
        </p:nvSpPr>
        <p:spPr bwMode="auto">
          <a:xfrm flipH="1">
            <a:off x="6858000" y="4572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3" name="Line 1047"/>
          <p:cNvSpPr>
            <a:spLocks noChangeShapeType="1"/>
          </p:cNvSpPr>
          <p:nvPr/>
        </p:nvSpPr>
        <p:spPr bwMode="auto">
          <a:xfrm>
            <a:off x="7086600" y="4572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4" name="Line 1048"/>
          <p:cNvSpPr>
            <a:spLocks noChangeShapeType="1"/>
          </p:cNvSpPr>
          <p:nvPr/>
        </p:nvSpPr>
        <p:spPr bwMode="auto">
          <a:xfrm>
            <a:off x="7086600" y="4572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5" name="Line 1049"/>
          <p:cNvSpPr>
            <a:spLocks noChangeShapeType="1"/>
          </p:cNvSpPr>
          <p:nvPr/>
        </p:nvSpPr>
        <p:spPr bwMode="auto">
          <a:xfrm>
            <a:off x="70866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6" name="Line 1050"/>
          <p:cNvSpPr>
            <a:spLocks noChangeShapeType="1"/>
          </p:cNvSpPr>
          <p:nvPr/>
        </p:nvSpPr>
        <p:spPr bwMode="auto">
          <a:xfrm>
            <a:off x="7086600" y="4572000"/>
            <a:ext cx="2438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7" name="AutoShape 1051"/>
          <p:cNvSpPr>
            <a:spLocks noChangeArrowheads="1"/>
          </p:cNvSpPr>
          <p:nvPr/>
        </p:nvSpPr>
        <p:spPr bwMode="auto">
          <a:xfrm>
            <a:off x="762000" y="46482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88" name="AutoShape 1052"/>
          <p:cNvSpPr>
            <a:spLocks noChangeArrowheads="1"/>
          </p:cNvSpPr>
          <p:nvPr/>
        </p:nvSpPr>
        <p:spPr bwMode="auto">
          <a:xfrm>
            <a:off x="1828800" y="51816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89" name="AutoShape 1053"/>
          <p:cNvSpPr>
            <a:spLocks noChangeArrowheads="1"/>
          </p:cNvSpPr>
          <p:nvPr/>
        </p:nvSpPr>
        <p:spPr bwMode="auto">
          <a:xfrm>
            <a:off x="3352800" y="51816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0" name="AutoShape 1054"/>
          <p:cNvSpPr>
            <a:spLocks noChangeArrowheads="1"/>
          </p:cNvSpPr>
          <p:nvPr/>
        </p:nvSpPr>
        <p:spPr bwMode="auto">
          <a:xfrm>
            <a:off x="4114800" y="46482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1" name="AutoShape 1055"/>
          <p:cNvSpPr>
            <a:spLocks noChangeArrowheads="1"/>
          </p:cNvSpPr>
          <p:nvPr/>
        </p:nvSpPr>
        <p:spPr bwMode="auto">
          <a:xfrm>
            <a:off x="9296400" y="52578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2" name="AutoShape 1056"/>
          <p:cNvSpPr>
            <a:spLocks noChangeArrowheads="1"/>
          </p:cNvSpPr>
          <p:nvPr/>
        </p:nvSpPr>
        <p:spPr bwMode="auto">
          <a:xfrm>
            <a:off x="8153400" y="52578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3" name="AutoShape 1057"/>
          <p:cNvSpPr>
            <a:spLocks noChangeArrowheads="1"/>
          </p:cNvSpPr>
          <p:nvPr/>
        </p:nvSpPr>
        <p:spPr bwMode="auto">
          <a:xfrm>
            <a:off x="6629400" y="52578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4" name="AutoShape 1058"/>
          <p:cNvSpPr>
            <a:spLocks noChangeArrowheads="1"/>
          </p:cNvSpPr>
          <p:nvPr/>
        </p:nvSpPr>
        <p:spPr bwMode="auto">
          <a:xfrm>
            <a:off x="5562600" y="46482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5" name="Line 1059"/>
          <p:cNvSpPr>
            <a:spLocks noChangeShapeType="1"/>
          </p:cNvSpPr>
          <p:nvPr/>
        </p:nvSpPr>
        <p:spPr bwMode="auto">
          <a:xfrm>
            <a:off x="4800600" y="36576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96" name="Text Box 1060"/>
          <p:cNvSpPr txBox="1">
            <a:spLocks noChangeArrowheads="1"/>
          </p:cNvSpPr>
          <p:nvPr/>
        </p:nvSpPr>
        <p:spPr bwMode="auto">
          <a:xfrm>
            <a:off x="1660525" y="5832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</a:p>
        </p:txBody>
      </p:sp>
      <p:sp>
        <p:nvSpPr>
          <p:cNvPr id="271397" name="Text Box 1061"/>
          <p:cNvSpPr txBox="1">
            <a:spLocks noChangeArrowheads="1"/>
          </p:cNvSpPr>
          <p:nvPr/>
        </p:nvSpPr>
        <p:spPr bwMode="auto">
          <a:xfrm>
            <a:off x="7391400" y="579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62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8226-D1CA-4793-A3D9-280A016EE11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Ambiguity (cont.)</a:t>
            </a: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669925" y="1489075"/>
            <a:ext cx="82200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 We prefer the second parse tree (else matches with closest if).</a:t>
            </a:r>
          </a:p>
          <a:p>
            <a:pPr>
              <a:buFontTx/>
              <a:buChar char="•"/>
            </a:pPr>
            <a:r>
              <a:rPr lang="en-US" altLang="en-US"/>
              <a:t>  So, we have to disambiguate our grammar to reflect this choice.</a:t>
            </a:r>
          </a:p>
          <a:p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  The unambiguous grammar will be:</a:t>
            </a:r>
          </a:p>
          <a:p>
            <a:endParaRPr lang="en-US" altLang="en-US"/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914400" y="3200400"/>
            <a:ext cx="86661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stmt </a:t>
            </a:r>
            <a:r>
              <a:rPr lang="en-US" altLang="en-US" sz="2000">
                <a:sym typeface="Symbol" panose="05050102010706020507" pitchFamily="18" charset="2"/>
              </a:rPr>
              <a:t>  matchedstmt  |  unmatchedstmt</a:t>
            </a:r>
          </a:p>
          <a:p>
            <a:endParaRPr lang="en-US" altLang="en-US" sz="2000">
              <a:sym typeface="Symbol" panose="05050102010706020507" pitchFamily="18" charset="2"/>
            </a:endParaRPr>
          </a:p>
          <a:p>
            <a:r>
              <a:rPr lang="en-US" altLang="en-US" sz="2000">
                <a:sym typeface="Symbol" panose="05050102010706020507" pitchFamily="18" charset="2"/>
              </a:rPr>
              <a:t>matchedstmt 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if</a:t>
            </a:r>
            <a:r>
              <a:rPr lang="en-US" altLang="en-US" sz="2000">
                <a:sym typeface="Symbol" panose="05050102010706020507" pitchFamily="18" charset="2"/>
              </a:rPr>
              <a:t>  expr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then</a:t>
            </a:r>
            <a:r>
              <a:rPr lang="en-US" altLang="en-US" sz="2000">
                <a:sym typeface="Symbol" panose="05050102010706020507" pitchFamily="18" charset="2"/>
              </a:rPr>
              <a:t>  matchedstmt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else</a:t>
            </a:r>
            <a:r>
              <a:rPr lang="en-US" altLang="en-US" sz="2000">
                <a:sym typeface="Symbol" panose="05050102010706020507" pitchFamily="18" charset="2"/>
              </a:rPr>
              <a:t>  matchedstmt    |   otherstmts</a:t>
            </a:r>
          </a:p>
          <a:p>
            <a:endParaRPr lang="en-US" altLang="en-US" sz="2000">
              <a:sym typeface="Symbol" panose="05050102010706020507" pitchFamily="18" charset="2"/>
            </a:endParaRPr>
          </a:p>
          <a:p>
            <a:r>
              <a:rPr lang="en-US" altLang="en-US" sz="2000">
                <a:sym typeface="Symbol" panose="05050102010706020507" pitchFamily="18" charset="2"/>
              </a:rPr>
              <a:t>unmatchedstmt 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if</a:t>
            </a:r>
            <a:r>
              <a:rPr lang="en-US" altLang="en-US" sz="2000">
                <a:sym typeface="Symbol" panose="05050102010706020507" pitchFamily="18" charset="2"/>
              </a:rPr>
              <a:t>  expr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then</a:t>
            </a:r>
            <a:r>
              <a:rPr lang="en-US" altLang="en-US" sz="2000">
                <a:sym typeface="Symbol" panose="05050102010706020507" pitchFamily="18" charset="2"/>
              </a:rPr>
              <a:t>  stmt    |</a:t>
            </a:r>
          </a:p>
          <a:p>
            <a:r>
              <a:rPr lang="en-US" altLang="en-US" sz="2000">
                <a:sym typeface="Symbol" panose="05050102010706020507" pitchFamily="18" charset="2"/>
              </a:rPr>
              <a:t>                            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if</a:t>
            </a:r>
            <a:r>
              <a:rPr lang="en-US" altLang="en-US" sz="2000">
                <a:sym typeface="Symbol" panose="05050102010706020507" pitchFamily="18" charset="2"/>
              </a:rPr>
              <a:t>  expr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then</a:t>
            </a:r>
            <a:r>
              <a:rPr lang="en-US" altLang="en-US" sz="2000">
                <a:sym typeface="Symbol" panose="05050102010706020507" pitchFamily="18" charset="2"/>
              </a:rPr>
              <a:t>  matchedstmt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else</a:t>
            </a:r>
            <a:r>
              <a:rPr lang="en-US" altLang="en-US" sz="2000">
                <a:sym typeface="Symbol" panose="05050102010706020507" pitchFamily="18" charset="2"/>
              </a:rPr>
              <a:t>  unmatchedstmt</a:t>
            </a:r>
          </a:p>
        </p:txBody>
      </p:sp>
    </p:spTree>
    <p:extLst>
      <p:ext uri="{BB962C8B-B14F-4D97-AF65-F5344CB8AC3E}">
        <p14:creationId xmlns:p14="http://schemas.microsoft.com/office/powerpoint/2010/main" val="146132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Quick Review 1/3 - What is a Compiler?</a:t>
            </a:r>
            <a:endParaRPr lang="en-US" altLang="en-US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9372600" cy="46482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dirty="0" smtClean="0"/>
              <a:t>A compiler is a program </a:t>
            </a:r>
            <a:r>
              <a:rPr lang="en-US" altLang="en-US" dirty="0"/>
              <a:t>that takes a program written in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source language </a:t>
            </a:r>
            <a:r>
              <a:rPr lang="en-US" altLang="en-US" dirty="0" smtClean="0">
                <a:solidFill>
                  <a:srgbClr val="FF0000"/>
                </a:solidFill>
              </a:rPr>
              <a:t>(usually a High Level Programming Language)</a:t>
            </a:r>
            <a:r>
              <a:rPr lang="en-US" altLang="en-US" dirty="0" smtClean="0"/>
              <a:t> and </a:t>
            </a:r>
            <a:r>
              <a:rPr lang="en-US" altLang="en-US" dirty="0"/>
              <a:t>translates it into an equivalent program in a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FF0000"/>
                </a:solidFill>
              </a:rPr>
              <a:t>target language (usually an Intermediate Code, Machine Code or Relocatable Object File).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altLang="en-US" dirty="0"/>
          </a:p>
        </p:txBody>
      </p:sp>
      <p:grpSp>
        <p:nvGrpSpPr>
          <p:cNvPr id="243722" name="Group 10"/>
          <p:cNvGrpSpPr>
            <a:grpSpLocks/>
          </p:cNvGrpSpPr>
          <p:nvPr/>
        </p:nvGrpSpPr>
        <p:grpSpPr bwMode="auto">
          <a:xfrm>
            <a:off x="549275" y="4191000"/>
            <a:ext cx="8407400" cy="2133600"/>
            <a:chOff x="450" y="1680"/>
            <a:chExt cx="5296" cy="1344"/>
          </a:xfrm>
        </p:grpSpPr>
        <p:sp>
          <p:nvSpPr>
            <p:cNvPr id="243723" name="Rectangle 11"/>
            <p:cNvSpPr>
              <a:spLocks noChangeArrowheads="1"/>
            </p:cNvSpPr>
            <p:nvPr/>
          </p:nvSpPr>
          <p:spPr bwMode="auto">
            <a:xfrm>
              <a:off x="2304" y="1680"/>
              <a:ext cx="1536" cy="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COMPILER</a:t>
              </a:r>
            </a:p>
          </p:txBody>
        </p:sp>
        <p:sp>
          <p:nvSpPr>
            <p:cNvPr id="243724" name="Line 12"/>
            <p:cNvSpPr>
              <a:spLocks noChangeShapeType="1"/>
            </p:cNvSpPr>
            <p:nvPr/>
          </p:nvSpPr>
          <p:spPr bwMode="auto">
            <a:xfrm>
              <a:off x="2026" y="2016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25" name="Line 13"/>
            <p:cNvSpPr>
              <a:spLocks noChangeShapeType="1"/>
            </p:cNvSpPr>
            <p:nvPr/>
          </p:nvSpPr>
          <p:spPr bwMode="auto">
            <a:xfrm>
              <a:off x="3840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26" name="Text Box 14"/>
            <p:cNvSpPr txBox="1">
              <a:spLocks noChangeArrowheads="1"/>
            </p:cNvSpPr>
            <p:nvPr/>
          </p:nvSpPr>
          <p:spPr bwMode="auto">
            <a:xfrm>
              <a:off x="450" y="1870"/>
              <a:ext cx="14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/>
                <a:t>Source </a:t>
              </a:r>
              <a:r>
                <a:rPr lang="en-US" altLang="en-US" b="1" dirty="0" smtClean="0"/>
                <a:t>Program</a:t>
              </a:r>
              <a:endParaRPr lang="en-US" altLang="en-US" b="1" dirty="0"/>
            </a:p>
          </p:txBody>
        </p:sp>
        <p:sp>
          <p:nvSpPr>
            <p:cNvPr id="243727" name="Text Box 15"/>
            <p:cNvSpPr txBox="1">
              <a:spLocks noChangeArrowheads="1"/>
            </p:cNvSpPr>
            <p:nvPr/>
          </p:nvSpPr>
          <p:spPr bwMode="auto">
            <a:xfrm>
              <a:off x="4301" y="1870"/>
              <a:ext cx="14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/>
                <a:t>Target </a:t>
              </a:r>
              <a:r>
                <a:rPr lang="en-US" altLang="en-US" b="1" dirty="0" smtClean="0"/>
                <a:t>Program</a:t>
              </a:r>
              <a:endParaRPr lang="en-US" altLang="en-US" b="1" dirty="0"/>
            </a:p>
          </p:txBody>
        </p:sp>
        <p:sp>
          <p:nvSpPr>
            <p:cNvPr id="243728" name="Line 16"/>
            <p:cNvSpPr>
              <a:spLocks noChangeShapeType="1"/>
            </p:cNvSpPr>
            <p:nvPr/>
          </p:nvSpPr>
          <p:spPr bwMode="auto">
            <a:xfrm>
              <a:off x="3024" y="23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29" name="Text Box 17"/>
            <p:cNvSpPr txBox="1">
              <a:spLocks noChangeArrowheads="1"/>
            </p:cNvSpPr>
            <p:nvPr/>
          </p:nvSpPr>
          <p:spPr bwMode="auto">
            <a:xfrm>
              <a:off x="2304" y="2736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/>
                <a:t>Error Messages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02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6114-7070-4D41-999C-006FF65C4CA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Ambiguity – Operator Precedence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Ambiguous grammars (because of ambiguous operators) can be disambiguated according to the precedence and associativity rules.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/>
              <a:t>	E </a:t>
            </a:r>
            <a:r>
              <a:rPr lang="en-US" altLang="en-US">
                <a:sym typeface="Symbol" panose="05050102010706020507" pitchFamily="18" charset="2"/>
              </a:rPr>
              <a:t> E+E  |  E*E  |  E^E  |  id  |  (E)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	    </a:t>
            </a:r>
            <a:r>
              <a:rPr lang="en-US" altLang="en-US" sz="1800">
                <a:sym typeface="Symbol" panose="05050102010706020507" pitchFamily="18" charset="2"/>
              </a:rPr>
              <a:t>disambiguate the grammar 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		precedence:  	^   (right to left)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				*   (left to right)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				+   (left to right)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E  E+T  |  T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T  T*F  |  F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F  G^F  |  G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G  id  |  (E)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066800" y="3200400"/>
            <a:ext cx="587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ym typeface="Symbol" panose="05050102010706020507" pitchFamily="18" charset="2"/>
              </a:rPr>
              <a:t></a:t>
            </a: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137127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8A7E-C5DA-4190-9B63-FBCF084D625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 Recursion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grammar is  </a:t>
            </a:r>
            <a:r>
              <a:rPr lang="en-US" altLang="en-US" b="1" i="1"/>
              <a:t>left recursive</a:t>
            </a:r>
            <a:r>
              <a:rPr lang="en-US" altLang="en-US"/>
              <a:t>  if it has a non-terminal A such that there is  a derivation.</a:t>
            </a:r>
          </a:p>
          <a:p>
            <a:pPr>
              <a:buFontTx/>
              <a:buNone/>
            </a:pPr>
            <a:r>
              <a:rPr lang="en-US" altLang="en-US" sz="1000"/>
              <a:t>	</a:t>
            </a:r>
          </a:p>
          <a:p>
            <a:pPr>
              <a:buFontTx/>
              <a:buNone/>
            </a:pPr>
            <a:r>
              <a:rPr lang="en-US" altLang="en-US"/>
              <a:t>	 A </a:t>
            </a:r>
            <a:r>
              <a:rPr lang="en-US" altLang="en-US">
                <a:sym typeface="Symbol" panose="05050102010706020507" pitchFamily="18" charset="2"/>
              </a:rPr>
              <a:t> A	for some string  </a:t>
            </a:r>
          </a:p>
          <a:p>
            <a:pPr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Top-down parsing techniques </a:t>
            </a:r>
            <a:r>
              <a:rPr lang="en-US" altLang="en-US" b="1">
                <a:sym typeface="Symbol" panose="05050102010706020507" pitchFamily="18" charset="2"/>
              </a:rPr>
              <a:t>cannot</a:t>
            </a:r>
            <a:r>
              <a:rPr lang="en-US" altLang="en-US">
                <a:sym typeface="Symbol" panose="05050102010706020507" pitchFamily="18" charset="2"/>
              </a:rPr>
              <a:t> handle left-recursive grammars.</a:t>
            </a:r>
          </a:p>
          <a:p>
            <a:r>
              <a:rPr lang="en-US" altLang="en-US">
                <a:sym typeface="Symbol" panose="05050102010706020507" pitchFamily="18" charset="2"/>
              </a:rPr>
              <a:t>So, we have to convert our left-recursive grammar into an equivalent grammar which is not left-recursive.</a:t>
            </a:r>
          </a:p>
          <a:p>
            <a:r>
              <a:rPr lang="en-US" altLang="en-US">
                <a:sym typeface="Symbol" panose="05050102010706020507" pitchFamily="18" charset="2"/>
              </a:rPr>
              <a:t>The left-recursion may appear in a single step of the derivation (</a:t>
            </a:r>
            <a:r>
              <a:rPr lang="en-US" altLang="en-US" i="1">
                <a:sym typeface="Symbol" panose="05050102010706020507" pitchFamily="18" charset="2"/>
              </a:rPr>
              <a:t>immediate left-recursion</a:t>
            </a:r>
            <a:r>
              <a:rPr lang="en-US" altLang="en-US">
                <a:sym typeface="Symbol" panose="05050102010706020507" pitchFamily="18" charset="2"/>
              </a:rPr>
              <a:t>), or may appear in more than one step of     the derivation.</a:t>
            </a: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1143000" y="2209800"/>
            <a:ext cx="284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09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D11C-9A15-4912-A012-DB2D86BB003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Immediate Left-Recursion</a:t>
            </a:r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652938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ym typeface="Symbol" panose="05050102010706020507" pitchFamily="18" charset="2"/>
              </a:rPr>
              <a:t>A  A  |       	where  does not start with A</a:t>
            </a:r>
          </a:p>
          <a:p>
            <a:pPr>
              <a:spcBef>
                <a:spcPct val="20000"/>
              </a:spcBef>
            </a:pPr>
            <a:r>
              <a:rPr lang="en-US" altLang="en-US">
                <a:sym typeface="Symbol" panose="05050102010706020507" pitchFamily="18" charset="2"/>
              </a:rPr>
              <a:t>	</a:t>
            </a:r>
            <a:r>
              <a:rPr lang="en-US" altLang="en-US" sz="3200">
                <a:sym typeface="Symbol" panose="05050102010706020507" pitchFamily="18" charset="2"/>
              </a:rPr>
              <a:t></a:t>
            </a:r>
            <a:r>
              <a:rPr lang="en-US" altLang="en-US">
                <a:sym typeface="Symbol" panose="05050102010706020507" pitchFamily="18" charset="2"/>
              </a:rPr>
              <a:t>	eliminate immediate left recursion</a:t>
            </a:r>
          </a:p>
          <a:p>
            <a:pPr>
              <a:spcBef>
                <a:spcPct val="20000"/>
              </a:spcBef>
            </a:pPr>
            <a:r>
              <a:rPr lang="en-US" altLang="en-US">
                <a:sym typeface="Symbol" panose="05050102010706020507" pitchFamily="18" charset="2"/>
              </a:rPr>
              <a:t>A   A</a:t>
            </a:r>
            <a:r>
              <a:rPr lang="en-US" altLang="en-US" baseline="30000">
                <a:sym typeface="Symbol" panose="05050102010706020507" pitchFamily="18" charset="2"/>
              </a:rPr>
              <a:t>’</a:t>
            </a:r>
          </a:p>
          <a:p>
            <a:pPr>
              <a:spcBef>
                <a:spcPct val="20000"/>
              </a:spcBef>
            </a:pPr>
            <a:r>
              <a:rPr lang="en-US" altLang="en-US">
                <a:sym typeface="Symbol" panose="05050102010706020507" pitchFamily="18" charset="2"/>
              </a:rPr>
              <a:t>A</a:t>
            </a:r>
            <a:r>
              <a:rPr lang="en-US" altLang="en-US" baseline="30000">
                <a:sym typeface="Symbol" panose="05050102010706020507" pitchFamily="18" charset="2"/>
              </a:rPr>
              <a:t>’</a:t>
            </a:r>
            <a:r>
              <a:rPr lang="en-US" altLang="en-US">
                <a:sym typeface="Symbol" panose="05050102010706020507" pitchFamily="18" charset="2"/>
              </a:rPr>
              <a:t>   A</a:t>
            </a:r>
            <a:r>
              <a:rPr lang="en-US" altLang="en-US" baseline="30000">
                <a:sym typeface="Symbol" panose="05050102010706020507" pitchFamily="18" charset="2"/>
              </a:rPr>
              <a:t>’</a:t>
            </a:r>
            <a:r>
              <a:rPr lang="en-US" altLang="en-US">
                <a:sym typeface="Symbol" panose="05050102010706020507" pitchFamily="18" charset="2"/>
              </a:rPr>
              <a:t>  |   	an equivalent grammar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685800" y="4114800"/>
            <a:ext cx="88550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ym typeface="Symbol" panose="05050102010706020507" pitchFamily="18" charset="2"/>
              </a:rPr>
              <a:t>A  A 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 | ... | A </a:t>
            </a:r>
            <a:r>
              <a:rPr lang="en-US" altLang="en-US" baseline="-25000">
                <a:sym typeface="Symbol" panose="05050102010706020507" pitchFamily="18" charset="2"/>
              </a:rPr>
              <a:t>m</a:t>
            </a:r>
            <a:r>
              <a:rPr lang="en-US" altLang="en-US">
                <a:sym typeface="Symbol" panose="05050102010706020507" pitchFamily="18" charset="2"/>
              </a:rPr>
              <a:t> | 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 | ... | </a:t>
            </a:r>
            <a:r>
              <a:rPr lang="en-US" altLang="en-US" baseline="-25000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 	where 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 ... </a:t>
            </a:r>
            <a:r>
              <a:rPr lang="en-US" altLang="en-US" baseline="-25000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 do not start with A</a:t>
            </a:r>
          </a:p>
          <a:p>
            <a:pPr>
              <a:spcBef>
                <a:spcPct val="20000"/>
              </a:spcBef>
            </a:pPr>
            <a:r>
              <a:rPr lang="en-US" altLang="en-US">
                <a:sym typeface="Symbol" panose="05050102010706020507" pitchFamily="18" charset="2"/>
              </a:rPr>
              <a:t>	</a:t>
            </a:r>
            <a:r>
              <a:rPr lang="en-US" altLang="en-US" sz="3200">
                <a:sym typeface="Symbol" panose="05050102010706020507" pitchFamily="18" charset="2"/>
              </a:rPr>
              <a:t></a:t>
            </a:r>
            <a:r>
              <a:rPr lang="en-US" altLang="en-US">
                <a:sym typeface="Symbol" panose="05050102010706020507" pitchFamily="18" charset="2"/>
              </a:rPr>
              <a:t>	eliminate immediate left recursion</a:t>
            </a:r>
          </a:p>
          <a:p>
            <a:pPr>
              <a:spcBef>
                <a:spcPct val="20000"/>
              </a:spcBef>
            </a:pPr>
            <a:r>
              <a:rPr lang="en-US" altLang="en-US">
                <a:sym typeface="Symbol" panose="05050102010706020507" pitchFamily="18" charset="2"/>
              </a:rPr>
              <a:t>A  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 A</a:t>
            </a:r>
            <a:r>
              <a:rPr lang="en-US" altLang="en-US" baseline="30000">
                <a:sym typeface="Symbol" panose="05050102010706020507" pitchFamily="18" charset="2"/>
              </a:rPr>
              <a:t>’  </a:t>
            </a:r>
            <a:r>
              <a:rPr lang="en-US" altLang="en-US">
                <a:sym typeface="Symbol" panose="05050102010706020507" pitchFamily="18" charset="2"/>
              </a:rPr>
              <a:t>| ... | </a:t>
            </a:r>
            <a:r>
              <a:rPr lang="en-US" altLang="en-US" baseline="-25000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 A</a:t>
            </a:r>
            <a:r>
              <a:rPr lang="en-US" altLang="en-US" baseline="30000">
                <a:sym typeface="Symbol" panose="05050102010706020507" pitchFamily="18" charset="2"/>
              </a:rPr>
              <a:t>’</a:t>
            </a:r>
          </a:p>
          <a:p>
            <a:pPr>
              <a:spcBef>
                <a:spcPct val="20000"/>
              </a:spcBef>
            </a:pPr>
            <a:r>
              <a:rPr lang="en-US" altLang="en-US">
                <a:sym typeface="Symbol" panose="05050102010706020507" pitchFamily="18" charset="2"/>
              </a:rPr>
              <a:t>A</a:t>
            </a:r>
            <a:r>
              <a:rPr lang="en-US" altLang="en-US" baseline="30000">
                <a:sym typeface="Symbol" panose="05050102010706020507" pitchFamily="18" charset="2"/>
              </a:rPr>
              <a:t>’</a:t>
            </a:r>
            <a:r>
              <a:rPr lang="en-US" altLang="en-US">
                <a:sym typeface="Symbol" panose="05050102010706020507" pitchFamily="18" charset="2"/>
              </a:rPr>
              <a:t>  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 A</a:t>
            </a:r>
            <a:r>
              <a:rPr lang="en-US" altLang="en-US" baseline="30000">
                <a:sym typeface="Symbol" panose="05050102010706020507" pitchFamily="18" charset="2"/>
              </a:rPr>
              <a:t>’</a:t>
            </a:r>
            <a:r>
              <a:rPr lang="en-US" altLang="en-US">
                <a:sym typeface="Symbol" panose="05050102010706020507" pitchFamily="18" charset="2"/>
              </a:rPr>
              <a:t>  | ... | </a:t>
            </a:r>
            <a:r>
              <a:rPr lang="en-US" altLang="en-US" baseline="-25000">
                <a:sym typeface="Symbol" panose="05050102010706020507" pitchFamily="18" charset="2"/>
              </a:rPr>
              <a:t>m</a:t>
            </a:r>
            <a:r>
              <a:rPr lang="en-US" altLang="en-US">
                <a:sym typeface="Symbol" panose="05050102010706020507" pitchFamily="18" charset="2"/>
              </a:rPr>
              <a:t> A</a:t>
            </a:r>
            <a:r>
              <a:rPr lang="en-US" altLang="en-US" baseline="30000">
                <a:sym typeface="Symbol" panose="05050102010706020507" pitchFamily="18" charset="2"/>
              </a:rPr>
              <a:t>’</a:t>
            </a:r>
            <a:r>
              <a:rPr lang="en-US" altLang="en-US">
                <a:sym typeface="Symbol" panose="05050102010706020507" pitchFamily="18" charset="2"/>
              </a:rPr>
              <a:t>  |  		an equivalent grammar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381000" y="3657600"/>
            <a:ext cx="148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 general,</a:t>
            </a:r>
          </a:p>
        </p:txBody>
      </p:sp>
    </p:spTree>
    <p:extLst>
      <p:ext uri="{BB962C8B-B14F-4D97-AF65-F5344CB8AC3E}">
        <p14:creationId xmlns:p14="http://schemas.microsoft.com/office/powerpoint/2010/main" val="11654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C8A8-D5CA-45F4-B427-C4D92C08D83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Immediate Left-Recursion -- Example</a:t>
            </a:r>
          </a:p>
        </p:txBody>
      </p:sp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1600200" y="1295400"/>
            <a:ext cx="1916113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ym typeface="Symbol" panose="05050102010706020507" pitchFamily="18" charset="2"/>
              </a:rPr>
              <a:t>E  E+T  |  T</a:t>
            </a:r>
          </a:p>
          <a:p>
            <a:pPr>
              <a:spcBef>
                <a:spcPct val="20000"/>
              </a:spcBef>
            </a:pPr>
            <a:r>
              <a:rPr lang="en-US" altLang="en-US">
                <a:sym typeface="Symbol" panose="05050102010706020507" pitchFamily="18" charset="2"/>
              </a:rPr>
              <a:t>T  T*F  |  F</a:t>
            </a:r>
          </a:p>
          <a:p>
            <a:pPr>
              <a:spcBef>
                <a:spcPct val="20000"/>
              </a:spcBef>
            </a:pPr>
            <a:r>
              <a:rPr lang="en-US" altLang="en-US">
                <a:sym typeface="Symbol" panose="05050102010706020507" pitchFamily="18" charset="2"/>
              </a:rPr>
              <a:t>F  id  |  (E)</a:t>
            </a:r>
          </a:p>
          <a:p>
            <a:endParaRPr lang="en-US" altLang="en-US"/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1676400" y="3505200"/>
            <a:ext cx="1965325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ym typeface="Symbol" panose="05050102010706020507" pitchFamily="18" charset="2"/>
              </a:rPr>
              <a:t>E  T E</a:t>
            </a:r>
            <a:r>
              <a:rPr lang="en-US" altLang="en-US" baseline="30000">
                <a:sym typeface="Symbol" panose="05050102010706020507" pitchFamily="18" charset="2"/>
              </a:rPr>
              <a:t>’</a:t>
            </a:r>
            <a:endParaRPr lang="en-US" altLang="en-US" baseline="-25000"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en-US">
                <a:sym typeface="Symbol" panose="05050102010706020507" pitchFamily="18" charset="2"/>
              </a:rPr>
              <a:t>E</a:t>
            </a:r>
            <a:r>
              <a:rPr lang="en-US" altLang="en-US" baseline="30000">
                <a:sym typeface="Symbol" panose="05050102010706020507" pitchFamily="18" charset="2"/>
              </a:rPr>
              <a:t>’ </a:t>
            </a:r>
            <a:r>
              <a:rPr lang="en-US" altLang="en-US">
                <a:sym typeface="Symbol" panose="05050102010706020507" pitchFamily="18" charset="2"/>
              </a:rPr>
              <a:t> +T E</a:t>
            </a:r>
            <a:r>
              <a:rPr lang="en-US" altLang="en-US" baseline="30000">
                <a:sym typeface="Symbol" panose="05050102010706020507" pitchFamily="18" charset="2"/>
              </a:rPr>
              <a:t>’</a:t>
            </a:r>
            <a:r>
              <a:rPr lang="en-US" altLang="en-US">
                <a:sym typeface="Symbol" panose="05050102010706020507" pitchFamily="18" charset="2"/>
              </a:rPr>
              <a:t> | </a:t>
            </a:r>
          </a:p>
          <a:p>
            <a:pPr>
              <a:spcBef>
                <a:spcPct val="20000"/>
              </a:spcBef>
            </a:pPr>
            <a:r>
              <a:rPr lang="en-US" altLang="en-US">
                <a:sym typeface="Symbol" panose="05050102010706020507" pitchFamily="18" charset="2"/>
              </a:rPr>
              <a:t>T  F T</a:t>
            </a:r>
            <a:r>
              <a:rPr lang="en-US" altLang="en-US" baseline="30000">
                <a:sym typeface="Symbol" panose="05050102010706020507" pitchFamily="18" charset="2"/>
              </a:rPr>
              <a:t>’</a:t>
            </a:r>
            <a:endParaRPr lang="en-US" altLang="en-US"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en-US">
                <a:sym typeface="Symbol" panose="05050102010706020507" pitchFamily="18" charset="2"/>
              </a:rPr>
              <a:t>T</a:t>
            </a:r>
            <a:r>
              <a:rPr lang="en-US" altLang="en-US" baseline="30000">
                <a:sym typeface="Symbol" panose="05050102010706020507" pitchFamily="18" charset="2"/>
              </a:rPr>
              <a:t>’</a:t>
            </a:r>
            <a:r>
              <a:rPr lang="en-US" altLang="en-US">
                <a:sym typeface="Symbol" panose="05050102010706020507" pitchFamily="18" charset="2"/>
              </a:rPr>
              <a:t>  *F T</a:t>
            </a:r>
            <a:r>
              <a:rPr lang="en-US" altLang="en-US" baseline="30000">
                <a:sym typeface="Symbol" panose="05050102010706020507" pitchFamily="18" charset="2"/>
              </a:rPr>
              <a:t>’</a:t>
            </a:r>
            <a:r>
              <a:rPr lang="en-US" altLang="en-US">
                <a:sym typeface="Symbol" panose="05050102010706020507" pitchFamily="18" charset="2"/>
              </a:rPr>
              <a:t>  | </a:t>
            </a:r>
          </a:p>
          <a:p>
            <a:pPr>
              <a:spcBef>
                <a:spcPct val="20000"/>
              </a:spcBef>
            </a:pPr>
            <a:r>
              <a:rPr lang="en-US" altLang="en-US">
                <a:sym typeface="Symbol" panose="05050102010706020507" pitchFamily="18" charset="2"/>
              </a:rPr>
              <a:t>F  id  |  (E)</a:t>
            </a:r>
          </a:p>
          <a:p>
            <a:endParaRPr lang="en-US" altLang="en-US"/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1889125" y="2784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1981200" y="2819400"/>
            <a:ext cx="5278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ym typeface="Symbol" panose="05050102010706020507" pitchFamily="18" charset="2"/>
              </a:rPr>
              <a:t></a:t>
            </a:r>
            <a:r>
              <a:rPr lang="en-US" altLang="en-US">
                <a:sym typeface="Symbol" panose="05050102010706020507" pitchFamily="18" charset="2"/>
              </a:rPr>
              <a:t> 	eliminate immediate left recursion</a:t>
            </a:r>
          </a:p>
        </p:txBody>
      </p:sp>
    </p:spTree>
    <p:extLst>
      <p:ext uri="{BB962C8B-B14F-4D97-AF65-F5344CB8AC3E}">
        <p14:creationId xmlns:p14="http://schemas.microsoft.com/office/powerpoint/2010/main" val="39464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AA8C-5010-4230-8996-9BE796684C9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Left-Recursion -- Problem</a:t>
            </a:r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86391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 A grammar cannot be immediately left-recursive, but it still can be </a:t>
            </a:r>
          </a:p>
          <a:p>
            <a:r>
              <a:rPr lang="en-US" altLang="en-US"/>
              <a:t>   left-recursive.</a:t>
            </a:r>
          </a:p>
          <a:p>
            <a:pPr>
              <a:buFontTx/>
              <a:buChar char="•"/>
            </a:pPr>
            <a:r>
              <a:rPr lang="en-US" altLang="en-US"/>
              <a:t>  By just eliminating the immediate left-recursion, we may not get </a:t>
            </a:r>
          </a:p>
          <a:p>
            <a:r>
              <a:rPr lang="en-US" altLang="en-US"/>
              <a:t>   a grammar which is not left-recursive.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746125" y="3470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609600" y="3124200"/>
            <a:ext cx="875823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ym typeface="Symbol" panose="05050102010706020507" pitchFamily="18" charset="2"/>
              </a:rPr>
              <a:t>	S  Aa | b</a:t>
            </a:r>
          </a:p>
          <a:p>
            <a:r>
              <a:rPr lang="en-US" altLang="en-US">
                <a:sym typeface="Symbol" panose="05050102010706020507" pitchFamily="18" charset="2"/>
              </a:rPr>
              <a:t>	A  Sc | d	This grammar is not immediately left-recursive,</a:t>
            </a:r>
          </a:p>
          <a:p>
            <a:r>
              <a:rPr lang="en-US" altLang="en-US">
                <a:sym typeface="Symbol" panose="05050102010706020507" pitchFamily="18" charset="2"/>
              </a:rPr>
              <a:t>			but it is still left-recursive.</a:t>
            </a:r>
          </a:p>
          <a:p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	</a:t>
            </a:r>
            <a:r>
              <a:rPr lang="en-US" altLang="en-US" u="sng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 Aa  </a:t>
            </a:r>
            <a:r>
              <a:rPr lang="en-US" altLang="en-US" u="sng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ca    	or</a:t>
            </a:r>
          </a:p>
          <a:p>
            <a:r>
              <a:rPr lang="en-US" altLang="en-US">
                <a:sym typeface="Symbol" panose="05050102010706020507" pitchFamily="18" charset="2"/>
              </a:rPr>
              <a:t>	</a:t>
            </a:r>
            <a:r>
              <a:rPr lang="en-US" altLang="en-US" u="sng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 Sc  </a:t>
            </a:r>
            <a:r>
              <a:rPr lang="en-US" altLang="en-US" u="sng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ac 	causes to a left-recursion</a:t>
            </a:r>
          </a:p>
          <a:p>
            <a:endParaRPr lang="en-US" altLang="en-US"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r>
              <a:rPr lang="en-US" altLang="en-US">
                <a:sym typeface="Symbol" panose="05050102010706020507" pitchFamily="18" charset="2"/>
              </a:rPr>
              <a:t>  So, we have to eliminate all left-recursions from our grammar</a:t>
            </a:r>
          </a:p>
        </p:txBody>
      </p:sp>
    </p:spTree>
    <p:extLst>
      <p:ext uri="{BB962C8B-B14F-4D97-AF65-F5344CB8AC3E}">
        <p14:creationId xmlns:p14="http://schemas.microsoft.com/office/powerpoint/2010/main" val="25859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3C45-C277-4569-93C4-4DD8C2E2D0D5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Eliminate Left-Recursion -- Algorithm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altLang="en-US" dirty="0"/>
              <a:t>- Arrange non-terminals in some order:  A</a:t>
            </a:r>
            <a:r>
              <a:rPr lang="en-US" altLang="en-US" baseline="-25000" dirty="0"/>
              <a:t>1</a:t>
            </a:r>
            <a:r>
              <a:rPr lang="en-US" altLang="en-US" dirty="0"/>
              <a:t> ... A</a:t>
            </a:r>
            <a:r>
              <a:rPr lang="en-US" altLang="en-US" baseline="-25000" dirty="0"/>
              <a:t>n</a:t>
            </a:r>
            <a:endParaRPr lang="en-US" altLang="en-US" dirty="0"/>
          </a:p>
          <a:p>
            <a:pPr marL="457200" indent="-457200">
              <a:buFontTx/>
              <a:buNone/>
            </a:pPr>
            <a:r>
              <a:rPr lang="en-US" altLang="en-US" b="1" dirty="0"/>
              <a:t>- for</a:t>
            </a:r>
            <a:r>
              <a:rPr lang="en-US" altLang="en-US" dirty="0"/>
              <a:t>  </a:t>
            </a:r>
            <a:r>
              <a:rPr lang="en-US" altLang="en-US" dirty="0" err="1"/>
              <a:t>i</a:t>
            </a:r>
            <a:r>
              <a:rPr lang="en-US" altLang="en-US" dirty="0"/>
              <a:t>  </a:t>
            </a:r>
            <a:r>
              <a:rPr lang="en-US" altLang="en-US" b="1" dirty="0">
                <a:sym typeface="Symbol" panose="05050102010706020507" pitchFamily="18" charset="2"/>
              </a:rPr>
              <a:t>from</a:t>
            </a:r>
            <a:r>
              <a:rPr lang="en-US" altLang="en-US" dirty="0">
                <a:sym typeface="Symbol" panose="05050102010706020507" pitchFamily="18" charset="2"/>
              </a:rPr>
              <a:t>  1  </a:t>
            </a:r>
            <a:r>
              <a:rPr lang="en-US" altLang="en-US" b="1" dirty="0">
                <a:sym typeface="Symbol" panose="05050102010706020507" pitchFamily="18" charset="2"/>
              </a:rPr>
              <a:t>to </a:t>
            </a:r>
            <a:r>
              <a:rPr lang="en-US" altLang="en-US" dirty="0">
                <a:sym typeface="Symbol" panose="05050102010706020507" pitchFamily="18" charset="2"/>
              </a:rPr>
              <a:t> n  </a:t>
            </a:r>
            <a:r>
              <a:rPr lang="en-US" altLang="en-US" b="1" dirty="0">
                <a:sym typeface="Symbol" panose="05050102010706020507" pitchFamily="18" charset="2"/>
              </a:rPr>
              <a:t>do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457200" indent="-457200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 - </a:t>
            </a:r>
            <a:r>
              <a:rPr lang="en-US" altLang="en-US" b="1" dirty="0"/>
              <a:t>for</a:t>
            </a:r>
            <a:r>
              <a:rPr lang="en-US" altLang="en-US" dirty="0"/>
              <a:t>  j </a:t>
            </a:r>
            <a:r>
              <a:rPr lang="en-US" altLang="en-US" b="1" dirty="0">
                <a:sym typeface="Symbol" panose="05050102010706020507" pitchFamily="18" charset="2"/>
              </a:rPr>
              <a:t>from</a:t>
            </a:r>
            <a:r>
              <a:rPr lang="en-US" altLang="en-US" dirty="0">
                <a:sym typeface="Symbol" panose="05050102010706020507" pitchFamily="18" charset="2"/>
              </a:rPr>
              <a:t> 1 </a:t>
            </a:r>
            <a:r>
              <a:rPr lang="en-US" altLang="en-US" b="1" dirty="0">
                <a:sym typeface="Symbol" panose="05050102010706020507" pitchFamily="18" charset="2"/>
              </a:rPr>
              <a:t>to</a:t>
            </a:r>
            <a:r>
              <a:rPr lang="en-US" altLang="en-US" dirty="0">
                <a:sym typeface="Symbol" panose="05050102010706020507" pitchFamily="18" charset="2"/>
              </a:rPr>
              <a:t> i-1 </a:t>
            </a:r>
            <a:r>
              <a:rPr lang="en-US" altLang="en-US" b="1" dirty="0">
                <a:sym typeface="Symbol" panose="05050102010706020507" pitchFamily="18" charset="2"/>
              </a:rPr>
              <a:t>do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457200" indent="-457200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replace each production </a:t>
            </a:r>
          </a:p>
          <a:p>
            <a:pPr marL="457200" indent="-457200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A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dirty="0" err="1">
                <a:sym typeface="Symbol" panose="05050102010706020507" pitchFamily="18" charset="2"/>
              </a:rPr>
              <a:t>A</a:t>
            </a:r>
            <a:r>
              <a:rPr lang="en-US" altLang="en-US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</a:p>
          <a:p>
            <a:pPr marL="457200" indent="-457200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     by</a:t>
            </a:r>
          </a:p>
          <a:p>
            <a:pPr marL="457200" indent="-457200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 A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 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 | ... | </a:t>
            </a:r>
            <a:r>
              <a:rPr lang="en-US" altLang="en-US" baseline="-25000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</a:p>
          <a:p>
            <a:pPr marL="457200" indent="-457200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where </a:t>
            </a:r>
            <a:r>
              <a:rPr lang="en-US" altLang="en-US" dirty="0" err="1">
                <a:sym typeface="Symbol" panose="05050102010706020507" pitchFamily="18" charset="2"/>
              </a:rPr>
              <a:t>A</a:t>
            </a:r>
            <a:r>
              <a:rPr lang="en-US" altLang="en-US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 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... | </a:t>
            </a:r>
            <a:r>
              <a:rPr lang="en-US" altLang="en-US" baseline="-25000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457200" indent="-457200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- eliminate immediate left-recursions among A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productions</a:t>
            </a:r>
          </a:p>
          <a:p>
            <a:pPr marL="457200" indent="-457200"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800100" lvl="1" indent="-342900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85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EEAF-8932-4D0B-A41C-108EFFA51EEF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0"/>
              <a:t>Eliminate Left-Recursion -- Example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93726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S  </a:t>
            </a:r>
            <a:r>
              <a:rPr lang="en-US" altLang="en-US" sz="3200" dirty="0" err="1">
                <a:sym typeface="Symbol" panose="05050102010706020507" pitchFamily="18" charset="2"/>
              </a:rPr>
              <a:t>Aa</a:t>
            </a:r>
            <a:r>
              <a:rPr lang="en-US" altLang="en-US" sz="3200" dirty="0">
                <a:sym typeface="Symbol" panose="05050102010706020507" pitchFamily="18" charset="2"/>
              </a:rPr>
              <a:t> | 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A  Ac | </a:t>
            </a:r>
            <a:r>
              <a:rPr lang="en-US" altLang="en-US" sz="3200" dirty="0" err="1">
                <a:sym typeface="Symbol" panose="05050102010706020507" pitchFamily="18" charset="2"/>
              </a:rPr>
              <a:t>Sd</a:t>
            </a:r>
            <a:r>
              <a:rPr lang="en-US" altLang="en-US" sz="3200" dirty="0">
                <a:sym typeface="Symbol" panose="05050102010706020507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5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 smtClean="0">
                <a:sym typeface="Symbol" panose="05050102010706020507" pitchFamily="18" charset="2"/>
              </a:rPr>
              <a:t>- Order </a:t>
            </a:r>
            <a:r>
              <a:rPr lang="en-US" altLang="en-US" sz="3200" dirty="0">
                <a:sym typeface="Symbol" panose="05050102010706020507" pitchFamily="18" charset="2"/>
              </a:rPr>
              <a:t>of non-terminals: S, </a:t>
            </a:r>
            <a:r>
              <a:rPr lang="en-US" altLang="en-US" sz="3200" dirty="0" smtClean="0">
                <a:sym typeface="Symbol" panose="05050102010706020507" pitchFamily="18" charset="2"/>
              </a:rPr>
              <a:t>A</a:t>
            </a:r>
            <a:endParaRPr lang="en-US" altLang="en-US" sz="32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50" dirty="0">
              <a:sym typeface="Symbol" panose="05050102010706020507" pitchFamily="18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8554" y="3491805"/>
            <a:ext cx="4330246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en-US" alt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   </a:t>
            </a:r>
            <a:r>
              <a:rPr lang="en-US" altLang="en-US" sz="28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by</a:t>
            </a:r>
            <a:endParaRPr lang="en-US" altLang="en-US" sz="28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 | ... |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</a:t>
            </a:r>
          </a:p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where </a:t>
            </a:r>
            <a:r>
              <a:rPr lang="en-US" alt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| ... |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634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EEAF-8932-4D0B-A41C-108EFFA51EEF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0"/>
              <a:t>Eliminate Left-Recursion -- Example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724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S  </a:t>
            </a:r>
            <a:r>
              <a:rPr lang="en-US" altLang="en-US" sz="3200" dirty="0" err="1">
                <a:sym typeface="Symbol" panose="05050102010706020507" pitchFamily="18" charset="2"/>
              </a:rPr>
              <a:t>Aa</a:t>
            </a:r>
            <a:r>
              <a:rPr lang="en-US" altLang="en-US" sz="3200" dirty="0">
                <a:sym typeface="Symbol" panose="05050102010706020507" pitchFamily="18" charset="2"/>
              </a:rPr>
              <a:t> | 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A  Ac | </a:t>
            </a:r>
            <a:r>
              <a:rPr lang="en-US" altLang="en-US" sz="3200" dirty="0" err="1">
                <a:sym typeface="Symbol" panose="05050102010706020507" pitchFamily="18" charset="2"/>
              </a:rPr>
              <a:t>Sd</a:t>
            </a:r>
            <a:r>
              <a:rPr lang="en-US" altLang="en-US" sz="3200" dirty="0">
                <a:sym typeface="Symbol" panose="05050102010706020507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5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sz="3200" dirty="0" smtClean="0">
                <a:sym typeface="Symbol" panose="05050102010706020507" pitchFamily="18" charset="2"/>
              </a:rPr>
              <a:t>Order </a:t>
            </a:r>
            <a:r>
              <a:rPr lang="en-US" altLang="en-US" sz="3200" dirty="0">
                <a:sym typeface="Symbol" panose="05050102010706020507" pitchFamily="18" charset="2"/>
              </a:rPr>
              <a:t>of non-terminals: S, </a:t>
            </a:r>
            <a:r>
              <a:rPr lang="en-US" altLang="en-US" sz="3200" dirty="0" smtClean="0">
                <a:sym typeface="Symbol" panose="05050102010706020507" pitchFamily="18" charset="2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sz="3200" dirty="0">
                <a:sym typeface="Symbol" panose="05050102010706020507" pitchFamily="18" charset="2"/>
              </a:rPr>
              <a:t>for 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sz="3200" dirty="0">
                <a:sym typeface="Symbol" panose="05050102010706020507" pitchFamily="18" charset="2"/>
              </a:rPr>
              <a:t>we do not enter the inner loop.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sz="3200" dirty="0">
                <a:sym typeface="Symbol" panose="05050102010706020507" pitchFamily="18" charset="2"/>
              </a:rPr>
              <a:t>there is no immediate left recursion in 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-"/>
            </a:pPr>
            <a:endParaRPr lang="en-US" altLang="en-US" sz="32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50" dirty="0">
              <a:sym typeface="Symbol" panose="05050102010706020507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8554" y="3491805"/>
            <a:ext cx="4330246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en-US" alt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   </a:t>
            </a:r>
            <a:r>
              <a:rPr lang="en-US" altLang="en-US" sz="28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by</a:t>
            </a:r>
            <a:endParaRPr lang="en-US" altLang="en-US" sz="28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 | ... |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</a:t>
            </a:r>
          </a:p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where </a:t>
            </a:r>
            <a:r>
              <a:rPr lang="en-US" alt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| ... |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93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EEAF-8932-4D0B-A41C-108EFFA51EEF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0"/>
              <a:t>Eliminate Left-Recursion -- Example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93726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S  </a:t>
            </a:r>
            <a:r>
              <a:rPr lang="en-US" altLang="en-US" sz="3200" dirty="0" err="1">
                <a:sym typeface="Symbol" panose="05050102010706020507" pitchFamily="18" charset="2"/>
              </a:rPr>
              <a:t>Aa</a:t>
            </a:r>
            <a:r>
              <a:rPr lang="en-US" altLang="en-US" sz="3200" dirty="0">
                <a:sym typeface="Symbol" panose="05050102010706020507" pitchFamily="18" charset="2"/>
              </a:rPr>
              <a:t> | 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A  Ac | </a:t>
            </a:r>
            <a:r>
              <a:rPr lang="en-US" altLang="en-US" sz="3200" dirty="0" err="1">
                <a:sym typeface="Symbol" panose="05050102010706020507" pitchFamily="18" charset="2"/>
              </a:rPr>
              <a:t>Sd</a:t>
            </a:r>
            <a:r>
              <a:rPr lang="en-US" altLang="en-US" sz="3200" dirty="0">
                <a:sym typeface="Symbol" panose="05050102010706020507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5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sz="3200" dirty="0" smtClean="0">
                <a:sym typeface="Symbol" panose="05050102010706020507" pitchFamily="18" charset="2"/>
              </a:rPr>
              <a:t>Order </a:t>
            </a:r>
            <a:r>
              <a:rPr lang="en-US" altLang="en-US" sz="3200" dirty="0">
                <a:sym typeface="Symbol" panose="05050102010706020507" pitchFamily="18" charset="2"/>
              </a:rPr>
              <a:t>of non-terminals: S, </a:t>
            </a:r>
            <a:r>
              <a:rPr lang="en-US" altLang="en-US" sz="3200" dirty="0" smtClean="0">
                <a:sym typeface="Symbol" panose="05050102010706020507" pitchFamily="18" charset="2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for A</a:t>
            </a:r>
            <a:r>
              <a:rPr lang="en-US" altLang="en-US" sz="3200" dirty="0" smtClean="0">
                <a:sym typeface="Symbol" panose="05050102010706020507" pitchFamily="18" charset="2"/>
              </a:rPr>
              <a:t>:</a:t>
            </a:r>
            <a:endParaRPr lang="en-US" altLang="en-US" sz="32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50" dirty="0">
              <a:sym typeface="Symbol" panose="05050102010706020507" pitchFamily="18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18554" y="3491805"/>
            <a:ext cx="4330246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en-US" alt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   </a:t>
            </a:r>
            <a:r>
              <a:rPr lang="en-US" altLang="en-US" sz="28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by</a:t>
            </a:r>
            <a:endParaRPr lang="en-US" altLang="en-US" sz="28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 | ... |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</a:t>
            </a:r>
          </a:p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where </a:t>
            </a:r>
            <a:r>
              <a:rPr lang="en-US" alt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| ... |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219200" y="1295400"/>
            <a:ext cx="609600" cy="5334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2178" y="3276600"/>
            <a:ext cx="1604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A  </a:t>
            </a:r>
            <a:r>
              <a:rPr lang="en-US" altLang="en-US" sz="3200" dirty="0" err="1">
                <a:solidFill>
                  <a:srgbClr val="FF0000"/>
                </a:solidFill>
                <a:sym typeface="Symbol" panose="05050102010706020507" pitchFamily="18" charset="2"/>
              </a:rPr>
              <a:t>Sd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757057"/>
            <a:ext cx="1833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A  </a:t>
            </a:r>
            <a:r>
              <a:rPr lang="en-US" altLang="en-US" sz="32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Aad</a:t>
            </a:r>
            <a:r>
              <a:rPr lang="en-US" altLang="en-US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764320" y="4114634"/>
            <a:ext cx="794657" cy="4248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6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EEAF-8932-4D0B-A41C-108EFFA51EEF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0"/>
              <a:t>Eliminate Left-Recursion -- Example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93726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S  </a:t>
            </a:r>
            <a:r>
              <a:rPr lang="en-US" altLang="en-US" sz="3200" dirty="0" err="1">
                <a:sym typeface="Symbol" panose="05050102010706020507" pitchFamily="18" charset="2"/>
              </a:rPr>
              <a:t>Aa</a:t>
            </a:r>
            <a:r>
              <a:rPr lang="en-US" altLang="en-US" sz="3200" dirty="0">
                <a:sym typeface="Symbol" panose="05050102010706020507" pitchFamily="18" charset="2"/>
              </a:rPr>
              <a:t> | 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A  Ac | </a:t>
            </a:r>
            <a:r>
              <a:rPr lang="en-US" altLang="en-US" sz="3200" dirty="0" err="1">
                <a:sym typeface="Symbol" panose="05050102010706020507" pitchFamily="18" charset="2"/>
              </a:rPr>
              <a:t>Sd</a:t>
            </a:r>
            <a:r>
              <a:rPr lang="en-US" altLang="en-US" sz="3200" dirty="0">
                <a:sym typeface="Symbol" panose="05050102010706020507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5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sz="3200" dirty="0" smtClean="0">
                <a:sym typeface="Symbol" panose="05050102010706020507" pitchFamily="18" charset="2"/>
              </a:rPr>
              <a:t>Order </a:t>
            </a:r>
            <a:r>
              <a:rPr lang="en-US" altLang="en-US" sz="3200" dirty="0">
                <a:sym typeface="Symbol" panose="05050102010706020507" pitchFamily="18" charset="2"/>
              </a:rPr>
              <a:t>of non-terminals: S, </a:t>
            </a:r>
            <a:r>
              <a:rPr lang="en-US" altLang="en-US" sz="3200" dirty="0" smtClean="0">
                <a:sym typeface="Symbol" panose="05050102010706020507" pitchFamily="18" charset="2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for A</a:t>
            </a:r>
            <a:r>
              <a:rPr lang="en-US" altLang="en-US" sz="3200" dirty="0" smtClean="0">
                <a:sym typeface="Symbol" panose="05050102010706020507" pitchFamily="18" charset="2"/>
              </a:rPr>
              <a:t>:</a:t>
            </a:r>
            <a:endParaRPr lang="en-US" altLang="en-US" sz="32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50" dirty="0">
              <a:sym typeface="Symbol" panose="05050102010706020507" pitchFamily="18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18554" y="3491805"/>
            <a:ext cx="4330246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en-US" alt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   </a:t>
            </a:r>
            <a:r>
              <a:rPr lang="en-US" altLang="en-US" sz="28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by</a:t>
            </a:r>
            <a:endParaRPr lang="en-US" altLang="en-US" sz="28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 | ... |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</a:t>
            </a:r>
          </a:p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where </a:t>
            </a:r>
            <a:r>
              <a:rPr lang="en-US" alt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| ... |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92178" y="3276600"/>
            <a:ext cx="1604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A  </a:t>
            </a:r>
            <a:r>
              <a:rPr lang="en-US" altLang="en-US" sz="3200" dirty="0" err="1">
                <a:solidFill>
                  <a:srgbClr val="FF0000"/>
                </a:solidFill>
                <a:sym typeface="Symbol" panose="05050102010706020507" pitchFamily="18" charset="2"/>
              </a:rPr>
              <a:t>Sd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757057"/>
            <a:ext cx="1833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A  </a:t>
            </a:r>
            <a:r>
              <a:rPr lang="en-US" altLang="en-US" sz="32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Aad</a:t>
            </a:r>
            <a:r>
              <a:rPr lang="en-US" altLang="en-US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764320" y="4114634"/>
            <a:ext cx="794657" cy="4248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905000" y="1295400"/>
            <a:ext cx="609600" cy="5334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4557" y="4749225"/>
            <a:ext cx="881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| </a:t>
            </a:r>
            <a:r>
              <a:rPr lang="en-US" altLang="en-US" sz="32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bd</a:t>
            </a:r>
            <a:r>
              <a:rPr lang="en-US" altLang="en-US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6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609600"/>
          </a:xfrm>
        </p:spPr>
        <p:txBody>
          <a:bodyPr/>
          <a:lstStyle/>
          <a:p>
            <a:r>
              <a:rPr lang="en-US" altLang="en-US" dirty="0" smtClean="0"/>
              <a:t>Quick Review 2/3 - Phases </a:t>
            </a:r>
            <a:r>
              <a:rPr lang="en-US" altLang="en-US" dirty="0"/>
              <a:t>of Compilation</a:t>
            </a: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4044950" y="1295400"/>
            <a:ext cx="18986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3962400" y="1981200"/>
            <a:ext cx="20637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3962400" y="2667000"/>
            <a:ext cx="20637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3962400" y="3276600"/>
            <a:ext cx="206375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3962400" y="4038600"/>
            <a:ext cx="20637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3962400" y="4724400"/>
            <a:ext cx="20637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4117975" y="1371600"/>
            <a:ext cx="1754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latin typeface="Book Antiqua" panose="02040602050305030304" pitchFamily="18" charset="0"/>
              </a:rPr>
              <a:t>lexical analyzer</a:t>
            </a:r>
          </a:p>
        </p:txBody>
      </p:sp>
      <p:sp>
        <p:nvSpPr>
          <p:cNvPr id="263180" name="Text Box 12"/>
          <p:cNvSpPr txBox="1">
            <a:spLocks noChangeArrowheads="1"/>
          </p:cNvSpPr>
          <p:nvPr/>
        </p:nvSpPr>
        <p:spPr bwMode="auto">
          <a:xfrm>
            <a:off x="4108450" y="2057400"/>
            <a:ext cx="177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latin typeface="Book Antiqua" panose="02040602050305030304" pitchFamily="18" charset="0"/>
              </a:rPr>
              <a:t>syntax analyzer</a:t>
            </a:r>
          </a:p>
        </p:txBody>
      </p:sp>
      <p:sp>
        <p:nvSpPr>
          <p:cNvPr id="263181" name="Text Box 13"/>
          <p:cNvSpPr txBox="1">
            <a:spLocks noChangeArrowheads="1"/>
          </p:cNvSpPr>
          <p:nvPr/>
        </p:nvSpPr>
        <p:spPr bwMode="auto">
          <a:xfrm>
            <a:off x="4002088" y="2743200"/>
            <a:ext cx="200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latin typeface="Book Antiqua" panose="02040602050305030304" pitchFamily="18" charset="0"/>
              </a:rPr>
              <a:t>semantic analyzer</a:t>
            </a:r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4160838" y="4114800"/>
            <a:ext cx="170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latin typeface="Book Antiqua" panose="02040602050305030304" pitchFamily="18" charset="0"/>
              </a:rPr>
              <a:t>code optimizer</a:t>
            </a:r>
          </a:p>
        </p:txBody>
      </p:sp>
      <p:sp>
        <p:nvSpPr>
          <p:cNvPr id="263183" name="Text Box 15"/>
          <p:cNvSpPr txBox="1">
            <a:spLocks noChangeArrowheads="1"/>
          </p:cNvSpPr>
          <p:nvPr/>
        </p:nvSpPr>
        <p:spPr bwMode="auto">
          <a:xfrm>
            <a:off x="4121150" y="4800600"/>
            <a:ext cx="169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latin typeface="Book Antiqua" panose="02040602050305030304" pitchFamily="18" charset="0"/>
              </a:rPr>
              <a:t>code generator</a:t>
            </a:r>
          </a:p>
        </p:txBody>
      </p:sp>
      <p:sp>
        <p:nvSpPr>
          <p:cNvPr id="263184" name="Text Box 16"/>
          <p:cNvSpPr txBox="1">
            <a:spLocks noChangeArrowheads="1"/>
          </p:cNvSpPr>
          <p:nvPr/>
        </p:nvSpPr>
        <p:spPr bwMode="auto">
          <a:xfrm>
            <a:off x="4038600" y="3216275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latin typeface="Book Antiqua" panose="02040602050305030304" pitchFamily="18" charset="0"/>
              </a:rPr>
              <a:t>intermediate </a:t>
            </a:r>
          </a:p>
          <a:p>
            <a:pPr algn="ctr"/>
            <a:r>
              <a:rPr lang="en-US" altLang="en-US" sz="1800">
                <a:latin typeface="Book Antiqua" panose="02040602050305030304" pitchFamily="18" charset="0"/>
              </a:rPr>
              <a:t>code generator</a:t>
            </a:r>
          </a:p>
        </p:txBody>
      </p:sp>
      <p:sp>
        <p:nvSpPr>
          <p:cNvPr id="263187" name="Line 19"/>
          <p:cNvSpPr>
            <a:spLocks noChangeShapeType="1"/>
          </p:cNvSpPr>
          <p:nvPr/>
        </p:nvSpPr>
        <p:spPr bwMode="auto">
          <a:xfrm>
            <a:off x="5035550" y="1066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8" name="Line 20"/>
          <p:cNvSpPr>
            <a:spLocks noChangeShapeType="1"/>
          </p:cNvSpPr>
          <p:nvPr/>
        </p:nvSpPr>
        <p:spPr bwMode="auto">
          <a:xfrm>
            <a:off x="5035550" y="175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9" name="Line 21"/>
          <p:cNvSpPr>
            <a:spLocks noChangeShapeType="1"/>
          </p:cNvSpPr>
          <p:nvPr/>
        </p:nvSpPr>
        <p:spPr bwMode="auto">
          <a:xfrm>
            <a:off x="503555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90" name="Line 22"/>
          <p:cNvSpPr>
            <a:spLocks noChangeShapeType="1"/>
          </p:cNvSpPr>
          <p:nvPr/>
        </p:nvSpPr>
        <p:spPr bwMode="auto">
          <a:xfrm>
            <a:off x="5035550" y="3124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91" name="Line 23"/>
          <p:cNvSpPr>
            <a:spLocks noChangeShapeType="1"/>
          </p:cNvSpPr>
          <p:nvPr/>
        </p:nvSpPr>
        <p:spPr bwMode="auto">
          <a:xfrm>
            <a:off x="5035550" y="3810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92" name="Line 24"/>
          <p:cNvSpPr>
            <a:spLocks noChangeShapeType="1"/>
          </p:cNvSpPr>
          <p:nvPr/>
        </p:nvSpPr>
        <p:spPr bwMode="auto">
          <a:xfrm>
            <a:off x="5035550" y="4495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3216" name="Group 48"/>
          <p:cNvGrpSpPr>
            <a:grpSpLocks/>
          </p:cNvGrpSpPr>
          <p:nvPr/>
        </p:nvGrpSpPr>
        <p:grpSpPr bwMode="auto">
          <a:xfrm>
            <a:off x="1241425" y="1524000"/>
            <a:ext cx="7616825" cy="3429000"/>
            <a:chOff x="782" y="1200"/>
            <a:chExt cx="4798" cy="2160"/>
          </a:xfrm>
        </p:grpSpPr>
        <p:sp>
          <p:nvSpPr>
            <p:cNvPr id="263177" name="Rectangle 9"/>
            <p:cNvSpPr>
              <a:spLocks noChangeArrowheads="1"/>
            </p:cNvSpPr>
            <p:nvPr/>
          </p:nvSpPr>
          <p:spPr bwMode="auto">
            <a:xfrm>
              <a:off x="782" y="2112"/>
              <a:ext cx="11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78" name="Rectangle 10"/>
            <p:cNvSpPr>
              <a:spLocks noChangeArrowheads="1"/>
            </p:cNvSpPr>
            <p:nvPr/>
          </p:nvSpPr>
          <p:spPr bwMode="auto">
            <a:xfrm>
              <a:off x="4384" y="2208"/>
              <a:ext cx="119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5" name="Text Box 17"/>
            <p:cNvSpPr txBox="1">
              <a:spLocks noChangeArrowheads="1"/>
            </p:cNvSpPr>
            <p:nvPr/>
          </p:nvSpPr>
          <p:spPr bwMode="auto">
            <a:xfrm>
              <a:off x="923" y="2160"/>
              <a:ext cx="9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>
                  <a:latin typeface="Book Antiqua" panose="02040602050305030304" pitchFamily="18" charset="0"/>
                </a:rPr>
                <a:t>symbol table</a:t>
              </a:r>
            </a:p>
            <a:p>
              <a:pPr algn="ctr"/>
              <a:r>
                <a:rPr lang="en-US" altLang="en-US" sz="1800">
                  <a:latin typeface="Book Antiqua" panose="02040602050305030304" pitchFamily="18" charset="0"/>
                </a:rPr>
                <a:t>manager</a:t>
              </a:r>
            </a:p>
          </p:txBody>
        </p:sp>
        <p:sp>
          <p:nvSpPr>
            <p:cNvPr id="263186" name="Text Box 18"/>
            <p:cNvSpPr txBox="1">
              <a:spLocks noChangeArrowheads="1"/>
            </p:cNvSpPr>
            <p:nvPr/>
          </p:nvSpPr>
          <p:spPr bwMode="auto">
            <a:xfrm>
              <a:off x="4512" y="2208"/>
              <a:ext cx="9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>
                  <a:latin typeface="Book Antiqua" panose="02040602050305030304" pitchFamily="18" charset="0"/>
                </a:rPr>
                <a:t>error handler</a:t>
              </a:r>
            </a:p>
          </p:txBody>
        </p:sp>
        <p:sp>
          <p:nvSpPr>
            <p:cNvPr id="263193" name="Line 25"/>
            <p:cNvSpPr>
              <a:spLocks noChangeShapeType="1"/>
            </p:cNvSpPr>
            <p:nvPr/>
          </p:nvSpPr>
          <p:spPr bwMode="auto">
            <a:xfrm flipV="1">
              <a:off x="1352" y="1200"/>
              <a:ext cx="1196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4" name="Line 26"/>
            <p:cNvSpPr>
              <a:spLocks noChangeShapeType="1"/>
            </p:cNvSpPr>
            <p:nvPr/>
          </p:nvSpPr>
          <p:spPr bwMode="auto">
            <a:xfrm flipV="1">
              <a:off x="1352" y="1632"/>
              <a:ext cx="1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5" name="Line 27"/>
            <p:cNvSpPr>
              <a:spLocks noChangeShapeType="1"/>
            </p:cNvSpPr>
            <p:nvPr/>
          </p:nvSpPr>
          <p:spPr bwMode="auto">
            <a:xfrm flipV="1">
              <a:off x="1352" y="2064"/>
              <a:ext cx="1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6" name="Line 28"/>
            <p:cNvSpPr>
              <a:spLocks noChangeShapeType="1"/>
            </p:cNvSpPr>
            <p:nvPr/>
          </p:nvSpPr>
          <p:spPr bwMode="auto">
            <a:xfrm>
              <a:off x="1352" y="2592"/>
              <a:ext cx="114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7" name="Line 29"/>
            <p:cNvSpPr>
              <a:spLocks noChangeShapeType="1"/>
            </p:cNvSpPr>
            <p:nvPr/>
          </p:nvSpPr>
          <p:spPr bwMode="auto">
            <a:xfrm>
              <a:off x="1352" y="2592"/>
              <a:ext cx="1144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8" name="Line 30"/>
            <p:cNvSpPr>
              <a:spLocks noChangeShapeType="1"/>
            </p:cNvSpPr>
            <p:nvPr/>
          </p:nvSpPr>
          <p:spPr bwMode="auto">
            <a:xfrm>
              <a:off x="1976" y="2400"/>
              <a:ext cx="52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9" name="Line 31"/>
            <p:cNvSpPr>
              <a:spLocks noChangeShapeType="1"/>
            </p:cNvSpPr>
            <p:nvPr/>
          </p:nvSpPr>
          <p:spPr bwMode="auto">
            <a:xfrm flipH="1" flipV="1">
              <a:off x="3744" y="1200"/>
              <a:ext cx="1196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0" name="Line 32"/>
            <p:cNvSpPr>
              <a:spLocks noChangeShapeType="1"/>
            </p:cNvSpPr>
            <p:nvPr/>
          </p:nvSpPr>
          <p:spPr bwMode="auto">
            <a:xfrm flipH="1" flipV="1">
              <a:off x="3796" y="1632"/>
              <a:ext cx="1144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1" name="Line 33"/>
            <p:cNvSpPr>
              <a:spLocks noChangeShapeType="1"/>
            </p:cNvSpPr>
            <p:nvPr/>
          </p:nvSpPr>
          <p:spPr bwMode="auto">
            <a:xfrm flipH="1" flipV="1">
              <a:off x="3796" y="2064"/>
              <a:ext cx="1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2" name="Line 34"/>
            <p:cNvSpPr>
              <a:spLocks noChangeShapeType="1"/>
            </p:cNvSpPr>
            <p:nvPr/>
          </p:nvSpPr>
          <p:spPr bwMode="auto">
            <a:xfrm flipH="1">
              <a:off x="3796" y="2496"/>
              <a:ext cx="11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3" name="Line 35"/>
            <p:cNvSpPr>
              <a:spLocks noChangeShapeType="1"/>
            </p:cNvSpPr>
            <p:nvPr/>
          </p:nvSpPr>
          <p:spPr bwMode="auto">
            <a:xfrm flipH="1">
              <a:off x="3796" y="2496"/>
              <a:ext cx="11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4" name="Line 36"/>
            <p:cNvSpPr>
              <a:spLocks noChangeShapeType="1"/>
            </p:cNvSpPr>
            <p:nvPr/>
          </p:nvSpPr>
          <p:spPr bwMode="auto">
            <a:xfrm flipH="1">
              <a:off x="3796" y="2496"/>
              <a:ext cx="1196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3205" name="Line 37"/>
          <p:cNvSpPr>
            <a:spLocks noChangeShapeType="1"/>
          </p:cNvSpPr>
          <p:nvPr/>
        </p:nvSpPr>
        <p:spPr bwMode="auto">
          <a:xfrm>
            <a:off x="5035550" y="5181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206" name="Text Box 38"/>
          <p:cNvSpPr txBox="1">
            <a:spLocks noChangeArrowheads="1"/>
          </p:cNvSpPr>
          <p:nvPr/>
        </p:nvSpPr>
        <p:spPr bwMode="auto">
          <a:xfrm>
            <a:off x="4116388" y="5410200"/>
            <a:ext cx="1719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latin typeface="Book Antiqua" panose="02040602050305030304" pitchFamily="18" charset="0"/>
              </a:rPr>
              <a:t>target program</a:t>
            </a:r>
          </a:p>
        </p:txBody>
      </p:sp>
      <p:sp>
        <p:nvSpPr>
          <p:cNvPr id="263207" name="Text Box 39"/>
          <p:cNvSpPr txBox="1">
            <a:spLocks noChangeArrowheads="1"/>
          </p:cNvSpPr>
          <p:nvPr/>
        </p:nvSpPr>
        <p:spPr bwMode="auto">
          <a:xfrm>
            <a:off x="3962400" y="762000"/>
            <a:ext cx="1790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Book Antiqua" panose="02040602050305030304" pitchFamily="18" charset="0"/>
              </a:rPr>
              <a:t>source program</a:t>
            </a:r>
          </a:p>
        </p:txBody>
      </p:sp>
      <p:grpSp>
        <p:nvGrpSpPr>
          <p:cNvPr id="263217" name="Group 49"/>
          <p:cNvGrpSpPr>
            <a:grpSpLocks/>
          </p:cNvGrpSpPr>
          <p:nvPr/>
        </p:nvGrpSpPr>
        <p:grpSpPr bwMode="auto">
          <a:xfrm>
            <a:off x="3384550" y="1066800"/>
            <a:ext cx="5070475" cy="4343400"/>
            <a:chOff x="2132" y="894"/>
            <a:chExt cx="3183" cy="2754"/>
          </a:xfrm>
        </p:grpSpPr>
        <p:sp>
          <p:nvSpPr>
            <p:cNvPr id="263208" name="Rectangle 40"/>
            <p:cNvSpPr>
              <a:spLocks noChangeArrowheads="1"/>
            </p:cNvSpPr>
            <p:nvPr/>
          </p:nvSpPr>
          <p:spPr bwMode="auto">
            <a:xfrm>
              <a:off x="2132" y="960"/>
              <a:ext cx="1976" cy="1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9" name="Rectangle 41"/>
            <p:cNvSpPr>
              <a:spLocks noChangeArrowheads="1"/>
            </p:cNvSpPr>
            <p:nvPr/>
          </p:nvSpPr>
          <p:spPr bwMode="auto">
            <a:xfrm>
              <a:off x="2132" y="2736"/>
              <a:ext cx="1976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0" name="Text Box 42"/>
            <p:cNvSpPr txBox="1">
              <a:spLocks noChangeArrowheads="1"/>
            </p:cNvSpPr>
            <p:nvPr/>
          </p:nvSpPr>
          <p:spPr bwMode="auto">
            <a:xfrm>
              <a:off x="4513" y="894"/>
              <a:ext cx="7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>
                  <a:latin typeface="Book Antiqua" panose="02040602050305030304" pitchFamily="18" charset="0"/>
                </a:rPr>
                <a:t>front end</a:t>
              </a:r>
            </a:p>
            <a:p>
              <a:pPr algn="ctr"/>
              <a:r>
                <a:rPr lang="en-US" altLang="en-US" sz="1800">
                  <a:latin typeface="Book Antiqua" panose="02040602050305030304" pitchFamily="18" charset="0"/>
                </a:rPr>
                <a:t>(source)</a:t>
              </a:r>
            </a:p>
          </p:txBody>
        </p:sp>
        <p:sp>
          <p:nvSpPr>
            <p:cNvPr id="263211" name="Text Box 43"/>
            <p:cNvSpPr txBox="1">
              <a:spLocks noChangeArrowheads="1"/>
            </p:cNvSpPr>
            <p:nvPr/>
          </p:nvSpPr>
          <p:spPr bwMode="auto">
            <a:xfrm>
              <a:off x="4628" y="3216"/>
              <a:ext cx="68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>
                  <a:latin typeface="Book Antiqua" panose="02040602050305030304" pitchFamily="18" charset="0"/>
                </a:rPr>
                <a:t>back end</a:t>
              </a:r>
            </a:p>
            <a:p>
              <a:pPr algn="ctr"/>
              <a:r>
                <a:rPr lang="en-US" altLang="en-US" sz="1800">
                  <a:latin typeface="Book Antiqua" panose="02040602050305030304" pitchFamily="18" charset="0"/>
                </a:rPr>
                <a:t>(target)</a:t>
              </a:r>
            </a:p>
          </p:txBody>
        </p:sp>
        <p:sp>
          <p:nvSpPr>
            <p:cNvPr id="263212" name="Line 44"/>
            <p:cNvSpPr>
              <a:spLocks noChangeShapeType="1"/>
            </p:cNvSpPr>
            <p:nvPr/>
          </p:nvSpPr>
          <p:spPr bwMode="auto">
            <a:xfrm flipH="1">
              <a:off x="4108" y="1104"/>
              <a:ext cx="41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3" name="Line 45"/>
            <p:cNvSpPr>
              <a:spLocks noChangeShapeType="1"/>
            </p:cNvSpPr>
            <p:nvPr/>
          </p:nvSpPr>
          <p:spPr bwMode="auto">
            <a:xfrm flipH="1">
              <a:off x="4108" y="3312"/>
              <a:ext cx="4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3218" name="Text Box 50"/>
          <p:cNvSpPr txBox="1">
            <a:spLocks noChangeArrowheads="1"/>
          </p:cNvSpPr>
          <p:nvPr/>
        </p:nvSpPr>
        <p:spPr bwMode="auto">
          <a:xfrm>
            <a:off x="242094" y="5931568"/>
            <a:ext cx="95869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FF0000"/>
                </a:solidFill>
              </a:rPr>
              <a:t>Each phase transforms the source program from one representation</a:t>
            </a:r>
          </a:p>
          <a:p>
            <a:pPr algn="ctr"/>
            <a:r>
              <a:rPr lang="en-US" altLang="en-US" dirty="0">
                <a:solidFill>
                  <a:srgbClr val="FF0000"/>
                </a:solidFill>
              </a:rPr>
              <a:t>into another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99099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3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EEAF-8932-4D0B-A41C-108EFFA51EE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0"/>
              <a:t>Eliminate Left-Recursion -- Example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3726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S  </a:t>
            </a:r>
            <a:r>
              <a:rPr lang="en-US" altLang="en-US" sz="2800" dirty="0" err="1">
                <a:sym typeface="Symbol" panose="05050102010706020507" pitchFamily="18" charset="2"/>
              </a:rPr>
              <a:t>Aa</a:t>
            </a:r>
            <a:r>
              <a:rPr lang="en-US" altLang="en-US" sz="2800" dirty="0">
                <a:sym typeface="Symbol" panose="05050102010706020507" pitchFamily="18" charset="2"/>
              </a:rPr>
              <a:t> | 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A  Ac | </a:t>
            </a:r>
            <a:r>
              <a:rPr lang="en-US" altLang="en-US" sz="2800" dirty="0" err="1">
                <a:sym typeface="Symbol" panose="05050102010706020507" pitchFamily="18" charset="2"/>
              </a:rPr>
              <a:t>Sd</a:t>
            </a:r>
            <a:r>
              <a:rPr lang="en-US" altLang="en-US" sz="2800" dirty="0">
                <a:sym typeface="Symbol" panose="05050102010706020507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ym typeface="Symbol" panose="05050102010706020507" pitchFamily="18" charset="2"/>
              </a:rPr>
              <a:t>So</a:t>
            </a:r>
            <a:r>
              <a:rPr lang="en-US" altLang="en-US" sz="2800" dirty="0">
                <a:sym typeface="Symbol" panose="05050102010706020507" pitchFamily="18" charset="2"/>
              </a:rPr>
              <a:t>, we will have   A  Ac | </a:t>
            </a:r>
            <a:r>
              <a:rPr lang="en-US" altLang="en-US" sz="2800" dirty="0" err="1">
                <a:sym typeface="Symbol" panose="05050102010706020507" pitchFamily="18" charset="2"/>
              </a:rPr>
              <a:t>Aad</a:t>
            </a:r>
            <a:r>
              <a:rPr lang="en-US" altLang="en-US" sz="2800" dirty="0">
                <a:sym typeface="Symbol" panose="05050102010706020507" pitchFamily="18" charset="2"/>
              </a:rPr>
              <a:t> | </a:t>
            </a:r>
            <a:r>
              <a:rPr lang="en-US" altLang="en-US" sz="2800" dirty="0" err="1">
                <a:sym typeface="Symbol" panose="05050102010706020507" pitchFamily="18" charset="2"/>
              </a:rPr>
              <a:t>bd</a:t>
            </a:r>
            <a:r>
              <a:rPr lang="en-US" altLang="en-US" sz="2800" dirty="0">
                <a:sym typeface="Symbol" panose="05050102010706020507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8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04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EEAF-8932-4D0B-A41C-108EFFA51EEF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0"/>
              <a:t>Eliminate Left-Recursion -- Example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3726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S  </a:t>
            </a:r>
            <a:r>
              <a:rPr lang="en-US" altLang="en-US" sz="2800" dirty="0" err="1">
                <a:sym typeface="Symbol" panose="05050102010706020507" pitchFamily="18" charset="2"/>
              </a:rPr>
              <a:t>Aa</a:t>
            </a:r>
            <a:r>
              <a:rPr lang="en-US" altLang="en-US" sz="2800" dirty="0">
                <a:sym typeface="Symbol" panose="05050102010706020507" pitchFamily="18" charset="2"/>
              </a:rPr>
              <a:t> | 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A  Ac | </a:t>
            </a:r>
            <a:r>
              <a:rPr lang="en-US" altLang="en-US" sz="2800" dirty="0" err="1">
                <a:sym typeface="Symbol" panose="05050102010706020507" pitchFamily="18" charset="2"/>
              </a:rPr>
              <a:t>Sd</a:t>
            </a:r>
            <a:r>
              <a:rPr lang="en-US" altLang="en-US" sz="2800" dirty="0">
                <a:sym typeface="Symbol" panose="05050102010706020507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ym typeface="Symbol" panose="05050102010706020507" pitchFamily="18" charset="2"/>
              </a:rPr>
              <a:t>So</a:t>
            </a:r>
            <a:r>
              <a:rPr lang="en-US" altLang="en-US" sz="2800" dirty="0">
                <a:sym typeface="Symbol" panose="05050102010706020507" pitchFamily="18" charset="2"/>
              </a:rPr>
              <a:t>, we will have   A  Ac | </a:t>
            </a:r>
            <a:r>
              <a:rPr lang="en-US" altLang="en-US" sz="2800" dirty="0" err="1">
                <a:sym typeface="Symbol" panose="05050102010706020507" pitchFamily="18" charset="2"/>
              </a:rPr>
              <a:t>Aad</a:t>
            </a:r>
            <a:r>
              <a:rPr lang="en-US" altLang="en-US" sz="2800" dirty="0">
                <a:sym typeface="Symbol" panose="05050102010706020507" pitchFamily="18" charset="2"/>
              </a:rPr>
              <a:t> | </a:t>
            </a:r>
            <a:r>
              <a:rPr lang="en-US" altLang="en-US" sz="2800" dirty="0" err="1">
                <a:sym typeface="Symbol" panose="05050102010706020507" pitchFamily="18" charset="2"/>
              </a:rPr>
              <a:t>bd</a:t>
            </a:r>
            <a:r>
              <a:rPr lang="en-US" altLang="en-US" sz="2800" dirty="0">
                <a:sym typeface="Symbol" panose="05050102010706020507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800" dirty="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ym typeface="Symbol" panose="05050102010706020507" pitchFamily="18" charset="2"/>
              </a:rPr>
              <a:t>Eliminate </a:t>
            </a:r>
            <a:r>
              <a:rPr lang="en-US" altLang="en-US" sz="2800" dirty="0">
                <a:sym typeface="Symbol" panose="05050102010706020507" pitchFamily="18" charset="2"/>
              </a:rPr>
              <a:t>the immediate left-recursion in A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	 A  </a:t>
            </a:r>
            <a:r>
              <a:rPr lang="en-US" altLang="en-US" sz="2800" dirty="0" err="1">
                <a:sym typeface="Symbol" panose="05050102010706020507" pitchFamily="18" charset="2"/>
              </a:rPr>
              <a:t>bdA</a:t>
            </a:r>
            <a:r>
              <a:rPr lang="en-US" altLang="en-US" sz="2800" baseline="30000" dirty="0">
                <a:sym typeface="Symbol" panose="05050102010706020507" pitchFamily="18" charset="2"/>
              </a:rPr>
              <a:t>’</a:t>
            </a:r>
            <a:r>
              <a:rPr lang="en-US" altLang="en-US" sz="2800" dirty="0">
                <a:sym typeface="Symbol" panose="05050102010706020507" pitchFamily="18" charset="2"/>
              </a:rPr>
              <a:t> | </a:t>
            </a:r>
            <a:r>
              <a:rPr lang="en-US" altLang="en-US" sz="2800" dirty="0" err="1">
                <a:sym typeface="Symbol" panose="05050102010706020507" pitchFamily="18" charset="2"/>
              </a:rPr>
              <a:t>fA</a:t>
            </a:r>
            <a:r>
              <a:rPr lang="en-US" altLang="en-US" sz="2800" baseline="30000" dirty="0">
                <a:sym typeface="Symbol" panose="05050102010706020507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 dirty="0">
                <a:sym typeface="Symbol" panose="05050102010706020507" pitchFamily="18" charset="2"/>
              </a:rPr>
              <a:t>		 </a:t>
            </a:r>
            <a:r>
              <a:rPr lang="en-US" altLang="en-US" sz="2800" dirty="0">
                <a:sym typeface="Symbol" panose="05050102010706020507" pitchFamily="18" charset="2"/>
              </a:rPr>
              <a:t>A</a:t>
            </a:r>
            <a:r>
              <a:rPr lang="en-US" altLang="en-US" sz="2800" baseline="30000" dirty="0">
                <a:sym typeface="Symbol" panose="05050102010706020507" pitchFamily="18" charset="2"/>
              </a:rPr>
              <a:t>’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dirty="0" err="1">
                <a:sym typeface="Symbol" panose="05050102010706020507" pitchFamily="18" charset="2"/>
              </a:rPr>
              <a:t>cA</a:t>
            </a:r>
            <a:r>
              <a:rPr lang="en-US" altLang="en-US" sz="2800" baseline="30000" dirty="0">
                <a:sym typeface="Symbol" panose="05050102010706020507" pitchFamily="18" charset="2"/>
              </a:rPr>
              <a:t>’  </a:t>
            </a:r>
            <a:r>
              <a:rPr lang="en-US" altLang="en-US" sz="2800" dirty="0">
                <a:sym typeface="Symbol" panose="05050102010706020507" pitchFamily="18" charset="2"/>
              </a:rPr>
              <a:t>|  </a:t>
            </a:r>
            <a:r>
              <a:rPr lang="en-US" altLang="en-US" sz="2800" dirty="0" err="1">
                <a:sym typeface="Symbol" panose="05050102010706020507" pitchFamily="18" charset="2"/>
              </a:rPr>
              <a:t>adA</a:t>
            </a:r>
            <a:r>
              <a:rPr lang="en-US" altLang="en-US" sz="2800" baseline="30000" dirty="0">
                <a:sym typeface="Symbol" panose="05050102010706020507" pitchFamily="18" charset="2"/>
              </a:rPr>
              <a:t>’  </a:t>
            </a:r>
            <a:r>
              <a:rPr lang="en-US" altLang="en-US" sz="2800" dirty="0">
                <a:sym typeface="Symbol" panose="05050102010706020507" pitchFamily="18" charset="2"/>
              </a:rPr>
              <a:t>|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84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EEAF-8932-4D0B-A41C-108EFFA51EEF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0"/>
              <a:t>Eliminate Left-Recursion -- Example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3726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S  </a:t>
            </a:r>
            <a:r>
              <a:rPr lang="en-US" altLang="en-US" sz="2800" dirty="0" err="1">
                <a:sym typeface="Symbol" panose="05050102010706020507" pitchFamily="18" charset="2"/>
              </a:rPr>
              <a:t>Aa</a:t>
            </a:r>
            <a:r>
              <a:rPr lang="en-US" altLang="en-US" sz="2800" dirty="0">
                <a:sym typeface="Symbol" panose="05050102010706020507" pitchFamily="18" charset="2"/>
              </a:rPr>
              <a:t> | 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A  Ac | </a:t>
            </a:r>
            <a:r>
              <a:rPr lang="en-US" altLang="en-US" sz="2800" dirty="0" err="1">
                <a:sym typeface="Symbol" panose="05050102010706020507" pitchFamily="18" charset="2"/>
              </a:rPr>
              <a:t>Sd</a:t>
            </a:r>
            <a:r>
              <a:rPr lang="en-US" altLang="en-US" sz="2800" dirty="0">
                <a:sym typeface="Symbol" panose="05050102010706020507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ym typeface="Symbol" panose="05050102010706020507" pitchFamily="18" charset="2"/>
              </a:rPr>
              <a:t>So</a:t>
            </a:r>
            <a:r>
              <a:rPr lang="en-US" altLang="en-US" sz="2800" dirty="0">
                <a:sym typeface="Symbol" panose="05050102010706020507" pitchFamily="18" charset="2"/>
              </a:rPr>
              <a:t>, we will have   A  Ac | </a:t>
            </a:r>
            <a:r>
              <a:rPr lang="en-US" altLang="en-US" sz="2800" dirty="0" err="1">
                <a:sym typeface="Symbol" panose="05050102010706020507" pitchFamily="18" charset="2"/>
              </a:rPr>
              <a:t>Aad</a:t>
            </a:r>
            <a:r>
              <a:rPr lang="en-US" altLang="en-US" sz="2800" dirty="0">
                <a:sym typeface="Symbol" panose="05050102010706020507" pitchFamily="18" charset="2"/>
              </a:rPr>
              <a:t> | </a:t>
            </a:r>
            <a:r>
              <a:rPr lang="en-US" altLang="en-US" sz="2800" dirty="0" err="1">
                <a:sym typeface="Symbol" panose="05050102010706020507" pitchFamily="18" charset="2"/>
              </a:rPr>
              <a:t>bd</a:t>
            </a:r>
            <a:r>
              <a:rPr lang="en-US" altLang="en-US" sz="2800" dirty="0">
                <a:sym typeface="Symbol" panose="05050102010706020507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800" dirty="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ym typeface="Symbol" panose="05050102010706020507" pitchFamily="18" charset="2"/>
              </a:rPr>
              <a:t>Eliminate </a:t>
            </a:r>
            <a:r>
              <a:rPr lang="en-US" altLang="en-US" sz="2800" dirty="0">
                <a:sym typeface="Symbol" panose="05050102010706020507" pitchFamily="18" charset="2"/>
              </a:rPr>
              <a:t>the immediate left-recursion in A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	 A  </a:t>
            </a:r>
            <a:r>
              <a:rPr lang="en-US" altLang="en-US" sz="2800" dirty="0" err="1">
                <a:sym typeface="Symbol" panose="05050102010706020507" pitchFamily="18" charset="2"/>
              </a:rPr>
              <a:t>bdA</a:t>
            </a:r>
            <a:r>
              <a:rPr lang="en-US" altLang="en-US" sz="2800" baseline="30000" dirty="0">
                <a:sym typeface="Symbol" panose="05050102010706020507" pitchFamily="18" charset="2"/>
              </a:rPr>
              <a:t>’</a:t>
            </a:r>
            <a:r>
              <a:rPr lang="en-US" altLang="en-US" sz="2800" dirty="0">
                <a:sym typeface="Symbol" panose="05050102010706020507" pitchFamily="18" charset="2"/>
              </a:rPr>
              <a:t> | </a:t>
            </a:r>
            <a:r>
              <a:rPr lang="en-US" altLang="en-US" sz="2800" dirty="0" err="1">
                <a:sym typeface="Symbol" panose="05050102010706020507" pitchFamily="18" charset="2"/>
              </a:rPr>
              <a:t>fA</a:t>
            </a:r>
            <a:r>
              <a:rPr lang="en-US" altLang="en-US" sz="2800" baseline="30000" dirty="0">
                <a:sym typeface="Symbol" panose="05050102010706020507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 dirty="0">
                <a:sym typeface="Symbol" panose="05050102010706020507" pitchFamily="18" charset="2"/>
              </a:rPr>
              <a:t>		 </a:t>
            </a:r>
            <a:r>
              <a:rPr lang="en-US" altLang="en-US" sz="2800" dirty="0">
                <a:sym typeface="Symbol" panose="05050102010706020507" pitchFamily="18" charset="2"/>
              </a:rPr>
              <a:t>A</a:t>
            </a:r>
            <a:r>
              <a:rPr lang="en-US" altLang="en-US" sz="2800" baseline="30000" dirty="0">
                <a:sym typeface="Symbol" panose="05050102010706020507" pitchFamily="18" charset="2"/>
              </a:rPr>
              <a:t>’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dirty="0" err="1">
                <a:sym typeface="Symbol" panose="05050102010706020507" pitchFamily="18" charset="2"/>
              </a:rPr>
              <a:t>cA</a:t>
            </a:r>
            <a:r>
              <a:rPr lang="en-US" altLang="en-US" sz="2800" baseline="30000" dirty="0">
                <a:sym typeface="Symbol" panose="05050102010706020507" pitchFamily="18" charset="2"/>
              </a:rPr>
              <a:t>’  </a:t>
            </a:r>
            <a:r>
              <a:rPr lang="en-US" altLang="en-US" sz="2800" dirty="0">
                <a:sym typeface="Symbol" panose="05050102010706020507" pitchFamily="18" charset="2"/>
              </a:rPr>
              <a:t>|  </a:t>
            </a:r>
            <a:r>
              <a:rPr lang="en-US" altLang="en-US" sz="2800" dirty="0" err="1">
                <a:sym typeface="Symbol" panose="05050102010706020507" pitchFamily="18" charset="2"/>
              </a:rPr>
              <a:t>adA</a:t>
            </a:r>
            <a:r>
              <a:rPr lang="en-US" altLang="en-US" sz="2800" baseline="30000" dirty="0">
                <a:sym typeface="Symbol" panose="05050102010706020507" pitchFamily="18" charset="2"/>
              </a:rPr>
              <a:t>’  </a:t>
            </a:r>
            <a:r>
              <a:rPr lang="en-US" altLang="en-US" sz="2800" dirty="0">
                <a:sym typeface="Symbol" panose="05050102010706020507" pitchFamily="18" charset="2"/>
              </a:rPr>
              <a:t>|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So, the resulting equivalent grammar which is not left-recursive is: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S  </a:t>
            </a:r>
            <a:r>
              <a:rPr lang="en-US" altLang="en-US" sz="2800" dirty="0" err="1">
                <a:sym typeface="Symbol" panose="05050102010706020507" pitchFamily="18" charset="2"/>
              </a:rPr>
              <a:t>Aa</a:t>
            </a:r>
            <a:r>
              <a:rPr lang="en-US" altLang="en-US" sz="2800" dirty="0">
                <a:sym typeface="Symbol" panose="05050102010706020507" pitchFamily="18" charset="2"/>
              </a:rPr>
              <a:t> | 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A  </a:t>
            </a:r>
            <a:r>
              <a:rPr lang="en-US" altLang="en-US" sz="2800" dirty="0" err="1">
                <a:sym typeface="Symbol" panose="05050102010706020507" pitchFamily="18" charset="2"/>
              </a:rPr>
              <a:t>bdA</a:t>
            </a:r>
            <a:r>
              <a:rPr lang="en-US" altLang="en-US" sz="2800" baseline="30000" dirty="0">
                <a:sym typeface="Symbol" panose="05050102010706020507" pitchFamily="18" charset="2"/>
              </a:rPr>
              <a:t>’</a:t>
            </a:r>
            <a:r>
              <a:rPr lang="en-US" altLang="en-US" sz="2800" dirty="0">
                <a:sym typeface="Symbol" panose="05050102010706020507" pitchFamily="18" charset="2"/>
              </a:rPr>
              <a:t> | </a:t>
            </a:r>
            <a:r>
              <a:rPr lang="en-US" altLang="en-US" sz="2800" dirty="0" err="1">
                <a:sym typeface="Symbol" panose="05050102010706020507" pitchFamily="18" charset="2"/>
              </a:rPr>
              <a:t>fA</a:t>
            </a:r>
            <a:r>
              <a:rPr lang="en-US" altLang="en-US" sz="2800" baseline="30000" dirty="0">
                <a:sym typeface="Symbol" panose="05050102010706020507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 dirty="0">
                <a:sym typeface="Symbol" panose="05050102010706020507" pitchFamily="18" charset="2"/>
              </a:rPr>
              <a:t>	</a:t>
            </a:r>
            <a:r>
              <a:rPr lang="en-US" altLang="en-US" sz="2800" dirty="0">
                <a:sym typeface="Symbol" panose="05050102010706020507" pitchFamily="18" charset="2"/>
              </a:rPr>
              <a:t>A</a:t>
            </a:r>
            <a:r>
              <a:rPr lang="en-US" altLang="en-US" sz="2800" baseline="30000" dirty="0">
                <a:sym typeface="Symbol" panose="05050102010706020507" pitchFamily="18" charset="2"/>
              </a:rPr>
              <a:t>’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dirty="0" err="1">
                <a:sym typeface="Symbol" panose="05050102010706020507" pitchFamily="18" charset="2"/>
              </a:rPr>
              <a:t>cA</a:t>
            </a:r>
            <a:r>
              <a:rPr lang="en-US" altLang="en-US" sz="2800" baseline="30000" dirty="0">
                <a:sym typeface="Symbol" panose="05050102010706020507" pitchFamily="18" charset="2"/>
              </a:rPr>
              <a:t>’  </a:t>
            </a:r>
            <a:r>
              <a:rPr lang="en-US" altLang="en-US" sz="2800" dirty="0">
                <a:sym typeface="Symbol" panose="05050102010706020507" pitchFamily="18" charset="2"/>
              </a:rPr>
              <a:t>|  </a:t>
            </a:r>
            <a:r>
              <a:rPr lang="en-US" altLang="en-US" sz="2800" dirty="0" err="1">
                <a:sym typeface="Symbol" panose="05050102010706020507" pitchFamily="18" charset="2"/>
              </a:rPr>
              <a:t>adA</a:t>
            </a:r>
            <a:r>
              <a:rPr lang="en-US" altLang="en-US" sz="2800" baseline="30000" dirty="0">
                <a:sym typeface="Symbol" panose="05050102010706020507" pitchFamily="18" charset="2"/>
              </a:rPr>
              <a:t>’  </a:t>
            </a:r>
            <a:r>
              <a:rPr lang="en-US" altLang="en-US" sz="2800" dirty="0">
                <a:sym typeface="Symbol" panose="05050102010706020507" pitchFamily="18" charset="2"/>
              </a:rPr>
              <a:t>| </a:t>
            </a:r>
          </a:p>
        </p:txBody>
      </p:sp>
    </p:spTree>
    <p:extLst>
      <p:ext uri="{BB962C8B-B14F-4D97-AF65-F5344CB8AC3E}">
        <p14:creationId xmlns:p14="http://schemas.microsoft.com/office/powerpoint/2010/main" val="30322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F60B-85EF-47A5-855E-7637D3BEC35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0"/>
              <a:t>Eliminate Left-Recursion – Example2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S  Aa | 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A  Ac | Sd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- Order of non-terminals: A, 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for A: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	- we do not enter the inner loop.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	- Eliminate the immediate left-recursion in 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		 A  SdA</a:t>
            </a:r>
            <a:r>
              <a:rPr lang="en-US" altLang="en-US" sz="1600" baseline="30000">
                <a:sym typeface="Symbol" panose="05050102010706020507" pitchFamily="18" charset="2"/>
              </a:rPr>
              <a:t>’</a:t>
            </a:r>
            <a:r>
              <a:rPr lang="en-US" altLang="en-US" sz="1600">
                <a:sym typeface="Symbol" panose="05050102010706020507" pitchFamily="18" charset="2"/>
              </a:rPr>
              <a:t> | fA</a:t>
            </a:r>
            <a:r>
              <a:rPr lang="en-US" altLang="en-US" sz="1600" baseline="30000">
                <a:sym typeface="Symbol" panose="05050102010706020507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aseline="30000">
                <a:sym typeface="Symbol" panose="05050102010706020507" pitchFamily="18" charset="2"/>
              </a:rPr>
              <a:t>		 </a:t>
            </a:r>
            <a:r>
              <a:rPr lang="en-US" altLang="en-US" sz="1600">
                <a:sym typeface="Symbol" panose="05050102010706020507" pitchFamily="18" charset="2"/>
              </a:rPr>
              <a:t>A</a:t>
            </a:r>
            <a:r>
              <a:rPr lang="en-US" altLang="en-US" sz="1600" baseline="30000">
                <a:sym typeface="Symbol" panose="05050102010706020507" pitchFamily="18" charset="2"/>
              </a:rPr>
              <a:t>’ </a:t>
            </a:r>
            <a:r>
              <a:rPr lang="en-US" altLang="en-US" sz="1600">
                <a:sym typeface="Symbol" panose="05050102010706020507" pitchFamily="18" charset="2"/>
              </a:rPr>
              <a:t> cA</a:t>
            </a:r>
            <a:r>
              <a:rPr lang="en-US" altLang="en-US" sz="1600" baseline="30000">
                <a:sym typeface="Symbol" panose="05050102010706020507" pitchFamily="18" charset="2"/>
              </a:rPr>
              <a:t>’  </a:t>
            </a:r>
            <a:r>
              <a:rPr lang="en-US" altLang="en-US" sz="1600">
                <a:sym typeface="Symbol" panose="05050102010706020507" pitchFamily="18" charset="2"/>
              </a:rPr>
              <a:t>| 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for 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	- Replace   S  Aa   with   S  SdA</a:t>
            </a:r>
            <a:r>
              <a:rPr lang="en-US" altLang="en-US" sz="1600" baseline="30000">
                <a:sym typeface="Symbol" panose="05050102010706020507" pitchFamily="18" charset="2"/>
              </a:rPr>
              <a:t>’</a:t>
            </a:r>
            <a:r>
              <a:rPr lang="en-US" altLang="en-US" sz="1600">
                <a:sym typeface="Symbol" panose="05050102010706020507" pitchFamily="18" charset="2"/>
              </a:rPr>
              <a:t>a  |  fA</a:t>
            </a:r>
            <a:r>
              <a:rPr lang="en-US" altLang="en-US" sz="1600" baseline="30000">
                <a:sym typeface="Symbol" panose="05050102010706020507" pitchFamily="18" charset="2"/>
              </a:rPr>
              <a:t>’</a:t>
            </a:r>
            <a:r>
              <a:rPr lang="en-US" altLang="en-US" sz="1600">
                <a:sym typeface="Symbol" panose="05050102010706020507" pitchFamily="18" charset="2"/>
              </a:rPr>
              <a:t>a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	  So, we will have  S  SdA</a:t>
            </a:r>
            <a:r>
              <a:rPr lang="en-US" altLang="en-US" sz="1600" baseline="30000">
                <a:sym typeface="Symbol" panose="05050102010706020507" pitchFamily="18" charset="2"/>
              </a:rPr>
              <a:t>’</a:t>
            </a:r>
            <a:r>
              <a:rPr lang="en-US" altLang="en-US" sz="1600">
                <a:sym typeface="Symbol" panose="05050102010706020507" pitchFamily="18" charset="2"/>
              </a:rPr>
              <a:t>a  |  fA</a:t>
            </a:r>
            <a:r>
              <a:rPr lang="en-US" altLang="en-US" sz="1600" baseline="30000">
                <a:sym typeface="Symbol" panose="05050102010706020507" pitchFamily="18" charset="2"/>
              </a:rPr>
              <a:t>’</a:t>
            </a:r>
            <a:r>
              <a:rPr lang="en-US" altLang="en-US" sz="1600">
                <a:sym typeface="Symbol" panose="05050102010706020507" pitchFamily="18" charset="2"/>
              </a:rPr>
              <a:t>a  | b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	- Eliminate the immediate left-recursion in S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		 S  fA’aS’  | bS</a:t>
            </a:r>
            <a:r>
              <a:rPr lang="en-US" altLang="en-US" sz="1600" baseline="30000">
                <a:sym typeface="Symbol" panose="05050102010706020507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aseline="30000">
                <a:sym typeface="Symbol" panose="05050102010706020507" pitchFamily="18" charset="2"/>
              </a:rPr>
              <a:t>		 </a:t>
            </a:r>
            <a:r>
              <a:rPr lang="en-US" altLang="en-US" sz="1600">
                <a:sym typeface="Symbol" panose="05050102010706020507" pitchFamily="18" charset="2"/>
              </a:rPr>
              <a:t>S</a:t>
            </a:r>
            <a:r>
              <a:rPr lang="en-US" altLang="en-US" sz="1600" baseline="30000">
                <a:sym typeface="Symbol" panose="05050102010706020507" pitchFamily="18" charset="2"/>
              </a:rPr>
              <a:t>’ </a:t>
            </a:r>
            <a:r>
              <a:rPr lang="en-US" altLang="en-US" sz="1600">
                <a:sym typeface="Symbol" panose="05050102010706020507" pitchFamily="18" charset="2"/>
              </a:rPr>
              <a:t> dA</a:t>
            </a:r>
            <a:r>
              <a:rPr lang="en-US" altLang="en-US" sz="1600" baseline="30000">
                <a:sym typeface="Symbol" panose="05050102010706020507" pitchFamily="18" charset="2"/>
              </a:rPr>
              <a:t>’</a:t>
            </a:r>
            <a:r>
              <a:rPr lang="en-US" altLang="en-US" sz="1600">
                <a:sym typeface="Symbol" panose="05050102010706020507" pitchFamily="18" charset="2"/>
              </a:rPr>
              <a:t>aS’  | 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So, the resulting equivalent grammar which is not left-recursive is: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	S  fA’aS’  | bS</a:t>
            </a:r>
            <a:r>
              <a:rPr lang="en-US" altLang="en-US" sz="1600" baseline="30000">
                <a:sym typeface="Symbol" panose="05050102010706020507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aseline="30000">
                <a:sym typeface="Symbol" panose="05050102010706020507" pitchFamily="18" charset="2"/>
              </a:rPr>
              <a:t>	</a:t>
            </a:r>
            <a:r>
              <a:rPr lang="en-US" altLang="en-US" sz="1600">
                <a:sym typeface="Symbol" panose="05050102010706020507" pitchFamily="18" charset="2"/>
              </a:rPr>
              <a:t>S</a:t>
            </a:r>
            <a:r>
              <a:rPr lang="en-US" altLang="en-US" sz="1600" baseline="30000">
                <a:sym typeface="Symbol" panose="05050102010706020507" pitchFamily="18" charset="2"/>
              </a:rPr>
              <a:t>’ </a:t>
            </a:r>
            <a:r>
              <a:rPr lang="en-US" altLang="en-US" sz="1600">
                <a:sym typeface="Symbol" panose="05050102010706020507" pitchFamily="18" charset="2"/>
              </a:rPr>
              <a:t> dA</a:t>
            </a:r>
            <a:r>
              <a:rPr lang="en-US" altLang="en-US" sz="1600" baseline="30000">
                <a:sym typeface="Symbol" panose="05050102010706020507" pitchFamily="18" charset="2"/>
              </a:rPr>
              <a:t>’</a:t>
            </a:r>
            <a:r>
              <a:rPr lang="en-US" altLang="en-US" sz="1600">
                <a:sym typeface="Symbol" panose="05050102010706020507" pitchFamily="18" charset="2"/>
              </a:rPr>
              <a:t>aS’  | 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	A  SdA</a:t>
            </a:r>
            <a:r>
              <a:rPr lang="en-US" altLang="en-US" sz="1600" baseline="30000">
                <a:sym typeface="Symbol" panose="05050102010706020507" pitchFamily="18" charset="2"/>
              </a:rPr>
              <a:t>’</a:t>
            </a:r>
            <a:r>
              <a:rPr lang="en-US" altLang="en-US" sz="1600">
                <a:sym typeface="Symbol" panose="05050102010706020507" pitchFamily="18" charset="2"/>
              </a:rPr>
              <a:t> | fA</a:t>
            </a:r>
            <a:r>
              <a:rPr lang="en-US" altLang="en-US" sz="1600" baseline="30000">
                <a:sym typeface="Symbol" panose="05050102010706020507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aseline="30000">
                <a:sym typeface="Symbol" panose="05050102010706020507" pitchFamily="18" charset="2"/>
              </a:rPr>
              <a:t>	</a:t>
            </a:r>
            <a:r>
              <a:rPr lang="en-US" altLang="en-US" sz="1600">
                <a:sym typeface="Symbol" panose="05050102010706020507" pitchFamily="18" charset="2"/>
              </a:rPr>
              <a:t>A</a:t>
            </a:r>
            <a:r>
              <a:rPr lang="en-US" altLang="en-US" sz="1600" baseline="30000">
                <a:sym typeface="Symbol" panose="05050102010706020507" pitchFamily="18" charset="2"/>
              </a:rPr>
              <a:t>’ </a:t>
            </a:r>
            <a:r>
              <a:rPr lang="en-US" altLang="en-US" sz="1600">
                <a:sym typeface="Symbol" panose="05050102010706020507" pitchFamily="18" charset="2"/>
              </a:rPr>
              <a:t> cA</a:t>
            </a:r>
            <a:r>
              <a:rPr lang="en-US" altLang="en-US" sz="1600" baseline="30000">
                <a:sym typeface="Symbol" panose="05050102010706020507" pitchFamily="18" charset="2"/>
              </a:rPr>
              <a:t>’  </a:t>
            </a:r>
            <a:r>
              <a:rPr lang="en-US" altLang="en-US" sz="1600">
                <a:sym typeface="Symbol" panose="05050102010706020507" pitchFamily="18" charset="2"/>
              </a:rPr>
              <a:t>| 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494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8C0B-1138-4E6F-915E-1B8E54F6FBA3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3600" dirty="0" smtClean="0">
                <a:sym typeface="Wingdings" panose="05000000000000000000" pitchFamily="2" charset="2"/>
              </a:rPr>
              <a:t>A  </a:t>
            </a:r>
            <a:r>
              <a:rPr lang="en-US" altLang="en-US" sz="3600" dirty="0">
                <a:sym typeface="Symbol" panose="05050102010706020507" pitchFamily="18" charset="2"/>
              </a:rPr>
              <a:t> </a:t>
            </a:r>
            <a:r>
              <a:rPr lang="en-US" altLang="en-US" sz="3600" dirty="0" smtClean="0">
                <a:sym typeface="Symbol" panose="05050102010706020507" pitchFamily="18" charset="2"/>
              </a:rPr>
              <a:t> </a:t>
            </a:r>
            <a:r>
              <a:rPr lang="en-US" altLang="en-US" sz="3600" dirty="0" err="1" smtClean="0">
                <a:sym typeface="Symbol" panose="05050102010706020507" pitchFamily="18" charset="2"/>
              </a:rPr>
              <a:t>aX</a:t>
            </a:r>
            <a:r>
              <a:rPr lang="en-US" altLang="en-US" sz="3600" dirty="0" smtClean="0">
                <a:sym typeface="Symbol" panose="05050102010706020507" pitchFamily="18" charset="2"/>
              </a:rPr>
              <a:t> | </a:t>
            </a:r>
            <a:r>
              <a:rPr lang="en-US" altLang="en-US" sz="3600" dirty="0" err="1" smtClean="0">
                <a:sym typeface="Symbol" panose="05050102010706020507" pitchFamily="18" charset="2"/>
              </a:rPr>
              <a:t>aY</a:t>
            </a:r>
            <a:endParaRPr lang="en-US" altLang="en-US" sz="36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3600" dirty="0"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 sz="3600" dirty="0" smtClean="0"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3600" dirty="0" err="1" smtClean="0">
                <a:sym typeface="Wingdings" panose="05000000000000000000" pitchFamily="2" charset="2"/>
              </a:rPr>
              <a:t>stmt</a:t>
            </a:r>
            <a:r>
              <a:rPr lang="en-US" altLang="en-US" sz="3600" dirty="0" smtClean="0">
                <a:sym typeface="Wingdings" panose="05000000000000000000" pitchFamily="2" charset="2"/>
              </a:rPr>
              <a:t>  </a:t>
            </a:r>
            <a:r>
              <a:rPr lang="en-US" altLang="en-US" sz="3600" dirty="0" smtClean="0">
                <a:sym typeface="Symbol" panose="05050102010706020507" pitchFamily="18" charset="2"/>
              </a:rPr>
              <a:t> 	</a:t>
            </a:r>
            <a:r>
              <a:rPr lang="en-US" altLang="en-US" sz="3600" dirty="0" smtClean="0">
                <a:latin typeface="Courier New" panose="02070309020205020404" pitchFamily="49" charset="0"/>
                <a:sym typeface="Symbol" panose="05050102010706020507" pitchFamily="18" charset="2"/>
              </a:rPr>
              <a:t>if</a:t>
            </a:r>
            <a:r>
              <a:rPr lang="en-US" altLang="en-US" sz="3600" dirty="0" smtClean="0">
                <a:sym typeface="Symbol" panose="05050102010706020507" pitchFamily="18" charset="2"/>
              </a:rPr>
              <a:t>  </a:t>
            </a:r>
            <a:r>
              <a:rPr lang="en-US" altLang="en-US" sz="3600" dirty="0">
                <a:sym typeface="Symbol" panose="05050102010706020507" pitchFamily="18" charset="2"/>
              </a:rPr>
              <a:t>expr  </a:t>
            </a:r>
            <a:r>
              <a:rPr lang="en-US" altLang="en-US" sz="3600" dirty="0">
                <a:latin typeface="Courier New" panose="02070309020205020404" pitchFamily="49" charset="0"/>
                <a:sym typeface="Symbol" panose="05050102010706020507" pitchFamily="18" charset="2"/>
              </a:rPr>
              <a:t>then</a:t>
            </a:r>
            <a:r>
              <a:rPr lang="en-US" altLang="en-US" sz="3600" dirty="0">
                <a:sym typeface="Symbol" panose="05050102010706020507" pitchFamily="18" charset="2"/>
              </a:rPr>
              <a:t>  </a:t>
            </a:r>
            <a:r>
              <a:rPr lang="en-US" altLang="en-US" sz="3600" dirty="0" err="1">
                <a:sym typeface="Symbol" panose="05050102010706020507" pitchFamily="18" charset="2"/>
              </a:rPr>
              <a:t>stmt</a:t>
            </a:r>
            <a:r>
              <a:rPr lang="en-US" altLang="en-US" sz="3600" dirty="0">
                <a:sym typeface="Symbol" panose="05050102010706020507" pitchFamily="18" charset="2"/>
              </a:rPr>
              <a:t>  </a:t>
            </a:r>
            <a:r>
              <a:rPr lang="en-US" altLang="en-US" sz="3600" dirty="0">
                <a:latin typeface="Courier New" panose="02070309020205020404" pitchFamily="49" charset="0"/>
                <a:sym typeface="Symbol" panose="05050102010706020507" pitchFamily="18" charset="2"/>
              </a:rPr>
              <a:t>else</a:t>
            </a:r>
            <a:r>
              <a:rPr lang="en-US" altLang="en-US" sz="3600" dirty="0">
                <a:sym typeface="Symbol" panose="05050102010706020507" pitchFamily="18" charset="2"/>
              </a:rPr>
              <a:t>  </a:t>
            </a:r>
            <a:r>
              <a:rPr lang="en-US" altLang="en-US" sz="3600" dirty="0" err="1">
                <a:sym typeface="Symbol" panose="05050102010706020507" pitchFamily="18" charset="2"/>
              </a:rPr>
              <a:t>stmt</a:t>
            </a:r>
            <a:r>
              <a:rPr lang="en-US" altLang="en-US" sz="3600" dirty="0">
                <a:sym typeface="Symbol" panose="05050102010706020507" pitchFamily="18" charset="2"/>
              </a:rPr>
              <a:t>    |</a:t>
            </a:r>
          </a:p>
          <a:p>
            <a:pPr>
              <a:buFontTx/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		 </a:t>
            </a:r>
            <a:r>
              <a:rPr lang="en-US" altLang="en-US" sz="3600" dirty="0" smtClean="0">
                <a:sym typeface="Symbol" panose="05050102010706020507" pitchFamily="18" charset="2"/>
              </a:rPr>
              <a:t>    	</a:t>
            </a:r>
            <a:r>
              <a:rPr lang="en-US" altLang="en-US" sz="3600" dirty="0" smtClean="0">
                <a:latin typeface="Courier New" panose="02070309020205020404" pitchFamily="49" charset="0"/>
                <a:sym typeface="Symbol" panose="05050102010706020507" pitchFamily="18" charset="2"/>
              </a:rPr>
              <a:t>if</a:t>
            </a:r>
            <a:r>
              <a:rPr lang="en-US" altLang="en-US" sz="3600" dirty="0" smtClean="0">
                <a:sym typeface="Symbol" panose="05050102010706020507" pitchFamily="18" charset="2"/>
              </a:rPr>
              <a:t>  </a:t>
            </a:r>
            <a:r>
              <a:rPr lang="en-US" altLang="en-US" sz="3600" dirty="0">
                <a:sym typeface="Symbol" panose="05050102010706020507" pitchFamily="18" charset="2"/>
              </a:rPr>
              <a:t>expr  </a:t>
            </a:r>
            <a:r>
              <a:rPr lang="en-US" altLang="en-US" sz="3600" dirty="0">
                <a:latin typeface="Courier New" panose="02070309020205020404" pitchFamily="49" charset="0"/>
                <a:sym typeface="Symbol" panose="05050102010706020507" pitchFamily="18" charset="2"/>
              </a:rPr>
              <a:t>then</a:t>
            </a:r>
            <a:r>
              <a:rPr lang="en-US" altLang="en-US" sz="3600" dirty="0">
                <a:sym typeface="Symbol" panose="05050102010706020507" pitchFamily="18" charset="2"/>
              </a:rPr>
              <a:t>  </a:t>
            </a:r>
            <a:r>
              <a:rPr lang="en-US" altLang="en-US" sz="3600" dirty="0" err="1">
                <a:sym typeface="Symbol" panose="05050102010706020507" pitchFamily="18" charset="2"/>
              </a:rPr>
              <a:t>stmt</a:t>
            </a:r>
            <a:r>
              <a:rPr lang="en-US" altLang="en-US" sz="3600" dirty="0"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171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8C0B-1138-4E6F-915E-1B8E54F6FBA3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Left-Factoring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/>
              <a:t>A predictive parser (a top-down parser without backtracking) insists  that the grammar must be </a:t>
            </a:r>
            <a:r>
              <a:rPr lang="en-US" altLang="en-US" sz="3600" i="1" dirty="0"/>
              <a:t>left-factored</a:t>
            </a:r>
            <a:r>
              <a:rPr lang="en-US" altLang="en-US" sz="3600" dirty="0"/>
              <a:t>.</a:t>
            </a:r>
          </a:p>
          <a:p>
            <a:endParaRPr lang="en-US" altLang="en-US" sz="3600" dirty="0"/>
          </a:p>
          <a:p>
            <a:pPr algn="ctr">
              <a:buFontTx/>
              <a:buNone/>
            </a:pPr>
            <a:r>
              <a:rPr lang="en-US" altLang="en-US" sz="3600" dirty="0"/>
              <a:t>	</a:t>
            </a:r>
            <a:r>
              <a:rPr lang="en-US" altLang="en-US" sz="3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 </a:t>
            </a:r>
            <a:r>
              <a:rPr lang="en-US" altLang="en-US" sz="3600" dirty="0">
                <a:solidFill>
                  <a:srgbClr val="FF0000"/>
                </a:solidFill>
                <a:sym typeface="Wingdings" panose="05000000000000000000" pitchFamily="2" charset="2"/>
              </a:rPr>
              <a:t>new equivalent grammar suitable for predictive parsing</a:t>
            </a:r>
          </a:p>
          <a:p>
            <a:pPr>
              <a:buFontTx/>
              <a:buNone/>
            </a:pPr>
            <a:endParaRPr lang="en-US" altLang="en-US" sz="3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74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90CB-E967-4B62-A14E-C53B2934471D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Left-Factoring (cont.)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 general,</a:t>
            </a:r>
          </a:p>
          <a:p>
            <a:endParaRPr lang="en-US" altLang="en-US" sz="800" dirty="0"/>
          </a:p>
          <a:p>
            <a:pPr>
              <a:buFontTx/>
              <a:buNone/>
            </a:pPr>
            <a:r>
              <a:rPr lang="en-US" altLang="en-US" dirty="0"/>
              <a:t>	A </a:t>
            </a:r>
            <a:r>
              <a:rPr lang="en-US" altLang="en-US" dirty="0">
                <a:sym typeface="Symbol" panose="05050102010706020507" pitchFamily="18" charset="2"/>
              </a:rPr>
              <a:t>  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 |   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		where  is non-empty and the first symbols 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		of 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(if they have one)are different.</a:t>
            </a:r>
          </a:p>
          <a:p>
            <a:pPr>
              <a:buFontTx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when processing  we cannot know whether expand 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A to 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   or     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A to 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29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90CB-E967-4B62-A14E-C53B2934471D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Left-Factoring (cont.)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 general,</a:t>
            </a:r>
          </a:p>
          <a:p>
            <a:endParaRPr lang="en-US" altLang="en-US" sz="800" dirty="0"/>
          </a:p>
          <a:p>
            <a:pPr>
              <a:buFontTx/>
              <a:buNone/>
            </a:pPr>
            <a:r>
              <a:rPr lang="en-US" altLang="en-US" dirty="0"/>
              <a:t>	A </a:t>
            </a:r>
            <a:r>
              <a:rPr lang="en-US" altLang="en-US" dirty="0">
                <a:sym typeface="Symbol" panose="05050102010706020507" pitchFamily="18" charset="2"/>
              </a:rPr>
              <a:t>  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 |   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		where  is non-empty and the first symbols 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		of 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(if they have one)are different.</a:t>
            </a:r>
          </a:p>
          <a:p>
            <a:pPr>
              <a:buFontTx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endParaRPr lang="en-US" altLang="en-US" dirty="0" smtClean="0">
              <a:sym typeface="Symbol" panose="05050102010706020507" pitchFamily="18" charset="2"/>
            </a:endParaRPr>
          </a:p>
          <a:p>
            <a:r>
              <a:rPr lang="en-US" altLang="en-US" dirty="0" smtClean="0">
                <a:sym typeface="Symbol" panose="05050102010706020507" pitchFamily="18" charset="2"/>
              </a:rPr>
              <a:t>But</a:t>
            </a:r>
            <a:r>
              <a:rPr lang="en-US" altLang="en-US" dirty="0">
                <a:sym typeface="Symbol" panose="05050102010706020507" pitchFamily="18" charset="2"/>
              </a:rPr>
              <a:t>, if we re-write the grammar as follows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 </a:t>
            </a: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 A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</a:p>
          <a:p>
            <a:pPr>
              <a:buFontTx/>
              <a:buNone/>
            </a:pPr>
            <a:r>
              <a:rPr lang="en-US" altLang="en-US" baseline="30000" dirty="0">
                <a:sym typeface="Symbol" panose="05050102010706020507" pitchFamily="18" charset="2"/>
              </a:rPr>
              <a:t>		 </a:t>
            </a:r>
            <a:r>
              <a:rPr lang="en-US" altLang="en-US" dirty="0">
                <a:sym typeface="Symbol" panose="05050102010706020507" pitchFamily="18" charset="2"/>
              </a:rPr>
              <a:t>A’  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 |   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	so, we can immediately expand A to A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28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033D-0BBF-4C93-BDAF-8C8E65524197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Left-Factoring -- Algorithm 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 each non-terminal A with two or more alternatives (production rules) with a common non-empty prefix, let say</a:t>
            </a:r>
          </a:p>
          <a:p>
            <a:endParaRPr lang="en-US" altLang="en-US" sz="800"/>
          </a:p>
          <a:p>
            <a:pPr>
              <a:buFontTx/>
              <a:buNone/>
            </a:pPr>
            <a:r>
              <a:rPr lang="en-US" altLang="en-US"/>
              <a:t>		 A </a:t>
            </a:r>
            <a:r>
              <a:rPr lang="en-US" altLang="en-US">
                <a:sym typeface="Symbol" panose="05050102010706020507" pitchFamily="18" charset="2"/>
              </a:rPr>
              <a:t>  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 | ... | </a:t>
            </a:r>
            <a:r>
              <a:rPr lang="en-US" altLang="en-US" baseline="-25000">
                <a:sym typeface="Symbol" panose="05050102010706020507" pitchFamily="18" charset="2"/>
              </a:rPr>
              <a:t>n </a:t>
            </a:r>
            <a:r>
              <a:rPr lang="en-US" altLang="en-US">
                <a:sym typeface="Symbol" panose="05050102010706020507" pitchFamily="18" charset="2"/>
              </a:rPr>
              <a:t> |  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 | ... | </a:t>
            </a:r>
            <a:r>
              <a:rPr lang="en-US" altLang="en-US" baseline="-25000">
                <a:sym typeface="Symbol" panose="05050102010706020507" pitchFamily="18" charset="2"/>
              </a:rPr>
              <a:t>m</a:t>
            </a:r>
            <a:r>
              <a:rPr lang="en-US" altLang="en-US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convert it into</a:t>
            </a:r>
          </a:p>
          <a:p>
            <a:pPr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	</a:t>
            </a:r>
            <a:r>
              <a:rPr lang="en-US" altLang="en-US"/>
              <a:t>A </a:t>
            </a:r>
            <a:r>
              <a:rPr lang="en-US" altLang="en-US">
                <a:sym typeface="Symbol" panose="05050102010706020507" pitchFamily="18" charset="2"/>
              </a:rPr>
              <a:t>  A</a:t>
            </a:r>
            <a:r>
              <a:rPr lang="en-US" altLang="en-US" baseline="30000">
                <a:sym typeface="Symbol" panose="05050102010706020507" pitchFamily="18" charset="2"/>
              </a:rPr>
              <a:t>’</a:t>
            </a:r>
            <a:r>
              <a:rPr lang="en-US" altLang="en-US">
                <a:sym typeface="Symbol" panose="05050102010706020507" pitchFamily="18" charset="2"/>
              </a:rPr>
              <a:t> |  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 | ... | </a:t>
            </a:r>
            <a:r>
              <a:rPr lang="en-US" altLang="en-US" baseline="-25000">
                <a:sym typeface="Symbol" panose="05050102010706020507" pitchFamily="18" charset="2"/>
              </a:rPr>
              <a:t>m</a:t>
            </a:r>
            <a:r>
              <a:rPr lang="en-US" altLang="en-US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	A</a:t>
            </a:r>
            <a:r>
              <a:rPr lang="en-US" altLang="en-US" baseline="30000">
                <a:sym typeface="Symbol" panose="05050102010706020507" pitchFamily="18" charset="2"/>
              </a:rPr>
              <a:t>’ </a:t>
            </a:r>
            <a:r>
              <a:rPr lang="en-US" altLang="en-US">
                <a:sym typeface="Symbol" panose="05050102010706020507" pitchFamily="18" charset="2"/>
              </a:rPr>
              <a:t> 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 | ... | </a:t>
            </a:r>
            <a:r>
              <a:rPr lang="en-US" altLang="en-US" baseline="-25000">
                <a:sym typeface="Symbol" panose="05050102010706020507" pitchFamily="18" charset="2"/>
              </a:rPr>
              <a:t>n </a:t>
            </a:r>
            <a:endParaRPr lang="en-US" altLang="en-US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25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3BD2-FB36-422E-92FB-508F7A6D8BA8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Left-Factoring – Example1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u="sng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ym typeface="Symbol" panose="05050102010706020507" pitchFamily="18" charset="2"/>
              </a:rPr>
              <a:t>bB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u="sng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cdg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cdeB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cdfB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315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7872" y="6452603"/>
            <a:ext cx="2063750" cy="228600"/>
          </a:xfrm>
        </p:spPr>
        <p:txBody>
          <a:bodyPr/>
          <a:lstStyle/>
          <a:p>
            <a:fld id="{2D46CC65-208C-45C1-AEC5-8F24BD0125B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850"/>
            <a:ext cx="9372600" cy="914400"/>
          </a:xfrm>
        </p:spPr>
        <p:txBody>
          <a:bodyPr/>
          <a:lstStyle/>
          <a:p>
            <a:r>
              <a:rPr lang="en-US" altLang="en-US" dirty="0" smtClean="0"/>
              <a:t>Quick Review 3/3 - Lexical </a:t>
            </a:r>
            <a:r>
              <a:rPr lang="en-US" altLang="en-US" dirty="0"/>
              <a:t>Analyzer</a:t>
            </a:r>
          </a:p>
        </p:txBody>
      </p:sp>
      <p:sp>
        <p:nvSpPr>
          <p:cNvPr id="324624" name="Line 16"/>
          <p:cNvSpPr>
            <a:spLocks noChangeShapeType="1"/>
          </p:cNvSpPr>
          <p:nvPr/>
        </p:nvSpPr>
        <p:spPr bwMode="auto">
          <a:xfrm>
            <a:off x="5190622" y="358837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25" name="Line 17"/>
          <p:cNvSpPr>
            <a:spLocks noChangeShapeType="1"/>
          </p:cNvSpPr>
          <p:nvPr/>
        </p:nvSpPr>
        <p:spPr bwMode="auto">
          <a:xfrm flipH="1">
            <a:off x="5190622" y="389317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27" name="Text Box 19"/>
          <p:cNvSpPr txBox="1">
            <a:spLocks noChangeArrowheads="1"/>
          </p:cNvSpPr>
          <p:nvPr/>
        </p:nvSpPr>
        <p:spPr bwMode="auto">
          <a:xfrm>
            <a:off x="181452" y="2969300"/>
            <a:ext cx="1733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/>
              <a:t>source </a:t>
            </a:r>
          </a:p>
          <a:p>
            <a:r>
              <a:rPr lang="en-US" altLang="en-US" sz="3600" dirty="0"/>
              <a:t>program</a:t>
            </a:r>
          </a:p>
        </p:txBody>
      </p:sp>
      <p:sp>
        <p:nvSpPr>
          <p:cNvPr id="324628" name="Line 20"/>
          <p:cNvSpPr>
            <a:spLocks noChangeShapeType="1"/>
          </p:cNvSpPr>
          <p:nvPr/>
        </p:nvSpPr>
        <p:spPr bwMode="auto">
          <a:xfrm>
            <a:off x="1187617" y="366457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29" name="Text Box 21"/>
          <p:cNvSpPr txBox="1">
            <a:spLocks noChangeArrowheads="1"/>
          </p:cNvSpPr>
          <p:nvPr/>
        </p:nvSpPr>
        <p:spPr bwMode="auto">
          <a:xfrm>
            <a:off x="5666872" y="3023228"/>
            <a:ext cx="142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/>
              <a:t>  token</a:t>
            </a:r>
          </a:p>
        </p:txBody>
      </p:sp>
      <p:sp>
        <p:nvSpPr>
          <p:cNvPr id="324630" name="Text Box 22"/>
          <p:cNvSpPr txBox="1">
            <a:spLocks noChangeArrowheads="1"/>
          </p:cNvSpPr>
          <p:nvPr/>
        </p:nvSpPr>
        <p:spPr bwMode="auto">
          <a:xfrm>
            <a:off x="5357309" y="3816978"/>
            <a:ext cx="25320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err="1" smtClean="0"/>
              <a:t>GetNextToken</a:t>
            </a:r>
            <a:r>
              <a:rPr lang="en-US" altLang="en-US" sz="2800" dirty="0" smtClean="0"/>
              <a:t>()</a:t>
            </a:r>
            <a:endParaRPr lang="en-US" altLang="en-US" sz="2800" dirty="0"/>
          </a:p>
        </p:txBody>
      </p:sp>
      <p:sp>
        <p:nvSpPr>
          <p:cNvPr id="324637" name="Line 29"/>
          <p:cNvSpPr>
            <a:spLocks noChangeShapeType="1"/>
          </p:cNvSpPr>
          <p:nvPr/>
        </p:nvSpPr>
        <p:spPr bwMode="auto">
          <a:xfrm flipH="1">
            <a:off x="7148594" y="4566529"/>
            <a:ext cx="154756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40" name="Rectangle 32"/>
          <p:cNvSpPr>
            <a:spLocks noChangeArrowheads="1"/>
          </p:cNvSpPr>
          <p:nvPr/>
        </p:nvSpPr>
        <p:spPr bwMode="auto">
          <a:xfrm>
            <a:off x="2025817" y="3054978"/>
            <a:ext cx="158115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 dirty="0"/>
          </a:p>
        </p:txBody>
      </p:sp>
      <p:sp>
        <p:nvSpPr>
          <p:cNvPr id="324641" name="Rectangle 33"/>
          <p:cNvSpPr>
            <a:spLocks noChangeArrowheads="1"/>
          </p:cNvSpPr>
          <p:nvPr/>
        </p:nvSpPr>
        <p:spPr bwMode="auto">
          <a:xfrm>
            <a:off x="7775072" y="3054978"/>
            <a:ext cx="1752600" cy="1447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dirty="0">
                <a:solidFill>
                  <a:schemeClr val="bg1"/>
                </a:solidFill>
              </a:rPr>
              <a:t>Parser</a:t>
            </a:r>
          </a:p>
        </p:txBody>
      </p:sp>
      <p:sp>
        <p:nvSpPr>
          <p:cNvPr id="324642" name="Rectangle 34"/>
          <p:cNvSpPr>
            <a:spLocks noChangeArrowheads="1"/>
          </p:cNvSpPr>
          <p:nvPr/>
        </p:nvSpPr>
        <p:spPr bwMode="auto">
          <a:xfrm>
            <a:off x="5350959" y="5233403"/>
            <a:ext cx="17526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dirty="0">
                <a:solidFill>
                  <a:srgbClr val="FFFFFF"/>
                </a:solidFill>
              </a:rPr>
              <a:t>Symbol</a:t>
            </a:r>
          </a:p>
          <a:p>
            <a:pPr algn="ctr"/>
            <a:r>
              <a:rPr lang="en-US" altLang="en-US" sz="3200" dirty="0">
                <a:solidFill>
                  <a:srgbClr val="FFFFFF"/>
                </a:solidFill>
              </a:rPr>
              <a:t>Table</a:t>
            </a:r>
          </a:p>
        </p:txBody>
      </p:sp>
      <p:sp>
        <p:nvSpPr>
          <p:cNvPr id="324643" name="Line 35"/>
          <p:cNvSpPr>
            <a:spLocks noChangeShapeType="1"/>
          </p:cNvSpPr>
          <p:nvPr/>
        </p:nvSpPr>
        <p:spPr bwMode="auto">
          <a:xfrm>
            <a:off x="3591425" y="4544220"/>
            <a:ext cx="1714499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3583404" y="3059657"/>
            <a:ext cx="158115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640388" y="3279706"/>
            <a:ext cx="15122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Lexical Analyzer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2161672" y="3132838"/>
            <a:ext cx="146684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Scanner </a:t>
            </a:r>
            <a:r>
              <a:rPr lang="en-US" altLang="en-US" dirty="0" smtClean="0"/>
              <a:t>(Double Buffering)</a:t>
            </a:r>
            <a:endParaRPr lang="en-US" dirty="0"/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5504947" y="1166728"/>
            <a:ext cx="17526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dirty="0" smtClean="0">
                <a:solidFill>
                  <a:srgbClr val="FFFFFF"/>
                </a:solidFill>
              </a:rPr>
              <a:t>Error</a:t>
            </a:r>
            <a:br>
              <a:rPr lang="en-US" altLang="en-US" sz="3200" dirty="0" smtClean="0">
                <a:solidFill>
                  <a:srgbClr val="FFFFFF"/>
                </a:solidFill>
              </a:rPr>
            </a:br>
            <a:r>
              <a:rPr lang="en-US" altLang="en-US" sz="3200" dirty="0" smtClean="0">
                <a:solidFill>
                  <a:srgbClr val="FFFFFF"/>
                </a:solidFill>
              </a:rPr>
              <a:t>Handler</a:t>
            </a:r>
            <a:endParaRPr lang="en-US" altLang="en-US" sz="3200" dirty="0">
              <a:solidFill>
                <a:srgbClr val="FFFFFF"/>
              </a:solidFill>
            </a:endParaRPr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 flipH="1">
            <a:off x="3936244" y="1750100"/>
            <a:ext cx="154756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7278685" y="1683378"/>
            <a:ext cx="1714499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3BD2-FB36-422E-92FB-508F7A6D8BA8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Left-Factoring – Example1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A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u="sng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bB | </a:t>
            </a:r>
            <a:r>
              <a:rPr lang="en-US" altLang="en-US" u="sng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B | cdg | cdeB | cdfB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</a:t>
            </a:r>
            <a:r>
              <a:rPr lang="en-US" altLang="en-US" sz="3600">
                <a:sym typeface="Symbol" panose="05050102010706020507" pitchFamily="18" charset="2"/>
              </a:rPr>
              <a:t>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A  aA</a:t>
            </a:r>
            <a:r>
              <a:rPr lang="en-US" altLang="en-US" baseline="30000">
                <a:sym typeface="Symbol" panose="05050102010706020507" pitchFamily="18" charset="2"/>
              </a:rPr>
              <a:t>’</a:t>
            </a:r>
            <a:r>
              <a:rPr lang="en-US" altLang="en-US">
                <a:sym typeface="Symbol" panose="05050102010706020507" pitchFamily="18" charset="2"/>
              </a:rPr>
              <a:t> | </a:t>
            </a:r>
            <a:r>
              <a:rPr lang="en-US" altLang="en-US" u="sng">
                <a:sym typeface="Symbol" panose="05050102010706020507" pitchFamily="18" charset="2"/>
              </a:rPr>
              <a:t>cd</a:t>
            </a:r>
            <a:r>
              <a:rPr lang="en-US" altLang="en-US">
                <a:sym typeface="Symbol" panose="05050102010706020507" pitchFamily="18" charset="2"/>
              </a:rPr>
              <a:t>g | </a:t>
            </a:r>
            <a:r>
              <a:rPr lang="en-US" altLang="en-US" u="sng">
                <a:sym typeface="Symbol" panose="05050102010706020507" pitchFamily="18" charset="2"/>
              </a:rPr>
              <a:t>cd</a:t>
            </a:r>
            <a:r>
              <a:rPr lang="en-US" altLang="en-US">
                <a:sym typeface="Symbol" panose="05050102010706020507" pitchFamily="18" charset="2"/>
              </a:rPr>
              <a:t>eB | </a:t>
            </a:r>
            <a:r>
              <a:rPr lang="en-US" altLang="en-US" u="sng">
                <a:sym typeface="Symbol" panose="05050102010706020507" pitchFamily="18" charset="2"/>
              </a:rPr>
              <a:t>cd</a:t>
            </a:r>
            <a:r>
              <a:rPr lang="en-US" altLang="en-US">
                <a:sym typeface="Symbol" panose="05050102010706020507" pitchFamily="18" charset="2"/>
              </a:rPr>
              <a:t>fB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A</a:t>
            </a:r>
            <a:r>
              <a:rPr lang="en-US" altLang="en-US" baseline="30000">
                <a:sym typeface="Symbol" panose="05050102010706020507" pitchFamily="18" charset="2"/>
              </a:rPr>
              <a:t>’</a:t>
            </a:r>
            <a:r>
              <a:rPr lang="en-US" altLang="en-US">
                <a:sym typeface="Symbol" panose="05050102010706020507" pitchFamily="18" charset="2"/>
              </a:rPr>
              <a:t>  bB | B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</a:t>
            </a:r>
            <a:r>
              <a:rPr lang="en-US" altLang="en-US" sz="3600">
                <a:sym typeface="Symbol" panose="05050102010706020507" pitchFamily="18" charset="2"/>
              </a:rPr>
              <a:t></a:t>
            </a:r>
            <a:endParaRPr lang="en-US" altLang="en-US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A  aA</a:t>
            </a:r>
            <a:r>
              <a:rPr lang="en-US" altLang="en-US" baseline="30000">
                <a:sym typeface="Symbol" panose="05050102010706020507" pitchFamily="18" charset="2"/>
              </a:rPr>
              <a:t>’</a:t>
            </a:r>
            <a:r>
              <a:rPr lang="en-US" altLang="en-US">
                <a:sym typeface="Symbol" panose="05050102010706020507" pitchFamily="18" charset="2"/>
              </a:rPr>
              <a:t> | cdA</a:t>
            </a:r>
            <a:r>
              <a:rPr lang="en-US" altLang="en-US" baseline="30000">
                <a:sym typeface="Symbol" panose="05050102010706020507" pitchFamily="18" charset="2"/>
              </a:rPr>
              <a:t>’’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A</a:t>
            </a:r>
            <a:r>
              <a:rPr lang="en-US" altLang="en-US" baseline="30000">
                <a:sym typeface="Symbol" panose="05050102010706020507" pitchFamily="18" charset="2"/>
              </a:rPr>
              <a:t>’</a:t>
            </a:r>
            <a:r>
              <a:rPr lang="en-US" altLang="en-US">
                <a:sym typeface="Symbol" panose="05050102010706020507" pitchFamily="18" charset="2"/>
              </a:rPr>
              <a:t>  bB | B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A</a:t>
            </a:r>
            <a:r>
              <a:rPr lang="en-US" altLang="en-US" baseline="30000">
                <a:sym typeface="Symbol" panose="05050102010706020507" pitchFamily="18" charset="2"/>
              </a:rPr>
              <a:t>’’ </a:t>
            </a:r>
            <a:r>
              <a:rPr lang="en-US" altLang="en-US">
                <a:sym typeface="Symbol" panose="05050102010706020507" pitchFamily="18" charset="2"/>
              </a:rPr>
              <a:t> g | eB | fB</a:t>
            </a:r>
          </a:p>
          <a:p>
            <a:pPr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28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3BD2-FB36-422E-92FB-508F7A6D8BA8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Left-Factoring – Example1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u="sng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ym typeface="Symbol" panose="05050102010706020507" pitchFamily="18" charset="2"/>
              </a:rPr>
              <a:t>bB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u="sng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cdg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cdeB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cdfB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sz="3600" dirty="0">
                <a:sym typeface="Symbol" panose="05050102010706020507" pitchFamily="18" charset="2"/>
              </a:rPr>
              <a:t>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  </a:t>
            </a:r>
            <a:r>
              <a:rPr lang="en-US" altLang="en-US" dirty="0" err="1">
                <a:sym typeface="Symbol" panose="05050102010706020507" pitchFamily="18" charset="2"/>
              </a:rPr>
              <a:t>aA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u="sng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u="sng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ym typeface="Symbol" panose="05050102010706020507" pitchFamily="18" charset="2"/>
              </a:rPr>
              <a:t>eB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u="sng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ym typeface="Symbol" panose="05050102010706020507" pitchFamily="18" charset="2"/>
              </a:rPr>
              <a:t>fB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dirty="0" err="1">
                <a:sym typeface="Symbol" panose="05050102010706020507" pitchFamily="18" charset="2"/>
              </a:rPr>
              <a:t>bB</a:t>
            </a:r>
            <a:r>
              <a:rPr lang="en-US" altLang="en-US" dirty="0">
                <a:sym typeface="Symbol" panose="05050102010706020507" pitchFamily="18" charset="2"/>
              </a:rPr>
              <a:t> | B</a:t>
            </a: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64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65F5-8979-4403-9F28-F761F1CA2A6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Left-Factoring – Example2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A </a:t>
            </a:r>
            <a:r>
              <a:rPr lang="en-US" altLang="en-US">
                <a:sym typeface="Symbol" panose="05050102010706020507" pitchFamily="18" charset="2"/>
              </a:rPr>
              <a:t> ad | a | ab | abc | b			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	 </a:t>
            </a:r>
            <a:r>
              <a:rPr lang="en-US" altLang="en-US" sz="3600">
                <a:sym typeface="Symbol" panose="05050102010706020507" pitchFamily="18" charset="2"/>
              </a:rPr>
              <a:t></a:t>
            </a:r>
            <a:endParaRPr lang="en-US" altLang="en-US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/>
              <a:t>A </a:t>
            </a:r>
            <a:r>
              <a:rPr lang="en-US" altLang="en-US">
                <a:sym typeface="Symbol" panose="05050102010706020507" pitchFamily="18" charset="2"/>
              </a:rPr>
              <a:t> aA’ | b					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A’  d |   | b | bc 				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	 </a:t>
            </a:r>
            <a:r>
              <a:rPr lang="en-US" altLang="en-US" sz="3600">
                <a:sym typeface="Symbol" panose="05050102010706020507" pitchFamily="18" charset="2"/>
              </a:rPr>
              <a:t></a:t>
            </a:r>
            <a:endParaRPr lang="en-US" altLang="en-US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/>
              <a:t>A </a:t>
            </a:r>
            <a:r>
              <a:rPr lang="en-US" altLang="en-US">
                <a:sym typeface="Symbol" panose="05050102010706020507" pitchFamily="18" charset="2"/>
              </a:rPr>
              <a:t> aA’ | b					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A’  d |   | bA’’				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A’’    | c					</a:t>
            </a:r>
          </a:p>
          <a:p>
            <a:pPr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654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05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9ADD-A361-433A-953B-6FFEC3B34A4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61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11150" y="14663"/>
            <a:ext cx="9372600" cy="914400"/>
          </a:xfrm>
        </p:spPr>
        <p:txBody>
          <a:bodyPr/>
          <a:lstStyle/>
          <a:p>
            <a:r>
              <a:rPr lang="en-US" altLang="en-US" dirty="0" smtClean="0"/>
              <a:t>Context of Parser</a:t>
            </a:r>
            <a:endParaRPr lang="en-US" altLang="en-US" dirty="0"/>
          </a:p>
        </p:txBody>
      </p:sp>
      <p:sp>
        <p:nvSpPr>
          <p:cNvPr id="261143" name="Text Box 1047"/>
          <p:cNvSpPr txBox="1">
            <a:spLocks noChangeArrowheads="1"/>
          </p:cNvSpPr>
          <p:nvPr/>
        </p:nvSpPr>
        <p:spPr bwMode="auto">
          <a:xfrm>
            <a:off x="-31750" y="861599"/>
            <a:ext cx="100584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sz="2800" dirty="0"/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Input</a:t>
            </a:r>
            <a:r>
              <a:rPr lang="en-US" altLang="en-US" sz="2800" dirty="0" smtClean="0"/>
              <a:t>: </a:t>
            </a:r>
            <a:r>
              <a:rPr lang="en-US" altLang="en-US" sz="2800" dirty="0"/>
              <a:t>a stream of tokens</a:t>
            </a:r>
            <a:r>
              <a:rPr lang="en-US" altLang="en-US" sz="2800" dirty="0" smtClean="0"/>
              <a:t>.</a:t>
            </a:r>
          </a:p>
          <a:p>
            <a:pPr>
              <a:buFontTx/>
              <a:buChar char="•"/>
            </a:pPr>
            <a:r>
              <a:rPr lang="en-US" altLang="en-US" sz="2800" dirty="0" smtClean="0"/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Output</a:t>
            </a:r>
            <a:r>
              <a:rPr lang="en-US" altLang="en-US" sz="2800" dirty="0" smtClean="0"/>
              <a:t>: Generates a Parse Tree </a:t>
            </a:r>
          </a:p>
          <a:p>
            <a:pPr>
              <a:buFontTx/>
              <a:buChar char="•"/>
            </a:pPr>
            <a:r>
              <a:rPr lang="en-US" altLang="en-US" sz="2800" dirty="0" smtClean="0"/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Purpose</a:t>
            </a:r>
            <a:r>
              <a:rPr lang="en-US" altLang="en-US" sz="2800" dirty="0" smtClean="0"/>
              <a:t>: To check validity of a statement, otherwise generates error</a:t>
            </a:r>
            <a:endParaRPr lang="en-US" altLang="en-US" sz="2800" dirty="0"/>
          </a:p>
          <a:p>
            <a:pPr>
              <a:buFontTx/>
              <a:buChar char="•"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The </a:t>
            </a:r>
            <a:r>
              <a:rPr lang="en-US" altLang="en-US" sz="2800" dirty="0"/>
              <a:t>smallest item is a token.</a:t>
            </a:r>
          </a:p>
        </p:txBody>
      </p:sp>
      <p:graphicFrame>
        <p:nvGraphicFramePr>
          <p:cNvPr id="261144" name="Group 1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71437"/>
              </p:ext>
            </p:extLst>
          </p:nvPr>
        </p:nvGraphicFramePr>
        <p:xfrm>
          <a:off x="1574800" y="3910745"/>
          <a:ext cx="1168400" cy="9906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Lexical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Analyzer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1150" name="Group 10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01618"/>
              </p:ext>
            </p:extLst>
          </p:nvPr>
        </p:nvGraphicFramePr>
        <p:xfrm>
          <a:off x="4546600" y="3910745"/>
          <a:ext cx="1168400" cy="97536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Parser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1156" name="Line 1060"/>
          <p:cNvSpPr>
            <a:spLocks noChangeShapeType="1"/>
          </p:cNvSpPr>
          <p:nvPr/>
        </p:nvSpPr>
        <p:spPr bwMode="auto">
          <a:xfrm>
            <a:off x="2813644" y="4280635"/>
            <a:ext cx="1656756" cy="11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57" name="Line 1061"/>
          <p:cNvSpPr>
            <a:spLocks noChangeShapeType="1"/>
          </p:cNvSpPr>
          <p:nvPr/>
        </p:nvSpPr>
        <p:spPr bwMode="auto">
          <a:xfrm flipH="1">
            <a:off x="2794000" y="4596544"/>
            <a:ext cx="1676400" cy="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1158" name="Group 1062"/>
          <p:cNvGrpSpPr>
            <a:grpSpLocks/>
          </p:cNvGrpSpPr>
          <p:nvPr/>
        </p:nvGrpSpPr>
        <p:grpSpPr bwMode="auto">
          <a:xfrm>
            <a:off x="135464" y="3913193"/>
            <a:ext cx="4496488" cy="1062039"/>
            <a:chOff x="1222" y="2802"/>
            <a:chExt cx="2655" cy="669"/>
          </a:xfrm>
        </p:grpSpPr>
        <p:sp>
          <p:nvSpPr>
            <p:cNvPr id="261159" name="Text Box 1063"/>
            <p:cNvSpPr txBox="1">
              <a:spLocks noChangeArrowheads="1"/>
            </p:cNvSpPr>
            <p:nvPr/>
          </p:nvSpPr>
          <p:spPr bwMode="auto">
            <a:xfrm>
              <a:off x="1222" y="2802"/>
              <a:ext cx="62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/>
                <a:t>source </a:t>
              </a:r>
            </a:p>
            <a:p>
              <a:r>
                <a:rPr lang="en-US" altLang="en-US" sz="2000" dirty="0"/>
                <a:t>program</a:t>
              </a:r>
            </a:p>
          </p:txBody>
        </p:sp>
        <p:sp>
          <p:nvSpPr>
            <p:cNvPr id="261160" name="Line 1064"/>
            <p:cNvSpPr>
              <a:spLocks noChangeShapeType="1"/>
            </p:cNvSpPr>
            <p:nvPr/>
          </p:nvSpPr>
          <p:spPr bwMode="auto">
            <a:xfrm>
              <a:off x="1745" y="3050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161" name="Text Box 1065"/>
            <p:cNvSpPr txBox="1">
              <a:spLocks noChangeArrowheads="1"/>
            </p:cNvSpPr>
            <p:nvPr/>
          </p:nvSpPr>
          <p:spPr bwMode="auto">
            <a:xfrm>
              <a:off x="2706" y="2806"/>
              <a:ext cx="117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solidFill>
                    <a:srgbClr val="FF0000"/>
                  </a:solidFill>
                </a:rPr>
                <a:t> </a:t>
              </a:r>
              <a:r>
                <a:rPr lang="en-US" altLang="en-US" sz="2000" dirty="0" smtClean="0">
                  <a:solidFill>
                    <a:srgbClr val="FF0000"/>
                  </a:solidFill>
                </a:rPr>
                <a:t>Stream of tokens</a:t>
              </a:r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61162" name="Text Box 1066"/>
            <p:cNvSpPr txBox="1">
              <a:spLocks noChangeArrowheads="1"/>
            </p:cNvSpPr>
            <p:nvPr/>
          </p:nvSpPr>
          <p:spPr bwMode="auto">
            <a:xfrm>
              <a:off x="2841" y="3238"/>
              <a:ext cx="9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800" dirty="0" err="1" smtClean="0"/>
                <a:t>GetNextToken</a:t>
              </a:r>
              <a:r>
                <a:rPr lang="en-US" altLang="en-US" sz="1800" dirty="0" smtClean="0"/>
                <a:t>()</a:t>
              </a:r>
              <a:endParaRPr lang="en-US" altLang="en-US" sz="1800" dirty="0"/>
            </a:p>
          </p:txBody>
        </p:sp>
      </p:grpSp>
      <p:graphicFrame>
        <p:nvGraphicFramePr>
          <p:cNvPr id="261163" name="Group 10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322111"/>
              </p:ext>
            </p:extLst>
          </p:nvPr>
        </p:nvGraphicFramePr>
        <p:xfrm>
          <a:off x="4068011" y="5496889"/>
          <a:ext cx="1930400" cy="596038"/>
        </p:xfrm>
        <a:graphic>
          <a:graphicData uri="http://schemas.openxmlformats.org/drawingml/2006/table">
            <a:tbl>
              <a:tblPr/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1169" name="Line 1073"/>
          <p:cNvSpPr>
            <a:spLocks noChangeShapeType="1"/>
          </p:cNvSpPr>
          <p:nvPr/>
        </p:nvSpPr>
        <p:spPr bwMode="auto">
          <a:xfrm>
            <a:off x="5130800" y="4901345"/>
            <a:ext cx="0" cy="506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70" name="Line 1074"/>
          <p:cNvSpPr>
            <a:spLocks noChangeShapeType="1"/>
          </p:cNvSpPr>
          <p:nvPr/>
        </p:nvSpPr>
        <p:spPr bwMode="auto">
          <a:xfrm>
            <a:off x="2733906" y="4975232"/>
            <a:ext cx="1330094" cy="815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71" name="Line 1075"/>
          <p:cNvSpPr>
            <a:spLocks noChangeShapeType="1"/>
          </p:cNvSpPr>
          <p:nvPr/>
        </p:nvSpPr>
        <p:spPr bwMode="auto">
          <a:xfrm>
            <a:off x="5765800" y="444414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72" name="Text Box 1076"/>
          <p:cNvSpPr txBox="1">
            <a:spLocks noChangeArrowheads="1"/>
          </p:cNvSpPr>
          <p:nvPr/>
        </p:nvSpPr>
        <p:spPr bwMode="auto">
          <a:xfrm>
            <a:off x="5765800" y="404727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Parse Tree</a:t>
            </a:r>
          </a:p>
        </p:txBody>
      </p:sp>
      <p:graphicFrame>
        <p:nvGraphicFramePr>
          <p:cNvPr id="261181" name="Group 10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05029"/>
              </p:ext>
            </p:extLst>
          </p:nvPr>
        </p:nvGraphicFramePr>
        <p:xfrm>
          <a:off x="7035800" y="3836133"/>
          <a:ext cx="1168400" cy="12192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Rest of the Front 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1182" name="Line 1086"/>
          <p:cNvSpPr>
            <a:spLocks noChangeShapeType="1"/>
          </p:cNvSpPr>
          <p:nvPr/>
        </p:nvSpPr>
        <p:spPr bwMode="auto">
          <a:xfrm>
            <a:off x="8204200" y="444414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83" name="Text Box 1087"/>
          <p:cNvSpPr txBox="1">
            <a:spLocks noChangeArrowheads="1"/>
          </p:cNvSpPr>
          <p:nvPr/>
        </p:nvSpPr>
        <p:spPr bwMode="auto">
          <a:xfrm>
            <a:off x="8200126" y="4010383"/>
            <a:ext cx="1752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Intermediate</a:t>
            </a:r>
          </a:p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261184" name="Line 1088"/>
          <p:cNvSpPr>
            <a:spLocks noChangeShapeType="1"/>
          </p:cNvSpPr>
          <p:nvPr/>
        </p:nvSpPr>
        <p:spPr bwMode="auto">
          <a:xfrm flipH="1">
            <a:off x="5994400" y="5129945"/>
            <a:ext cx="1371600" cy="6612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" name="Group 10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781949"/>
              </p:ext>
            </p:extLst>
          </p:nvPr>
        </p:nvGraphicFramePr>
        <p:xfrm>
          <a:off x="4064000" y="2954776"/>
          <a:ext cx="1930400" cy="596038"/>
        </p:xfrm>
        <a:graphic>
          <a:graphicData uri="http://schemas.openxmlformats.org/drawingml/2006/table">
            <a:tbl>
              <a:tblPr/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Error Handler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Line 1073"/>
          <p:cNvSpPr>
            <a:spLocks noChangeShapeType="1"/>
          </p:cNvSpPr>
          <p:nvPr/>
        </p:nvSpPr>
        <p:spPr bwMode="auto">
          <a:xfrm flipH="1">
            <a:off x="2813644" y="329407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074"/>
          <p:cNvSpPr>
            <a:spLocks noChangeShapeType="1"/>
          </p:cNvSpPr>
          <p:nvPr/>
        </p:nvSpPr>
        <p:spPr bwMode="auto">
          <a:xfrm>
            <a:off x="5994400" y="3262509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>
            <a:endCxn id="261150" idx="0"/>
          </p:cNvCxnSpPr>
          <p:nvPr/>
        </p:nvCxnSpPr>
        <p:spPr bwMode="auto">
          <a:xfrm>
            <a:off x="5130800" y="3560770"/>
            <a:ext cx="0" cy="349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B0E8-9A99-4097-BB2D-5C71198E636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/>
              <a:t>Role of the Parser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19200"/>
            <a:ext cx="9371012" cy="5105400"/>
          </a:xfrm>
        </p:spPr>
        <p:txBody>
          <a:bodyPr/>
          <a:lstStyle/>
          <a:p>
            <a:r>
              <a:rPr lang="en-US" altLang="en-US" sz="4000" dirty="0"/>
              <a:t>To determine if the sequence of tokens scanned by the lexical analyzer is a valid string in the </a:t>
            </a:r>
            <a:r>
              <a:rPr lang="en-US" altLang="en-US" sz="4000" dirty="0" smtClean="0"/>
              <a:t>language</a:t>
            </a:r>
          </a:p>
          <a:p>
            <a:r>
              <a:rPr lang="en-US" altLang="en-US" sz="4000" dirty="0" smtClean="0"/>
              <a:t>To </a:t>
            </a:r>
            <a:r>
              <a:rPr lang="en-US" altLang="en-US" sz="4000" dirty="0"/>
              <a:t>report syntactical errors</a:t>
            </a:r>
          </a:p>
          <a:p>
            <a:r>
              <a:rPr lang="en-US" altLang="en-US" sz="4000" dirty="0"/>
              <a:t>To recover from errors (if possible) so that all syntactical errors can be reported at one </a:t>
            </a:r>
            <a:r>
              <a:rPr lang="en-US" altLang="en-US" sz="4000" dirty="0" smtClean="0"/>
              <a:t>time</a:t>
            </a:r>
          </a:p>
          <a:p>
            <a:r>
              <a:rPr lang="en-US" altLang="en-US" sz="4000" dirty="0"/>
              <a:t>To collect some information about tokens into symbol </a:t>
            </a:r>
            <a:r>
              <a:rPr lang="en-US" altLang="en-US" sz="4000" dirty="0" smtClean="0"/>
              <a:t>table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F71F-5A78-4CFE-8AF1-A5A80483D55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 Analyzer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i="1" dirty="0"/>
              <a:t>Syntax Analyzer</a:t>
            </a:r>
            <a:r>
              <a:rPr lang="en-US" altLang="en-US" sz="3600" dirty="0"/>
              <a:t> creates the syntactic structure of the given source program.</a:t>
            </a:r>
          </a:p>
          <a:p>
            <a:r>
              <a:rPr lang="en-US" altLang="en-US" sz="3600" dirty="0"/>
              <a:t>This syntactic structure is mostly a </a:t>
            </a:r>
            <a:r>
              <a:rPr lang="en-US" altLang="en-US" sz="3600" i="1" dirty="0"/>
              <a:t>parse tree</a:t>
            </a:r>
            <a:r>
              <a:rPr lang="en-US" altLang="en-US" sz="3600" dirty="0"/>
              <a:t>.</a:t>
            </a:r>
          </a:p>
          <a:p>
            <a:r>
              <a:rPr lang="en-US" altLang="en-US" sz="3600" dirty="0"/>
              <a:t>Syntax Analyzer is also known as </a:t>
            </a:r>
            <a:r>
              <a:rPr lang="en-US" altLang="en-US" sz="3600" i="1" dirty="0"/>
              <a:t>parser</a:t>
            </a:r>
            <a:r>
              <a:rPr lang="en-US" altLang="en-US" sz="3600" dirty="0"/>
              <a:t>.</a:t>
            </a:r>
          </a:p>
          <a:p>
            <a:r>
              <a:rPr lang="en-US" altLang="en-US" sz="3600" dirty="0"/>
              <a:t>The syntax of a programming is described by a </a:t>
            </a:r>
            <a:r>
              <a:rPr lang="en-US" altLang="en-US" sz="3600" i="1" dirty="0"/>
              <a:t>context-free grammar (CFG)</a:t>
            </a:r>
            <a:r>
              <a:rPr lang="en-US" altLang="en-US" sz="3600" dirty="0"/>
              <a:t>. We will use BNF (Backus-Naur Form) notation in the description of CFGs</a:t>
            </a:r>
            <a:r>
              <a:rPr lang="en-US" altLang="en-US" sz="3600" dirty="0" smtClean="0"/>
              <a:t>.</a:t>
            </a:r>
            <a:endParaRPr lang="en-US" alt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2137</Words>
  <Application>Microsoft Office PowerPoint</Application>
  <PresentationFormat>A4 Paper (210x297 mm)</PresentationFormat>
  <Paragraphs>625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Book Antiqua</vt:lpstr>
      <vt:lpstr>Courier New</vt:lpstr>
      <vt:lpstr>Symbol</vt:lpstr>
      <vt:lpstr>Tahoma</vt:lpstr>
      <vt:lpstr>Times New Roman</vt:lpstr>
      <vt:lpstr>Wingdings</vt:lpstr>
      <vt:lpstr>Default Design</vt:lpstr>
      <vt:lpstr>CS411-Compiler Construction</vt:lpstr>
      <vt:lpstr>Course Learning Objectives</vt:lpstr>
      <vt:lpstr>Quick Review 1/3 - What is a Compiler?</vt:lpstr>
      <vt:lpstr>Quick Review 2/3 - Phases of Compilation</vt:lpstr>
      <vt:lpstr>Quick Review 3/3 - Lexical Analyzer</vt:lpstr>
      <vt:lpstr>What is Parsing?</vt:lpstr>
      <vt:lpstr>Context of Parser</vt:lpstr>
      <vt:lpstr>Role of the Parser</vt:lpstr>
      <vt:lpstr>Syntax Analyzer</vt:lpstr>
      <vt:lpstr>Syntax Analyzer</vt:lpstr>
      <vt:lpstr>Parsers (cont.)</vt:lpstr>
      <vt:lpstr>Parsers (cont.)</vt:lpstr>
      <vt:lpstr>Context-Free Grammars</vt:lpstr>
      <vt:lpstr>Context-Free Grammars</vt:lpstr>
      <vt:lpstr>Context-Free Grammars</vt:lpstr>
      <vt:lpstr>Derivations</vt:lpstr>
      <vt:lpstr>Derivations</vt:lpstr>
      <vt:lpstr>Derivations</vt:lpstr>
      <vt:lpstr>CFG - Terminology</vt:lpstr>
      <vt:lpstr>CFG - Terminology</vt:lpstr>
      <vt:lpstr>Derivation</vt:lpstr>
      <vt:lpstr>Context-Free Grammars</vt:lpstr>
      <vt:lpstr>Left-Most and Right-Most Derivations</vt:lpstr>
      <vt:lpstr>Parse Tree</vt:lpstr>
      <vt:lpstr>Left-Most and Right-Most Derivations</vt:lpstr>
      <vt:lpstr>Ambiguity</vt:lpstr>
      <vt:lpstr>Ambiguity (cont.)</vt:lpstr>
      <vt:lpstr>Ambiguity (cont.)</vt:lpstr>
      <vt:lpstr>Ambiguity (cont.)</vt:lpstr>
      <vt:lpstr>Ambiguity – Operator Precedence</vt:lpstr>
      <vt:lpstr>Left Recursion</vt:lpstr>
      <vt:lpstr>Immediate Left-Recursion</vt:lpstr>
      <vt:lpstr>Immediate Left-Recursion -- Example</vt:lpstr>
      <vt:lpstr>Left-Recursion -- Problem</vt:lpstr>
      <vt:lpstr>Eliminate Left-Recursion -- Algorithm</vt:lpstr>
      <vt:lpstr>Eliminate Left-Recursion -- Example</vt:lpstr>
      <vt:lpstr>Eliminate Left-Recursion -- Example</vt:lpstr>
      <vt:lpstr>Eliminate Left-Recursion -- Example</vt:lpstr>
      <vt:lpstr>Eliminate Left-Recursion -- Example</vt:lpstr>
      <vt:lpstr>Eliminate Left-Recursion -- Example</vt:lpstr>
      <vt:lpstr>Eliminate Left-Recursion -- Example</vt:lpstr>
      <vt:lpstr>Eliminate Left-Recursion -- Example</vt:lpstr>
      <vt:lpstr>Eliminate Left-Recursion – Example2</vt:lpstr>
      <vt:lpstr>PowerPoint Presentation</vt:lpstr>
      <vt:lpstr>Left-Factoring</vt:lpstr>
      <vt:lpstr>Left-Factoring (cont.)</vt:lpstr>
      <vt:lpstr>Left-Factoring (cont.)</vt:lpstr>
      <vt:lpstr>Left-Factoring -- Algorithm </vt:lpstr>
      <vt:lpstr>Left-Factoring – Example1</vt:lpstr>
      <vt:lpstr>Left-Factoring – Example1</vt:lpstr>
      <vt:lpstr>Left-Factoring – Example1</vt:lpstr>
      <vt:lpstr>Left-Factoring – Example2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and the Humanities</dc:title>
  <dc:creator>IBM_USER</dc:creator>
  <cp:lastModifiedBy>Talha Wahed</cp:lastModifiedBy>
  <cp:revision>244</cp:revision>
  <cp:lastPrinted>1999-09-09T03:15:50Z</cp:lastPrinted>
  <dcterms:created xsi:type="dcterms:W3CDTF">1999-01-20T19:57:44Z</dcterms:created>
  <dcterms:modified xsi:type="dcterms:W3CDTF">2020-05-11T21:01:43Z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