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9" r:id="rId2"/>
    <p:sldId id="348" r:id="rId3"/>
    <p:sldId id="350" r:id="rId4"/>
    <p:sldId id="351" r:id="rId5"/>
    <p:sldId id="352" r:id="rId6"/>
    <p:sldId id="353" r:id="rId7"/>
    <p:sldId id="281" r:id="rId8"/>
    <p:sldId id="309" r:id="rId9"/>
    <p:sldId id="280" r:id="rId10"/>
    <p:sldId id="310" r:id="rId11"/>
  </p:sldIdLst>
  <p:sldSz cx="9906000" cy="6858000" type="A4"/>
  <p:notesSz cx="6845300" cy="9131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81748" autoAdjust="0"/>
  </p:normalViewPr>
  <p:slideViewPr>
    <p:cSldViewPr>
      <p:cViewPr varScale="1">
        <p:scale>
          <a:sx n="56" d="100"/>
          <a:sy n="56" d="100"/>
        </p:scale>
        <p:origin x="1050" y="7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592"/>
    </p:cViewPr>
  </p:sorterViewPr>
  <p:notesViewPr>
    <p:cSldViewPr>
      <p:cViewPr varScale="1">
        <p:scale>
          <a:sx n="56" d="100"/>
          <a:sy n="56" d="100"/>
        </p:scale>
        <p:origin x="2856" y="84"/>
      </p:cViewPr>
      <p:guideLst>
        <p:guide orient="horz" pos="2876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fld id="{4619B54A-E2FC-4699-B57E-4215FDAB2A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985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85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0913" y="684213"/>
            <a:ext cx="4946650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38638"/>
            <a:ext cx="50196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85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1BDD37E8-0B65-4561-B16E-6E710A2B9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432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D37E8-0B65-4561-B16E-6E710A2B94C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06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D37E8-0B65-4561-B16E-6E710A2B94C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41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Scanner – Double Buffering using</a:t>
            </a:r>
            <a:r>
              <a:rPr lang="en-US" baseline="0" dirty="0" smtClean="0"/>
              <a:t> Multithreading</a:t>
            </a:r>
          </a:p>
          <a:p>
            <a:r>
              <a:rPr lang="en-US" baseline="0" dirty="0" smtClean="0"/>
              <a:t>How to specify and recognize tokens for a lexical analyzer using Regular Expression, Regular Grammars and Finite Automata.</a:t>
            </a:r>
          </a:p>
          <a:p>
            <a:r>
              <a:rPr lang="en-US" baseline="0" dirty="0" smtClean="0"/>
              <a:t>Then We implemented Lexical Analyzer that are based on Finite Automata by 1) maintaining a State variable, 2) without state variables 3) Transition Table Based and 4) Compressed Transition Table based</a:t>
            </a:r>
          </a:p>
          <a:p>
            <a:r>
              <a:rPr lang="en-US" baseline="0" dirty="0" smtClean="0"/>
              <a:t>Error Handler How to Handle different types of lexical errors using various actions like delete, insert, replace, transpose, we have also implemented panic mode error handling</a:t>
            </a:r>
          </a:p>
          <a:p>
            <a:r>
              <a:rPr lang="en-US" baseline="0" dirty="0" smtClean="0"/>
              <a:t>Removal of White Space and Comments</a:t>
            </a:r>
          </a:p>
          <a:p>
            <a:r>
              <a:rPr lang="en-US" baseline="0" dirty="0" smtClean="0"/>
              <a:t>5 Different Techniques for Keywords Handling, we have implemented hash table based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D37E8-0B65-4561-B16E-6E710A2B94C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47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96B4C-7DF2-4D73-BB60-EC4305259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85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1BC1C-98C3-4ADE-91AB-930A54058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91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03251-BCA8-46C0-8360-39E76FA7B4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785FB-7CE5-43C3-9362-EDDC4C7F4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2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83443-DA34-4281-B5D8-DB34C4CE2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2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6E46-8B96-47F4-B801-6D4E8A098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19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993B0-1BFB-417B-AB34-29144ABD51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55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90DD0-66C9-4163-B4FD-929A2AB51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40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A2D57-6C72-4507-B7F7-C7C5D7C14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74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8A592-EBC0-4FA5-98CA-F9E9C53EC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83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5FA4B-01E7-4451-8F70-DC81199A0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8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372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E4C9C23-2E03-4672-963C-CED2A0340F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073" y="381001"/>
            <a:ext cx="74295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CS411-Compiler Construction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6248400"/>
            <a:ext cx="7429500" cy="609600"/>
          </a:xfrm>
        </p:spPr>
        <p:txBody>
          <a:bodyPr/>
          <a:lstStyle/>
          <a:p>
            <a:r>
              <a:rPr lang="en-US" dirty="0" smtClean="0"/>
              <a:t>Talha </a:t>
            </a:r>
            <a:r>
              <a:rPr lang="en-US" dirty="0" err="1" smtClean="0"/>
              <a:t>Waheed</a:t>
            </a:r>
            <a:r>
              <a:rPr lang="en-US" dirty="0" smtClean="0"/>
              <a:t>, Dept. of CS, UET, Lahore, Pakistan.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849437"/>
            <a:ext cx="1769065" cy="1512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6073" y="3733800"/>
            <a:ext cx="7755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A Quick Review of Lexical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Syntax Analysis - Introduction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11724108"/>
      </p:ext>
    </p:extLst>
  </p:cSld>
  <p:clrMapOvr>
    <a:masterClrMapping/>
  </p:clrMapOvr>
  <p:transition spd="slow" advTm="219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F71F-5A78-4CFE-8AF1-A5A80483D55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CFG for Parser</a:t>
            </a:r>
            <a:endParaRPr lang="en-US" alt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9372600" cy="3733800"/>
          </a:xfrm>
        </p:spPr>
        <p:txBody>
          <a:bodyPr/>
          <a:lstStyle/>
          <a:p>
            <a:r>
              <a:rPr lang="en-US" altLang="en-US" sz="3600" dirty="0" smtClean="0"/>
              <a:t>A </a:t>
            </a:r>
            <a:r>
              <a:rPr lang="en-US" altLang="en-US" sz="3600" dirty="0"/>
              <a:t>context-free </a:t>
            </a:r>
            <a:r>
              <a:rPr lang="en-US" altLang="en-US" sz="3600" dirty="0" smtClean="0"/>
              <a:t>grammar (</a:t>
            </a:r>
            <a:r>
              <a:rPr lang="en-US" altLang="en-US" sz="3600" dirty="0" smtClean="0">
                <a:solidFill>
                  <a:srgbClr val="FF0000"/>
                </a:solidFill>
              </a:rPr>
              <a:t>CFG</a:t>
            </a:r>
            <a:r>
              <a:rPr lang="en-US" altLang="en-US" sz="3600" dirty="0" smtClean="0"/>
              <a:t>)</a:t>
            </a:r>
            <a:endParaRPr lang="en-US" altLang="en-US" sz="3600" dirty="0"/>
          </a:p>
          <a:p>
            <a:pPr lvl="1"/>
            <a:r>
              <a:rPr lang="en-US" altLang="en-US" sz="2800" dirty="0"/>
              <a:t>gives a </a:t>
            </a:r>
            <a:r>
              <a:rPr lang="en-US" altLang="en-US" sz="2800" dirty="0">
                <a:solidFill>
                  <a:srgbClr val="FF0000"/>
                </a:solidFill>
              </a:rPr>
              <a:t>precise syntactic specification </a:t>
            </a:r>
            <a:r>
              <a:rPr lang="en-US" altLang="en-US" sz="2800" dirty="0"/>
              <a:t>of a programming language.</a:t>
            </a:r>
          </a:p>
          <a:p>
            <a:pPr lvl="1"/>
            <a:r>
              <a:rPr lang="en-US" altLang="en-US" sz="2800" dirty="0"/>
              <a:t>the design of the </a:t>
            </a:r>
            <a:r>
              <a:rPr lang="en-US" altLang="en-US" sz="2800" dirty="0">
                <a:solidFill>
                  <a:srgbClr val="FF0000"/>
                </a:solidFill>
              </a:rPr>
              <a:t>grammar </a:t>
            </a:r>
            <a:r>
              <a:rPr lang="en-US" altLang="en-US" sz="2800" dirty="0"/>
              <a:t>is an </a:t>
            </a:r>
            <a:r>
              <a:rPr lang="en-US" altLang="en-US" sz="2800" dirty="0">
                <a:solidFill>
                  <a:srgbClr val="FF0000"/>
                </a:solidFill>
              </a:rPr>
              <a:t>initial phase </a:t>
            </a:r>
            <a:r>
              <a:rPr lang="en-US" altLang="en-US" sz="2800" dirty="0"/>
              <a:t>of the design of a compiler.</a:t>
            </a:r>
          </a:p>
          <a:p>
            <a:pPr lvl="1"/>
            <a:r>
              <a:rPr lang="en-US" altLang="en-US" sz="2800" dirty="0"/>
              <a:t>a grammar can be </a:t>
            </a:r>
            <a:r>
              <a:rPr lang="en-US" altLang="en-US" sz="2800" dirty="0" smtClean="0">
                <a:solidFill>
                  <a:srgbClr val="FF0000"/>
                </a:solidFill>
              </a:rPr>
              <a:t>directly </a:t>
            </a:r>
            <a:r>
              <a:rPr lang="en-US" altLang="en-US" sz="2800" dirty="0">
                <a:solidFill>
                  <a:srgbClr val="FF0000"/>
                </a:solidFill>
              </a:rPr>
              <a:t>converted </a:t>
            </a:r>
            <a:r>
              <a:rPr lang="en-US" altLang="en-US" sz="2800" dirty="0"/>
              <a:t>into a parser </a:t>
            </a:r>
            <a:r>
              <a:rPr lang="en-US" altLang="en-US" sz="2800" dirty="0" smtClean="0">
                <a:solidFill>
                  <a:srgbClr val="FF0000"/>
                </a:solidFill>
              </a:rPr>
              <a:t>manually </a:t>
            </a:r>
            <a:r>
              <a:rPr lang="en-US" altLang="en-US" sz="2800" dirty="0" smtClean="0"/>
              <a:t>or by using some </a:t>
            </a:r>
            <a:r>
              <a:rPr lang="en-US" altLang="en-US" sz="2800" dirty="0">
                <a:solidFill>
                  <a:srgbClr val="FF0000"/>
                </a:solidFill>
              </a:rPr>
              <a:t>tools</a:t>
            </a:r>
            <a:r>
              <a:rPr lang="en-US" altLang="en-US" sz="2800" dirty="0"/>
              <a:t>.</a:t>
            </a:r>
          </a:p>
          <a:p>
            <a:endParaRPr lang="en-US" altLang="en-US" sz="3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9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34"/>
    </mc:Choice>
    <mc:Fallback xmlns="">
      <p:transition spd="slow" advTm="4143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CLO2 </a:t>
            </a:r>
            <a:r>
              <a:rPr lang="en-US" b="1" dirty="0" smtClean="0">
                <a:sym typeface="Wingdings" panose="05000000000000000000" pitchFamily="2" charset="2"/>
              </a:rPr>
              <a:t> PLO1 </a:t>
            </a:r>
            <a:br>
              <a:rPr lang="en-US" b="1" dirty="0" smtClean="0">
                <a:sym typeface="Wingdings" panose="05000000000000000000" pitchFamily="2" charset="2"/>
              </a:rPr>
            </a:br>
            <a:r>
              <a:rPr lang="en-US" b="1" dirty="0" smtClean="0">
                <a:sym typeface="Wingdings" panose="05000000000000000000" pitchFamily="2" charset="2"/>
              </a:rPr>
              <a:t>(Cognitive Domain, Domain Level: 2 Understand)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CLO2: Understand </a:t>
            </a:r>
            <a:r>
              <a:rPr lang="en-US" dirty="0"/>
              <a:t>the working principles of various phases of a </a:t>
            </a:r>
            <a:r>
              <a:rPr lang="en-US" dirty="0" smtClean="0"/>
              <a:t>compiler </a:t>
            </a:r>
            <a:r>
              <a:rPr lang="en-US" dirty="0"/>
              <a:t>and how they are integrated to produce a working </a:t>
            </a:r>
            <a:r>
              <a:rPr lang="en-US" dirty="0" smtClean="0"/>
              <a:t>compiler</a:t>
            </a:r>
          </a:p>
          <a:p>
            <a:endParaRPr lang="en-US" dirty="0" smtClean="0"/>
          </a:p>
          <a:p>
            <a:r>
              <a:rPr lang="en-US" dirty="0" smtClean="0"/>
              <a:t>PLO1 (Engineering Knowledge): An ability to apply knowledge of mathematics, science, engineering fundamentals and an engineering specialization to the solution of complex engineering problems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6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4"/>
    </mc:Choice>
    <mc:Fallback xmlns="">
      <p:transition spd="slow" advTm="451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Quick Review 1/3 - What is a Compiler?</a:t>
            </a:r>
            <a:endParaRPr lang="en-US" alt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906000" cy="4648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800" dirty="0" smtClean="0"/>
              <a:t>A compiler is a program </a:t>
            </a:r>
            <a:r>
              <a:rPr lang="en-US" altLang="en-US" sz="2800" dirty="0"/>
              <a:t>that takes a program written in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a </a:t>
            </a:r>
            <a:r>
              <a:rPr lang="en-US" altLang="en-US" sz="2800" dirty="0">
                <a:solidFill>
                  <a:srgbClr val="FF0000"/>
                </a:solidFill>
              </a:rPr>
              <a:t>source language </a:t>
            </a:r>
            <a:r>
              <a:rPr lang="en-US" altLang="en-US" sz="2800" dirty="0" smtClean="0">
                <a:solidFill>
                  <a:srgbClr val="FF0000"/>
                </a:solidFill>
              </a:rPr>
              <a:t>(usually a High Level Programming Language)</a:t>
            </a:r>
            <a:r>
              <a:rPr lang="en-US" altLang="en-US" sz="2800" dirty="0" smtClean="0"/>
              <a:t> and </a:t>
            </a:r>
            <a:r>
              <a:rPr lang="en-US" altLang="en-US" sz="2800" dirty="0"/>
              <a:t>translates it into an equivalent program in a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>
                <a:solidFill>
                  <a:srgbClr val="FF0000"/>
                </a:solidFill>
              </a:rPr>
              <a:t>target language (usually an Intermediate Code, Machine Code or Relocatable Object File).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en-US" dirty="0"/>
          </a:p>
        </p:txBody>
      </p:sp>
      <p:grpSp>
        <p:nvGrpSpPr>
          <p:cNvPr id="243722" name="Group 10"/>
          <p:cNvGrpSpPr>
            <a:grpSpLocks/>
          </p:cNvGrpSpPr>
          <p:nvPr/>
        </p:nvGrpSpPr>
        <p:grpSpPr bwMode="auto">
          <a:xfrm>
            <a:off x="549275" y="4191000"/>
            <a:ext cx="8407400" cy="2133600"/>
            <a:chOff x="450" y="1680"/>
            <a:chExt cx="5296" cy="1344"/>
          </a:xfrm>
        </p:grpSpPr>
        <p:sp>
          <p:nvSpPr>
            <p:cNvPr id="243723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1536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COMPILER</a:t>
              </a:r>
            </a:p>
          </p:txBody>
        </p:sp>
        <p:sp>
          <p:nvSpPr>
            <p:cNvPr id="243724" name="Line 12"/>
            <p:cNvSpPr>
              <a:spLocks noChangeShapeType="1"/>
            </p:cNvSpPr>
            <p:nvPr/>
          </p:nvSpPr>
          <p:spPr bwMode="auto">
            <a:xfrm>
              <a:off x="2026" y="2016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5" name="Line 13"/>
            <p:cNvSpPr>
              <a:spLocks noChangeShapeType="1"/>
            </p:cNvSpPr>
            <p:nvPr/>
          </p:nvSpPr>
          <p:spPr bwMode="auto">
            <a:xfrm>
              <a:off x="3840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6" name="Text Box 14"/>
            <p:cNvSpPr txBox="1">
              <a:spLocks noChangeArrowheads="1"/>
            </p:cNvSpPr>
            <p:nvPr/>
          </p:nvSpPr>
          <p:spPr bwMode="auto">
            <a:xfrm>
              <a:off x="450" y="1870"/>
              <a:ext cx="14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/>
                <a:t>Source </a:t>
              </a:r>
              <a:r>
                <a:rPr lang="en-US" altLang="en-US" b="1" dirty="0" smtClean="0"/>
                <a:t>Program</a:t>
              </a:r>
              <a:endParaRPr lang="en-US" altLang="en-US" b="1" dirty="0"/>
            </a:p>
          </p:txBody>
        </p:sp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4301" y="1870"/>
              <a:ext cx="14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/>
                <a:t>Target </a:t>
              </a:r>
              <a:r>
                <a:rPr lang="en-US" altLang="en-US" b="1" dirty="0" smtClean="0"/>
                <a:t>Program</a:t>
              </a:r>
              <a:endParaRPr lang="en-US" altLang="en-US" b="1" dirty="0"/>
            </a:p>
          </p:txBody>
        </p:sp>
        <p:sp>
          <p:nvSpPr>
            <p:cNvPr id="243728" name="Line 16"/>
            <p:cNvSpPr>
              <a:spLocks noChangeShapeType="1"/>
            </p:cNvSpPr>
            <p:nvPr/>
          </p:nvSpPr>
          <p:spPr bwMode="auto">
            <a:xfrm>
              <a:off x="3024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9" name="Text Box 17"/>
            <p:cNvSpPr txBox="1">
              <a:spLocks noChangeArrowheads="1"/>
            </p:cNvSpPr>
            <p:nvPr/>
          </p:nvSpPr>
          <p:spPr bwMode="auto">
            <a:xfrm>
              <a:off x="2304" y="2736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/>
                <a:t>Error Messages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02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83"/>
    </mc:Choice>
    <mc:Fallback xmlns="">
      <p:transition spd="slow" advTm="3328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7941" y="88232"/>
            <a:ext cx="9371012" cy="609600"/>
          </a:xfrm>
        </p:spPr>
        <p:txBody>
          <a:bodyPr/>
          <a:lstStyle/>
          <a:p>
            <a:r>
              <a:rPr lang="en-US" altLang="en-US" dirty="0" smtClean="0"/>
              <a:t>Quick Review 2/3 - Phases </a:t>
            </a:r>
            <a:r>
              <a:rPr lang="en-US" altLang="en-US" dirty="0"/>
              <a:t>of Compilation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4044950" y="1295400"/>
            <a:ext cx="18986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3962400" y="19812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3962400" y="26670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3962400" y="3276600"/>
            <a:ext cx="206375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3962400" y="40386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3962400" y="47244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4020283" y="1371600"/>
            <a:ext cx="19495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solidFill>
                  <a:srgbClr val="FF0000"/>
                </a:solidFill>
                <a:latin typeface="Book Antiqua" panose="02040602050305030304" pitchFamily="18" charset="0"/>
              </a:rPr>
              <a:t>lexical analyzer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4010657" y="2057400"/>
            <a:ext cx="19704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solidFill>
                  <a:srgbClr val="FF0000"/>
                </a:solidFill>
                <a:latin typeface="Book Antiqua" panose="02040602050305030304" pitchFamily="18" charset="0"/>
              </a:rPr>
              <a:t>syntax analyzer</a:t>
            </a: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3890324" y="2743200"/>
            <a:ext cx="22333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semantic analyzer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4068996" y="4114800"/>
            <a:ext cx="18886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code optimizer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4030172" y="4800600"/>
            <a:ext cx="1874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code generator</a:t>
            </a:r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4038600" y="3216275"/>
            <a:ext cx="1905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intermediate </a:t>
            </a:r>
          </a:p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code generator</a:t>
            </a:r>
          </a:p>
        </p:txBody>
      </p:sp>
      <p:sp>
        <p:nvSpPr>
          <p:cNvPr id="263187" name="Line 19"/>
          <p:cNvSpPr>
            <a:spLocks noChangeShapeType="1"/>
          </p:cNvSpPr>
          <p:nvPr/>
        </p:nvSpPr>
        <p:spPr bwMode="auto">
          <a:xfrm>
            <a:off x="5035550" y="1066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8" name="Line 20"/>
          <p:cNvSpPr>
            <a:spLocks noChangeShapeType="1"/>
          </p:cNvSpPr>
          <p:nvPr/>
        </p:nvSpPr>
        <p:spPr bwMode="auto">
          <a:xfrm>
            <a:off x="5035550" y="175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9" name="Line 21"/>
          <p:cNvSpPr>
            <a:spLocks noChangeShapeType="1"/>
          </p:cNvSpPr>
          <p:nvPr/>
        </p:nvSpPr>
        <p:spPr bwMode="auto">
          <a:xfrm>
            <a:off x="503555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0" name="Line 22"/>
          <p:cNvSpPr>
            <a:spLocks noChangeShapeType="1"/>
          </p:cNvSpPr>
          <p:nvPr/>
        </p:nvSpPr>
        <p:spPr bwMode="auto">
          <a:xfrm>
            <a:off x="5035550" y="3124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1" name="Line 23"/>
          <p:cNvSpPr>
            <a:spLocks noChangeShapeType="1"/>
          </p:cNvSpPr>
          <p:nvPr/>
        </p:nvSpPr>
        <p:spPr bwMode="auto">
          <a:xfrm>
            <a:off x="5035550" y="3810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2" name="Line 24"/>
          <p:cNvSpPr>
            <a:spLocks noChangeShapeType="1"/>
          </p:cNvSpPr>
          <p:nvPr/>
        </p:nvSpPr>
        <p:spPr bwMode="auto">
          <a:xfrm>
            <a:off x="503555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216" name="Group 48"/>
          <p:cNvGrpSpPr>
            <a:grpSpLocks/>
          </p:cNvGrpSpPr>
          <p:nvPr/>
        </p:nvGrpSpPr>
        <p:grpSpPr bwMode="auto">
          <a:xfrm>
            <a:off x="1241425" y="1524000"/>
            <a:ext cx="7616825" cy="3429000"/>
            <a:chOff x="782" y="1200"/>
            <a:chExt cx="4798" cy="2160"/>
          </a:xfrm>
        </p:grpSpPr>
        <p:sp>
          <p:nvSpPr>
            <p:cNvPr id="263177" name="Rectangle 9"/>
            <p:cNvSpPr>
              <a:spLocks noChangeArrowheads="1"/>
            </p:cNvSpPr>
            <p:nvPr/>
          </p:nvSpPr>
          <p:spPr bwMode="auto">
            <a:xfrm>
              <a:off x="782" y="2112"/>
              <a:ext cx="11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8" name="Rectangle 10"/>
            <p:cNvSpPr>
              <a:spLocks noChangeArrowheads="1"/>
            </p:cNvSpPr>
            <p:nvPr/>
          </p:nvSpPr>
          <p:spPr bwMode="auto">
            <a:xfrm>
              <a:off x="4384" y="2208"/>
              <a:ext cx="119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5" name="Text Box 17"/>
            <p:cNvSpPr txBox="1">
              <a:spLocks noChangeArrowheads="1"/>
            </p:cNvSpPr>
            <p:nvPr/>
          </p:nvSpPr>
          <p:spPr bwMode="auto">
            <a:xfrm>
              <a:off x="873" y="2160"/>
              <a:ext cx="103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symbol table</a:t>
              </a:r>
            </a:p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manager</a:t>
              </a:r>
            </a:p>
          </p:txBody>
        </p:sp>
        <p:sp>
          <p:nvSpPr>
            <p:cNvPr id="263186" name="Text Box 18"/>
            <p:cNvSpPr txBox="1">
              <a:spLocks noChangeArrowheads="1"/>
            </p:cNvSpPr>
            <p:nvPr/>
          </p:nvSpPr>
          <p:spPr bwMode="auto">
            <a:xfrm>
              <a:off x="4461" y="2208"/>
              <a:ext cx="10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error handler</a:t>
              </a:r>
            </a:p>
          </p:txBody>
        </p:sp>
        <p:sp>
          <p:nvSpPr>
            <p:cNvPr id="263193" name="Line 25"/>
            <p:cNvSpPr>
              <a:spLocks noChangeShapeType="1"/>
            </p:cNvSpPr>
            <p:nvPr/>
          </p:nvSpPr>
          <p:spPr bwMode="auto">
            <a:xfrm flipV="1">
              <a:off x="1352" y="1200"/>
              <a:ext cx="1196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4" name="Line 26"/>
            <p:cNvSpPr>
              <a:spLocks noChangeShapeType="1"/>
            </p:cNvSpPr>
            <p:nvPr/>
          </p:nvSpPr>
          <p:spPr bwMode="auto">
            <a:xfrm flipV="1">
              <a:off x="1352" y="1632"/>
              <a:ext cx="1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5" name="Line 27"/>
            <p:cNvSpPr>
              <a:spLocks noChangeShapeType="1"/>
            </p:cNvSpPr>
            <p:nvPr/>
          </p:nvSpPr>
          <p:spPr bwMode="auto">
            <a:xfrm flipV="1">
              <a:off x="1352" y="2064"/>
              <a:ext cx="1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6" name="Line 28"/>
            <p:cNvSpPr>
              <a:spLocks noChangeShapeType="1"/>
            </p:cNvSpPr>
            <p:nvPr/>
          </p:nvSpPr>
          <p:spPr bwMode="auto">
            <a:xfrm>
              <a:off x="1352" y="2592"/>
              <a:ext cx="11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7" name="Line 29"/>
            <p:cNvSpPr>
              <a:spLocks noChangeShapeType="1"/>
            </p:cNvSpPr>
            <p:nvPr/>
          </p:nvSpPr>
          <p:spPr bwMode="auto">
            <a:xfrm>
              <a:off x="1352" y="2592"/>
              <a:ext cx="114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8" name="Line 30"/>
            <p:cNvSpPr>
              <a:spLocks noChangeShapeType="1"/>
            </p:cNvSpPr>
            <p:nvPr/>
          </p:nvSpPr>
          <p:spPr bwMode="auto">
            <a:xfrm>
              <a:off x="1976" y="2400"/>
              <a:ext cx="52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9" name="Line 31"/>
            <p:cNvSpPr>
              <a:spLocks noChangeShapeType="1"/>
            </p:cNvSpPr>
            <p:nvPr/>
          </p:nvSpPr>
          <p:spPr bwMode="auto">
            <a:xfrm flipH="1" flipV="1">
              <a:off x="3744" y="1200"/>
              <a:ext cx="119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0" name="Line 32"/>
            <p:cNvSpPr>
              <a:spLocks noChangeShapeType="1"/>
            </p:cNvSpPr>
            <p:nvPr/>
          </p:nvSpPr>
          <p:spPr bwMode="auto">
            <a:xfrm flipH="1" flipV="1">
              <a:off x="3796" y="1632"/>
              <a:ext cx="1144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1" name="Line 33"/>
            <p:cNvSpPr>
              <a:spLocks noChangeShapeType="1"/>
            </p:cNvSpPr>
            <p:nvPr/>
          </p:nvSpPr>
          <p:spPr bwMode="auto">
            <a:xfrm flipH="1" flipV="1">
              <a:off x="3796" y="2064"/>
              <a:ext cx="1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2" name="Line 34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3" name="Line 35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4" name="Line 36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205" name="Line 37"/>
          <p:cNvSpPr>
            <a:spLocks noChangeShapeType="1"/>
          </p:cNvSpPr>
          <p:nvPr/>
        </p:nvSpPr>
        <p:spPr bwMode="auto">
          <a:xfrm>
            <a:off x="5035550" y="5181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206" name="Text Box 38"/>
          <p:cNvSpPr txBox="1">
            <a:spLocks noChangeArrowheads="1"/>
          </p:cNvSpPr>
          <p:nvPr/>
        </p:nvSpPr>
        <p:spPr bwMode="auto">
          <a:xfrm>
            <a:off x="4024477" y="5410200"/>
            <a:ext cx="19030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target program</a:t>
            </a:r>
          </a:p>
        </p:txBody>
      </p:sp>
      <p:sp>
        <p:nvSpPr>
          <p:cNvPr id="263207" name="Text Box 39"/>
          <p:cNvSpPr txBox="1">
            <a:spLocks noChangeArrowheads="1"/>
          </p:cNvSpPr>
          <p:nvPr/>
        </p:nvSpPr>
        <p:spPr bwMode="auto">
          <a:xfrm>
            <a:off x="3976470" y="665473"/>
            <a:ext cx="19816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Book Antiqua" panose="02040602050305030304" pitchFamily="18" charset="0"/>
              </a:rPr>
              <a:t>source program</a:t>
            </a:r>
          </a:p>
        </p:txBody>
      </p:sp>
      <p:grpSp>
        <p:nvGrpSpPr>
          <p:cNvPr id="263217" name="Group 49"/>
          <p:cNvGrpSpPr>
            <a:grpSpLocks/>
          </p:cNvGrpSpPr>
          <p:nvPr/>
        </p:nvGrpSpPr>
        <p:grpSpPr bwMode="auto">
          <a:xfrm>
            <a:off x="3384550" y="883258"/>
            <a:ext cx="5129415" cy="4553753"/>
            <a:chOff x="2132" y="894"/>
            <a:chExt cx="3220" cy="2771"/>
          </a:xfrm>
        </p:grpSpPr>
        <p:sp>
          <p:nvSpPr>
            <p:cNvPr id="263208" name="Rectangle 40"/>
            <p:cNvSpPr>
              <a:spLocks noChangeArrowheads="1"/>
            </p:cNvSpPr>
            <p:nvPr/>
          </p:nvSpPr>
          <p:spPr bwMode="auto">
            <a:xfrm>
              <a:off x="2132" y="960"/>
              <a:ext cx="1976" cy="1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9" name="Rectangle 41"/>
            <p:cNvSpPr>
              <a:spLocks noChangeArrowheads="1"/>
            </p:cNvSpPr>
            <p:nvPr/>
          </p:nvSpPr>
          <p:spPr bwMode="auto">
            <a:xfrm>
              <a:off x="2132" y="2736"/>
              <a:ext cx="1976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0" name="Text Box 42"/>
            <p:cNvSpPr txBox="1">
              <a:spLocks noChangeArrowheads="1"/>
            </p:cNvSpPr>
            <p:nvPr/>
          </p:nvSpPr>
          <p:spPr bwMode="auto">
            <a:xfrm>
              <a:off x="4513" y="894"/>
              <a:ext cx="839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front end</a:t>
              </a:r>
            </a:p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(source)</a:t>
              </a:r>
            </a:p>
          </p:txBody>
        </p:sp>
        <p:sp>
          <p:nvSpPr>
            <p:cNvPr id="263211" name="Text Box 43"/>
            <p:cNvSpPr txBox="1">
              <a:spLocks noChangeArrowheads="1"/>
            </p:cNvSpPr>
            <p:nvPr/>
          </p:nvSpPr>
          <p:spPr bwMode="auto">
            <a:xfrm>
              <a:off x="4593" y="3216"/>
              <a:ext cx="757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dirty="0" smtClean="0">
                  <a:latin typeface="Book Antiqua" panose="02040602050305030304" pitchFamily="18" charset="0"/>
                </a:rPr>
                <a:t>back </a:t>
              </a:r>
              <a:r>
                <a:rPr lang="en-US" altLang="en-US" sz="2000" dirty="0">
                  <a:latin typeface="Book Antiqua" panose="02040602050305030304" pitchFamily="18" charset="0"/>
                </a:rPr>
                <a:t>end</a:t>
              </a:r>
            </a:p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(target)</a:t>
              </a:r>
            </a:p>
          </p:txBody>
        </p:sp>
        <p:sp>
          <p:nvSpPr>
            <p:cNvPr id="263212" name="Line 44"/>
            <p:cNvSpPr>
              <a:spLocks noChangeShapeType="1"/>
            </p:cNvSpPr>
            <p:nvPr/>
          </p:nvSpPr>
          <p:spPr bwMode="auto">
            <a:xfrm flipH="1">
              <a:off x="4108" y="1104"/>
              <a:ext cx="41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3" name="Line 45"/>
            <p:cNvSpPr>
              <a:spLocks noChangeShapeType="1"/>
            </p:cNvSpPr>
            <p:nvPr/>
          </p:nvSpPr>
          <p:spPr bwMode="auto">
            <a:xfrm flipH="1">
              <a:off x="4108" y="3312"/>
              <a:ext cx="4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218" name="Text Box 50"/>
          <p:cNvSpPr txBox="1">
            <a:spLocks noChangeArrowheads="1"/>
          </p:cNvSpPr>
          <p:nvPr/>
        </p:nvSpPr>
        <p:spPr bwMode="auto">
          <a:xfrm>
            <a:off x="0" y="5931568"/>
            <a:ext cx="98290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rgbClr val="FF0000"/>
                </a:solidFill>
              </a:rPr>
              <a:t>Each phase transforms the source program from one representation</a:t>
            </a:r>
          </a:p>
          <a:p>
            <a:pPr algn="ctr"/>
            <a:r>
              <a:rPr lang="en-US" altLang="en-US" sz="2800" dirty="0">
                <a:solidFill>
                  <a:srgbClr val="FF0000"/>
                </a:solidFill>
              </a:rPr>
              <a:t>into another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99099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36"/>
    </mc:Choice>
    <mc:Fallback xmlns="">
      <p:transition spd="slow" advTm="2243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7872" y="6452603"/>
            <a:ext cx="2063750" cy="228600"/>
          </a:xfrm>
        </p:spPr>
        <p:txBody>
          <a:bodyPr/>
          <a:lstStyle/>
          <a:p>
            <a:fld id="{2D46CC65-208C-45C1-AEC5-8F24BD0125B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850"/>
            <a:ext cx="9372600" cy="914400"/>
          </a:xfrm>
        </p:spPr>
        <p:txBody>
          <a:bodyPr/>
          <a:lstStyle/>
          <a:p>
            <a:r>
              <a:rPr lang="en-US" altLang="en-US" dirty="0" smtClean="0"/>
              <a:t>Quick Review 3/3 - Lexical </a:t>
            </a:r>
            <a:r>
              <a:rPr lang="en-US" altLang="en-US" dirty="0"/>
              <a:t>Analyzer</a:t>
            </a:r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5190622" y="358837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5" name="Line 17"/>
          <p:cNvSpPr>
            <a:spLocks noChangeShapeType="1"/>
          </p:cNvSpPr>
          <p:nvPr/>
        </p:nvSpPr>
        <p:spPr bwMode="auto">
          <a:xfrm flipH="1">
            <a:off x="5190622" y="389317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181452" y="2969300"/>
            <a:ext cx="1733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source </a:t>
            </a:r>
          </a:p>
          <a:p>
            <a:r>
              <a:rPr lang="en-US" altLang="en-US" sz="3600" dirty="0"/>
              <a:t>program</a:t>
            </a:r>
          </a:p>
        </p:txBody>
      </p:sp>
      <p:sp>
        <p:nvSpPr>
          <p:cNvPr id="324628" name="Line 20"/>
          <p:cNvSpPr>
            <a:spLocks noChangeShapeType="1"/>
          </p:cNvSpPr>
          <p:nvPr/>
        </p:nvSpPr>
        <p:spPr bwMode="auto">
          <a:xfrm>
            <a:off x="1187617" y="366457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5666872" y="3023228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  token</a:t>
            </a:r>
          </a:p>
        </p:txBody>
      </p:sp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5357309" y="3816978"/>
            <a:ext cx="2532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err="1" smtClean="0"/>
              <a:t>GetNextToken</a:t>
            </a:r>
            <a:r>
              <a:rPr lang="en-US" altLang="en-US" sz="2800" dirty="0" smtClean="0"/>
              <a:t>()</a:t>
            </a:r>
            <a:endParaRPr lang="en-US" altLang="en-US" sz="2800" dirty="0"/>
          </a:p>
        </p:txBody>
      </p:sp>
      <p:sp>
        <p:nvSpPr>
          <p:cNvPr id="324637" name="Line 29"/>
          <p:cNvSpPr>
            <a:spLocks noChangeShapeType="1"/>
          </p:cNvSpPr>
          <p:nvPr/>
        </p:nvSpPr>
        <p:spPr bwMode="auto">
          <a:xfrm flipH="1">
            <a:off x="7148594" y="4566529"/>
            <a:ext cx="154756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40" name="Rectangle 32"/>
          <p:cNvSpPr>
            <a:spLocks noChangeArrowheads="1"/>
          </p:cNvSpPr>
          <p:nvPr/>
        </p:nvSpPr>
        <p:spPr bwMode="auto">
          <a:xfrm>
            <a:off x="2025817" y="3054978"/>
            <a:ext cx="158115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dirty="0"/>
          </a:p>
        </p:txBody>
      </p:sp>
      <p:sp>
        <p:nvSpPr>
          <p:cNvPr id="324641" name="Rectangle 33"/>
          <p:cNvSpPr>
            <a:spLocks noChangeArrowheads="1"/>
          </p:cNvSpPr>
          <p:nvPr/>
        </p:nvSpPr>
        <p:spPr bwMode="auto">
          <a:xfrm>
            <a:off x="7775072" y="3054978"/>
            <a:ext cx="1752600" cy="1447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dirty="0">
                <a:solidFill>
                  <a:schemeClr val="bg1"/>
                </a:solidFill>
              </a:rPr>
              <a:t>Parser</a:t>
            </a:r>
          </a:p>
        </p:txBody>
      </p:sp>
      <p:sp>
        <p:nvSpPr>
          <p:cNvPr id="324642" name="Rectangle 34"/>
          <p:cNvSpPr>
            <a:spLocks noChangeArrowheads="1"/>
          </p:cNvSpPr>
          <p:nvPr/>
        </p:nvSpPr>
        <p:spPr bwMode="auto">
          <a:xfrm>
            <a:off x="5350959" y="5233403"/>
            <a:ext cx="1752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dirty="0">
                <a:solidFill>
                  <a:srgbClr val="FFFFFF"/>
                </a:solidFill>
              </a:rPr>
              <a:t>Symbol</a:t>
            </a:r>
          </a:p>
          <a:p>
            <a:pPr algn="ctr"/>
            <a:r>
              <a:rPr lang="en-US" altLang="en-US" sz="3200" dirty="0">
                <a:solidFill>
                  <a:srgbClr val="FFFFFF"/>
                </a:solidFill>
              </a:rPr>
              <a:t>Table</a:t>
            </a:r>
          </a:p>
        </p:txBody>
      </p:sp>
      <p:sp>
        <p:nvSpPr>
          <p:cNvPr id="324643" name="Line 35"/>
          <p:cNvSpPr>
            <a:spLocks noChangeShapeType="1"/>
          </p:cNvSpPr>
          <p:nvPr/>
        </p:nvSpPr>
        <p:spPr bwMode="auto">
          <a:xfrm>
            <a:off x="3640388" y="4538612"/>
            <a:ext cx="1665536" cy="12248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3583404" y="3059657"/>
            <a:ext cx="158115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640388" y="3279706"/>
            <a:ext cx="1512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Lexical Analyzer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2161672" y="3132838"/>
            <a:ext cx="14668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Scanner </a:t>
            </a:r>
            <a:r>
              <a:rPr lang="en-US" altLang="en-US" dirty="0" smtClean="0"/>
              <a:t>(Double Buffering)</a:t>
            </a:r>
            <a:endParaRPr lang="en-US" dirty="0"/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504947" y="1166728"/>
            <a:ext cx="1752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dirty="0" smtClean="0">
                <a:solidFill>
                  <a:srgbClr val="FFFFFF"/>
                </a:solidFill>
              </a:rPr>
              <a:t>Error</a:t>
            </a:r>
            <a:br>
              <a:rPr lang="en-US" altLang="en-US" sz="3200" dirty="0" smtClean="0">
                <a:solidFill>
                  <a:srgbClr val="FFFFFF"/>
                </a:solidFill>
              </a:rPr>
            </a:br>
            <a:r>
              <a:rPr lang="en-US" altLang="en-US" sz="3200" dirty="0" smtClean="0">
                <a:solidFill>
                  <a:srgbClr val="FFFFFF"/>
                </a:solidFill>
              </a:rPr>
              <a:t>Handler</a:t>
            </a:r>
            <a:endParaRPr lang="en-US" altLang="en-US" sz="3200" dirty="0">
              <a:solidFill>
                <a:srgbClr val="FFFFFF"/>
              </a:solidFill>
            </a:endParaRP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 flipH="1">
            <a:off x="3936244" y="1750100"/>
            <a:ext cx="154756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278685" y="1683378"/>
            <a:ext cx="1714499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2025817" y="5725328"/>
            <a:ext cx="2975645" cy="8961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 smtClean="0"/>
              <a:t>Keyword Handler (Hash based)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3513639" y="4585317"/>
            <a:ext cx="69765" cy="1140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13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22"/>
    </mc:Choice>
    <mc:Fallback xmlns="">
      <p:transition spd="slow" advTm="11962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Parsing, syntax analysis, or syntactic analysis is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process of </a:t>
            </a:r>
            <a:r>
              <a:rPr lang="en-US" sz="3200" dirty="0">
                <a:solidFill>
                  <a:srgbClr val="FF0000"/>
                </a:solidFill>
              </a:rPr>
              <a:t>analyzing a string of symbols</a:t>
            </a:r>
            <a:r>
              <a:rPr lang="en-US" sz="3200" dirty="0"/>
              <a:t>, either in natural language, </a:t>
            </a:r>
            <a:r>
              <a:rPr lang="en-US" sz="3200" dirty="0">
                <a:solidFill>
                  <a:srgbClr val="FF0000"/>
                </a:solidFill>
              </a:rPr>
              <a:t>computer languages </a:t>
            </a:r>
            <a:r>
              <a:rPr lang="en-US" sz="3200" dirty="0"/>
              <a:t>or data structures, conforming to the </a:t>
            </a:r>
            <a:r>
              <a:rPr lang="en-US" sz="3200" dirty="0">
                <a:solidFill>
                  <a:srgbClr val="FF0000"/>
                </a:solidFill>
              </a:rPr>
              <a:t>rules </a:t>
            </a:r>
            <a:r>
              <a:rPr lang="en-US" sz="3200" dirty="0"/>
              <a:t>of a formal </a:t>
            </a:r>
            <a:r>
              <a:rPr lang="en-US" sz="3200" dirty="0">
                <a:solidFill>
                  <a:srgbClr val="FF0000"/>
                </a:solidFill>
              </a:rPr>
              <a:t>grammar</a:t>
            </a:r>
            <a:r>
              <a:rPr lang="en-US" sz="3200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(Definition from Wikipedia)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05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34"/>
    </mc:Choice>
    <mc:Fallback xmlns="">
      <p:transition spd="slow" advTm="1733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9ADD-A361-433A-953B-6FFEC3B34A4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1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11150" y="14663"/>
            <a:ext cx="9372600" cy="914400"/>
          </a:xfrm>
        </p:spPr>
        <p:txBody>
          <a:bodyPr/>
          <a:lstStyle/>
          <a:p>
            <a:r>
              <a:rPr lang="en-US" altLang="en-US" dirty="0" smtClean="0"/>
              <a:t>Context of Parser</a:t>
            </a:r>
            <a:endParaRPr lang="en-US" altLang="en-US" dirty="0"/>
          </a:p>
        </p:txBody>
      </p:sp>
      <p:sp>
        <p:nvSpPr>
          <p:cNvPr id="261143" name="Text Box 1047"/>
          <p:cNvSpPr txBox="1">
            <a:spLocks noChangeArrowheads="1"/>
          </p:cNvSpPr>
          <p:nvPr/>
        </p:nvSpPr>
        <p:spPr bwMode="auto">
          <a:xfrm>
            <a:off x="-31750" y="861599"/>
            <a:ext cx="10058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Input</a:t>
            </a:r>
            <a:r>
              <a:rPr lang="en-US" altLang="en-US" sz="2800" dirty="0" smtClean="0"/>
              <a:t>: </a:t>
            </a:r>
            <a:r>
              <a:rPr lang="en-US" altLang="en-US" sz="2800" dirty="0"/>
              <a:t>a stream of tokens</a:t>
            </a:r>
            <a:r>
              <a:rPr lang="en-US" altLang="en-US" sz="2800" dirty="0" smtClean="0"/>
              <a:t>.</a:t>
            </a:r>
          </a:p>
          <a:p>
            <a:pPr>
              <a:buFontTx/>
              <a:buChar char="•"/>
            </a:pP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Output</a:t>
            </a:r>
            <a:r>
              <a:rPr lang="en-US" altLang="en-US" sz="2800" dirty="0" smtClean="0"/>
              <a:t>: Generates a Parse Tree </a:t>
            </a:r>
          </a:p>
          <a:p>
            <a:pPr>
              <a:buFontTx/>
              <a:buChar char="•"/>
            </a:pP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Purpose</a:t>
            </a:r>
            <a:r>
              <a:rPr lang="en-US" altLang="en-US" sz="2800" dirty="0" smtClean="0"/>
              <a:t>: To check validity of a statement, otherwise generates error</a:t>
            </a:r>
            <a:endParaRPr lang="en-US" altLang="en-US" sz="2800" dirty="0"/>
          </a:p>
        </p:txBody>
      </p:sp>
      <p:graphicFrame>
        <p:nvGraphicFramePr>
          <p:cNvPr id="261144" name="Group 1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71437"/>
              </p:ext>
            </p:extLst>
          </p:nvPr>
        </p:nvGraphicFramePr>
        <p:xfrm>
          <a:off x="1574800" y="3910745"/>
          <a:ext cx="1168400" cy="9906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Lexical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Analyzer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1150" name="Group 10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01618"/>
              </p:ext>
            </p:extLst>
          </p:nvPr>
        </p:nvGraphicFramePr>
        <p:xfrm>
          <a:off x="4546600" y="3910745"/>
          <a:ext cx="1168400" cy="97536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Parser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156" name="Line 1060"/>
          <p:cNvSpPr>
            <a:spLocks noChangeShapeType="1"/>
          </p:cNvSpPr>
          <p:nvPr/>
        </p:nvSpPr>
        <p:spPr bwMode="auto">
          <a:xfrm>
            <a:off x="2813644" y="4280635"/>
            <a:ext cx="1656756" cy="11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57" name="Line 1061"/>
          <p:cNvSpPr>
            <a:spLocks noChangeShapeType="1"/>
          </p:cNvSpPr>
          <p:nvPr/>
        </p:nvSpPr>
        <p:spPr bwMode="auto">
          <a:xfrm flipH="1">
            <a:off x="2794000" y="4596544"/>
            <a:ext cx="1676400" cy="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1158" name="Group 1062"/>
          <p:cNvGrpSpPr>
            <a:grpSpLocks/>
          </p:cNvGrpSpPr>
          <p:nvPr/>
        </p:nvGrpSpPr>
        <p:grpSpPr bwMode="auto">
          <a:xfrm>
            <a:off x="135464" y="3913193"/>
            <a:ext cx="4496488" cy="1062039"/>
            <a:chOff x="1222" y="2802"/>
            <a:chExt cx="2655" cy="669"/>
          </a:xfrm>
        </p:grpSpPr>
        <p:sp>
          <p:nvSpPr>
            <p:cNvPr id="261159" name="Text Box 1063"/>
            <p:cNvSpPr txBox="1">
              <a:spLocks noChangeArrowheads="1"/>
            </p:cNvSpPr>
            <p:nvPr/>
          </p:nvSpPr>
          <p:spPr bwMode="auto">
            <a:xfrm>
              <a:off x="1222" y="2802"/>
              <a:ext cx="62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/>
                <a:t>source </a:t>
              </a:r>
            </a:p>
            <a:p>
              <a:r>
                <a:rPr lang="en-US" altLang="en-US" sz="2000" dirty="0"/>
                <a:t>program</a:t>
              </a:r>
            </a:p>
          </p:txBody>
        </p:sp>
        <p:sp>
          <p:nvSpPr>
            <p:cNvPr id="261160" name="Line 1064"/>
            <p:cNvSpPr>
              <a:spLocks noChangeShapeType="1"/>
            </p:cNvSpPr>
            <p:nvPr/>
          </p:nvSpPr>
          <p:spPr bwMode="auto">
            <a:xfrm>
              <a:off x="1745" y="3050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61" name="Text Box 1065"/>
            <p:cNvSpPr txBox="1">
              <a:spLocks noChangeArrowheads="1"/>
            </p:cNvSpPr>
            <p:nvPr/>
          </p:nvSpPr>
          <p:spPr bwMode="auto">
            <a:xfrm>
              <a:off x="2706" y="2806"/>
              <a:ext cx="11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FF0000"/>
                  </a:solidFill>
                </a:rPr>
                <a:t> </a:t>
              </a:r>
              <a:r>
                <a:rPr lang="en-US" altLang="en-US" sz="2000" dirty="0" smtClean="0">
                  <a:solidFill>
                    <a:srgbClr val="FF0000"/>
                  </a:solidFill>
                </a:rPr>
                <a:t>Stream of tokens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1162" name="Text Box 1066"/>
            <p:cNvSpPr txBox="1">
              <a:spLocks noChangeArrowheads="1"/>
            </p:cNvSpPr>
            <p:nvPr/>
          </p:nvSpPr>
          <p:spPr bwMode="auto">
            <a:xfrm>
              <a:off x="2841" y="3238"/>
              <a:ext cx="9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800" dirty="0" err="1" smtClean="0"/>
                <a:t>GetNextToken</a:t>
              </a:r>
              <a:r>
                <a:rPr lang="en-US" altLang="en-US" sz="1800" dirty="0" smtClean="0"/>
                <a:t>()</a:t>
              </a:r>
              <a:endParaRPr lang="en-US" altLang="en-US" sz="1800" dirty="0"/>
            </a:p>
          </p:txBody>
        </p:sp>
      </p:grpSp>
      <p:graphicFrame>
        <p:nvGraphicFramePr>
          <p:cNvPr id="261163" name="Group 10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22111"/>
              </p:ext>
            </p:extLst>
          </p:nvPr>
        </p:nvGraphicFramePr>
        <p:xfrm>
          <a:off x="4068011" y="5496889"/>
          <a:ext cx="1930400" cy="596038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169" name="Line 1073"/>
          <p:cNvSpPr>
            <a:spLocks noChangeShapeType="1"/>
          </p:cNvSpPr>
          <p:nvPr/>
        </p:nvSpPr>
        <p:spPr bwMode="auto">
          <a:xfrm>
            <a:off x="5130800" y="4901345"/>
            <a:ext cx="0" cy="506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70" name="Line 1074"/>
          <p:cNvSpPr>
            <a:spLocks noChangeShapeType="1"/>
          </p:cNvSpPr>
          <p:nvPr/>
        </p:nvSpPr>
        <p:spPr bwMode="auto">
          <a:xfrm>
            <a:off x="2733906" y="4975232"/>
            <a:ext cx="1330094" cy="81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71" name="Line 1075"/>
          <p:cNvSpPr>
            <a:spLocks noChangeShapeType="1"/>
          </p:cNvSpPr>
          <p:nvPr/>
        </p:nvSpPr>
        <p:spPr bwMode="auto">
          <a:xfrm>
            <a:off x="5765800" y="444414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72" name="Text Box 1076"/>
          <p:cNvSpPr txBox="1">
            <a:spLocks noChangeArrowheads="1"/>
          </p:cNvSpPr>
          <p:nvPr/>
        </p:nvSpPr>
        <p:spPr bwMode="auto">
          <a:xfrm>
            <a:off x="5765800" y="404727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Parse Tree</a:t>
            </a:r>
          </a:p>
        </p:txBody>
      </p:sp>
      <p:graphicFrame>
        <p:nvGraphicFramePr>
          <p:cNvPr id="261181" name="Group 10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05029"/>
              </p:ext>
            </p:extLst>
          </p:nvPr>
        </p:nvGraphicFramePr>
        <p:xfrm>
          <a:off x="7035800" y="3836133"/>
          <a:ext cx="1168400" cy="12192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Rest of the Front 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182" name="Line 1086"/>
          <p:cNvSpPr>
            <a:spLocks noChangeShapeType="1"/>
          </p:cNvSpPr>
          <p:nvPr/>
        </p:nvSpPr>
        <p:spPr bwMode="auto">
          <a:xfrm>
            <a:off x="8204200" y="444414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83" name="Text Box 1087"/>
          <p:cNvSpPr txBox="1">
            <a:spLocks noChangeArrowheads="1"/>
          </p:cNvSpPr>
          <p:nvPr/>
        </p:nvSpPr>
        <p:spPr bwMode="auto">
          <a:xfrm>
            <a:off x="8200126" y="4010383"/>
            <a:ext cx="1752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Intermediate</a:t>
            </a:r>
          </a:p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261184" name="Line 1088"/>
          <p:cNvSpPr>
            <a:spLocks noChangeShapeType="1"/>
          </p:cNvSpPr>
          <p:nvPr/>
        </p:nvSpPr>
        <p:spPr bwMode="auto">
          <a:xfrm flipH="1">
            <a:off x="5994400" y="5129945"/>
            <a:ext cx="1371600" cy="661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" name="Group 10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81949"/>
              </p:ext>
            </p:extLst>
          </p:nvPr>
        </p:nvGraphicFramePr>
        <p:xfrm>
          <a:off x="4064000" y="2954776"/>
          <a:ext cx="1930400" cy="596038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Error Handler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Line 1073"/>
          <p:cNvSpPr>
            <a:spLocks noChangeShapeType="1"/>
          </p:cNvSpPr>
          <p:nvPr/>
        </p:nvSpPr>
        <p:spPr bwMode="auto">
          <a:xfrm flipH="1">
            <a:off x="2813644" y="329407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074"/>
          <p:cNvSpPr>
            <a:spLocks noChangeShapeType="1"/>
          </p:cNvSpPr>
          <p:nvPr/>
        </p:nvSpPr>
        <p:spPr bwMode="auto">
          <a:xfrm>
            <a:off x="5994400" y="3262509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endCxn id="261150" idx="0"/>
          </p:cNvCxnSpPr>
          <p:nvPr/>
        </p:nvCxnSpPr>
        <p:spPr bwMode="auto">
          <a:xfrm>
            <a:off x="5130800" y="3560770"/>
            <a:ext cx="0" cy="349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66"/>
    </mc:Choice>
    <mc:Fallback xmlns="">
      <p:transition spd="slow" advTm="3766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B0E8-9A99-4097-BB2D-5C71198E636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0"/>
            <a:ext cx="9371012" cy="914400"/>
          </a:xfrm>
        </p:spPr>
        <p:txBody>
          <a:bodyPr/>
          <a:lstStyle/>
          <a:p>
            <a:r>
              <a:rPr lang="en-US" altLang="en-US" dirty="0"/>
              <a:t>Role of the Parser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8411"/>
            <a:ext cx="10058399" cy="50051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600" dirty="0"/>
              <a:t>To determine if the </a:t>
            </a:r>
            <a:r>
              <a:rPr lang="en-US" altLang="en-US" sz="3600" dirty="0" smtClean="0">
                <a:solidFill>
                  <a:srgbClr val="FF0000"/>
                </a:solidFill>
              </a:rPr>
              <a:t>string </a:t>
            </a:r>
            <a:r>
              <a:rPr lang="en-US" altLang="en-US" sz="3600" dirty="0">
                <a:solidFill>
                  <a:srgbClr val="FF0000"/>
                </a:solidFill>
              </a:rPr>
              <a:t>of tokens </a:t>
            </a:r>
            <a:r>
              <a:rPr lang="en-US" altLang="en-US" sz="3600" dirty="0" smtClean="0"/>
              <a:t>provided </a:t>
            </a:r>
            <a:r>
              <a:rPr lang="en-US" altLang="en-US" sz="3600" dirty="0"/>
              <a:t>by the lexical analyzer is a </a:t>
            </a:r>
            <a:r>
              <a:rPr lang="en-US" altLang="en-US" sz="3600" dirty="0">
                <a:solidFill>
                  <a:srgbClr val="FF0000"/>
                </a:solidFill>
              </a:rPr>
              <a:t>valid </a:t>
            </a:r>
            <a:r>
              <a:rPr lang="en-US" altLang="en-US" sz="3600" dirty="0"/>
              <a:t>string in the language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To report </a:t>
            </a:r>
            <a:r>
              <a:rPr lang="en-US" altLang="en-US" sz="3600" dirty="0" smtClean="0">
                <a:solidFill>
                  <a:srgbClr val="FF0000"/>
                </a:solidFill>
              </a:rPr>
              <a:t>syntax </a:t>
            </a:r>
            <a:r>
              <a:rPr lang="en-US" altLang="en-US" sz="3600" dirty="0">
                <a:solidFill>
                  <a:srgbClr val="FF0000"/>
                </a:solidFill>
              </a:rPr>
              <a:t>errors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To </a:t>
            </a:r>
            <a:r>
              <a:rPr lang="en-US" altLang="en-US" sz="3600" dirty="0">
                <a:solidFill>
                  <a:srgbClr val="FF0000"/>
                </a:solidFill>
              </a:rPr>
              <a:t>recover </a:t>
            </a:r>
            <a:r>
              <a:rPr lang="en-US" altLang="en-US" sz="3600" dirty="0"/>
              <a:t>from errors (if possible)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so </a:t>
            </a:r>
            <a:r>
              <a:rPr lang="en-US" altLang="en-US" sz="3600" dirty="0"/>
              <a:t>that all syntactical errors can be </a:t>
            </a:r>
            <a:r>
              <a:rPr lang="en-US" altLang="en-US" sz="3600" dirty="0">
                <a:solidFill>
                  <a:srgbClr val="FF0000"/>
                </a:solidFill>
              </a:rPr>
              <a:t>reported at </a:t>
            </a:r>
            <a:r>
              <a:rPr lang="en-US" altLang="en-US" sz="3600" dirty="0" smtClean="0">
                <a:solidFill>
                  <a:srgbClr val="FF0000"/>
                </a:solidFill>
              </a:rPr>
              <a:t>once</a:t>
            </a:r>
            <a:r>
              <a:rPr lang="en-US" altLang="en-US" sz="3600" dirty="0" smtClean="0"/>
              <a:t>.</a:t>
            </a:r>
            <a:endParaRPr lang="en-US" altLang="en-US" sz="3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25"/>
    </mc:Choice>
    <mc:Fallback xmlns="">
      <p:transition spd="slow" advTm="3712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F71F-5A78-4CFE-8AF1-A5A80483D55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Parser</a:t>
            </a:r>
            <a:endParaRPr lang="en-US" alt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4874"/>
            <a:ext cx="9753600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200" dirty="0" smtClean="0"/>
              <a:t>Parser generates </a:t>
            </a:r>
            <a:r>
              <a:rPr lang="en-US" altLang="en-US" sz="3200" dirty="0"/>
              <a:t>the </a:t>
            </a:r>
            <a:r>
              <a:rPr lang="en-US" altLang="en-US" sz="3200" dirty="0">
                <a:solidFill>
                  <a:srgbClr val="FF0000"/>
                </a:solidFill>
              </a:rPr>
              <a:t>syntactic structure </a:t>
            </a:r>
            <a:r>
              <a:rPr lang="en-US" altLang="en-US" sz="3200" dirty="0" smtClean="0"/>
              <a:t>of </a:t>
            </a:r>
            <a:r>
              <a:rPr lang="en-US" altLang="en-US" sz="3200" dirty="0"/>
              <a:t>the given source program.</a:t>
            </a:r>
          </a:p>
          <a:p>
            <a:pPr>
              <a:lnSpc>
                <a:spcPct val="150000"/>
              </a:lnSpc>
            </a:pPr>
            <a:r>
              <a:rPr lang="en-US" altLang="en-US" sz="3200" dirty="0"/>
              <a:t>This syntactic structure is mostly a </a:t>
            </a:r>
            <a:r>
              <a:rPr lang="en-US" altLang="en-US" sz="3200" dirty="0">
                <a:solidFill>
                  <a:srgbClr val="FF0000"/>
                </a:solidFill>
              </a:rPr>
              <a:t>parse tree.</a:t>
            </a:r>
          </a:p>
          <a:p>
            <a:pPr>
              <a:lnSpc>
                <a:spcPct val="150000"/>
              </a:lnSpc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syntax of a programming </a:t>
            </a:r>
            <a:r>
              <a:rPr lang="en-US" altLang="en-US" sz="3200" dirty="0" smtClean="0"/>
              <a:t>language is typically described </a:t>
            </a:r>
            <a:r>
              <a:rPr lang="en-US" altLang="en-US" sz="3200" dirty="0"/>
              <a:t>by a </a:t>
            </a:r>
            <a:r>
              <a:rPr lang="en-US" altLang="en-US" sz="3200" dirty="0">
                <a:solidFill>
                  <a:srgbClr val="FF0000"/>
                </a:solidFill>
              </a:rPr>
              <a:t>context-free grammar</a:t>
            </a:r>
            <a:r>
              <a:rPr lang="en-US" altLang="en-US" sz="3200" dirty="0"/>
              <a:t> (CFG).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92"/>
    </mc:Choice>
    <mc:Fallback xmlns="">
      <p:transition spd="slow" advTm="2279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3.4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.6|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2.3|7|2.2|12.6|9"/>
</p:tagLst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453</Words>
  <Application>Microsoft Office PowerPoint</Application>
  <PresentationFormat>A4 Paper (210x297 mm)</PresentationFormat>
  <Paragraphs>100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Tahoma</vt:lpstr>
      <vt:lpstr>Times New Roman</vt:lpstr>
      <vt:lpstr>Wingdings</vt:lpstr>
      <vt:lpstr>Default Design</vt:lpstr>
      <vt:lpstr>CS411-Compiler Construction</vt:lpstr>
      <vt:lpstr>Course Learning Objectives</vt:lpstr>
      <vt:lpstr>Quick Review 1/3 - What is a Compiler?</vt:lpstr>
      <vt:lpstr>Quick Review 2/3 - Phases of Compilation</vt:lpstr>
      <vt:lpstr>Quick Review 3/3 - Lexical Analyzer</vt:lpstr>
      <vt:lpstr>What is Parsing?</vt:lpstr>
      <vt:lpstr>Context of Parser</vt:lpstr>
      <vt:lpstr>Role of the Parser</vt:lpstr>
      <vt:lpstr>Parser</vt:lpstr>
      <vt:lpstr>CFG for Parser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and the Humanities</dc:title>
  <dc:creator>TW</dc:creator>
  <cp:lastModifiedBy>Talha Wahed</cp:lastModifiedBy>
  <cp:revision>276</cp:revision>
  <cp:lastPrinted>1999-09-09T03:15:50Z</cp:lastPrinted>
  <dcterms:created xsi:type="dcterms:W3CDTF">1999-01-20T19:57:44Z</dcterms:created>
  <dcterms:modified xsi:type="dcterms:W3CDTF">2020-06-13T14:48:39Z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