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49" r:id="rId2"/>
    <p:sldId id="348" r:id="rId3"/>
    <p:sldId id="350" r:id="rId4"/>
    <p:sldId id="351" r:id="rId5"/>
    <p:sldId id="311" r:id="rId6"/>
    <p:sldId id="352" r:id="rId7"/>
    <p:sldId id="353" r:id="rId8"/>
    <p:sldId id="354" r:id="rId9"/>
    <p:sldId id="355" r:id="rId10"/>
    <p:sldId id="283" r:id="rId11"/>
    <p:sldId id="313" r:id="rId12"/>
    <p:sldId id="312" r:id="rId13"/>
    <p:sldId id="284" r:id="rId14"/>
    <p:sldId id="315" r:id="rId15"/>
    <p:sldId id="314" r:id="rId16"/>
    <p:sldId id="285" r:id="rId17"/>
    <p:sldId id="318" r:id="rId18"/>
    <p:sldId id="286" r:id="rId19"/>
    <p:sldId id="316" r:id="rId20"/>
    <p:sldId id="287" r:id="rId21"/>
    <p:sldId id="288" r:id="rId22"/>
    <p:sldId id="319" r:id="rId23"/>
    <p:sldId id="320" r:id="rId24"/>
    <p:sldId id="321" r:id="rId25"/>
    <p:sldId id="322" r:id="rId26"/>
    <p:sldId id="323" r:id="rId27"/>
    <p:sldId id="324" r:id="rId28"/>
    <p:sldId id="362" r:id="rId29"/>
    <p:sldId id="356" r:id="rId30"/>
    <p:sldId id="357" r:id="rId31"/>
    <p:sldId id="358" r:id="rId32"/>
    <p:sldId id="359" r:id="rId33"/>
    <p:sldId id="360" r:id="rId34"/>
    <p:sldId id="361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63" r:id="rId49"/>
  </p:sldIdLst>
  <p:sldSz cx="9906000" cy="6858000" type="A4"/>
  <p:notesSz cx="6845300" cy="9131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81818" autoAdjust="0"/>
  </p:normalViewPr>
  <p:slideViewPr>
    <p:cSldViewPr>
      <p:cViewPr varScale="1">
        <p:scale>
          <a:sx n="69" d="100"/>
          <a:sy n="69" d="100"/>
        </p:scale>
        <p:origin x="1272" y="60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6"/>
    </p:cViewPr>
  </p:sorterViewPr>
  <p:notesViewPr>
    <p:cSldViewPr>
      <p:cViewPr varScale="1">
        <p:scale>
          <a:sx n="60" d="100"/>
          <a:sy n="60" d="100"/>
        </p:scale>
        <p:origin x="-1698" y="-78"/>
      </p:cViewPr>
      <p:guideLst>
        <p:guide orient="horz" pos="2876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t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65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t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2038"/>
            <a:ext cx="29654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b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8682038"/>
            <a:ext cx="29654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b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fld id="{4619B54A-E2FC-4699-B57E-4215FDAB2A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985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985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0913" y="684213"/>
            <a:ext cx="4946650" cy="3424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38638"/>
            <a:ext cx="50196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41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9850" y="86741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1BDD37E8-0B65-4561-B16E-6E710A2B94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432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96B4C-7DF2-4D73-BB60-EC4305259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85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1BC1C-98C3-4ADE-91AB-930A540589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91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03251-BCA8-46C0-8360-39E76FA7B4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785FB-7CE5-43C3-9362-EDDC4C7F4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92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83443-DA34-4281-B5D8-DB34C4CE23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2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610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219200"/>
            <a:ext cx="4610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6E46-8B96-47F4-B801-6D4E8A098B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19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993B0-1BFB-417B-AB34-29144ABD51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55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90DD0-66C9-4163-B4FD-929A2AB51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40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A2D57-6C72-4507-B7F7-C7C5D7C14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74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8A592-EBC0-4FA5-98CA-F9E9C53EC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83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5FA4B-01E7-4451-8F70-DC81199A0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8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372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E4C9C23-2E03-4672-963C-CED2A0340F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073" y="381001"/>
            <a:ext cx="7429500" cy="6858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CS411-Compiler Construction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6248400"/>
            <a:ext cx="7429500" cy="609600"/>
          </a:xfrm>
        </p:spPr>
        <p:txBody>
          <a:bodyPr/>
          <a:lstStyle/>
          <a:p>
            <a:r>
              <a:rPr lang="en-US" dirty="0" smtClean="0"/>
              <a:t>Talha </a:t>
            </a:r>
            <a:r>
              <a:rPr lang="en-US" dirty="0" err="1" smtClean="0"/>
              <a:t>Waheed</a:t>
            </a:r>
            <a:r>
              <a:rPr lang="en-US" dirty="0" smtClean="0"/>
              <a:t>, Dept. of CS, UET, Lahore, Pakistan.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849437"/>
            <a:ext cx="1769065" cy="1512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6073" y="4127303"/>
            <a:ext cx="775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Types of Parsers</a:t>
            </a:r>
          </a:p>
        </p:txBody>
      </p:sp>
    </p:spTree>
    <p:extLst>
      <p:ext uri="{BB962C8B-B14F-4D97-AF65-F5344CB8AC3E}">
        <p14:creationId xmlns:p14="http://schemas.microsoft.com/office/powerpoint/2010/main" val="39117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Context-Free Grammars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Inherently recursive structures of a programming language are defined by a context-free grammar.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Context-Free Grammars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 smtClean="0"/>
              <a:t>In </a:t>
            </a:r>
            <a:r>
              <a:rPr lang="en-US" altLang="en-US" sz="3600" dirty="0"/>
              <a:t>a context-free grammar, we have: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finite set of terminals (in our case, this will be the set of tokens)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finite set of non-terminals (syntactic-variables)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finite set of productions rules in the following form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A </a:t>
            </a:r>
            <a:r>
              <a:rPr lang="en-US" altLang="en-US" sz="2800" dirty="0">
                <a:sym typeface="Symbol" panose="05050102010706020507" pitchFamily="18" charset="2"/>
              </a:rPr>
              <a:t> </a:t>
            </a:r>
            <a:r>
              <a:rPr lang="en-US" altLang="en-US" sz="2400" dirty="0">
                <a:sym typeface="Symbol" panose="05050102010706020507" pitchFamily="18" charset="2"/>
              </a:rPr>
              <a:t>	 </a:t>
            </a:r>
            <a:r>
              <a:rPr lang="en-US" altLang="en-US" sz="2400" dirty="0" smtClean="0">
                <a:sym typeface="Symbol" panose="05050102010706020507" pitchFamily="18" charset="2"/>
              </a:rPr>
              <a:t>where </a:t>
            </a:r>
            <a:r>
              <a:rPr lang="en-US" altLang="en-US" sz="2400" dirty="0">
                <a:sym typeface="Symbol" panose="05050102010706020507" pitchFamily="18" charset="2"/>
              </a:rPr>
              <a:t>A is a non-terminal and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  is a string of terminals and non-terminals (including the empty string)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start symbol (one of the non-terminal symbol)</a:t>
            </a:r>
          </a:p>
          <a:p>
            <a:pPr>
              <a:lnSpc>
                <a:spcPct val="90000"/>
              </a:lnSpc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00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Context-Free Grammars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000" dirty="0" smtClean="0"/>
              <a:t>Example</a:t>
            </a:r>
            <a:r>
              <a:rPr lang="en-US" altLang="en-US" sz="4000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200" dirty="0"/>
              <a:t>E </a:t>
            </a:r>
            <a:r>
              <a:rPr lang="en-US" altLang="en-US" sz="3600" dirty="0">
                <a:sym typeface="Symbol" panose="05050102010706020507" pitchFamily="18" charset="2"/>
              </a:rPr>
              <a:t>  E + E   |   E – E   |   E * E   |  E / E   |   - 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E   ( E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E  id</a:t>
            </a:r>
          </a:p>
        </p:txBody>
      </p:sp>
    </p:spTree>
    <p:extLst>
      <p:ext uri="{BB962C8B-B14F-4D97-AF65-F5344CB8AC3E}">
        <p14:creationId xmlns:p14="http://schemas.microsoft.com/office/powerpoint/2010/main" val="40883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E2B3-2778-401F-A8F7-4599A75E4AE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E </a:t>
            </a:r>
            <a:r>
              <a:rPr lang="en-US" altLang="en-US" sz="3200" dirty="0">
                <a:sym typeface="Symbol" panose="05050102010706020507" pitchFamily="18" charset="2"/>
              </a:rPr>
              <a:t> E+E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E+E derives from 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we can replace  E by E+E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to able to do this, we have to have a production rule  EE+E in our grammar.</a:t>
            </a:r>
          </a:p>
          <a:p>
            <a:pPr>
              <a:lnSpc>
                <a:spcPct val="90000"/>
              </a:lnSpc>
            </a:pPr>
            <a:endParaRPr lang="en-US" altLang="en-US" sz="105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E2B3-2778-401F-A8F7-4599A75E4AE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 smtClean="0"/>
              <a:t>E </a:t>
            </a:r>
            <a:r>
              <a:rPr lang="en-US" altLang="en-US" sz="3200" dirty="0">
                <a:sym typeface="Symbol" panose="05050102010706020507" pitchFamily="18" charset="2"/>
              </a:rPr>
              <a:t> E+E  </a:t>
            </a:r>
            <a:r>
              <a:rPr lang="en-US" altLang="en-US" sz="3200" dirty="0" err="1">
                <a:sym typeface="Symbol" panose="05050102010706020507" pitchFamily="18" charset="2"/>
              </a:rPr>
              <a:t>id+E</a:t>
            </a:r>
            <a:r>
              <a:rPr lang="en-US" altLang="en-US" sz="3200" dirty="0">
                <a:sym typeface="Symbol" panose="05050102010706020507" pitchFamily="18" charset="2"/>
              </a:rPr>
              <a:t>  </a:t>
            </a:r>
            <a:r>
              <a:rPr lang="en-US" altLang="en-US" sz="3200" dirty="0" err="1">
                <a:sym typeface="Symbol" panose="05050102010706020507" pitchFamily="18" charset="2"/>
              </a:rPr>
              <a:t>id+id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A sequence of replacements of non-terminal symbols is called a </a:t>
            </a:r>
            <a:r>
              <a:rPr lang="en-US" altLang="en-US" sz="3200" b="1" dirty="0">
                <a:sym typeface="Symbol" panose="05050102010706020507" pitchFamily="18" charset="2"/>
              </a:rPr>
              <a:t>derivation</a:t>
            </a:r>
            <a:r>
              <a:rPr lang="en-US" altLang="en-US" sz="3200" dirty="0">
                <a:sym typeface="Symbol" panose="05050102010706020507" pitchFamily="18" charset="2"/>
              </a:rPr>
              <a:t> of </a:t>
            </a:r>
            <a:r>
              <a:rPr lang="en-US" altLang="en-US" sz="3200" dirty="0" err="1">
                <a:sym typeface="Symbol" panose="05050102010706020507" pitchFamily="18" charset="2"/>
              </a:rPr>
              <a:t>id+id</a:t>
            </a:r>
            <a:r>
              <a:rPr lang="en-US" altLang="en-US" sz="3200" dirty="0">
                <a:sym typeface="Symbol" panose="05050102010706020507" pitchFamily="18" charset="2"/>
              </a:rPr>
              <a:t> from E.</a:t>
            </a:r>
          </a:p>
          <a:p>
            <a:pPr>
              <a:lnSpc>
                <a:spcPct val="90000"/>
              </a:lnSpc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In general a derivation step is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A  </a:t>
            </a:r>
            <a:r>
              <a:rPr lang="en-US" altLang="en-US" sz="3600" dirty="0">
                <a:sym typeface="Symbol" panose="05050102010706020507" pitchFamily="18" charset="2"/>
              </a:rPr>
              <a:t>        </a:t>
            </a:r>
            <a:endParaRPr lang="en-US" altLang="en-US" sz="3600" dirty="0" smtClean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	</a:t>
            </a:r>
            <a:r>
              <a:rPr lang="en-US" altLang="en-US" sz="2800" dirty="0" smtClean="0">
                <a:sym typeface="Symbol" panose="05050102010706020507" pitchFamily="18" charset="2"/>
              </a:rPr>
              <a:t>if </a:t>
            </a:r>
            <a:r>
              <a:rPr lang="en-US" altLang="en-US" sz="2800" dirty="0">
                <a:sym typeface="Symbol" panose="05050102010706020507" pitchFamily="18" charset="2"/>
              </a:rPr>
              <a:t>there is a production rule A in our grammar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</a:t>
            </a:r>
            <a:r>
              <a:rPr lang="en-US" altLang="en-US" sz="2800" dirty="0" smtClean="0">
                <a:sym typeface="Symbol" panose="05050102010706020507" pitchFamily="18" charset="2"/>
              </a:rPr>
              <a:t>where </a:t>
            </a:r>
            <a:r>
              <a:rPr lang="en-US" altLang="en-US" sz="2800" dirty="0">
                <a:sym typeface="Symbol" panose="05050102010706020507" pitchFamily="18" charset="2"/>
              </a:rPr>
              <a:t> and  are arbitrary strings of terminal and non-terminal symbols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26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E2B3-2778-401F-A8F7-4599A75E4AE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4000" dirty="0" smtClean="0">
                <a:sym typeface="Symbol" panose="05050102010706020507" pitchFamily="18" charset="2"/>
              </a:rPr>
              <a:t></a:t>
            </a:r>
            <a:r>
              <a:rPr lang="en-US" altLang="en-US" sz="4000" baseline="-25000" dirty="0">
                <a:sym typeface="Symbol" panose="05050102010706020507" pitchFamily="18" charset="2"/>
              </a:rPr>
              <a:t>1 </a:t>
            </a:r>
            <a:r>
              <a:rPr lang="en-US" altLang="en-US" sz="4000" dirty="0">
                <a:sym typeface="Symbol" panose="05050102010706020507" pitchFamily="18" charset="2"/>
              </a:rPr>
              <a:t> </a:t>
            </a:r>
            <a:r>
              <a:rPr lang="en-US" altLang="en-US" sz="4000" baseline="-25000" dirty="0">
                <a:sym typeface="Symbol" panose="05050102010706020507" pitchFamily="18" charset="2"/>
              </a:rPr>
              <a:t>2 </a:t>
            </a:r>
            <a:r>
              <a:rPr lang="en-US" altLang="en-US" sz="4000" dirty="0">
                <a:sym typeface="Symbol" panose="05050102010706020507" pitchFamily="18" charset="2"/>
              </a:rPr>
              <a:t> ...  </a:t>
            </a:r>
            <a:r>
              <a:rPr lang="en-US" altLang="en-US" sz="4000" baseline="-25000" dirty="0">
                <a:sym typeface="Symbol" panose="05050102010706020507" pitchFamily="18" charset="2"/>
              </a:rPr>
              <a:t>n 	</a:t>
            </a:r>
            <a:endParaRPr lang="en-US" altLang="en-US" sz="4000" baseline="-25000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4000" baseline="-25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600" dirty="0" smtClean="0">
                <a:sym typeface="Symbol" panose="05050102010706020507" pitchFamily="18" charset="2"/>
              </a:rPr>
              <a:t>(</a:t>
            </a:r>
            <a:r>
              <a:rPr lang="en-US" altLang="en-US" sz="3600" dirty="0">
                <a:sym typeface="Symbol" panose="05050102010706020507" pitchFamily="18" charset="2"/>
              </a:rPr>
              <a:t></a:t>
            </a:r>
            <a:r>
              <a:rPr lang="en-US" altLang="en-US" sz="3600" baseline="-25000" dirty="0">
                <a:sym typeface="Symbol" panose="05050102010706020507" pitchFamily="18" charset="2"/>
              </a:rPr>
              <a:t>n  </a:t>
            </a:r>
            <a:r>
              <a:rPr lang="en-US" altLang="en-US" sz="3600" dirty="0">
                <a:sym typeface="Symbol" panose="05050102010706020507" pitchFamily="18" charset="2"/>
              </a:rPr>
              <a:t>derives from </a:t>
            </a:r>
            <a:r>
              <a:rPr lang="en-US" altLang="en-US" sz="3600" baseline="-25000" dirty="0">
                <a:sym typeface="Symbol" panose="05050102010706020507" pitchFamily="18" charset="2"/>
              </a:rPr>
              <a:t>1  </a:t>
            </a:r>
            <a:r>
              <a:rPr lang="en-US" altLang="en-US" sz="3600" dirty="0">
                <a:sym typeface="Symbol" panose="05050102010706020507" pitchFamily="18" charset="2"/>
              </a:rPr>
              <a:t> or   </a:t>
            </a:r>
            <a:r>
              <a:rPr lang="en-US" altLang="en-US" sz="3600" baseline="-25000" dirty="0">
                <a:sym typeface="Symbol" panose="05050102010706020507" pitchFamily="18" charset="2"/>
              </a:rPr>
              <a:t>1 </a:t>
            </a:r>
            <a:r>
              <a:rPr lang="en-US" altLang="en-US" sz="3600" dirty="0">
                <a:sym typeface="Symbol" panose="05050102010706020507" pitchFamily="18" charset="2"/>
              </a:rPr>
              <a:t>derives </a:t>
            </a:r>
            <a:r>
              <a:rPr lang="en-US" altLang="en-US" sz="3600" baseline="-25000" dirty="0">
                <a:sym typeface="Symbol" panose="05050102010706020507" pitchFamily="18" charset="2"/>
              </a:rPr>
              <a:t>n </a:t>
            </a:r>
            <a:r>
              <a:rPr lang="en-US" altLang="en-US" sz="36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000" dirty="0">
                <a:sym typeface="Symbol" panose="05050102010706020507" pitchFamily="18" charset="2"/>
              </a:rPr>
              <a:t>	 </a:t>
            </a:r>
            <a:r>
              <a:rPr lang="en-US" altLang="en-US" sz="4000" dirty="0" smtClean="0">
                <a:sym typeface="Symbol" panose="05050102010706020507" pitchFamily="18" charset="2"/>
              </a:rPr>
              <a:t>: </a:t>
            </a:r>
            <a:r>
              <a:rPr lang="en-US" altLang="en-US" sz="4000" dirty="0">
                <a:sym typeface="Symbol" panose="05050102010706020507" pitchFamily="18" charset="2"/>
              </a:rPr>
              <a:t>derives in one step</a:t>
            </a:r>
            <a:endParaRPr lang="en-US" altLang="en-US" sz="14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000" dirty="0">
                <a:sym typeface="Symbol" panose="05050102010706020507" pitchFamily="18" charset="2"/>
              </a:rPr>
              <a:t>		: derives in zero or more steps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000" dirty="0">
                <a:sym typeface="Symbol" panose="05050102010706020507" pitchFamily="18" charset="2"/>
              </a:rPr>
              <a:t>		: derives in one or more steps</a:t>
            </a:r>
            <a:endParaRPr lang="en-US" altLang="en-US" sz="3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44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4400" dirty="0"/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838200" y="4186535"/>
            <a:ext cx="358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*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860425" y="4796135"/>
            <a:ext cx="358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860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C96-20B3-4768-8CCC-C2C349584E4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CFG - Terminology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L(G) is </a:t>
            </a:r>
            <a:r>
              <a:rPr lang="en-US" altLang="en-US" i="1" dirty="0"/>
              <a:t>the language of G</a:t>
            </a:r>
            <a:r>
              <a:rPr lang="en-US" altLang="en-US" dirty="0"/>
              <a:t> (the language generated by G) which is a set of sentences.</a:t>
            </a:r>
          </a:p>
          <a:p>
            <a:r>
              <a:rPr lang="en-US" altLang="en-US" i="1" dirty="0"/>
              <a:t>A sentence of L(G)</a:t>
            </a:r>
            <a:r>
              <a:rPr lang="en-US" altLang="en-US" dirty="0"/>
              <a:t>  is a string of terminal symbols of G.</a:t>
            </a:r>
          </a:p>
          <a:p>
            <a:r>
              <a:rPr lang="en-US" altLang="en-US" dirty="0"/>
              <a:t>If  S is the start symbol of G then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 is  a sentence of L(G) </a:t>
            </a:r>
            <a:r>
              <a:rPr lang="en-US" altLang="en-US" sz="2400" dirty="0" err="1">
                <a:sym typeface="Symbol" panose="05050102010706020507" pitchFamily="18" charset="2"/>
              </a:rPr>
              <a:t>iff</a:t>
            </a:r>
            <a:r>
              <a:rPr lang="en-US" altLang="en-US" sz="2400" dirty="0">
                <a:sym typeface="Symbol" panose="05050102010706020507" pitchFamily="18" charset="2"/>
              </a:rPr>
              <a:t>  S      </a:t>
            </a:r>
            <a:r>
              <a:rPr lang="en-US" altLang="en-US" sz="2400" dirty="0" smtClean="0">
                <a:sym typeface="Symbol" panose="05050102010706020507" pitchFamily="18" charset="2"/>
              </a:rPr>
              <a:t/>
            </a:r>
            <a:br>
              <a:rPr lang="en-US" altLang="en-US" sz="2400" dirty="0" smtClean="0">
                <a:sym typeface="Symbol" panose="05050102010706020507" pitchFamily="18" charset="2"/>
              </a:rPr>
            </a:br>
            <a:r>
              <a:rPr lang="en-US" altLang="en-US" sz="2400" dirty="0" smtClean="0">
                <a:sym typeface="Symbol" panose="05050102010706020507" pitchFamily="18" charset="2"/>
              </a:rPr>
              <a:t>where </a:t>
            </a:r>
            <a:r>
              <a:rPr lang="en-US" altLang="en-US" sz="2400" dirty="0">
                <a:sym typeface="Symbol" panose="05050102010706020507" pitchFamily="18" charset="2"/>
              </a:rPr>
              <a:t> is a string of terminals of G.</a:t>
            </a:r>
          </a:p>
          <a:p>
            <a:pPr lvl="1">
              <a:buFontTx/>
              <a:buChar char="•"/>
            </a:pP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/>
              <a:t>If G is a context-free grammar, L(G) is a </a:t>
            </a:r>
            <a:r>
              <a:rPr lang="en-US" altLang="en-US" i="1" dirty="0"/>
              <a:t>context-free language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Two grammars are </a:t>
            </a:r>
            <a:r>
              <a:rPr lang="en-US" altLang="en-US" i="1" dirty="0"/>
              <a:t>equivalent</a:t>
            </a:r>
            <a:r>
              <a:rPr lang="en-US" altLang="en-US" dirty="0"/>
              <a:t> if they produce the same language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657600" y="2819400"/>
            <a:ext cx="284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C96-20B3-4768-8CCC-C2C349584E4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CFG </a:t>
            </a:r>
            <a:r>
              <a:rPr lang="en-US" altLang="en-US" dirty="0" smtClean="0"/>
              <a:t>– Terminology – </a:t>
            </a:r>
            <a:r>
              <a:rPr lang="en-US" altLang="en-US" dirty="0" err="1" smtClean="0"/>
              <a:t>Sentinal</a:t>
            </a:r>
            <a:r>
              <a:rPr lang="en-US" altLang="en-US" dirty="0" smtClean="0"/>
              <a:t> Form vs Sentences</a:t>
            </a:r>
            <a:endParaRPr lang="en-US" altLang="en-US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 smtClean="0"/>
              <a:t>S </a:t>
            </a:r>
            <a:r>
              <a:rPr lang="en-US" altLang="en-US" sz="3600" dirty="0">
                <a:sym typeface="Symbol" panose="05050102010706020507" pitchFamily="18" charset="2"/>
              </a:rPr>
              <a:t> </a:t>
            </a:r>
            <a:r>
              <a:rPr lang="en-US" altLang="en-US" sz="4000" dirty="0">
                <a:sym typeface="Symbol" panose="05050102010706020507" pitchFamily="18" charset="2"/>
              </a:rPr>
              <a:t>	</a:t>
            </a:r>
            <a:endParaRPr lang="en-US" altLang="en-US" sz="4000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sz="3200" dirty="0" smtClean="0">
                <a:sym typeface="Symbol" panose="05050102010706020507" pitchFamily="18" charset="2"/>
              </a:rPr>
              <a:t>If </a:t>
            </a:r>
            <a:r>
              <a:rPr lang="en-US" altLang="en-US" sz="3200" dirty="0">
                <a:sym typeface="Symbol" panose="05050102010706020507" pitchFamily="18" charset="2"/>
              </a:rPr>
              <a:t> contains non-terminals, it is called as a </a:t>
            </a:r>
            <a:r>
              <a:rPr lang="en-US" altLang="en-US" sz="3200" i="1" dirty="0">
                <a:sym typeface="Symbol" panose="05050102010706020507" pitchFamily="18" charset="2"/>
              </a:rPr>
              <a:t>sentential</a:t>
            </a:r>
            <a:r>
              <a:rPr lang="en-US" altLang="en-US" sz="3200" dirty="0">
                <a:sym typeface="Symbol" panose="05050102010706020507" pitchFamily="18" charset="2"/>
              </a:rPr>
              <a:t> form of </a:t>
            </a:r>
            <a:r>
              <a:rPr lang="en-US" altLang="en-US" sz="3200" dirty="0" smtClean="0">
                <a:sym typeface="Symbol" panose="05050102010706020507" pitchFamily="18" charset="2"/>
              </a:rPr>
              <a:t>G.</a:t>
            </a:r>
          </a:p>
          <a:p>
            <a:pPr lvl="1"/>
            <a:r>
              <a:rPr lang="en-US" altLang="en-US" sz="3200" dirty="0" smtClean="0">
                <a:sym typeface="Symbol" panose="05050102010706020507" pitchFamily="18" charset="2"/>
              </a:rPr>
              <a:t>If </a:t>
            </a:r>
            <a:r>
              <a:rPr lang="en-US" altLang="en-US" sz="3200" dirty="0">
                <a:sym typeface="Symbol" panose="05050102010706020507" pitchFamily="18" charset="2"/>
              </a:rPr>
              <a:t> does not contain non-terminals, it is called as a </a:t>
            </a:r>
            <a:r>
              <a:rPr lang="en-US" altLang="en-US" sz="3200" i="1" dirty="0">
                <a:sym typeface="Symbol" panose="05050102010706020507" pitchFamily="18" charset="2"/>
              </a:rPr>
              <a:t>sentence</a:t>
            </a:r>
            <a:r>
              <a:rPr lang="en-US" altLang="en-US" sz="3200" dirty="0">
                <a:sym typeface="Symbol" panose="05050102010706020507" pitchFamily="18" charset="2"/>
              </a:rPr>
              <a:t> of G. 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657600" y="2819400"/>
            <a:ext cx="284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+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1159798" y="115318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104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9392-F733-4047-8CEB-62D97BAA84E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Derivation</a:t>
            </a:r>
            <a:endParaRPr lang="en-US" altLang="en-US" dirty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>
                <a:sym typeface="Symbol" panose="05050102010706020507" pitchFamily="18" charset="2"/>
              </a:rPr>
              <a:t>At </a:t>
            </a:r>
            <a:r>
              <a:rPr lang="en-US" altLang="en-US" sz="2800" dirty="0">
                <a:sym typeface="Symbol" panose="05050102010706020507" pitchFamily="18" charset="2"/>
              </a:rPr>
              <a:t>each derivation step, we can choose any of the non-terminal in the sentential form of G for the replacement.</a:t>
            </a:r>
          </a:p>
          <a:p>
            <a:endParaRPr lang="en-US" altLang="en-US" sz="2800" dirty="0">
              <a:sym typeface="Symbol" panose="05050102010706020507" pitchFamily="18" charset="2"/>
            </a:endParaRPr>
          </a:p>
          <a:p>
            <a:r>
              <a:rPr lang="en-US" altLang="en-US" sz="2800" dirty="0">
                <a:sym typeface="Symbol" panose="05050102010706020507" pitchFamily="18" charset="2"/>
              </a:rPr>
              <a:t>If we always choose the left-most non-terminal in each derivation step, this derivation is called as </a:t>
            </a:r>
            <a:r>
              <a:rPr lang="en-US" altLang="en-US" sz="2800" b="1" dirty="0">
                <a:sym typeface="Symbol" panose="05050102010706020507" pitchFamily="18" charset="2"/>
              </a:rPr>
              <a:t>left-most derivation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endParaRPr lang="en-US" altLang="en-US" sz="2800" dirty="0">
              <a:sym typeface="Symbol" panose="05050102010706020507" pitchFamily="18" charset="2"/>
            </a:endParaRPr>
          </a:p>
          <a:p>
            <a:r>
              <a:rPr lang="en-US" altLang="en-US" sz="2800" dirty="0">
                <a:sym typeface="Symbol" panose="05050102010706020507" pitchFamily="18" charset="2"/>
              </a:rPr>
              <a:t>If we always choose the right-most non-terminal in each derivation step, this derivation is called as </a:t>
            </a:r>
            <a:r>
              <a:rPr lang="en-US" altLang="en-US" sz="2800" b="1" dirty="0">
                <a:sym typeface="Symbol" panose="05050102010706020507" pitchFamily="18" charset="2"/>
              </a:rPr>
              <a:t>right-most derivation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endParaRPr lang="en-US" altLang="en-US" sz="2800" dirty="0">
              <a:sym typeface="Symbol" panose="05050102010706020507" pitchFamily="18" charset="2"/>
            </a:endParaRPr>
          </a:p>
          <a:p>
            <a:endParaRPr lang="en-US" altLang="en-US" sz="28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Context-Free Grammars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000" dirty="0" smtClean="0"/>
              <a:t>Example</a:t>
            </a:r>
            <a:r>
              <a:rPr lang="en-US" altLang="en-US" sz="4000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200" dirty="0"/>
              <a:t>E </a:t>
            </a:r>
            <a:r>
              <a:rPr lang="en-US" altLang="en-US" sz="3600" dirty="0">
                <a:sym typeface="Symbol" panose="05050102010706020507" pitchFamily="18" charset="2"/>
              </a:rPr>
              <a:t>  E + E   |   E – E   |   E * E   |  E / E   |   - 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E   ( E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E  id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2800" y="4648200"/>
            <a:ext cx="21066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4800" dirty="0" smtClean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48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id+id</a:t>
            </a:r>
            <a:r>
              <a:rPr lang="en-US" altLang="en-US" sz="48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en-US" sz="48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815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6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82F-45A2-48E4-B543-8D9C9E42B79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Left-Most and Right-Most Derivations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Left-Most Derivation</a:t>
            </a:r>
          </a:p>
          <a:p>
            <a:pPr>
              <a:buFontTx/>
              <a:buNone/>
            </a:pPr>
            <a:endParaRPr lang="en-US" altLang="en-US" sz="800" dirty="0"/>
          </a:p>
          <a:p>
            <a:pPr>
              <a:buFontTx/>
              <a:buNone/>
            </a:pPr>
            <a:r>
              <a:rPr lang="en-US" altLang="en-US" dirty="0"/>
              <a:t>	E </a:t>
            </a:r>
            <a:r>
              <a:rPr lang="en-US" altLang="en-US" dirty="0">
                <a:sym typeface="Symbol" panose="05050102010706020507" pitchFamily="18" charset="2"/>
              </a:rPr>
              <a:t> -</a:t>
            </a:r>
            <a:r>
              <a:rPr lang="en-US" altLang="en-US" u="sng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 -(</a:t>
            </a:r>
            <a:r>
              <a:rPr lang="en-US" altLang="en-US" u="sng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)  -(</a:t>
            </a:r>
            <a:r>
              <a:rPr lang="en-US" altLang="en-US" u="sng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+E)  -(</a:t>
            </a:r>
            <a:r>
              <a:rPr lang="en-US" altLang="en-US" dirty="0" err="1">
                <a:sym typeface="Symbol" panose="05050102010706020507" pitchFamily="18" charset="2"/>
              </a:rPr>
              <a:t>id+</a:t>
            </a:r>
            <a:r>
              <a:rPr lang="en-US" altLang="en-US" u="sng" dirty="0" err="1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)  -(</a:t>
            </a:r>
            <a:r>
              <a:rPr lang="en-US" altLang="en-US" dirty="0" err="1">
                <a:sym typeface="Symbol" panose="05050102010706020507" pitchFamily="18" charset="2"/>
              </a:rPr>
              <a:t>id+id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Right-Most Derivation	</a:t>
            </a:r>
          </a:p>
          <a:p>
            <a:pPr>
              <a:buFontTx/>
              <a:buNone/>
            </a:pPr>
            <a:r>
              <a:rPr lang="en-US" altLang="en-US" sz="800" dirty="0"/>
              <a:t>	</a:t>
            </a:r>
          </a:p>
          <a:p>
            <a:pPr>
              <a:buFontTx/>
              <a:buNone/>
            </a:pPr>
            <a:r>
              <a:rPr lang="en-US" altLang="en-US" dirty="0"/>
              <a:t>	E </a:t>
            </a:r>
            <a:r>
              <a:rPr lang="en-US" altLang="en-US" dirty="0">
                <a:sym typeface="Symbol" panose="05050102010706020507" pitchFamily="18" charset="2"/>
              </a:rPr>
              <a:t> -</a:t>
            </a:r>
            <a:r>
              <a:rPr lang="en-US" altLang="en-US" u="sng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 -(</a:t>
            </a:r>
            <a:r>
              <a:rPr lang="en-US" altLang="en-US" u="sng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)  -(E+</a:t>
            </a:r>
            <a:r>
              <a:rPr lang="en-US" altLang="en-US" u="sng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)  -(</a:t>
            </a:r>
            <a:r>
              <a:rPr lang="en-US" altLang="en-US" u="sng" dirty="0" err="1">
                <a:sym typeface="Symbol" panose="05050102010706020507" pitchFamily="18" charset="2"/>
              </a:rPr>
              <a:t>E</a:t>
            </a:r>
            <a:r>
              <a:rPr lang="en-US" altLang="en-US" dirty="0" err="1">
                <a:sym typeface="Symbol" panose="05050102010706020507" pitchFamily="18" charset="2"/>
              </a:rPr>
              <a:t>+id</a:t>
            </a:r>
            <a:r>
              <a:rPr lang="en-US" altLang="en-US" dirty="0">
                <a:sym typeface="Symbol" panose="05050102010706020507" pitchFamily="18" charset="2"/>
              </a:rPr>
              <a:t>)  -(</a:t>
            </a:r>
            <a:r>
              <a:rPr lang="en-US" altLang="en-US" dirty="0" err="1">
                <a:sym typeface="Symbol" panose="05050102010706020507" pitchFamily="18" charset="2"/>
              </a:rPr>
              <a:t>id+id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5334000" y="2057400"/>
            <a:ext cx="371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lm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3962400" y="2057400"/>
            <a:ext cx="371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lm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2667000" y="2057400"/>
            <a:ext cx="371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lm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1752600" y="2057400"/>
            <a:ext cx="371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lm</a:t>
            </a: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990600" y="2082800"/>
            <a:ext cx="371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lm</a:t>
            </a:r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5334000" y="3505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rm</a:t>
            </a:r>
          </a:p>
        </p:txBody>
      </p:sp>
      <p:sp>
        <p:nvSpPr>
          <p:cNvPr id="267274" name="Text Box 10"/>
          <p:cNvSpPr txBox="1">
            <a:spLocks noChangeArrowheads="1"/>
          </p:cNvSpPr>
          <p:nvPr/>
        </p:nvSpPr>
        <p:spPr bwMode="auto">
          <a:xfrm>
            <a:off x="3962400" y="3505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rm</a:t>
            </a:r>
          </a:p>
        </p:txBody>
      </p:sp>
      <p:sp>
        <p:nvSpPr>
          <p:cNvPr id="267275" name="Text Box 11"/>
          <p:cNvSpPr txBox="1">
            <a:spLocks noChangeArrowheads="1"/>
          </p:cNvSpPr>
          <p:nvPr/>
        </p:nvSpPr>
        <p:spPr bwMode="auto">
          <a:xfrm>
            <a:off x="2667000" y="3505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rm</a:t>
            </a:r>
          </a:p>
        </p:txBody>
      </p:sp>
      <p:sp>
        <p:nvSpPr>
          <p:cNvPr id="267276" name="Text Box 12"/>
          <p:cNvSpPr txBox="1">
            <a:spLocks noChangeArrowheads="1"/>
          </p:cNvSpPr>
          <p:nvPr/>
        </p:nvSpPr>
        <p:spPr bwMode="auto">
          <a:xfrm>
            <a:off x="1752600" y="3505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rm</a:t>
            </a:r>
          </a:p>
        </p:txBody>
      </p:sp>
      <p:sp>
        <p:nvSpPr>
          <p:cNvPr id="267277" name="Text Box 13"/>
          <p:cNvSpPr txBox="1">
            <a:spLocks noChangeArrowheads="1"/>
          </p:cNvSpPr>
          <p:nvPr/>
        </p:nvSpPr>
        <p:spPr bwMode="auto">
          <a:xfrm>
            <a:off x="990600" y="3505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1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A23C-44E2-4A31-860B-B9003437EC5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Parse Tree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485431" y="875814"/>
            <a:ext cx="893513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 Inner nodes of a parse tree are non-terminal symbols.</a:t>
            </a:r>
          </a:p>
          <a:p>
            <a:pPr>
              <a:buFontTx/>
              <a:buChar char="•"/>
            </a:pPr>
            <a:r>
              <a:rPr lang="en-US" altLang="en-US" dirty="0"/>
              <a:t>  The leaves of a parse tree are terminal symbols.</a:t>
            </a:r>
          </a:p>
          <a:p>
            <a:pPr>
              <a:buFontTx/>
              <a:buChar char="•"/>
            </a:pPr>
            <a:r>
              <a:rPr lang="en-US" altLang="en-US" dirty="0" smtClean="0"/>
              <a:t>  </a:t>
            </a:r>
            <a:r>
              <a:rPr lang="en-US" altLang="en-US" dirty="0"/>
              <a:t>A parse tree can be seen as a graphical representation of a derivation</a:t>
            </a:r>
            <a:r>
              <a:rPr lang="en-US" altLang="en-US" sz="2800" dirty="0"/>
              <a:t>.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609600" y="2557463"/>
            <a:ext cx="1020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/>
              <a:t>E </a:t>
            </a:r>
            <a:r>
              <a:rPr lang="en-US" altLang="en-US" sz="2000">
                <a:sym typeface="Symbol" panose="05050102010706020507" pitchFamily="18" charset="2"/>
              </a:rPr>
              <a:t> -E </a:t>
            </a:r>
            <a:endParaRPr lang="en-US" altLang="en-US"/>
          </a:p>
        </p:txBody>
      </p:sp>
      <p:grpSp>
        <p:nvGrpSpPr>
          <p:cNvPr id="268391" name="Group 103"/>
          <p:cNvGrpSpPr>
            <a:grpSpLocks/>
          </p:cNvGrpSpPr>
          <p:nvPr/>
        </p:nvGrpSpPr>
        <p:grpSpPr bwMode="auto">
          <a:xfrm>
            <a:off x="1828800" y="2514600"/>
            <a:ext cx="993775" cy="717550"/>
            <a:chOff x="1392" y="1632"/>
            <a:chExt cx="626" cy="452"/>
          </a:xfrm>
        </p:grpSpPr>
        <p:grpSp>
          <p:nvGrpSpPr>
            <p:cNvPr id="268301" name="Group 13"/>
            <p:cNvGrpSpPr>
              <a:grpSpLocks/>
            </p:cNvGrpSpPr>
            <p:nvPr/>
          </p:nvGrpSpPr>
          <p:grpSpPr bwMode="auto">
            <a:xfrm>
              <a:off x="1488" y="1776"/>
              <a:ext cx="432" cy="144"/>
              <a:chOff x="1776" y="1680"/>
              <a:chExt cx="432" cy="144"/>
            </a:xfrm>
          </p:grpSpPr>
          <p:sp>
            <p:nvSpPr>
              <p:cNvPr id="268293" name="Line 5"/>
              <p:cNvSpPr>
                <a:spLocks noChangeShapeType="1"/>
              </p:cNvSpPr>
              <p:nvPr/>
            </p:nvSpPr>
            <p:spPr bwMode="auto">
              <a:xfrm flipH="1">
                <a:off x="1776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94" name="Line 6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49" name="Text Box 61"/>
            <p:cNvSpPr txBox="1">
              <a:spLocks noChangeArrowheads="1"/>
            </p:cNvSpPr>
            <p:nvPr/>
          </p:nvSpPr>
          <p:spPr bwMode="auto">
            <a:xfrm>
              <a:off x="1632" y="163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51" name="Text Box 63"/>
            <p:cNvSpPr txBox="1">
              <a:spLocks noChangeArrowheads="1"/>
            </p:cNvSpPr>
            <p:nvPr/>
          </p:nvSpPr>
          <p:spPr bwMode="auto">
            <a:xfrm>
              <a:off x="1824" y="187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71" name="Text Box 83"/>
            <p:cNvSpPr txBox="1">
              <a:spLocks noChangeArrowheads="1"/>
            </p:cNvSpPr>
            <p:nvPr/>
          </p:nvSpPr>
          <p:spPr bwMode="auto">
            <a:xfrm>
              <a:off x="1392" y="1872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</a:t>
              </a:r>
            </a:p>
          </p:txBody>
        </p:sp>
      </p:grpSp>
      <p:grpSp>
        <p:nvGrpSpPr>
          <p:cNvPr id="268398" name="Group 110"/>
          <p:cNvGrpSpPr>
            <a:grpSpLocks/>
          </p:cNvGrpSpPr>
          <p:nvPr/>
        </p:nvGrpSpPr>
        <p:grpSpPr bwMode="auto">
          <a:xfrm>
            <a:off x="7543800" y="2590800"/>
            <a:ext cx="1471613" cy="1631950"/>
            <a:chOff x="4752" y="1440"/>
            <a:chExt cx="927" cy="1028"/>
          </a:xfrm>
        </p:grpSpPr>
        <p:grpSp>
          <p:nvGrpSpPr>
            <p:cNvPr id="268318" name="Group 30"/>
            <p:cNvGrpSpPr>
              <a:grpSpLocks/>
            </p:cNvGrpSpPr>
            <p:nvPr/>
          </p:nvGrpSpPr>
          <p:grpSpPr bwMode="auto">
            <a:xfrm>
              <a:off x="4848" y="1584"/>
              <a:ext cx="720" cy="720"/>
              <a:chOff x="1776" y="2256"/>
              <a:chExt cx="720" cy="720"/>
            </a:xfrm>
          </p:grpSpPr>
          <p:grpSp>
            <p:nvGrpSpPr>
              <p:cNvPr id="268313" name="Group 25"/>
              <p:cNvGrpSpPr>
                <a:grpSpLocks/>
              </p:cNvGrpSpPr>
              <p:nvPr/>
            </p:nvGrpSpPr>
            <p:grpSpPr bwMode="auto">
              <a:xfrm>
                <a:off x="1776" y="2256"/>
                <a:ext cx="720" cy="432"/>
                <a:chOff x="1776" y="2256"/>
                <a:chExt cx="720" cy="432"/>
              </a:xfrm>
            </p:grpSpPr>
            <p:sp>
              <p:nvSpPr>
                <p:cNvPr id="26829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776" y="225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297" name="Line 9"/>
                <p:cNvSpPr>
                  <a:spLocks noChangeShapeType="1"/>
                </p:cNvSpPr>
                <p:nvPr/>
              </p:nvSpPr>
              <p:spPr bwMode="auto">
                <a:xfrm>
                  <a:off x="2016" y="225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308" name="Group 20"/>
                <p:cNvGrpSpPr>
                  <a:grpSpLocks/>
                </p:cNvGrpSpPr>
                <p:nvPr/>
              </p:nvGrpSpPr>
              <p:grpSpPr bwMode="auto">
                <a:xfrm>
                  <a:off x="1920" y="2544"/>
                  <a:ext cx="576" cy="144"/>
                  <a:chOff x="1920" y="2544"/>
                  <a:chExt cx="576" cy="144"/>
                </a:xfrm>
              </p:grpSpPr>
              <p:sp>
                <p:nvSpPr>
                  <p:cNvPr id="268295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9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9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8309" name="Group 21"/>
              <p:cNvGrpSpPr>
                <a:grpSpLocks/>
              </p:cNvGrpSpPr>
              <p:nvPr/>
            </p:nvGrpSpPr>
            <p:grpSpPr bwMode="auto">
              <a:xfrm>
                <a:off x="1920" y="2832"/>
                <a:ext cx="576" cy="144"/>
                <a:chOff x="1920" y="2544"/>
                <a:chExt cx="576" cy="144"/>
              </a:xfrm>
            </p:grpSpPr>
            <p:sp>
              <p:nvSpPr>
                <p:cNvPr id="26831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920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311" name="Line 23"/>
                <p:cNvSpPr>
                  <a:spLocks noChangeShapeType="1"/>
                </p:cNvSpPr>
                <p:nvPr/>
              </p:nvSpPr>
              <p:spPr bwMode="auto">
                <a:xfrm>
                  <a:off x="2304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312" name="Line 24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68354" name="Text Box 66"/>
            <p:cNvSpPr txBox="1">
              <a:spLocks noChangeArrowheads="1"/>
            </p:cNvSpPr>
            <p:nvPr/>
          </p:nvSpPr>
          <p:spPr bwMode="auto">
            <a:xfrm>
              <a:off x="5184" y="196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55" name="Text Box 67"/>
            <p:cNvSpPr txBox="1">
              <a:spLocks noChangeArrowheads="1"/>
            </p:cNvSpPr>
            <p:nvPr/>
          </p:nvSpPr>
          <p:spPr bwMode="auto">
            <a:xfrm>
              <a:off x="4992" y="144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56" name="Text Box 68"/>
            <p:cNvSpPr txBox="1">
              <a:spLocks noChangeArrowheads="1"/>
            </p:cNvSpPr>
            <p:nvPr/>
          </p:nvSpPr>
          <p:spPr bwMode="auto">
            <a:xfrm>
              <a:off x="5472" y="225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57" name="Text Box 69"/>
            <p:cNvSpPr txBox="1">
              <a:spLocks noChangeArrowheads="1"/>
            </p:cNvSpPr>
            <p:nvPr/>
          </p:nvSpPr>
          <p:spPr bwMode="auto">
            <a:xfrm>
              <a:off x="4896" y="225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60" name="Text Box 72"/>
            <p:cNvSpPr txBox="1">
              <a:spLocks noChangeArrowheads="1"/>
            </p:cNvSpPr>
            <p:nvPr/>
          </p:nvSpPr>
          <p:spPr bwMode="auto">
            <a:xfrm>
              <a:off x="5184" y="168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72" name="Text Box 84"/>
            <p:cNvSpPr txBox="1">
              <a:spLocks noChangeArrowheads="1"/>
            </p:cNvSpPr>
            <p:nvPr/>
          </p:nvSpPr>
          <p:spPr bwMode="auto">
            <a:xfrm>
              <a:off x="5184" y="2256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+</a:t>
              </a:r>
            </a:p>
          </p:txBody>
        </p:sp>
        <p:sp>
          <p:nvSpPr>
            <p:cNvPr id="268376" name="Text Box 88"/>
            <p:cNvSpPr txBox="1">
              <a:spLocks noChangeArrowheads="1"/>
            </p:cNvSpPr>
            <p:nvPr/>
          </p:nvSpPr>
          <p:spPr bwMode="auto">
            <a:xfrm>
              <a:off x="4752" y="1680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</a:t>
              </a:r>
            </a:p>
          </p:txBody>
        </p:sp>
        <p:sp>
          <p:nvSpPr>
            <p:cNvPr id="268381" name="Text Box 93"/>
            <p:cNvSpPr txBox="1">
              <a:spLocks noChangeArrowheads="1"/>
            </p:cNvSpPr>
            <p:nvPr/>
          </p:nvSpPr>
          <p:spPr bwMode="auto">
            <a:xfrm>
              <a:off x="4896" y="1968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(</a:t>
              </a:r>
            </a:p>
          </p:txBody>
        </p:sp>
        <p:sp>
          <p:nvSpPr>
            <p:cNvPr id="268386" name="Text Box 98"/>
            <p:cNvSpPr txBox="1">
              <a:spLocks noChangeArrowheads="1"/>
            </p:cNvSpPr>
            <p:nvPr/>
          </p:nvSpPr>
          <p:spPr bwMode="auto">
            <a:xfrm>
              <a:off x="5520" y="1968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)</a:t>
              </a:r>
            </a:p>
          </p:txBody>
        </p:sp>
      </p:grpSp>
      <p:grpSp>
        <p:nvGrpSpPr>
          <p:cNvPr id="268397" name="Group 109"/>
          <p:cNvGrpSpPr>
            <a:grpSpLocks/>
          </p:cNvGrpSpPr>
          <p:nvPr/>
        </p:nvGrpSpPr>
        <p:grpSpPr bwMode="auto">
          <a:xfrm>
            <a:off x="4572000" y="2590800"/>
            <a:ext cx="1395413" cy="1174750"/>
            <a:chOff x="2880" y="1584"/>
            <a:chExt cx="879" cy="740"/>
          </a:xfrm>
        </p:grpSpPr>
        <p:grpSp>
          <p:nvGrpSpPr>
            <p:cNvPr id="268302" name="Group 14"/>
            <p:cNvGrpSpPr>
              <a:grpSpLocks/>
            </p:cNvGrpSpPr>
            <p:nvPr/>
          </p:nvGrpSpPr>
          <p:grpSpPr bwMode="auto">
            <a:xfrm>
              <a:off x="2976" y="1728"/>
              <a:ext cx="720" cy="432"/>
              <a:chOff x="2880" y="1680"/>
              <a:chExt cx="720" cy="432"/>
            </a:xfrm>
          </p:grpSpPr>
          <p:sp>
            <p:nvSpPr>
              <p:cNvPr id="268303" name="Line 15"/>
              <p:cNvSpPr>
                <a:spLocks noChangeShapeType="1"/>
              </p:cNvSpPr>
              <p:nvPr/>
            </p:nvSpPr>
            <p:spPr bwMode="auto">
              <a:xfrm flipH="1">
                <a:off x="3024" y="196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4" name="Line 16"/>
              <p:cNvSpPr>
                <a:spLocks noChangeShapeType="1"/>
              </p:cNvSpPr>
              <p:nvPr/>
            </p:nvSpPr>
            <p:spPr bwMode="auto">
              <a:xfrm flipH="1">
                <a:off x="2880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5" name="Line 17"/>
              <p:cNvSpPr>
                <a:spLocks noChangeShapeType="1"/>
              </p:cNvSpPr>
              <p:nvPr/>
            </p:nvSpPr>
            <p:spPr bwMode="auto">
              <a:xfrm>
                <a:off x="3120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6" name="Line 18"/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7" name="Line 19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50" name="Text Box 62"/>
            <p:cNvSpPr txBox="1">
              <a:spLocks noChangeArrowheads="1"/>
            </p:cNvSpPr>
            <p:nvPr/>
          </p:nvSpPr>
          <p:spPr bwMode="auto">
            <a:xfrm>
              <a:off x="3120" y="158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52" name="Text Box 64"/>
            <p:cNvSpPr txBox="1">
              <a:spLocks noChangeArrowheads="1"/>
            </p:cNvSpPr>
            <p:nvPr/>
          </p:nvSpPr>
          <p:spPr bwMode="auto">
            <a:xfrm>
              <a:off x="3312" y="211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53" name="Text Box 65"/>
            <p:cNvSpPr txBox="1">
              <a:spLocks noChangeArrowheads="1"/>
            </p:cNvSpPr>
            <p:nvPr/>
          </p:nvSpPr>
          <p:spPr bwMode="auto">
            <a:xfrm>
              <a:off x="3312" y="182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77" name="Text Box 89"/>
            <p:cNvSpPr txBox="1">
              <a:spLocks noChangeArrowheads="1"/>
            </p:cNvSpPr>
            <p:nvPr/>
          </p:nvSpPr>
          <p:spPr bwMode="auto">
            <a:xfrm>
              <a:off x="2880" y="1824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</a:t>
              </a:r>
            </a:p>
          </p:txBody>
        </p:sp>
        <p:sp>
          <p:nvSpPr>
            <p:cNvPr id="268382" name="Text Box 94"/>
            <p:cNvSpPr txBox="1">
              <a:spLocks noChangeArrowheads="1"/>
            </p:cNvSpPr>
            <p:nvPr/>
          </p:nvSpPr>
          <p:spPr bwMode="auto">
            <a:xfrm>
              <a:off x="3024" y="2112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(</a:t>
              </a:r>
            </a:p>
          </p:txBody>
        </p:sp>
        <p:sp>
          <p:nvSpPr>
            <p:cNvPr id="268387" name="Text Box 99"/>
            <p:cNvSpPr txBox="1">
              <a:spLocks noChangeArrowheads="1"/>
            </p:cNvSpPr>
            <p:nvPr/>
          </p:nvSpPr>
          <p:spPr bwMode="auto">
            <a:xfrm>
              <a:off x="3600" y="2112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)</a:t>
              </a:r>
            </a:p>
          </p:txBody>
        </p:sp>
      </p:grpSp>
      <p:grpSp>
        <p:nvGrpSpPr>
          <p:cNvPr id="268401" name="Group 113"/>
          <p:cNvGrpSpPr>
            <a:grpSpLocks/>
          </p:cNvGrpSpPr>
          <p:nvPr/>
        </p:nvGrpSpPr>
        <p:grpSpPr bwMode="auto">
          <a:xfrm>
            <a:off x="5791200" y="3962400"/>
            <a:ext cx="1485900" cy="2089150"/>
            <a:chOff x="3648" y="2400"/>
            <a:chExt cx="936" cy="1316"/>
          </a:xfrm>
        </p:grpSpPr>
        <p:sp>
          <p:nvSpPr>
            <p:cNvPr id="268365" name="Text Box 77"/>
            <p:cNvSpPr txBox="1">
              <a:spLocks noChangeArrowheads="1"/>
            </p:cNvSpPr>
            <p:nvPr/>
          </p:nvSpPr>
          <p:spPr bwMode="auto">
            <a:xfrm>
              <a:off x="3888" y="240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69" name="Text Box 81"/>
            <p:cNvSpPr txBox="1">
              <a:spLocks noChangeArrowheads="1"/>
            </p:cNvSpPr>
            <p:nvPr/>
          </p:nvSpPr>
          <p:spPr bwMode="auto">
            <a:xfrm>
              <a:off x="4368" y="321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88" name="Text Box 100"/>
            <p:cNvSpPr txBox="1">
              <a:spLocks noChangeArrowheads="1"/>
            </p:cNvSpPr>
            <p:nvPr/>
          </p:nvSpPr>
          <p:spPr bwMode="auto">
            <a:xfrm>
              <a:off x="4368" y="350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id</a:t>
              </a:r>
            </a:p>
          </p:txBody>
        </p:sp>
        <p:grpSp>
          <p:nvGrpSpPr>
            <p:cNvPr id="268400" name="Group 112"/>
            <p:cNvGrpSpPr>
              <a:grpSpLocks/>
            </p:cNvGrpSpPr>
            <p:nvPr/>
          </p:nvGrpSpPr>
          <p:grpSpPr bwMode="auto">
            <a:xfrm>
              <a:off x="3648" y="2544"/>
              <a:ext cx="879" cy="1172"/>
              <a:chOff x="3984" y="2544"/>
              <a:chExt cx="879" cy="1172"/>
            </a:xfrm>
          </p:grpSpPr>
          <p:grpSp>
            <p:nvGrpSpPr>
              <p:cNvPr id="268348" name="Group 60"/>
              <p:cNvGrpSpPr>
                <a:grpSpLocks/>
              </p:cNvGrpSpPr>
              <p:nvPr/>
            </p:nvGrpSpPr>
            <p:grpSpPr bwMode="auto">
              <a:xfrm>
                <a:off x="4080" y="2544"/>
                <a:ext cx="720" cy="1008"/>
                <a:chOff x="4752" y="2448"/>
                <a:chExt cx="720" cy="1008"/>
              </a:xfrm>
            </p:grpSpPr>
            <p:sp>
              <p:nvSpPr>
                <p:cNvPr id="268332" name="Line 44"/>
                <p:cNvSpPr>
                  <a:spLocks noChangeShapeType="1"/>
                </p:cNvSpPr>
                <p:nvPr/>
              </p:nvSpPr>
              <p:spPr bwMode="auto">
                <a:xfrm>
                  <a:off x="5472" y="33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334" name="Group 46"/>
                <p:cNvGrpSpPr>
                  <a:grpSpLocks/>
                </p:cNvGrpSpPr>
                <p:nvPr/>
              </p:nvGrpSpPr>
              <p:grpSpPr bwMode="auto">
                <a:xfrm>
                  <a:off x="4752" y="2448"/>
                  <a:ext cx="720" cy="1008"/>
                  <a:chOff x="3072" y="2304"/>
                  <a:chExt cx="720" cy="1008"/>
                </a:xfrm>
              </p:grpSpPr>
              <p:grpSp>
                <p:nvGrpSpPr>
                  <p:cNvPr id="26833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072" y="2304"/>
                    <a:ext cx="720" cy="720"/>
                    <a:chOff x="1776" y="2256"/>
                    <a:chExt cx="720" cy="720"/>
                  </a:xfrm>
                </p:grpSpPr>
                <p:grpSp>
                  <p:nvGrpSpPr>
                    <p:cNvPr id="268336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2256"/>
                      <a:ext cx="720" cy="432"/>
                      <a:chOff x="1776" y="2256"/>
                      <a:chExt cx="720" cy="432"/>
                    </a:xfrm>
                  </p:grpSpPr>
                  <p:sp>
                    <p:nvSpPr>
                      <p:cNvPr id="268337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776" y="2256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8338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16" y="2256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68339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0" y="2544"/>
                        <a:ext cx="576" cy="144"/>
                        <a:chOff x="1920" y="2544"/>
                        <a:chExt cx="576" cy="144"/>
                      </a:xfrm>
                    </p:grpSpPr>
                    <p:sp>
                      <p:nvSpPr>
                        <p:cNvPr id="268340" name="Line 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8341" name="Line 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04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8342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08" y="254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68343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0" y="2832"/>
                      <a:ext cx="576" cy="144"/>
                      <a:chOff x="1920" y="2544"/>
                      <a:chExt cx="576" cy="144"/>
                    </a:xfrm>
                  </p:grpSpPr>
                  <p:sp>
                    <p:nvSpPr>
                      <p:cNvPr id="268344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920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8345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8346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08" y="2544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26834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16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8366" name="Text Box 78"/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8367" name="Text Box 79"/>
              <p:cNvSpPr txBox="1">
                <a:spLocks noChangeArrowheads="1"/>
              </p:cNvSpPr>
              <p:nvPr/>
            </p:nvSpPr>
            <p:spPr bwMode="auto">
              <a:xfrm>
                <a:off x="4416" y="292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8368" name="Text Box 80"/>
              <p:cNvSpPr txBox="1">
                <a:spLocks noChangeArrowheads="1"/>
              </p:cNvSpPr>
              <p:nvPr/>
            </p:nvSpPr>
            <p:spPr bwMode="auto">
              <a:xfrm>
                <a:off x="4128" y="3216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8373" name="Text Box 85"/>
              <p:cNvSpPr txBox="1">
                <a:spLocks noChangeArrowheads="1"/>
              </p:cNvSpPr>
              <p:nvPr/>
            </p:nvSpPr>
            <p:spPr bwMode="auto">
              <a:xfrm>
                <a:off x="4416" y="3216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+</a:t>
                </a:r>
              </a:p>
            </p:txBody>
          </p:sp>
          <p:sp>
            <p:nvSpPr>
              <p:cNvPr id="268378" name="Text Box 90"/>
              <p:cNvSpPr txBox="1">
                <a:spLocks noChangeArrowheads="1"/>
              </p:cNvSpPr>
              <p:nvPr/>
            </p:nvSpPr>
            <p:spPr bwMode="auto">
              <a:xfrm>
                <a:off x="3984" y="2592"/>
                <a:ext cx="1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</a:t>
                </a:r>
              </a:p>
            </p:txBody>
          </p:sp>
          <p:sp>
            <p:nvSpPr>
              <p:cNvPr id="268379" name="Text Box 91"/>
              <p:cNvSpPr txBox="1">
                <a:spLocks noChangeArrowheads="1"/>
              </p:cNvSpPr>
              <p:nvPr/>
            </p:nvSpPr>
            <p:spPr bwMode="auto">
              <a:xfrm>
                <a:off x="4128" y="2928"/>
                <a:ext cx="1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(</a:t>
                </a:r>
              </a:p>
            </p:txBody>
          </p:sp>
          <p:sp>
            <p:nvSpPr>
              <p:cNvPr id="268384" name="Text Box 96"/>
              <p:cNvSpPr txBox="1">
                <a:spLocks noChangeArrowheads="1"/>
              </p:cNvSpPr>
              <p:nvPr/>
            </p:nvSpPr>
            <p:spPr bwMode="auto">
              <a:xfrm>
                <a:off x="4704" y="2928"/>
                <a:ext cx="1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)</a:t>
                </a:r>
              </a:p>
            </p:txBody>
          </p:sp>
          <p:sp>
            <p:nvSpPr>
              <p:cNvPr id="268389" name="Text Box 101"/>
              <p:cNvSpPr txBox="1">
                <a:spLocks noChangeArrowheads="1"/>
              </p:cNvSpPr>
              <p:nvPr/>
            </p:nvSpPr>
            <p:spPr bwMode="auto">
              <a:xfrm>
                <a:off x="4128" y="3504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id</a:t>
                </a:r>
              </a:p>
            </p:txBody>
          </p:sp>
        </p:grpSp>
      </p:grpSp>
      <p:grpSp>
        <p:nvGrpSpPr>
          <p:cNvPr id="268399" name="Group 111"/>
          <p:cNvGrpSpPr>
            <a:grpSpLocks/>
          </p:cNvGrpSpPr>
          <p:nvPr/>
        </p:nvGrpSpPr>
        <p:grpSpPr bwMode="auto">
          <a:xfrm>
            <a:off x="1981200" y="3962400"/>
            <a:ext cx="1395413" cy="2089150"/>
            <a:chOff x="2064" y="2544"/>
            <a:chExt cx="879" cy="1316"/>
          </a:xfrm>
        </p:grpSpPr>
        <p:grpSp>
          <p:nvGrpSpPr>
            <p:cNvPr id="268333" name="Group 45"/>
            <p:cNvGrpSpPr>
              <a:grpSpLocks/>
            </p:cNvGrpSpPr>
            <p:nvPr/>
          </p:nvGrpSpPr>
          <p:grpSpPr bwMode="auto">
            <a:xfrm>
              <a:off x="2160" y="2688"/>
              <a:ext cx="720" cy="1008"/>
              <a:chOff x="3072" y="2304"/>
              <a:chExt cx="720" cy="1008"/>
            </a:xfrm>
          </p:grpSpPr>
          <p:grpSp>
            <p:nvGrpSpPr>
              <p:cNvPr id="268319" name="Group 31"/>
              <p:cNvGrpSpPr>
                <a:grpSpLocks/>
              </p:cNvGrpSpPr>
              <p:nvPr/>
            </p:nvGrpSpPr>
            <p:grpSpPr bwMode="auto">
              <a:xfrm>
                <a:off x="3072" y="2304"/>
                <a:ext cx="720" cy="720"/>
                <a:chOff x="1776" y="2256"/>
                <a:chExt cx="720" cy="720"/>
              </a:xfrm>
            </p:grpSpPr>
            <p:grpSp>
              <p:nvGrpSpPr>
                <p:cNvPr id="268320" name="Group 32"/>
                <p:cNvGrpSpPr>
                  <a:grpSpLocks/>
                </p:cNvGrpSpPr>
                <p:nvPr/>
              </p:nvGrpSpPr>
              <p:grpSpPr bwMode="auto">
                <a:xfrm>
                  <a:off x="1776" y="2256"/>
                  <a:ext cx="720" cy="432"/>
                  <a:chOff x="1776" y="2256"/>
                  <a:chExt cx="720" cy="432"/>
                </a:xfrm>
              </p:grpSpPr>
              <p:sp>
                <p:nvSpPr>
                  <p:cNvPr id="268321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32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68323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920" y="2544"/>
                    <a:ext cx="576" cy="144"/>
                    <a:chOff x="1920" y="2544"/>
                    <a:chExt cx="576" cy="144"/>
                  </a:xfrm>
                </p:grpSpPr>
                <p:sp>
                  <p:nvSpPr>
                    <p:cNvPr id="268324" name="Line 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25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26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54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68327" name="Group 39"/>
                <p:cNvGrpSpPr>
                  <a:grpSpLocks/>
                </p:cNvGrpSpPr>
                <p:nvPr/>
              </p:nvGrpSpPr>
              <p:grpSpPr bwMode="auto">
                <a:xfrm>
                  <a:off x="1920" y="2832"/>
                  <a:ext cx="576" cy="144"/>
                  <a:chOff x="1920" y="2544"/>
                  <a:chExt cx="576" cy="144"/>
                </a:xfrm>
              </p:grpSpPr>
              <p:sp>
                <p:nvSpPr>
                  <p:cNvPr id="26832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32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33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8331" name="Line 43"/>
              <p:cNvSpPr>
                <a:spLocks noChangeShapeType="1"/>
              </p:cNvSpPr>
              <p:nvPr/>
            </p:nvSpPr>
            <p:spPr bwMode="auto">
              <a:xfrm>
                <a:off x="3216" y="31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59" name="Text Box 71"/>
            <p:cNvSpPr txBox="1">
              <a:spLocks noChangeArrowheads="1"/>
            </p:cNvSpPr>
            <p:nvPr/>
          </p:nvSpPr>
          <p:spPr bwMode="auto">
            <a:xfrm>
              <a:off x="2304" y="254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61" name="Text Box 73"/>
            <p:cNvSpPr txBox="1">
              <a:spLocks noChangeArrowheads="1"/>
            </p:cNvSpPr>
            <p:nvPr/>
          </p:nvSpPr>
          <p:spPr bwMode="auto">
            <a:xfrm>
              <a:off x="2496" y="278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62" name="Text Box 74"/>
            <p:cNvSpPr txBox="1">
              <a:spLocks noChangeArrowheads="1"/>
            </p:cNvSpPr>
            <p:nvPr/>
          </p:nvSpPr>
          <p:spPr bwMode="auto">
            <a:xfrm>
              <a:off x="2496" y="307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63" name="Text Box 75"/>
            <p:cNvSpPr txBox="1">
              <a:spLocks noChangeArrowheads="1"/>
            </p:cNvSpPr>
            <p:nvPr/>
          </p:nvSpPr>
          <p:spPr bwMode="auto">
            <a:xfrm>
              <a:off x="2736" y="336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64" name="Text Box 76"/>
            <p:cNvSpPr txBox="1">
              <a:spLocks noChangeArrowheads="1"/>
            </p:cNvSpPr>
            <p:nvPr/>
          </p:nvSpPr>
          <p:spPr bwMode="auto">
            <a:xfrm>
              <a:off x="2208" y="336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8370" name="Text Box 82"/>
            <p:cNvSpPr txBox="1">
              <a:spLocks noChangeArrowheads="1"/>
            </p:cNvSpPr>
            <p:nvPr/>
          </p:nvSpPr>
          <p:spPr bwMode="auto">
            <a:xfrm>
              <a:off x="2496" y="3360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+</a:t>
              </a:r>
            </a:p>
          </p:txBody>
        </p:sp>
        <p:sp>
          <p:nvSpPr>
            <p:cNvPr id="268375" name="Text Box 87"/>
            <p:cNvSpPr txBox="1">
              <a:spLocks noChangeArrowheads="1"/>
            </p:cNvSpPr>
            <p:nvPr/>
          </p:nvSpPr>
          <p:spPr bwMode="auto">
            <a:xfrm>
              <a:off x="2064" y="2736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-</a:t>
              </a:r>
            </a:p>
          </p:txBody>
        </p:sp>
        <p:sp>
          <p:nvSpPr>
            <p:cNvPr id="268380" name="Text Box 92"/>
            <p:cNvSpPr txBox="1">
              <a:spLocks noChangeArrowheads="1"/>
            </p:cNvSpPr>
            <p:nvPr/>
          </p:nvSpPr>
          <p:spPr bwMode="auto">
            <a:xfrm>
              <a:off x="2208" y="3072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(</a:t>
              </a:r>
            </a:p>
          </p:txBody>
        </p:sp>
        <p:sp>
          <p:nvSpPr>
            <p:cNvPr id="268385" name="Text Box 97"/>
            <p:cNvSpPr txBox="1">
              <a:spLocks noChangeArrowheads="1"/>
            </p:cNvSpPr>
            <p:nvPr/>
          </p:nvSpPr>
          <p:spPr bwMode="auto">
            <a:xfrm>
              <a:off x="2784" y="3072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)</a:t>
              </a:r>
            </a:p>
          </p:txBody>
        </p:sp>
        <p:sp>
          <p:nvSpPr>
            <p:cNvPr id="268390" name="Text Box 102"/>
            <p:cNvSpPr txBox="1">
              <a:spLocks noChangeArrowheads="1"/>
            </p:cNvSpPr>
            <p:nvPr/>
          </p:nvSpPr>
          <p:spPr bwMode="auto">
            <a:xfrm>
              <a:off x="2208" y="3648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id</a:t>
              </a:r>
            </a:p>
          </p:txBody>
        </p:sp>
      </p:grpSp>
      <p:sp>
        <p:nvSpPr>
          <p:cNvPr id="268393" name="Text Box 105"/>
          <p:cNvSpPr txBox="1">
            <a:spLocks noChangeArrowheads="1"/>
          </p:cNvSpPr>
          <p:nvPr/>
        </p:nvSpPr>
        <p:spPr bwMode="auto">
          <a:xfrm>
            <a:off x="3505200" y="2590800"/>
            <a:ext cx="906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ym typeface="Symbol" panose="05050102010706020507" pitchFamily="18" charset="2"/>
              </a:rPr>
              <a:t> -(E)</a:t>
            </a:r>
          </a:p>
        </p:txBody>
      </p:sp>
      <p:sp>
        <p:nvSpPr>
          <p:cNvPr id="268394" name="Text Box 106"/>
          <p:cNvSpPr txBox="1">
            <a:spLocks noChangeArrowheads="1"/>
          </p:cNvSpPr>
          <p:nvPr/>
        </p:nvSpPr>
        <p:spPr bwMode="auto">
          <a:xfrm>
            <a:off x="6248400" y="2667000"/>
            <a:ext cx="1204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ym typeface="Symbol" panose="05050102010706020507" pitchFamily="18" charset="2"/>
              </a:rPr>
              <a:t> -(E+E)</a:t>
            </a:r>
          </a:p>
        </p:txBody>
      </p:sp>
      <p:sp>
        <p:nvSpPr>
          <p:cNvPr id="268395" name="Text Box 107"/>
          <p:cNvSpPr txBox="1">
            <a:spLocks noChangeArrowheads="1"/>
          </p:cNvSpPr>
          <p:nvPr/>
        </p:nvSpPr>
        <p:spPr bwMode="auto">
          <a:xfrm>
            <a:off x="685800" y="4572000"/>
            <a:ext cx="1246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ym typeface="Symbol" panose="05050102010706020507" pitchFamily="18" charset="2"/>
              </a:rPr>
              <a:t> -(id+E)</a:t>
            </a:r>
          </a:p>
        </p:txBody>
      </p:sp>
      <p:sp>
        <p:nvSpPr>
          <p:cNvPr id="268396" name="Text Box 108"/>
          <p:cNvSpPr txBox="1">
            <a:spLocks noChangeArrowheads="1"/>
          </p:cNvSpPr>
          <p:nvPr/>
        </p:nvSpPr>
        <p:spPr bwMode="auto">
          <a:xfrm>
            <a:off x="4267200" y="4572000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ym typeface="Symbol" panose="05050102010706020507" pitchFamily="18" charset="2"/>
              </a:rPr>
              <a:t> -(id+id)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82F-45A2-48E4-B543-8D9C9E42B79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Left-Most and Right-Most Derivations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ym typeface="Symbol" panose="05050102010706020507" pitchFamily="18" charset="2"/>
              </a:rPr>
              <a:t>We </a:t>
            </a:r>
            <a:r>
              <a:rPr lang="en-US" altLang="en-US" dirty="0">
                <a:sym typeface="Symbol" panose="05050102010706020507" pitchFamily="18" charset="2"/>
              </a:rPr>
              <a:t>will see that the top-down parsers try to find the left-most derivation of the given source program.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We will see that the bottom-up parsers try to find the right-most derivation of the given source program in the reverse order.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5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EADE-FC11-46DB-ABAC-6A2D7A37A5B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669925" y="1260475"/>
            <a:ext cx="82057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 A grammar produces more than one parse tree for a sentence is </a:t>
            </a:r>
          </a:p>
          <a:p>
            <a:r>
              <a:rPr lang="en-US" altLang="en-US"/>
              <a:t>   called as an </a:t>
            </a:r>
            <a:r>
              <a:rPr lang="en-US" altLang="en-US" b="1" i="1"/>
              <a:t>ambiguous</a:t>
            </a:r>
            <a:r>
              <a:rPr lang="en-US" altLang="en-US"/>
              <a:t> grammar.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46125" y="2320925"/>
            <a:ext cx="39084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E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u="sng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+E  </a:t>
            </a:r>
            <a:r>
              <a:rPr lang="en-US" altLang="en-US" dirty="0" err="1">
                <a:sym typeface="Symbol" panose="05050102010706020507" pitchFamily="18" charset="2"/>
              </a:rPr>
              <a:t>id+</a:t>
            </a:r>
            <a:r>
              <a:rPr lang="en-US" altLang="en-US" u="sng" dirty="0" err="1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 </a:t>
            </a:r>
            <a:r>
              <a:rPr lang="en-US" altLang="en-US" dirty="0" err="1">
                <a:sym typeface="Symbol" panose="05050102010706020507" pitchFamily="18" charset="2"/>
              </a:rPr>
              <a:t>id+E</a:t>
            </a:r>
            <a:r>
              <a:rPr lang="en-US" altLang="en-US" dirty="0">
                <a:sym typeface="Symbol" panose="05050102010706020507" pitchFamily="18" charset="2"/>
              </a:rPr>
              <a:t>*E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     </a:t>
            </a:r>
            <a:r>
              <a:rPr lang="en-US" altLang="en-US" dirty="0" err="1">
                <a:sym typeface="Symbol" panose="05050102010706020507" pitchFamily="18" charset="2"/>
              </a:rPr>
              <a:t>id+id</a:t>
            </a:r>
            <a:r>
              <a:rPr lang="en-US" altLang="en-US" dirty="0">
                <a:sym typeface="Symbol" panose="05050102010706020507" pitchFamily="18" charset="2"/>
              </a:rPr>
              <a:t>*</a:t>
            </a:r>
            <a:r>
              <a:rPr lang="en-US" altLang="en-US" u="sng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 </a:t>
            </a:r>
            <a:r>
              <a:rPr lang="en-US" altLang="en-US" dirty="0" err="1">
                <a:sym typeface="Symbol" panose="05050102010706020507" pitchFamily="18" charset="2"/>
              </a:rPr>
              <a:t>id+id</a:t>
            </a:r>
            <a:r>
              <a:rPr lang="en-US" altLang="en-US" dirty="0">
                <a:sym typeface="Symbol" panose="05050102010706020507" pitchFamily="18" charset="2"/>
              </a:rPr>
              <a:t>*id</a:t>
            </a:r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762000" y="4343400"/>
            <a:ext cx="41793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E  </a:t>
            </a:r>
            <a:r>
              <a:rPr lang="en-US" altLang="en-US" u="sng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*E  </a:t>
            </a:r>
            <a:r>
              <a:rPr lang="en-US" altLang="en-US" u="sng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+E*E  </a:t>
            </a:r>
            <a:r>
              <a:rPr lang="en-US" altLang="en-US" dirty="0" err="1">
                <a:sym typeface="Symbol" panose="05050102010706020507" pitchFamily="18" charset="2"/>
              </a:rPr>
              <a:t>id+</a:t>
            </a:r>
            <a:r>
              <a:rPr lang="en-US" altLang="en-US" u="sng" dirty="0" err="1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*E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     </a:t>
            </a:r>
            <a:r>
              <a:rPr lang="en-US" altLang="en-US" dirty="0" err="1">
                <a:sym typeface="Symbol" panose="05050102010706020507" pitchFamily="18" charset="2"/>
              </a:rPr>
              <a:t>id+id</a:t>
            </a:r>
            <a:r>
              <a:rPr lang="en-US" altLang="en-US" dirty="0">
                <a:sym typeface="Symbol" panose="05050102010706020507" pitchFamily="18" charset="2"/>
              </a:rPr>
              <a:t>*</a:t>
            </a:r>
            <a:r>
              <a:rPr lang="en-US" altLang="en-US" u="sng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 </a:t>
            </a:r>
            <a:r>
              <a:rPr lang="en-US" altLang="en-US" dirty="0" err="1">
                <a:sym typeface="Symbol" panose="05050102010706020507" pitchFamily="18" charset="2"/>
              </a:rPr>
              <a:t>id+id</a:t>
            </a:r>
            <a:r>
              <a:rPr lang="en-US" altLang="en-US" dirty="0">
                <a:sym typeface="Symbol" panose="05050102010706020507" pitchFamily="18" charset="2"/>
              </a:rPr>
              <a:t>*id</a:t>
            </a:r>
          </a:p>
        </p:txBody>
      </p:sp>
      <p:grpSp>
        <p:nvGrpSpPr>
          <p:cNvPr id="269381" name="Group 69"/>
          <p:cNvGrpSpPr>
            <a:grpSpLocks/>
          </p:cNvGrpSpPr>
          <p:nvPr/>
        </p:nvGrpSpPr>
        <p:grpSpPr bwMode="auto">
          <a:xfrm>
            <a:off x="4953000" y="4267200"/>
            <a:ext cx="1638300" cy="1784350"/>
            <a:chOff x="4128" y="2640"/>
            <a:chExt cx="1032" cy="1124"/>
          </a:xfrm>
        </p:grpSpPr>
        <p:sp>
          <p:nvSpPr>
            <p:cNvPr id="269349" name="Text Box 37"/>
            <p:cNvSpPr txBox="1">
              <a:spLocks noChangeArrowheads="1"/>
            </p:cNvSpPr>
            <p:nvPr/>
          </p:nvSpPr>
          <p:spPr bwMode="auto">
            <a:xfrm>
              <a:off x="4704" y="326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50" name="Text Box 38"/>
            <p:cNvSpPr txBox="1">
              <a:spLocks noChangeArrowheads="1"/>
            </p:cNvSpPr>
            <p:nvPr/>
          </p:nvSpPr>
          <p:spPr bwMode="auto">
            <a:xfrm>
              <a:off x="4704" y="350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id</a:t>
              </a:r>
            </a:p>
          </p:txBody>
        </p:sp>
        <p:sp>
          <p:nvSpPr>
            <p:cNvPr id="269351" name="Line 39"/>
            <p:cNvSpPr>
              <a:spLocks noChangeShapeType="1"/>
            </p:cNvSpPr>
            <p:nvPr/>
          </p:nvSpPr>
          <p:spPr bwMode="auto">
            <a:xfrm>
              <a:off x="4800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55" name="Line 43"/>
            <p:cNvSpPr>
              <a:spLocks noChangeShapeType="1"/>
            </p:cNvSpPr>
            <p:nvPr/>
          </p:nvSpPr>
          <p:spPr bwMode="auto">
            <a:xfrm>
              <a:off x="4224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57" name="Text Box 45"/>
            <p:cNvSpPr txBox="1">
              <a:spLocks noChangeArrowheads="1"/>
            </p:cNvSpPr>
            <p:nvPr/>
          </p:nvSpPr>
          <p:spPr bwMode="auto">
            <a:xfrm>
              <a:off x="4128" y="326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58" name="Text Box 46"/>
            <p:cNvSpPr txBox="1">
              <a:spLocks noChangeArrowheads="1"/>
            </p:cNvSpPr>
            <p:nvPr/>
          </p:nvSpPr>
          <p:spPr bwMode="auto">
            <a:xfrm>
              <a:off x="4416" y="3264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+</a:t>
              </a:r>
            </a:p>
          </p:txBody>
        </p:sp>
        <p:sp>
          <p:nvSpPr>
            <p:cNvPr id="269359" name="Text Box 47"/>
            <p:cNvSpPr txBox="1">
              <a:spLocks noChangeArrowheads="1"/>
            </p:cNvSpPr>
            <p:nvPr/>
          </p:nvSpPr>
          <p:spPr bwMode="auto">
            <a:xfrm>
              <a:off x="4128" y="3552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id</a:t>
              </a:r>
            </a:p>
          </p:txBody>
        </p:sp>
        <p:sp>
          <p:nvSpPr>
            <p:cNvPr id="269367" name="Text Box 55"/>
            <p:cNvSpPr txBox="1">
              <a:spLocks noChangeArrowheads="1"/>
            </p:cNvSpPr>
            <p:nvPr/>
          </p:nvSpPr>
          <p:spPr bwMode="auto">
            <a:xfrm>
              <a:off x="4944" y="326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id</a:t>
              </a:r>
            </a:p>
          </p:txBody>
        </p:sp>
        <p:grpSp>
          <p:nvGrpSpPr>
            <p:cNvPr id="269369" name="Group 57"/>
            <p:cNvGrpSpPr>
              <a:grpSpLocks/>
            </p:cNvGrpSpPr>
            <p:nvPr/>
          </p:nvGrpSpPr>
          <p:grpSpPr bwMode="auto">
            <a:xfrm>
              <a:off x="4224" y="2640"/>
              <a:ext cx="914" cy="672"/>
              <a:chOff x="4128" y="2544"/>
              <a:chExt cx="914" cy="672"/>
            </a:xfrm>
          </p:grpSpPr>
          <p:sp>
            <p:nvSpPr>
              <p:cNvPr id="269370" name="Line 58"/>
              <p:cNvSpPr>
                <a:spLocks noChangeShapeType="1"/>
              </p:cNvSpPr>
              <p:nvPr/>
            </p:nvSpPr>
            <p:spPr bwMode="auto">
              <a:xfrm flipH="1">
                <a:off x="4128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1" name="Line 59"/>
              <p:cNvSpPr>
                <a:spLocks noChangeShapeType="1"/>
              </p:cNvSpPr>
              <p:nvPr/>
            </p:nvSpPr>
            <p:spPr bwMode="auto">
              <a:xfrm>
                <a:off x="4512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2" name="Line 60"/>
              <p:cNvSpPr>
                <a:spLocks noChangeShapeType="1"/>
              </p:cNvSpPr>
              <p:nvPr/>
            </p:nvSpPr>
            <p:spPr bwMode="auto">
              <a:xfrm>
                <a:off x="4416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3" name="Text Box 61"/>
              <p:cNvSpPr txBox="1">
                <a:spLocks noChangeArrowheads="1"/>
              </p:cNvSpPr>
              <p:nvPr/>
            </p:nvSpPr>
            <p:spPr bwMode="auto">
              <a:xfrm>
                <a:off x="4320" y="288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9374" name="Line 62"/>
              <p:cNvSpPr>
                <a:spLocks noChangeShapeType="1"/>
              </p:cNvSpPr>
              <p:nvPr/>
            </p:nvSpPr>
            <p:spPr bwMode="auto">
              <a:xfrm>
                <a:off x="470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5" name="Text Box 63"/>
              <p:cNvSpPr txBox="1">
                <a:spLocks noChangeArrowheads="1"/>
              </p:cNvSpPr>
              <p:nvPr/>
            </p:nvSpPr>
            <p:spPr bwMode="auto">
              <a:xfrm>
                <a:off x="4560" y="2544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9376" name="Line 64"/>
              <p:cNvSpPr>
                <a:spLocks noChangeShapeType="1"/>
              </p:cNvSpPr>
              <p:nvPr/>
            </p:nvSpPr>
            <p:spPr bwMode="auto">
              <a:xfrm flipH="1">
                <a:off x="441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7" name="Line 65"/>
              <p:cNvSpPr>
                <a:spLocks noChangeShapeType="1"/>
              </p:cNvSpPr>
              <p:nvPr/>
            </p:nvSpPr>
            <p:spPr bwMode="auto">
              <a:xfrm>
                <a:off x="4656" y="27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8" name="Text Box 66"/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*</a:t>
                </a:r>
              </a:p>
            </p:txBody>
          </p:sp>
          <p:sp>
            <p:nvSpPr>
              <p:cNvPr id="269379" name="Text Box 67"/>
              <p:cNvSpPr txBox="1">
                <a:spLocks noChangeArrowheads="1"/>
              </p:cNvSpPr>
              <p:nvPr/>
            </p:nvSpPr>
            <p:spPr bwMode="auto">
              <a:xfrm>
                <a:off x="4848" y="288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9380" name="Line 68"/>
              <p:cNvSpPr>
                <a:spLocks noChangeShapeType="1"/>
              </p:cNvSpPr>
              <p:nvPr/>
            </p:nvSpPr>
            <p:spPr bwMode="auto">
              <a:xfrm>
                <a:off x="4944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9384" name="Group 72"/>
          <p:cNvGrpSpPr>
            <a:grpSpLocks/>
          </p:cNvGrpSpPr>
          <p:nvPr/>
        </p:nvGrpSpPr>
        <p:grpSpPr bwMode="auto">
          <a:xfrm>
            <a:off x="5257800" y="2057400"/>
            <a:ext cx="1714500" cy="1784350"/>
            <a:chOff x="3552" y="1104"/>
            <a:chExt cx="1080" cy="1124"/>
          </a:xfrm>
        </p:grpSpPr>
        <p:sp>
          <p:nvSpPr>
            <p:cNvPr id="269321" name="Text Box 9"/>
            <p:cNvSpPr txBox="1">
              <a:spLocks noChangeArrowheads="1"/>
            </p:cNvSpPr>
            <p:nvPr/>
          </p:nvSpPr>
          <p:spPr bwMode="auto">
            <a:xfrm>
              <a:off x="4128" y="1680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/>
            </a:p>
          </p:txBody>
        </p:sp>
        <p:sp>
          <p:nvSpPr>
            <p:cNvPr id="269335" name="Line 23"/>
            <p:cNvSpPr>
              <a:spLocks noChangeShapeType="1"/>
            </p:cNvSpPr>
            <p:nvPr/>
          </p:nvSpPr>
          <p:spPr bwMode="auto">
            <a:xfrm flipH="1">
              <a:off x="3648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36" name="Line 24"/>
            <p:cNvSpPr>
              <a:spLocks noChangeShapeType="1"/>
            </p:cNvSpPr>
            <p:nvPr/>
          </p:nvSpPr>
          <p:spPr bwMode="auto">
            <a:xfrm>
              <a:off x="4032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37" name="Line 25"/>
            <p:cNvSpPr>
              <a:spLocks noChangeShapeType="1"/>
            </p:cNvSpPr>
            <p:nvPr/>
          </p:nvSpPr>
          <p:spPr bwMode="auto">
            <a:xfrm>
              <a:off x="3936" y="1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38" name="Line 26"/>
            <p:cNvSpPr>
              <a:spLocks noChangeShapeType="1"/>
            </p:cNvSpPr>
            <p:nvPr/>
          </p:nvSpPr>
          <p:spPr bwMode="auto">
            <a:xfrm>
              <a:off x="364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40" name="Text Box 28"/>
            <p:cNvSpPr txBox="1">
              <a:spLocks noChangeArrowheads="1"/>
            </p:cNvSpPr>
            <p:nvPr/>
          </p:nvSpPr>
          <p:spPr bwMode="auto">
            <a:xfrm>
              <a:off x="3840" y="110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41" name="Text Box 29"/>
            <p:cNvSpPr txBox="1">
              <a:spLocks noChangeArrowheads="1"/>
            </p:cNvSpPr>
            <p:nvPr/>
          </p:nvSpPr>
          <p:spPr bwMode="auto">
            <a:xfrm>
              <a:off x="3552" y="139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42" name="Text Box 30"/>
            <p:cNvSpPr txBox="1">
              <a:spLocks noChangeArrowheads="1"/>
            </p:cNvSpPr>
            <p:nvPr/>
          </p:nvSpPr>
          <p:spPr bwMode="auto">
            <a:xfrm>
              <a:off x="3840" y="1392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+</a:t>
              </a:r>
            </a:p>
          </p:txBody>
        </p:sp>
        <p:sp>
          <p:nvSpPr>
            <p:cNvPr id="269346" name="Text Box 34"/>
            <p:cNvSpPr txBox="1">
              <a:spLocks noChangeArrowheads="1"/>
            </p:cNvSpPr>
            <p:nvPr/>
          </p:nvSpPr>
          <p:spPr bwMode="auto">
            <a:xfrm>
              <a:off x="3552" y="1680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id</a:t>
              </a:r>
            </a:p>
          </p:txBody>
        </p:sp>
        <p:sp>
          <p:nvSpPr>
            <p:cNvPr id="269354" name="Line 42"/>
            <p:cNvSpPr>
              <a:spLocks noChangeShapeType="1"/>
            </p:cNvSpPr>
            <p:nvPr/>
          </p:nvSpPr>
          <p:spPr bwMode="auto">
            <a:xfrm>
              <a:off x="3984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56" name="Text Box 44"/>
            <p:cNvSpPr txBox="1">
              <a:spLocks noChangeArrowheads="1"/>
            </p:cNvSpPr>
            <p:nvPr/>
          </p:nvSpPr>
          <p:spPr bwMode="auto">
            <a:xfrm>
              <a:off x="3888" y="172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60" name="Line 48"/>
            <p:cNvSpPr>
              <a:spLocks noChangeShapeType="1"/>
            </p:cNvSpPr>
            <p:nvPr/>
          </p:nvSpPr>
          <p:spPr bwMode="auto">
            <a:xfrm>
              <a:off x="4272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61" name="Text Box 49"/>
            <p:cNvSpPr txBox="1">
              <a:spLocks noChangeArrowheads="1"/>
            </p:cNvSpPr>
            <p:nvPr/>
          </p:nvSpPr>
          <p:spPr bwMode="auto">
            <a:xfrm>
              <a:off x="4128" y="139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62" name="Line 50"/>
            <p:cNvSpPr>
              <a:spLocks noChangeShapeType="1"/>
            </p:cNvSpPr>
            <p:nvPr/>
          </p:nvSpPr>
          <p:spPr bwMode="auto">
            <a:xfrm flipH="1">
              <a:off x="3984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63" name="Line 51"/>
            <p:cNvSpPr>
              <a:spLocks noChangeShapeType="1"/>
            </p:cNvSpPr>
            <p:nvPr/>
          </p:nvSpPr>
          <p:spPr bwMode="auto">
            <a:xfrm>
              <a:off x="4224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64" name="Text Box 52"/>
            <p:cNvSpPr txBox="1">
              <a:spLocks noChangeArrowheads="1"/>
            </p:cNvSpPr>
            <p:nvPr/>
          </p:nvSpPr>
          <p:spPr bwMode="auto">
            <a:xfrm>
              <a:off x="4128" y="16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*</a:t>
              </a:r>
            </a:p>
          </p:txBody>
        </p:sp>
        <p:sp>
          <p:nvSpPr>
            <p:cNvPr id="269365" name="Text Box 53"/>
            <p:cNvSpPr txBox="1">
              <a:spLocks noChangeArrowheads="1"/>
            </p:cNvSpPr>
            <p:nvPr/>
          </p:nvSpPr>
          <p:spPr bwMode="auto">
            <a:xfrm>
              <a:off x="4416" y="172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66" name="Line 54"/>
            <p:cNvSpPr>
              <a:spLocks noChangeShapeType="1"/>
            </p:cNvSpPr>
            <p:nvPr/>
          </p:nvSpPr>
          <p:spPr bwMode="auto">
            <a:xfrm>
              <a:off x="4512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82" name="Text Box 70"/>
            <p:cNvSpPr txBox="1">
              <a:spLocks noChangeArrowheads="1"/>
            </p:cNvSpPr>
            <p:nvPr/>
          </p:nvSpPr>
          <p:spPr bwMode="auto">
            <a:xfrm>
              <a:off x="3888" y="2016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id</a:t>
              </a:r>
            </a:p>
          </p:txBody>
        </p:sp>
        <p:sp>
          <p:nvSpPr>
            <p:cNvPr id="269383" name="Text Box 71"/>
            <p:cNvSpPr txBox="1">
              <a:spLocks noChangeArrowheads="1"/>
            </p:cNvSpPr>
            <p:nvPr/>
          </p:nvSpPr>
          <p:spPr bwMode="auto">
            <a:xfrm>
              <a:off x="4416" y="2016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1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3633-C1ED-4557-BA00-5320893E000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 (cont.)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the most parsers, the grammar must be unambiguous.</a:t>
            </a:r>
          </a:p>
          <a:p>
            <a:endParaRPr lang="en-US" altLang="en-US"/>
          </a:p>
          <a:p>
            <a:r>
              <a:rPr lang="en-US" altLang="en-US"/>
              <a:t>unambiguous grammar </a:t>
            </a:r>
          </a:p>
          <a:p>
            <a:pPr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		  unique selection of the parse tree for a sentence</a:t>
            </a:r>
          </a:p>
          <a:p>
            <a:pPr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r>
              <a:rPr lang="en-US" altLang="en-US"/>
              <a:t>We should eliminate the ambiguity in the grammar during the design phase of the compiler.</a:t>
            </a:r>
          </a:p>
          <a:p>
            <a:r>
              <a:rPr lang="en-US" altLang="en-US"/>
              <a:t>An ambiguous grammar should be written to eliminate the ambiguity.</a:t>
            </a:r>
          </a:p>
          <a:p>
            <a:r>
              <a:rPr lang="en-US" altLang="en-US"/>
              <a:t>We have to prefer one of the parse trees of a sentence (generated by an ambiguous grammar) to disambiguate that grammar to restrict to this choice.</a:t>
            </a:r>
          </a:p>
        </p:txBody>
      </p:sp>
    </p:spTree>
    <p:extLst>
      <p:ext uri="{BB962C8B-B14F-4D97-AF65-F5344CB8AC3E}">
        <p14:creationId xmlns:p14="http://schemas.microsoft.com/office/powerpoint/2010/main" val="11767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C50E-45C1-41B1-A153-D2AFF1EDA18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71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 (cont.)</a:t>
            </a:r>
          </a:p>
        </p:txBody>
      </p:sp>
      <p:sp>
        <p:nvSpPr>
          <p:cNvPr id="271363" name="Text Box 1027"/>
          <p:cNvSpPr txBox="1">
            <a:spLocks noChangeArrowheads="1"/>
          </p:cNvSpPr>
          <p:nvPr/>
        </p:nvSpPr>
        <p:spPr bwMode="auto">
          <a:xfrm>
            <a:off x="669925" y="1319213"/>
            <a:ext cx="6102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stmt </a:t>
            </a:r>
            <a:r>
              <a:rPr lang="en-US" altLang="en-US" sz="2000">
                <a:sym typeface="Symbol" panose="05050102010706020507" pitchFamily="18" charset="2"/>
              </a:rPr>
              <a:t>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2000">
                <a:sym typeface="Symbol" panose="05050102010706020507" pitchFamily="18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2000">
                <a:sym typeface="Symbol" panose="05050102010706020507" pitchFamily="18" charset="2"/>
              </a:rPr>
              <a:t>  stmt   |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            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2000">
                <a:sym typeface="Symbol" panose="05050102010706020507" pitchFamily="18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2000">
                <a:sym typeface="Symbol" panose="05050102010706020507" pitchFamily="18" charset="2"/>
              </a:rPr>
              <a:t>  stmt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else</a:t>
            </a:r>
            <a:r>
              <a:rPr lang="en-US" altLang="en-US" sz="2000">
                <a:sym typeface="Symbol" panose="05050102010706020507" pitchFamily="18" charset="2"/>
              </a:rPr>
              <a:t>  stmt    |   otherstmts</a:t>
            </a:r>
          </a:p>
        </p:txBody>
      </p:sp>
      <p:sp>
        <p:nvSpPr>
          <p:cNvPr id="271364" name="Text Box 1028"/>
          <p:cNvSpPr txBox="1">
            <a:spLocks noChangeArrowheads="1"/>
          </p:cNvSpPr>
          <p:nvPr/>
        </p:nvSpPr>
        <p:spPr bwMode="auto">
          <a:xfrm>
            <a:off x="2209800" y="2819400"/>
            <a:ext cx="474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E</a:t>
            </a:r>
            <a:r>
              <a:rPr lang="en-US" altLang="en-US" sz="2000" baseline="-25000"/>
              <a:t>1</a:t>
            </a:r>
            <a:r>
              <a:rPr lang="en-US" altLang="en-US" sz="2000"/>
              <a:t>  </a:t>
            </a:r>
            <a:r>
              <a:rPr lang="en-US" altLang="en-US" sz="2000">
                <a:latin typeface="Courier New" panose="02070309020205020404" pitchFamily="49" charset="0"/>
              </a:rPr>
              <a:t>then </a:t>
            </a:r>
            <a:r>
              <a:rPr lang="en-US" altLang="en-US" sz="2000"/>
              <a:t> </a:t>
            </a: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E</a:t>
            </a:r>
            <a:r>
              <a:rPr lang="en-US" altLang="en-US" sz="2000" baseline="-25000"/>
              <a:t>2</a:t>
            </a:r>
            <a:r>
              <a:rPr lang="en-US" altLang="en-US" sz="2000"/>
              <a:t>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/>
              <a:t>  S</a:t>
            </a:r>
            <a:r>
              <a:rPr lang="en-US" altLang="en-US" sz="2000" baseline="-25000"/>
              <a:t>1</a:t>
            </a:r>
            <a:r>
              <a:rPr lang="en-US" altLang="en-US" sz="2000"/>
              <a:t>  </a:t>
            </a:r>
            <a:r>
              <a:rPr lang="en-US" altLang="en-US" sz="2000">
                <a:latin typeface="Courier New" panose="02070309020205020404" pitchFamily="49" charset="0"/>
              </a:rPr>
              <a:t>else </a:t>
            </a:r>
            <a:r>
              <a:rPr lang="en-US" altLang="en-US" sz="2000"/>
              <a:t> S</a:t>
            </a:r>
            <a:r>
              <a:rPr lang="en-US" altLang="en-US" sz="2000" baseline="-25000"/>
              <a:t>2</a:t>
            </a:r>
            <a:endParaRPr lang="en-US" altLang="en-US" sz="2000"/>
          </a:p>
        </p:txBody>
      </p:sp>
      <p:sp>
        <p:nvSpPr>
          <p:cNvPr id="271365" name="Text Box 1029"/>
          <p:cNvSpPr txBox="1">
            <a:spLocks noChangeArrowheads="1"/>
          </p:cNvSpPr>
          <p:nvPr/>
        </p:nvSpPr>
        <p:spPr bwMode="auto">
          <a:xfrm>
            <a:off x="152400" y="3581400"/>
            <a:ext cx="4489450" cy="21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	</a:t>
            </a:r>
            <a:r>
              <a:rPr lang="en-US" altLang="en-US" sz="2000"/>
              <a:t>stmt</a:t>
            </a:r>
          </a:p>
          <a:p>
            <a:endParaRPr lang="en-US" altLang="en-US" sz="2000"/>
          </a:p>
          <a:p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 expr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/>
              <a:t>     stmt      </a:t>
            </a:r>
            <a:r>
              <a:rPr lang="en-US" altLang="en-US" sz="2000">
                <a:latin typeface="Courier New" panose="02070309020205020404" pitchFamily="49" charset="0"/>
              </a:rPr>
              <a:t>else</a:t>
            </a:r>
            <a:r>
              <a:rPr lang="en-US" altLang="en-US" sz="2000"/>
              <a:t>       stmt</a:t>
            </a:r>
          </a:p>
          <a:p>
            <a:endParaRPr lang="en-US" altLang="en-US" sz="2000"/>
          </a:p>
          <a:p>
            <a:r>
              <a:rPr lang="en-US" altLang="en-US" sz="2000"/>
              <a:t>         E</a:t>
            </a:r>
            <a:r>
              <a:rPr lang="en-US" altLang="en-US" sz="2000" baseline="-25000"/>
              <a:t>1</a:t>
            </a:r>
            <a:r>
              <a:rPr lang="en-US" altLang="en-US" sz="2000"/>
              <a:t>	   </a:t>
            </a: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expr 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/>
              <a:t>    stmt        S</a:t>
            </a:r>
            <a:r>
              <a:rPr lang="en-US" altLang="en-US" sz="2000" baseline="-25000"/>
              <a:t>2</a:t>
            </a:r>
          </a:p>
          <a:p>
            <a:endParaRPr lang="en-US" altLang="en-US" sz="2000" baseline="-25000"/>
          </a:p>
          <a:p>
            <a:r>
              <a:rPr lang="en-US" altLang="en-US" sz="2000"/>
              <a:t> 	            E</a:t>
            </a:r>
            <a:r>
              <a:rPr lang="en-US" altLang="en-US" sz="2000" baseline="-25000"/>
              <a:t>2 	           </a:t>
            </a:r>
            <a:r>
              <a:rPr lang="en-US" altLang="en-US" sz="2000"/>
              <a:t>S</a:t>
            </a:r>
            <a:r>
              <a:rPr lang="en-US" altLang="en-US" sz="2000" baseline="-25000"/>
              <a:t>1</a:t>
            </a:r>
          </a:p>
        </p:txBody>
      </p:sp>
      <p:sp>
        <p:nvSpPr>
          <p:cNvPr id="271366" name="Text Box 1030"/>
          <p:cNvSpPr txBox="1">
            <a:spLocks noChangeArrowheads="1"/>
          </p:cNvSpPr>
          <p:nvPr/>
        </p:nvSpPr>
        <p:spPr bwMode="auto">
          <a:xfrm>
            <a:off x="4953000" y="3581400"/>
            <a:ext cx="4918075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	</a:t>
            </a:r>
            <a:r>
              <a:rPr lang="en-US" altLang="en-US" sz="2000"/>
              <a:t>stmt</a:t>
            </a:r>
          </a:p>
          <a:p>
            <a:endParaRPr lang="en-US" altLang="en-US" sz="2000"/>
          </a:p>
          <a:p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 expr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/>
              <a:t>   stmt</a:t>
            </a:r>
          </a:p>
          <a:p>
            <a:endParaRPr lang="en-US" altLang="en-US" sz="2000"/>
          </a:p>
          <a:p>
            <a:r>
              <a:rPr lang="en-US" altLang="en-US" sz="2000"/>
              <a:t>         E</a:t>
            </a:r>
            <a:r>
              <a:rPr lang="en-US" altLang="en-US" sz="2000" baseline="-25000"/>
              <a:t>1</a:t>
            </a:r>
            <a:r>
              <a:rPr lang="en-US" altLang="en-US" sz="2000"/>
              <a:t>     </a:t>
            </a: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expr 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/>
              <a:t>   stmt  </a:t>
            </a:r>
            <a:r>
              <a:rPr lang="en-US" altLang="en-US" sz="2000">
                <a:latin typeface="Courier New" panose="02070309020205020404" pitchFamily="49" charset="0"/>
              </a:rPr>
              <a:t>else</a:t>
            </a:r>
            <a:r>
              <a:rPr lang="en-US" altLang="en-US" sz="2000"/>
              <a:t>  stmt</a:t>
            </a:r>
          </a:p>
          <a:p>
            <a:endParaRPr lang="en-US" altLang="en-US" sz="2000"/>
          </a:p>
          <a:p>
            <a:r>
              <a:rPr lang="en-US" altLang="en-US" sz="2000"/>
              <a:t>	           E</a:t>
            </a:r>
            <a:r>
              <a:rPr lang="en-US" altLang="en-US" sz="2000" baseline="-25000"/>
              <a:t>2 	          </a:t>
            </a:r>
            <a:r>
              <a:rPr lang="en-US" altLang="en-US" sz="2000"/>
              <a:t>S</a:t>
            </a:r>
            <a:r>
              <a:rPr lang="en-US" altLang="en-US" sz="2000" baseline="-25000"/>
              <a:t>1 	                  </a:t>
            </a:r>
            <a:r>
              <a:rPr lang="en-US" altLang="en-US" sz="2000"/>
              <a:t>S</a:t>
            </a:r>
            <a:r>
              <a:rPr lang="en-US" altLang="en-US" sz="2000" baseline="-25000"/>
              <a:t>2</a:t>
            </a:r>
          </a:p>
          <a:p>
            <a:endParaRPr lang="en-US" altLang="en-US" sz="2000" baseline="-25000"/>
          </a:p>
          <a:p>
            <a:endParaRPr lang="en-US" altLang="en-US" sz="2000"/>
          </a:p>
        </p:txBody>
      </p:sp>
      <p:sp>
        <p:nvSpPr>
          <p:cNvPr id="271367" name="Line 1031"/>
          <p:cNvSpPr>
            <a:spLocks noChangeShapeType="1"/>
          </p:cNvSpPr>
          <p:nvPr/>
        </p:nvSpPr>
        <p:spPr bwMode="auto">
          <a:xfrm flipH="1">
            <a:off x="457200" y="3962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68" name="Line 1032"/>
          <p:cNvSpPr>
            <a:spLocks noChangeShapeType="1"/>
          </p:cNvSpPr>
          <p:nvPr/>
        </p:nvSpPr>
        <p:spPr bwMode="auto">
          <a:xfrm flipH="1">
            <a:off x="990600" y="3962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69" name="Line 1033"/>
          <p:cNvSpPr>
            <a:spLocks noChangeShapeType="1"/>
          </p:cNvSpPr>
          <p:nvPr/>
        </p:nvSpPr>
        <p:spPr bwMode="auto">
          <a:xfrm>
            <a:off x="12954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0" name="Line 1034"/>
          <p:cNvSpPr>
            <a:spLocks noChangeShapeType="1"/>
          </p:cNvSpPr>
          <p:nvPr/>
        </p:nvSpPr>
        <p:spPr bwMode="auto">
          <a:xfrm>
            <a:off x="1295400" y="3962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1" name="Line 1035"/>
          <p:cNvSpPr>
            <a:spLocks noChangeShapeType="1"/>
          </p:cNvSpPr>
          <p:nvPr/>
        </p:nvSpPr>
        <p:spPr bwMode="auto">
          <a:xfrm>
            <a:off x="1295400" y="39624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2" name="Line 1036"/>
          <p:cNvSpPr>
            <a:spLocks noChangeShapeType="1"/>
          </p:cNvSpPr>
          <p:nvPr/>
        </p:nvSpPr>
        <p:spPr bwMode="auto">
          <a:xfrm>
            <a:off x="1295400" y="3962400"/>
            <a:ext cx="2971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3" name="Line 1037"/>
          <p:cNvSpPr>
            <a:spLocks noChangeShapeType="1"/>
          </p:cNvSpPr>
          <p:nvPr/>
        </p:nvSpPr>
        <p:spPr bwMode="auto">
          <a:xfrm flipH="1">
            <a:off x="1524000" y="4572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4" name="Line 1038"/>
          <p:cNvSpPr>
            <a:spLocks noChangeShapeType="1"/>
          </p:cNvSpPr>
          <p:nvPr/>
        </p:nvSpPr>
        <p:spPr bwMode="auto">
          <a:xfrm flipH="1">
            <a:off x="2057400" y="4572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5" name="Line 1039"/>
          <p:cNvSpPr>
            <a:spLocks noChangeShapeType="1"/>
          </p:cNvSpPr>
          <p:nvPr/>
        </p:nvSpPr>
        <p:spPr bwMode="auto">
          <a:xfrm>
            <a:off x="2438400" y="4572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6" name="Line 1040"/>
          <p:cNvSpPr>
            <a:spLocks noChangeShapeType="1"/>
          </p:cNvSpPr>
          <p:nvPr/>
        </p:nvSpPr>
        <p:spPr bwMode="auto">
          <a:xfrm>
            <a:off x="2438400" y="45720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7" name="Line 1041"/>
          <p:cNvSpPr>
            <a:spLocks noChangeShapeType="1"/>
          </p:cNvSpPr>
          <p:nvPr/>
        </p:nvSpPr>
        <p:spPr bwMode="auto">
          <a:xfrm flipH="1">
            <a:off x="5257800" y="3962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8" name="Line 1042"/>
          <p:cNvSpPr>
            <a:spLocks noChangeShapeType="1"/>
          </p:cNvSpPr>
          <p:nvPr/>
        </p:nvSpPr>
        <p:spPr bwMode="auto">
          <a:xfrm flipH="1">
            <a:off x="5791200" y="3962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9" name="Line 1043"/>
          <p:cNvSpPr>
            <a:spLocks noChangeShapeType="1"/>
          </p:cNvSpPr>
          <p:nvPr/>
        </p:nvSpPr>
        <p:spPr bwMode="auto">
          <a:xfrm>
            <a:off x="60960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0" name="Line 1044"/>
          <p:cNvSpPr>
            <a:spLocks noChangeShapeType="1"/>
          </p:cNvSpPr>
          <p:nvPr/>
        </p:nvSpPr>
        <p:spPr bwMode="auto">
          <a:xfrm>
            <a:off x="6096000" y="3962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1" name="Line 1045"/>
          <p:cNvSpPr>
            <a:spLocks noChangeShapeType="1"/>
          </p:cNvSpPr>
          <p:nvPr/>
        </p:nvSpPr>
        <p:spPr bwMode="auto">
          <a:xfrm flipH="1">
            <a:off x="6324600" y="4572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2" name="Line 1046"/>
          <p:cNvSpPr>
            <a:spLocks noChangeShapeType="1"/>
          </p:cNvSpPr>
          <p:nvPr/>
        </p:nvSpPr>
        <p:spPr bwMode="auto">
          <a:xfrm flipH="1">
            <a:off x="6858000" y="4572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3" name="Line 1047"/>
          <p:cNvSpPr>
            <a:spLocks noChangeShapeType="1"/>
          </p:cNvSpPr>
          <p:nvPr/>
        </p:nvSpPr>
        <p:spPr bwMode="auto">
          <a:xfrm>
            <a:off x="7086600" y="457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4" name="Line 1048"/>
          <p:cNvSpPr>
            <a:spLocks noChangeShapeType="1"/>
          </p:cNvSpPr>
          <p:nvPr/>
        </p:nvSpPr>
        <p:spPr bwMode="auto">
          <a:xfrm>
            <a:off x="7086600" y="4572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5" name="Line 1049"/>
          <p:cNvSpPr>
            <a:spLocks noChangeShapeType="1"/>
          </p:cNvSpPr>
          <p:nvPr/>
        </p:nvSpPr>
        <p:spPr bwMode="auto">
          <a:xfrm>
            <a:off x="70866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6" name="Line 1050"/>
          <p:cNvSpPr>
            <a:spLocks noChangeShapeType="1"/>
          </p:cNvSpPr>
          <p:nvPr/>
        </p:nvSpPr>
        <p:spPr bwMode="auto">
          <a:xfrm>
            <a:off x="7086600" y="4572000"/>
            <a:ext cx="2438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7" name="AutoShape 1051"/>
          <p:cNvSpPr>
            <a:spLocks noChangeArrowheads="1"/>
          </p:cNvSpPr>
          <p:nvPr/>
        </p:nvSpPr>
        <p:spPr bwMode="auto">
          <a:xfrm>
            <a:off x="762000" y="46482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88" name="AutoShape 1052"/>
          <p:cNvSpPr>
            <a:spLocks noChangeArrowheads="1"/>
          </p:cNvSpPr>
          <p:nvPr/>
        </p:nvSpPr>
        <p:spPr bwMode="auto">
          <a:xfrm>
            <a:off x="1828800" y="51816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89" name="AutoShape 1053"/>
          <p:cNvSpPr>
            <a:spLocks noChangeArrowheads="1"/>
          </p:cNvSpPr>
          <p:nvPr/>
        </p:nvSpPr>
        <p:spPr bwMode="auto">
          <a:xfrm>
            <a:off x="3352800" y="51816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0" name="AutoShape 1054"/>
          <p:cNvSpPr>
            <a:spLocks noChangeArrowheads="1"/>
          </p:cNvSpPr>
          <p:nvPr/>
        </p:nvSpPr>
        <p:spPr bwMode="auto">
          <a:xfrm>
            <a:off x="4114800" y="46482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1" name="AutoShape 1055"/>
          <p:cNvSpPr>
            <a:spLocks noChangeArrowheads="1"/>
          </p:cNvSpPr>
          <p:nvPr/>
        </p:nvSpPr>
        <p:spPr bwMode="auto">
          <a:xfrm>
            <a:off x="9296400" y="5257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2" name="AutoShape 1056"/>
          <p:cNvSpPr>
            <a:spLocks noChangeArrowheads="1"/>
          </p:cNvSpPr>
          <p:nvPr/>
        </p:nvSpPr>
        <p:spPr bwMode="auto">
          <a:xfrm>
            <a:off x="8153400" y="5257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3" name="AutoShape 1057"/>
          <p:cNvSpPr>
            <a:spLocks noChangeArrowheads="1"/>
          </p:cNvSpPr>
          <p:nvPr/>
        </p:nvSpPr>
        <p:spPr bwMode="auto">
          <a:xfrm>
            <a:off x="6629400" y="5257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4" name="AutoShape 1058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5" name="Line 1059"/>
          <p:cNvSpPr>
            <a:spLocks noChangeShapeType="1"/>
          </p:cNvSpPr>
          <p:nvPr/>
        </p:nvSpPr>
        <p:spPr bwMode="auto">
          <a:xfrm>
            <a:off x="4800600" y="36576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96" name="Text Box 1060"/>
          <p:cNvSpPr txBox="1">
            <a:spLocks noChangeArrowheads="1"/>
          </p:cNvSpPr>
          <p:nvPr/>
        </p:nvSpPr>
        <p:spPr bwMode="auto">
          <a:xfrm>
            <a:off x="1660525" y="5832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</a:p>
        </p:txBody>
      </p:sp>
      <p:sp>
        <p:nvSpPr>
          <p:cNvPr id="271397" name="Text Box 1061"/>
          <p:cNvSpPr txBox="1">
            <a:spLocks noChangeArrowheads="1"/>
          </p:cNvSpPr>
          <p:nvPr/>
        </p:nvSpPr>
        <p:spPr bwMode="auto">
          <a:xfrm>
            <a:off x="7391400" y="579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62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8226-D1CA-4793-A3D9-280A016EE11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 (cont.)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669925" y="1489075"/>
            <a:ext cx="82200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 We prefer the second parse tree (else matches with closest if).</a:t>
            </a:r>
          </a:p>
          <a:p>
            <a:pPr>
              <a:buFontTx/>
              <a:buChar char="•"/>
            </a:pPr>
            <a:r>
              <a:rPr lang="en-US" altLang="en-US"/>
              <a:t>  So, we have to disambiguate our grammar to reflect this choice.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 The unambiguous grammar will be:</a:t>
            </a:r>
          </a:p>
          <a:p>
            <a:endParaRPr lang="en-US" altLang="en-US"/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914400" y="3200400"/>
            <a:ext cx="86661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stmt </a:t>
            </a:r>
            <a:r>
              <a:rPr lang="en-US" altLang="en-US" sz="2000">
                <a:sym typeface="Symbol" panose="05050102010706020507" pitchFamily="18" charset="2"/>
              </a:rPr>
              <a:t>  matchedstmt  |  unmatchedstmt</a:t>
            </a:r>
          </a:p>
          <a:p>
            <a:endParaRPr lang="en-US" altLang="en-US" sz="2000">
              <a:sym typeface="Symbol" panose="05050102010706020507" pitchFamily="18" charset="2"/>
            </a:endParaRPr>
          </a:p>
          <a:p>
            <a:r>
              <a:rPr lang="en-US" altLang="en-US" sz="2000">
                <a:sym typeface="Symbol" panose="05050102010706020507" pitchFamily="18" charset="2"/>
              </a:rPr>
              <a:t>matchedstmt 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2000">
                <a:sym typeface="Symbol" panose="05050102010706020507" pitchFamily="18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2000">
                <a:sym typeface="Symbol" panose="05050102010706020507" pitchFamily="18" charset="2"/>
              </a:rPr>
              <a:t>  matchedstmt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else</a:t>
            </a:r>
            <a:r>
              <a:rPr lang="en-US" altLang="en-US" sz="2000">
                <a:sym typeface="Symbol" panose="05050102010706020507" pitchFamily="18" charset="2"/>
              </a:rPr>
              <a:t>  matchedstmt    |   otherstmts</a:t>
            </a:r>
          </a:p>
          <a:p>
            <a:endParaRPr lang="en-US" altLang="en-US" sz="2000">
              <a:sym typeface="Symbol" panose="05050102010706020507" pitchFamily="18" charset="2"/>
            </a:endParaRPr>
          </a:p>
          <a:p>
            <a:r>
              <a:rPr lang="en-US" altLang="en-US" sz="2000">
                <a:sym typeface="Symbol" panose="05050102010706020507" pitchFamily="18" charset="2"/>
              </a:rPr>
              <a:t>unmatchedstmt 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2000">
                <a:sym typeface="Symbol" panose="05050102010706020507" pitchFamily="18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2000">
                <a:sym typeface="Symbol" panose="05050102010706020507" pitchFamily="18" charset="2"/>
              </a:rPr>
              <a:t>  stmt    |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                            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2000">
                <a:sym typeface="Symbol" panose="05050102010706020507" pitchFamily="18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2000">
                <a:sym typeface="Symbol" panose="05050102010706020507" pitchFamily="18" charset="2"/>
              </a:rPr>
              <a:t>  matchedstmt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else</a:t>
            </a:r>
            <a:r>
              <a:rPr lang="en-US" altLang="en-US" sz="2000">
                <a:sym typeface="Symbol" panose="05050102010706020507" pitchFamily="18" charset="2"/>
              </a:rPr>
              <a:t>  unmatchedstmt</a:t>
            </a:r>
          </a:p>
        </p:txBody>
      </p:sp>
    </p:spTree>
    <p:extLst>
      <p:ext uri="{BB962C8B-B14F-4D97-AF65-F5344CB8AC3E}">
        <p14:creationId xmlns:p14="http://schemas.microsoft.com/office/powerpoint/2010/main" val="14613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6114-7070-4D41-999C-006FF65C4CA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 – Operator Precedence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Ambiguous grammars (because of ambiguous operators) can be disambiguated according to the precedence and associativity rules.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E </a:t>
            </a:r>
            <a:r>
              <a:rPr lang="en-US" altLang="en-US" dirty="0">
                <a:sym typeface="Symbol" panose="05050102010706020507" pitchFamily="18" charset="2"/>
              </a:rPr>
              <a:t> E+E  |  E*E  |  E^E  |  id  |  (E)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   </a:t>
            </a:r>
            <a:r>
              <a:rPr lang="en-US" altLang="en-US" sz="1800" dirty="0">
                <a:sym typeface="Symbol" panose="05050102010706020507" pitchFamily="18" charset="2"/>
              </a:rPr>
              <a:t>disambiguate the grammar </a:t>
            </a:r>
            <a:r>
              <a:rPr lang="en-US" altLang="en-US" sz="1800" dirty="0" smtClean="0">
                <a:sym typeface="Symbol" panose="05050102010706020507" pitchFamily="18" charset="2"/>
              </a:rPr>
              <a:t>according to precedence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	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precedence</a:t>
            </a:r>
            <a:r>
              <a:rPr lang="en-US" altLang="en-US" sz="1800" dirty="0">
                <a:sym typeface="Symbol" panose="05050102010706020507" pitchFamily="18" charset="2"/>
              </a:rPr>
              <a:t>:  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^ </a:t>
            </a:r>
            <a:r>
              <a:rPr lang="en-US" altLang="en-US" sz="1800" dirty="0">
                <a:sym typeface="Symbol" panose="05050102010706020507" pitchFamily="18" charset="2"/>
              </a:rPr>
              <a:t>  (right to left)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			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1800" dirty="0">
                <a:sym typeface="Symbol" panose="05050102010706020507" pitchFamily="18" charset="2"/>
              </a:rPr>
              <a:t>   (left to right)</a:t>
            </a: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			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sym typeface="Symbol" panose="05050102010706020507" pitchFamily="18" charset="2"/>
              </a:rPr>
              <a:t>   (left to right</a:t>
            </a:r>
            <a:r>
              <a:rPr lang="en-US" altLang="en-US" sz="1800" dirty="0" smtClean="0"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en-US" sz="1800" dirty="0" smtClean="0">
                <a:sym typeface="Symbol" panose="05050102010706020507" pitchFamily="18" charset="2"/>
              </a:rPr>
              <a:t>       </a:t>
            </a:r>
            <a:r>
              <a:rPr lang="en-US" altLang="en-US" sz="1800" dirty="0" smtClean="0">
                <a:solidFill>
                  <a:srgbClr val="FF0000"/>
                </a:solidFill>
                <a:sym typeface="Symbol" panose="05050102010706020507" pitchFamily="18" charset="2"/>
              </a:rPr>
              <a:t>Revised grammar</a:t>
            </a:r>
            <a:endParaRPr lang="en-US" altLang="en-US" sz="1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E  E+T  |  T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T  T*F  |  F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F  G^F  |  G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G  id  |  (E)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066800" y="3200400"/>
            <a:ext cx="58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ym typeface="Symbol" panose="05050102010706020507" pitchFamily="18" charset="2"/>
              </a:rPr>
              <a:t></a:t>
            </a: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13712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Ambiguity from a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Introducing Some </a:t>
            </a:r>
            <a:r>
              <a:rPr lang="en-US" smtClean="0"/>
              <a:t>Rule (like </a:t>
            </a:r>
            <a:r>
              <a:rPr lang="en-US" dirty="0" smtClean="0"/>
              <a:t>which else to consider with closest if or </a:t>
            </a:r>
            <a:r>
              <a:rPr lang="en-US" smtClean="0"/>
              <a:t>farthest if)</a:t>
            </a:r>
            <a:endParaRPr lang="en-US" dirty="0" smtClean="0"/>
          </a:p>
          <a:p>
            <a:r>
              <a:rPr lang="en-US" dirty="0" smtClean="0"/>
              <a:t>By modifying Grammar (No universal algorithm exist)</a:t>
            </a:r>
          </a:p>
          <a:p>
            <a:r>
              <a:rPr lang="en-US" dirty="0" smtClean="0"/>
              <a:t>By introducing brackets, punctuation marks</a:t>
            </a:r>
          </a:p>
          <a:p>
            <a:r>
              <a:rPr lang="en-US" dirty="0" smtClean="0"/>
              <a:t>By introducing different Keywords. (like </a:t>
            </a:r>
            <a:r>
              <a:rPr lang="en-US" dirty="0" err="1" smtClean="0"/>
              <a:t>elsif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Usually ambiguity is property of grammar, but sometimes language constructs itself are ambiguous.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D8C0B-1138-4E6F-915E-1B8E54F6FBA3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3600" dirty="0" smtClean="0">
                <a:sym typeface="Wingdings" panose="05000000000000000000" pitchFamily="2" charset="2"/>
              </a:rPr>
              <a:t>Example 1:</a:t>
            </a:r>
          </a:p>
          <a:p>
            <a:pPr>
              <a:buNone/>
            </a:pPr>
            <a:r>
              <a:rPr lang="en-US" altLang="en-US" sz="3200" dirty="0" smtClean="0">
                <a:sym typeface="Wingdings" panose="05000000000000000000" pitchFamily="2" charset="2"/>
              </a:rPr>
              <a:t>A  </a:t>
            </a:r>
            <a:r>
              <a:rPr lang="en-US" altLang="en-US" sz="3200" dirty="0">
                <a:sym typeface="Symbol" panose="05050102010706020507" pitchFamily="18" charset="2"/>
              </a:rPr>
              <a:t> </a:t>
            </a:r>
            <a:r>
              <a:rPr lang="en-US" altLang="en-US" sz="3200" dirty="0" smtClean="0">
                <a:sym typeface="Symbol" panose="05050102010706020507" pitchFamily="18" charset="2"/>
              </a:rPr>
              <a:t> </a:t>
            </a:r>
            <a:r>
              <a:rPr lang="en-US" altLang="en-US" sz="32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3200" dirty="0" err="1" smtClean="0">
                <a:sym typeface="Symbol" panose="05050102010706020507" pitchFamily="18" charset="2"/>
              </a:rPr>
              <a:t>X</a:t>
            </a:r>
            <a:r>
              <a:rPr lang="en-US" altLang="en-US" sz="3200" dirty="0" smtClean="0">
                <a:sym typeface="Symbol" panose="05050102010706020507" pitchFamily="18" charset="2"/>
              </a:rPr>
              <a:t> | </a:t>
            </a:r>
            <a:r>
              <a:rPr lang="en-US" altLang="en-US" sz="32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3200" dirty="0" err="1" smtClean="0">
                <a:sym typeface="Symbol" panose="05050102010706020507" pitchFamily="18" charset="2"/>
              </a:rPr>
              <a:t>Y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en-US" sz="3000" dirty="0" smtClean="0">
                <a:sym typeface="Wingdings" panose="05000000000000000000" pitchFamily="2" charset="2"/>
              </a:rPr>
              <a:t>On the right hand side of both productions, a is common</a:t>
            </a:r>
          </a:p>
          <a:p>
            <a:pPr lvl="1">
              <a:buFontTx/>
              <a:buNone/>
            </a:pPr>
            <a:endParaRPr lang="en-US" altLang="en-US" sz="3000" dirty="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3600" dirty="0" smtClean="0">
                <a:sym typeface="Wingdings" panose="05000000000000000000" pitchFamily="2" charset="2"/>
              </a:rPr>
              <a:t>Example 2:</a:t>
            </a:r>
            <a:endParaRPr lang="en-US" altLang="en-US" sz="3600" dirty="0" smtClean="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3200" dirty="0" err="1" smtClean="0">
                <a:sym typeface="Wingdings" panose="05000000000000000000" pitchFamily="2" charset="2"/>
              </a:rPr>
              <a:t>stmt</a:t>
            </a:r>
            <a:r>
              <a:rPr lang="en-US" altLang="en-US" sz="3200" dirty="0" smtClean="0">
                <a:sym typeface="Wingdings" panose="05000000000000000000" pitchFamily="2" charset="2"/>
              </a:rPr>
              <a:t>  </a:t>
            </a:r>
            <a:r>
              <a:rPr lang="en-US" altLang="en-US" sz="3200" dirty="0" smtClean="0">
                <a:sym typeface="Symbol" panose="05050102010706020507" pitchFamily="18" charset="2"/>
              </a:rPr>
              <a:t> 	</a:t>
            </a:r>
            <a:r>
              <a:rPr lang="en-US" alt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expr  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3200" dirty="0" err="1">
                <a:solidFill>
                  <a:srgbClr val="FF0000"/>
                </a:solidFill>
                <a:sym typeface="Symbol" panose="05050102010706020507" pitchFamily="18" charset="2"/>
              </a:rPr>
              <a:t>stmt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3200" dirty="0">
                <a:latin typeface="Courier New" panose="02070309020205020404" pitchFamily="49" charset="0"/>
                <a:sym typeface="Symbol" panose="05050102010706020507" pitchFamily="18" charset="2"/>
              </a:rPr>
              <a:t>else</a:t>
            </a:r>
            <a:r>
              <a:rPr lang="en-US" altLang="en-US" sz="3200" dirty="0">
                <a:sym typeface="Symbol" panose="05050102010706020507" pitchFamily="18" charset="2"/>
              </a:rPr>
              <a:t>  </a:t>
            </a:r>
            <a:r>
              <a:rPr lang="en-US" altLang="en-US" sz="3200" dirty="0" err="1">
                <a:sym typeface="Symbol" panose="05050102010706020507" pitchFamily="18" charset="2"/>
              </a:rPr>
              <a:t>stmt</a:t>
            </a:r>
            <a:r>
              <a:rPr lang="en-US" altLang="en-US" sz="3200" dirty="0">
                <a:sym typeface="Symbol" panose="05050102010706020507" pitchFamily="18" charset="2"/>
              </a:rPr>
              <a:t>    |</a:t>
            </a:r>
          </a:p>
          <a:p>
            <a:pPr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		 </a:t>
            </a:r>
            <a:r>
              <a:rPr lang="en-US" altLang="en-US" sz="3200" dirty="0" smtClean="0">
                <a:sym typeface="Symbol" panose="05050102010706020507" pitchFamily="18" charset="2"/>
              </a:rPr>
              <a:t>    	</a:t>
            </a:r>
            <a:r>
              <a:rPr lang="en-US" alt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expr  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3200" dirty="0" err="1">
                <a:solidFill>
                  <a:srgbClr val="FF0000"/>
                </a:solidFill>
                <a:sym typeface="Symbol" panose="05050102010706020507" pitchFamily="18" charset="2"/>
              </a:rPr>
              <a:t>stmt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en-US" sz="32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742950" lvl="2" indent="-342900">
              <a:buNone/>
            </a:pPr>
            <a:r>
              <a:rPr lang="en-US" altLang="en-US" sz="2800" dirty="0">
                <a:sym typeface="Wingdings" panose="05000000000000000000" pitchFamily="2" charset="2"/>
              </a:rPr>
              <a:t>On the right hand side of both productions, </a:t>
            </a:r>
            <a:r>
              <a:rPr lang="en-US" altLang="en-US" sz="2800" dirty="0" smtClean="0">
                <a:sym typeface="Wingdings" panose="05000000000000000000" pitchFamily="2" charset="2"/>
              </a:rPr>
              <a:t>if expr then </a:t>
            </a:r>
            <a:r>
              <a:rPr lang="en-US" altLang="en-US" sz="2800" dirty="0" err="1" smtClean="0">
                <a:sym typeface="Wingdings" panose="05000000000000000000" pitchFamily="2" charset="2"/>
              </a:rPr>
              <a:t>stmt</a:t>
            </a:r>
            <a:r>
              <a:rPr lang="en-US" altLang="en-US" sz="2800" dirty="0" smtClean="0">
                <a:sym typeface="Wingdings" panose="05000000000000000000" pitchFamily="2" charset="2"/>
              </a:rPr>
              <a:t> </a:t>
            </a:r>
            <a:r>
              <a:rPr lang="en-US" altLang="en-US" sz="2800" dirty="0">
                <a:sym typeface="Wingdings" panose="05000000000000000000" pitchFamily="2" charset="2"/>
              </a:rPr>
              <a:t>is common</a:t>
            </a:r>
          </a:p>
          <a:p>
            <a:pPr>
              <a:buFontTx/>
              <a:buNone/>
            </a:pPr>
            <a:endParaRPr lang="en-US" altLang="en-US" sz="3600" dirty="0">
              <a:sym typeface="Symbol" panose="05050102010706020507" pitchFamily="18" charset="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914400"/>
          </a:xfrm>
        </p:spPr>
        <p:txBody>
          <a:bodyPr/>
          <a:lstStyle/>
          <a:p>
            <a:r>
              <a:rPr lang="en-US" altLang="en-US" sz="3600" b="0" dirty="0" smtClean="0"/>
              <a:t>Left Factoring - Examples</a:t>
            </a:r>
            <a:endParaRPr lang="en-US" alt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6993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25" y="0"/>
            <a:ext cx="9372600" cy="685800"/>
          </a:xfrm>
        </p:spPr>
        <p:txBody>
          <a:bodyPr/>
          <a:lstStyle/>
          <a:p>
            <a:r>
              <a:rPr lang="en-US" dirty="0" smtClean="0"/>
              <a:t>Types of Parsers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68725" y="685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Parsers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889372"/>
            <a:ext cx="1733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Universal Parsers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25725" y="1820602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Top Down Parsers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54183" y="1797935"/>
            <a:ext cx="1451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Hybrid Parsers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2023" y="1759736"/>
            <a:ext cx="271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Bottom Up Parsers (Shift reduce)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5425" y="3459540"/>
            <a:ext cx="175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Earley’s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5425" y="4754940"/>
            <a:ext cx="1755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Cocke</a:t>
            </a:r>
            <a:r>
              <a:rPr lang="en-US" dirty="0" smtClean="0"/>
              <a:t> Younger </a:t>
            </a:r>
            <a:r>
              <a:rPr lang="en-US" dirty="0" err="1" smtClean="0"/>
              <a:t>Kasomi</a:t>
            </a:r>
            <a:r>
              <a:rPr lang="en-US" dirty="0" smtClean="0"/>
              <a:t> (CYK)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2"/>
          </p:cNvCxnSpPr>
          <p:nvPr/>
        </p:nvCxnSpPr>
        <p:spPr bwMode="auto">
          <a:xfrm>
            <a:off x="4911725" y="1147465"/>
            <a:ext cx="0" cy="269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832059" y="1439231"/>
            <a:ext cx="8313526" cy="7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9" idx="0"/>
          </p:cNvCxnSpPr>
          <p:nvPr/>
        </p:nvCxnSpPr>
        <p:spPr bwMode="auto">
          <a:xfrm>
            <a:off x="9145585" y="1439231"/>
            <a:ext cx="34507" cy="358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endCxn id="7" idx="0"/>
          </p:cNvCxnSpPr>
          <p:nvPr/>
        </p:nvCxnSpPr>
        <p:spPr bwMode="auto">
          <a:xfrm>
            <a:off x="832059" y="1439231"/>
            <a:ext cx="34506" cy="450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8" idx="0"/>
          </p:cNvCxnSpPr>
          <p:nvPr/>
        </p:nvCxnSpPr>
        <p:spPr bwMode="auto">
          <a:xfrm>
            <a:off x="3768725" y="1439231"/>
            <a:ext cx="0" cy="3813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endCxn id="10" idx="0"/>
          </p:cNvCxnSpPr>
          <p:nvPr/>
        </p:nvCxnSpPr>
        <p:spPr bwMode="auto">
          <a:xfrm>
            <a:off x="6837362" y="1439231"/>
            <a:ext cx="72079" cy="3205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76200" y="2918039"/>
            <a:ext cx="0" cy="2415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76200" y="5334000"/>
            <a:ext cx="1492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endCxn id="11" idx="1"/>
          </p:cNvCxnSpPr>
          <p:nvPr/>
        </p:nvCxnSpPr>
        <p:spPr bwMode="auto">
          <a:xfrm>
            <a:off x="76200" y="3875038"/>
            <a:ext cx="14922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1981200" y="28956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Backtracking TDP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52875" y="304822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 Backtracking TDP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165350" y="3875038"/>
            <a:ext cx="1603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Bruteforce</a:t>
            </a:r>
            <a:endParaRPr lang="en-US" dirty="0" smtClean="0"/>
          </a:p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01988" y="4492704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Recursive Descent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57800" y="4578243"/>
            <a:ext cx="1579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Predictive Parsers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67200" y="5715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Recursive Predictive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01064" y="5714999"/>
            <a:ext cx="2340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 Recursive Predictive LL(1)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8" idx="2"/>
          </p:cNvCxnSpPr>
          <p:nvPr/>
        </p:nvCxnSpPr>
        <p:spPr bwMode="auto">
          <a:xfrm flipH="1">
            <a:off x="3048000" y="2651599"/>
            <a:ext cx="720725" cy="266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8" idx="2"/>
          </p:cNvCxnSpPr>
          <p:nvPr/>
        </p:nvCxnSpPr>
        <p:spPr bwMode="auto">
          <a:xfrm>
            <a:off x="3768725" y="2651599"/>
            <a:ext cx="955675" cy="373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stCxn id="46" idx="2"/>
            <a:endCxn id="48" idx="0"/>
          </p:cNvCxnSpPr>
          <p:nvPr/>
        </p:nvCxnSpPr>
        <p:spPr bwMode="auto">
          <a:xfrm flipH="1">
            <a:off x="2967038" y="3726597"/>
            <a:ext cx="4762" cy="1484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7" idx="2"/>
          </p:cNvCxnSpPr>
          <p:nvPr/>
        </p:nvCxnSpPr>
        <p:spPr bwMode="auto">
          <a:xfrm flipH="1">
            <a:off x="3962401" y="4248549"/>
            <a:ext cx="981074" cy="3234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47" idx="2"/>
          </p:cNvCxnSpPr>
          <p:nvPr/>
        </p:nvCxnSpPr>
        <p:spPr bwMode="auto">
          <a:xfrm>
            <a:off x="4943475" y="4248549"/>
            <a:ext cx="990600" cy="377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50" idx="2"/>
          </p:cNvCxnSpPr>
          <p:nvPr/>
        </p:nvCxnSpPr>
        <p:spPr bwMode="auto">
          <a:xfrm>
            <a:off x="6047581" y="5409240"/>
            <a:ext cx="962819" cy="305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50" idx="2"/>
            <a:endCxn id="51" idx="0"/>
          </p:cNvCxnSpPr>
          <p:nvPr/>
        </p:nvCxnSpPr>
        <p:spPr bwMode="auto">
          <a:xfrm flipH="1">
            <a:off x="4991100" y="5409240"/>
            <a:ext cx="1056481" cy="305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5552391" y="2628932"/>
            <a:ext cx="1596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39000" y="277463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LR Parsers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503100" y="3576935"/>
            <a:ext cx="168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LR(0)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480540" y="3943853"/>
            <a:ext cx="198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LR(1)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471966" y="4330900"/>
            <a:ext cx="235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Canonical LR(1)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503100" y="4777389"/>
            <a:ext cx="253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 Ahead LR(1)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10" idx="2"/>
          </p:cNvCxnSpPr>
          <p:nvPr/>
        </p:nvCxnSpPr>
        <p:spPr bwMode="auto">
          <a:xfrm flipH="1">
            <a:off x="6477003" y="2590733"/>
            <a:ext cx="432438" cy="1296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010399" y="2590733"/>
            <a:ext cx="457201" cy="129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>
            <a:off x="7389284" y="3236295"/>
            <a:ext cx="1" cy="15634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7389285" y="3581400"/>
            <a:ext cx="2307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7389285" y="3962400"/>
            <a:ext cx="2307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7389285" y="4343400"/>
            <a:ext cx="2307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/>
          <p:nvPr/>
        </p:nvCxnSpPr>
        <p:spPr bwMode="auto">
          <a:xfrm>
            <a:off x="7389284" y="4799705"/>
            <a:ext cx="2307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Elbow Connector 95"/>
          <p:cNvCxnSpPr>
            <a:stCxn id="7" idx="2"/>
          </p:cNvCxnSpPr>
          <p:nvPr/>
        </p:nvCxnSpPr>
        <p:spPr bwMode="auto">
          <a:xfrm rot="5400000">
            <a:off x="372548" y="2424022"/>
            <a:ext cx="197670" cy="790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998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D8C0B-1138-4E6F-915E-1B8E54F6FBA3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Left-Factoring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A predictive parser (a top-down parser without backtracking) insists  that the grammar must be </a:t>
            </a:r>
            <a:r>
              <a:rPr lang="en-US" altLang="en-US" sz="3600" i="1" dirty="0"/>
              <a:t>left-factored</a:t>
            </a:r>
            <a:r>
              <a:rPr lang="en-US" altLang="en-US" sz="3600" dirty="0"/>
              <a:t>.</a:t>
            </a:r>
          </a:p>
          <a:p>
            <a:endParaRPr lang="en-US" altLang="en-US" sz="3600" dirty="0"/>
          </a:p>
          <a:p>
            <a:pPr algn="ctr">
              <a:buFontTx/>
              <a:buNone/>
            </a:pPr>
            <a:r>
              <a:rPr lang="en-US" altLang="en-US" sz="3600" dirty="0"/>
              <a:t>	</a:t>
            </a:r>
            <a:r>
              <a:rPr lang="en-US" altLang="en-US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en-US" alt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new equivalent grammar suitable for predictive parsing</a:t>
            </a:r>
          </a:p>
          <a:p>
            <a:pPr>
              <a:buFontTx/>
              <a:buNone/>
            </a:pPr>
            <a:endParaRPr lang="en-US" altLang="en-US" sz="3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32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690CB-E967-4B62-A14E-C53B2934471D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Left-Factoring (cont.)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general,</a:t>
            </a:r>
          </a:p>
          <a:p>
            <a:endParaRPr lang="en-US" altLang="en-US" sz="800" dirty="0"/>
          </a:p>
          <a:p>
            <a:pPr>
              <a:buFontTx/>
              <a:buNone/>
            </a:pPr>
            <a:r>
              <a:rPr lang="en-US" altLang="en-US" dirty="0"/>
              <a:t>	A </a:t>
            </a:r>
            <a:r>
              <a:rPr lang="en-US" altLang="en-US" dirty="0">
                <a:sym typeface="Symbol" panose="05050102010706020507" pitchFamily="18" charset="2"/>
              </a:rPr>
              <a:t>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|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		where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 is non-empty and the first symbols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	of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(if they have one</a:t>
            </a:r>
            <a:r>
              <a:rPr lang="en-US" altLang="en-US" dirty="0" smtClean="0">
                <a:sym typeface="Symbol" panose="05050102010706020507" pitchFamily="18" charset="2"/>
              </a:rPr>
              <a:t>) are </a:t>
            </a:r>
            <a:r>
              <a:rPr lang="en-US" altLang="en-US" dirty="0">
                <a:sym typeface="Symbol" panose="05050102010706020507" pitchFamily="18" charset="2"/>
              </a:rPr>
              <a:t>different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when processing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we cannot know whether </a:t>
            </a:r>
            <a:r>
              <a:rPr lang="en-US" altLang="en-US" dirty="0" smtClean="0">
                <a:sym typeface="Symbol" panose="05050102010706020507" pitchFamily="18" charset="2"/>
              </a:rPr>
              <a:t>to expand production A to  </a:t>
            </a:r>
            <a:r>
              <a:rPr lang="en-US" altLang="en-US" dirty="0">
                <a:sym typeface="Symbol" panose="05050102010706020507" pitchFamily="18" charset="2"/>
              </a:rPr>
              <a:t>to 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  or     </a:t>
            </a:r>
            <a:r>
              <a:rPr lang="en-US" altLang="en-US" dirty="0" smtClean="0">
                <a:sym typeface="Symbol" panose="05050102010706020507" pitchFamily="18" charset="2"/>
              </a:rPr>
              <a:t>to </a:t>
            </a:r>
            <a:r>
              <a:rPr lang="en-US" altLang="en-US" dirty="0">
                <a:sym typeface="Symbol" panose="05050102010706020507" pitchFamily="18" charset="2"/>
              </a:rPr>
              <a:t>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But, if we re-write the grammar as </a:t>
            </a:r>
            <a:r>
              <a:rPr lang="en-US" altLang="en-US" dirty="0" smtClean="0">
                <a:sym typeface="Symbol" panose="05050102010706020507" pitchFamily="18" charset="2"/>
              </a:rPr>
              <a:t>follows by factoring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 (taking it common in both productions, like in elementary algebra)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 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</a:p>
          <a:p>
            <a:pPr>
              <a:buFontTx/>
              <a:buNone/>
            </a:pPr>
            <a:r>
              <a:rPr lang="en-US" altLang="en-US" baseline="30000" dirty="0">
                <a:sym typeface="Symbol" panose="05050102010706020507" pitchFamily="18" charset="2"/>
              </a:rPr>
              <a:t>		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A’ </a:t>
            </a:r>
            <a:r>
              <a:rPr lang="en-US" altLang="en-US" dirty="0">
                <a:sym typeface="Symbol" panose="05050102010706020507" pitchFamily="18" charset="2"/>
              </a:rPr>
              <a:t>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|   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	</a:t>
            </a:r>
            <a:r>
              <a:rPr lang="en-US" altLang="en-US" dirty="0" smtClean="0">
                <a:sym typeface="Symbol" panose="05050102010706020507" pitchFamily="18" charset="2"/>
              </a:rPr>
              <a:t>         so</a:t>
            </a:r>
            <a:r>
              <a:rPr lang="en-US" altLang="en-US" dirty="0">
                <a:sym typeface="Symbol" panose="05050102010706020507" pitchFamily="18" charset="2"/>
              </a:rPr>
              <a:t>, we can immediately expand A to A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59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78033D-0BBF-4C93-BDAF-8C8E65524197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Left-Factoring </a:t>
            </a:r>
            <a:r>
              <a:rPr lang="en-US" altLang="en-US" dirty="0" smtClean="0"/>
              <a:t>- </a:t>
            </a:r>
            <a:r>
              <a:rPr lang="en-US" altLang="en-US" dirty="0"/>
              <a:t>Algorithm 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For each non-terminal A with two or more alternatives (production rules) with a common non-empty prefix, let say</a:t>
            </a:r>
          </a:p>
          <a:p>
            <a:endParaRPr lang="en-US" altLang="en-US" sz="800" dirty="0"/>
          </a:p>
          <a:p>
            <a:pPr>
              <a:buFontTx/>
              <a:buNone/>
            </a:pPr>
            <a:r>
              <a:rPr lang="en-US" altLang="en-US" dirty="0"/>
              <a:t>		 A </a:t>
            </a:r>
            <a:r>
              <a:rPr lang="en-US" altLang="en-US" dirty="0">
                <a:sym typeface="Symbol" panose="05050102010706020507" pitchFamily="18" charset="2"/>
              </a:rPr>
              <a:t>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</a:t>
            </a:r>
            <a:r>
              <a:rPr lang="en-US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| ... | </a:t>
            </a:r>
            <a:r>
              <a:rPr lang="en-US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n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 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</a:t>
            </a:r>
            <a:r>
              <a:rPr lang="en-US" altLang="en-US" baseline="-25000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convert it into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 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|  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</a:t>
            </a:r>
            <a:r>
              <a:rPr lang="en-US" altLang="en-US" baseline="-25000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</a:t>
            </a:r>
            <a:r>
              <a:rPr lang="en-US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| ... | </a:t>
            </a:r>
            <a:r>
              <a:rPr lang="en-US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n </a:t>
            </a: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52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683BD2-FB36-422E-92FB-508F7A6D8BA8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Left-Factoring – Example1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u="sng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eB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fB</a:t>
            </a:r>
            <a:endParaRPr lang="en-US" altLang="en-US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600" dirty="0">
                <a:sym typeface="Symbol" panose="05050102010706020507" pitchFamily="18" charset="2"/>
              </a:rPr>
              <a:t>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 err="1">
                <a:sym typeface="Symbol" panose="05050102010706020507" pitchFamily="18" charset="2"/>
              </a:rPr>
              <a:t>aA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ym typeface="Symbol" panose="05050102010706020507" pitchFamily="18" charset="2"/>
              </a:rPr>
              <a:t>eB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ym typeface="Symbol" panose="05050102010706020507" pitchFamily="18" charset="2"/>
              </a:rPr>
              <a:t>fB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bB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| B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600" dirty="0">
                <a:sym typeface="Symbol" panose="05050102010706020507" pitchFamily="18" charset="2"/>
              </a:rPr>
              <a:t>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 err="1">
                <a:sym typeface="Symbol" panose="05050102010706020507" pitchFamily="18" charset="2"/>
              </a:rPr>
              <a:t>aA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’’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 err="1"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| B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’’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g | 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eB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fB</a:t>
            </a:r>
            <a:endParaRPr lang="en-US" altLang="en-US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41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6165F5-8979-4403-9F28-F761F1CA2A69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Left-Factoring – Example2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a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| a | a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bc</a:t>
            </a:r>
            <a:r>
              <a:rPr lang="en-US" altLang="en-US" dirty="0">
                <a:sym typeface="Symbol" panose="05050102010706020507" pitchFamily="18" charset="2"/>
              </a:rPr>
              <a:t> | b		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</a:t>
            </a:r>
            <a:r>
              <a:rPr lang="en-US" altLang="en-US" sz="3600" dirty="0">
                <a:sym typeface="Symbol" panose="05050102010706020507" pitchFamily="18" charset="2"/>
              </a:rPr>
              <a:t>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ym typeface="Symbol" panose="05050102010706020507" pitchFamily="18" charset="2"/>
              </a:rPr>
              <a:t>| b				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A’  d |   | b |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bc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			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</a:t>
            </a:r>
            <a:r>
              <a:rPr lang="en-US" altLang="en-US" sz="3600" dirty="0">
                <a:sym typeface="Symbol" panose="05050102010706020507" pitchFamily="18" charset="2"/>
              </a:rPr>
              <a:t>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aA</a:t>
            </a:r>
            <a:r>
              <a:rPr lang="en-US" altLang="en-US" dirty="0">
                <a:sym typeface="Symbol" panose="05050102010706020507" pitchFamily="18" charset="2"/>
              </a:rPr>
              <a:t>’ | b				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A’  d |   | </a:t>
            </a:r>
            <a:r>
              <a:rPr lang="en-US" altLang="en-US" dirty="0" err="1">
                <a:sym typeface="Symbol" panose="05050102010706020507" pitchFamily="18" charset="2"/>
              </a:rPr>
              <a:t>b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’’</a:t>
            </a:r>
            <a:r>
              <a:rPr lang="en-US" altLang="en-US" dirty="0">
                <a:sym typeface="Symbol" panose="05050102010706020507" pitchFamily="18" charset="2"/>
              </a:rPr>
              <a:t>			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A’’    | c</a:t>
            </a:r>
            <a:r>
              <a:rPr lang="en-US" altLang="en-US" dirty="0">
                <a:sym typeface="Symbol" panose="05050102010706020507" pitchFamily="18" charset="2"/>
              </a:rPr>
              <a:t>					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98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8A7E-C5DA-4190-9B63-FBCF084D625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 Recursion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grammar is  </a:t>
            </a:r>
            <a:r>
              <a:rPr lang="en-US" altLang="en-US" b="1" i="1" dirty="0">
                <a:solidFill>
                  <a:srgbClr val="FF0000"/>
                </a:solidFill>
              </a:rPr>
              <a:t>left recursive</a:t>
            </a:r>
            <a:r>
              <a:rPr lang="en-US" altLang="en-US" dirty="0">
                <a:solidFill>
                  <a:srgbClr val="FF0000"/>
                </a:solidFill>
              </a:rPr>
              <a:t>  </a:t>
            </a:r>
            <a:r>
              <a:rPr lang="en-US" altLang="en-US" dirty="0"/>
              <a:t>if it has a non-terminal A such that there is  a derivation.</a:t>
            </a:r>
          </a:p>
          <a:p>
            <a:pPr>
              <a:buFontTx/>
              <a:buNone/>
            </a:pPr>
            <a:r>
              <a:rPr lang="en-US" altLang="en-US" sz="1000" dirty="0"/>
              <a:t>	</a:t>
            </a:r>
          </a:p>
          <a:p>
            <a:pPr>
              <a:buFontTx/>
              <a:buNone/>
            </a:pPr>
            <a:r>
              <a:rPr lang="en-US" altLang="en-US" dirty="0"/>
              <a:t>	 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	for some string  </a:t>
            </a:r>
            <a:r>
              <a:rPr lang="en-US" altLang="en-US" dirty="0" smtClean="0">
                <a:sym typeface="Symbol" panose="05050102010706020507" pitchFamily="18" charset="2"/>
              </a:rPr>
              <a:t> (where A is a non-terminal)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Top-down parsing</a:t>
            </a:r>
            <a:r>
              <a:rPr lang="en-US" altLang="en-US" dirty="0">
                <a:sym typeface="Symbol" panose="05050102010706020507" pitchFamily="18" charset="2"/>
              </a:rPr>
              <a:t> techniques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cannot</a:t>
            </a:r>
            <a:r>
              <a:rPr lang="en-US" altLang="en-US" dirty="0">
                <a:sym typeface="Symbol" panose="05050102010706020507" pitchFamily="18" charset="2"/>
              </a:rPr>
              <a:t> handle left-recursive grammars.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So, we have to convert our left-recursive grammar into an equivalent grammar which is not left-recursive.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left-recursion may appear in a single step of the derivation (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immediate left-recursion</a:t>
            </a:r>
            <a:r>
              <a:rPr lang="en-US" altLang="en-US" dirty="0">
                <a:sym typeface="Symbol" panose="05050102010706020507" pitchFamily="18" charset="2"/>
              </a:rPr>
              <a:t>), </a:t>
            </a:r>
            <a:r>
              <a:rPr lang="en-US" altLang="en-US" dirty="0" smtClean="0">
                <a:sym typeface="Symbol" panose="05050102010706020507" pitchFamily="18" charset="2"/>
              </a:rPr>
              <a:t/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or </a:t>
            </a:r>
            <a:r>
              <a:rPr lang="en-US" altLang="en-US" dirty="0">
                <a:sym typeface="Symbol" panose="05050102010706020507" pitchFamily="18" charset="2"/>
              </a:rPr>
              <a:t>may appear in more than one step of </a:t>
            </a:r>
            <a:r>
              <a:rPr lang="en-US" altLang="en-US" dirty="0" smtClean="0">
                <a:sym typeface="Symbol" panose="05050102010706020507" pitchFamily="18" charset="2"/>
              </a:rPr>
              <a:t>the </a:t>
            </a:r>
            <a:r>
              <a:rPr lang="en-US" altLang="en-US" dirty="0">
                <a:sym typeface="Symbol" panose="05050102010706020507" pitchFamily="18" charset="2"/>
              </a:rPr>
              <a:t>derivation.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1143000" y="2209800"/>
            <a:ext cx="284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09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D11C-9A15-4912-A012-DB2D86BB0037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Immediate </a:t>
            </a:r>
            <a:r>
              <a:rPr lang="en-US" altLang="en-US" dirty="0" smtClean="0"/>
              <a:t>Left-Recursion - Algorithm</a:t>
            </a:r>
            <a:endParaRPr lang="en-US" altLang="en-US" dirty="0"/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657487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 |       	where  does not start with A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200" dirty="0">
                <a:sym typeface="Symbol" panose="05050102010706020507" pitchFamily="18" charset="2"/>
              </a:rPr>
              <a:t></a:t>
            </a:r>
            <a:r>
              <a:rPr lang="en-US" altLang="en-US" dirty="0">
                <a:sym typeface="Symbol" panose="05050102010706020507" pitchFamily="18" charset="2"/>
              </a:rPr>
              <a:t>	eliminate immediate left </a:t>
            </a:r>
            <a:r>
              <a:rPr lang="en-US" altLang="en-US" dirty="0" smtClean="0">
                <a:sym typeface="Symbol" panose="05050102010706020507" pitchFamily="18" charset="2"/>
              </a:rPr>
              <a:t>recursion by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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  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ym typeface="Symbol" panose="05050102010706020507" pitchFamily="18" charset="2"/>
              </a:rPr>
              <a:t>  an </a:t>
            </a:r>
            <a:r>
              <a:rPr lang="en-US" altLang="en-US" dirty="0">
                <a:sym typeface="Symbol" panose="05050102010706020507" pitchFamily="18" charset="2"/>
              </a:rPr>
              <a:t>equivalent grammar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685800" y="4114800"/>
            <a:ext cx="892327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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</a:t>
            </a:r>
            <a:r>
              <a:rPr lang="en-US" altLang="en-US" baseline="-25000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|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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	where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... 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do not start with A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200" dirty="0">
                <a:sym typeface="Symbol" panose="05050102010706020507" pitchFamily="18" charset="2"/>
              </a:rPr>
              <a:t></a:t>
            </a:r>
            <a:r>
              <a:rPr lang="en-US" altLang="en-US" dirty="0">
                <a:sym typeface="Symbol" panose="05050102010706020507" pitchFamily="18" charset="2"/>
              </a:rPr>
              <a:t>	eliminate immediate left recursion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baseline="30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| ... | 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 </a:t>
            </a:r>
            <a:r>
              <a:rPr lang="en-US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... | </a:t>
            </a:r>
            <a:r>
              <a:rPr lang="en-US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 </a:t>
            </a:r>
            <a:r>
              <a:rPr lang="en-US" altLang="en-US" dirty="0">
                <a:sym typeface="Symbol" panose="05050102010706020507" pitchFamily="18" charset="2"/>
              </a:rPr>
              <a:t>		an equivalent grammar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381000" y="3657600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In general,</a:t>
            </a:r>
          </a:p>
        </p:txBody>
      </p:sp>
    </p:spTree>
    <p:extLst>
      <p:ext uri="{BB962C8B-B14F-4D97-AF65-F5344CB8AC3E}">
        <p14:creationId xmlns:p14="http://schemas.microsoft.com/office/powerpoint/2010/main" val="11654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C8A8-D5CA-45F4-B427-C4D92C08D83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Immediate Left-Recursion -- Example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586200" y="1240050"/>
            <a:ext cx="2070695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E 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dirty="0" smtClean="0">
                <a:sym typeface="Symbol" panose="05050102010706020507" pitchFamily="18" charset="2"/>
              </a:rPr>
              <a:t> + T  </a:t>
            </a:r>
            <a:r>
              <a:rPr lang="en-US" altLang="en-US" dirty="0">
                <a:sym typeface="Symbol" panose="05050102010706020507" pitchFamily="18" charset="2"/>
              </a:rPr>
              <a:t>|  T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T  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T</a:t>
            </a:r>
            <a:r>
              <a:rPr lang="en-US" altLang="en-US" dirty="0" smtClean="0">
                <a:sym typeface="Symbol" panose="05050102010706020507" pitchFamily="18" charset="2"/>
              </a:rPr>
              <a:t> * F  </a:t>
            </a:r>
            <a:r>
              <a:rPr lang="en-US" altLang="en-US" dirty="0">
                <a:sym typeface="Symbol" panose="05050102010706020507" pitchFamily="18" charset="2"/>
              </a:rPr>
              <a:t>|  F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F  id  |  (E)</a:t>
            </a:r>
          </a:p>
          <a:p>
            <a:endParaRPr lang="en-US" altLang="en-US" dirty="0"/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647979" y="4141644"/>
            <a:ext cx="1947136" cy="26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E  T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endParaRPr lang="en-US" altLang="en-US" baseline="-25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+T E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| 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T  F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’</a:t>
            </a:r>
            <a:endParaRPr lang="en-US" altLang="en-US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  *F T</a:t>
            </a:r>
            <a:r>
              <a:rPr lang="en-US" alt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  | 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F  id  |  (E)</a:t>
            </a:r>
          </a:p>
          <a:p>
            <a:endParaRPr lang="en-US" altLang="en-US" dirty="0"/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1889125" y="2784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671122" y="3284093"/>
            <a:ext cx="5278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anose="05050102010706020507" pitchFamily="18" charset="2"/>
              </a:rPr>
              <a:t></a:t>
            </a:r>
            <a:r>
              <a:rPr lang="en-US" altLang="en-US" dirty="0">
                <a:sym typeface="Symbol" panose="05050102010706020507" pitchFamily="18" charset="2"/>
              </a:rPr>
              <a:t> 	eliminate immediate left recursion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310341" y="1171851"/>
            <a:ext cx="6574877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 |       	where  does not start with A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200" dirty="0">
                <a:sym typeface="Symbol" panose="05050102010706020507" pitchFamily="18" charset="2"/>
              </a:rPr>
              <a:t></a:t>
            </a:r>
            <a:r>
              <a:rPr lang="en-US" altLang="en-US" dirty="0">
                <a:sym typeface="Symbol" panose="05050102010706020507" pitchFamily="18" charset="2"/>
              </a:rPr>
              <a:t>	eliminate immediate left </a:t>
            </a:r>
            <a:r>
              <a:rPr lang="en-US" altLang="en-US" dirty="0" smtClean="0">
                <a:sym typeface="Symbol" panose="05050102010706020507" pitchFamily="18" charset="2"/>
              </a:rPr>
              <a:t>recursion by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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  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ym typeface="Symbol" panose="05050102010706020507" pitchFamily="18" charset="2"/>
              </a:rPr>
              <a:t>  an </a:t>
            </a:r>
            <a:r>
              <a:rPr lang="en-US" altLang="en-US" dirty="0">
                <a:sym typeface="Symbol" panose="05050102010706020507" pitchFamily="18" charset="2"/>
              </a:rPr>
              <a:t>equivalent grammar</a:t>
            </a:r>
          </a:p>
        </p:txBody>
      </p:sp>
    </p:spTree>
    <p:extLst>
      <p:ext uri="{BB962C8B-B14F-4D97-AF65-F5344CB8AC3E}">
        <p14:creationId xmlns:p14="http://schemas.microsoft.com/office/powerpoint/2010/main" val="39464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AA8C-5010-4230-8996-9BE796684C9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Left-Recursion </a:t>
            </a:r>
            <a:r>
              <a:rPr lang="en-US" altLang="en-US" dirty="0" smtClean="0"/>
              <a:t>- </a:t>
            </a:r>
            <a:r>
              <a:rPr lang="en-US" altLang="en-US" dirty="0"/>
              <a:t>Problem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86391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 A grammar cannot be immediately left-recursive, but it still can be </a:t>
            </a:r>
          </a:p>
          <a:p>
            <a:r>
              <a:rPr lang="en-US" altLang="en-US" dirty="0"/>
              <a:t>   left-recursive.</a:t>
            </a:r>
          </a:p>
          <a:p>
            <a:pPr>
              <a:buFontTx/>
              <a:buChar char="•"/>
            </a:pPr>
            <a:r>
              <a:rPr lang="en-US" altLang="en-US" dirty="0"/>
              <a:t>  By just eliminating the immediate left-recursion, we may not get </a:t>
            </a:r>
          </a:p>
          <a:p>
            <a:r>
              <a:rPr lang="en-US" altLang="en-US" dirty="0"/>
              <a:t>   a grammar which is not left-recursive.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746125" y="3470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609600" y="3124200"/>
            <a:ext cx="884248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	S 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a | b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dirty="0" err="1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| d	This grammar is not immediately left-recursive,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			but it is still left-recursive.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u="sng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 Aa  </a:t>
            </a:r>
            <a:r>
              <a:rPr lang="en-US" altLang="en-US" u="sng" dirty="0" err="1">
                <a:sym typeface="Symbol" panose="05050102010706020507" pitchFamily="18" charset="2"/>
              </a:rPr>
              <a:t>S</a:t>
            </a:r>
            <a:r>
              <a:rPr lang="en-US" altLang="en-US" dirty="0" err="1">
                <a:sym typeface="Symbol" panose="05050102010706020507" pitchFamily="18" charset="2"/>
              </a:rPr>
              <a:t>ca</a:t>
            </a:r>
            <a:r>
              <a:rPr lang="en-US" altLang="en-US" dirty="0">
                <a:sym typeface="Symbol" panose="05050102010706020507" pitchFamily="18" charset="2"/>
              </a:rPr>
              <a:t>    	or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u="sng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 </a:t>
            </a:r>
            <a:r>
              <a:rPr lang="en-US" altLang="en-US" dirty="0" err="1">
                <a:sym typeface="Symbol" panose="05050102010706020507" pitchFamily="18" charset="2"/>
              </a:rPr>
              <a:t>Sc</a:t>
            </a:r>
            <a:r>
              <a:rPr lang="en-US" altLang="en-US" dirty="0">
                <a:sym typeface="Symbol" panose="05050102010706020507" pitchFamily="18" charset="2"/>
              </a:rPr>
              <a:t>  </a:t>
            </a:r>
            <a:r>
              <a:rPr lang="en-US" altLang="en-US" u="sng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ac</a:t>
            </a:r>
            <a:r>
              <a:rPr lang="en-US" altLang="en-US" dirty="0">
                <a:sym typeface="Symbol" panose="05050102010706020507" pitchFamily="18" charset="2"/>
              </a:rPr>
              <a:t> 	causes to a left-recursion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  So, we have to eliminate all left-recursions from our grammar</a:t>
            </a:r>
          </a:p>
        </p:txBody>
      </p:sp>
    </p:spTree>
    <p:extLst>
      <p:ext uri="{BB962C8B-B14F-4D97-AF65-F5344CB8AC3E}">
        <p14:creationId xmlns:p14="http://schemas.microsoft.com/office/powerpoint/2010/main" val="25859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3C45-C277-4569-93C4-4DD8C2E2D0D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Eliminate Left-Recursion </a:t>
            </a:r>
            <a:r>
              <a:rPr lang="en-US" altLang="en-US" sz="3600" dirty="0" smtClean="0"/>
              <a:t>- </a:t>
            </a:r>
            <a:r>
              <a:rPr lang="en-US" altLang="en-US" sz="3600" dirty="0"/>
              <a:t>Algorithm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altLang="en-US" dirty="0"/>
              <a:t>- Arrange non-terminals in some order:  A</a:t>
            </a:r>
            <a:r>
              <a:rPr lang="en-US" altLang="en-US" baseline="-25000" dirty="0"/>
              <a:t>1</a:t>
            </a:r>
            <a:r>
              <a:rPr lang="en-US" altLang="en-US" dirty="0"/>
              <a:t> ... A</a:t>
            </a:r>
            <a:r>
              <a:rPr lang="en-US" altLang="en-US" baseline="-25000" dirty="0"/>
              <a:t>n</a:t>
            </a:r>
            <a:endParaRPr lang="en-US" altLang="en-US" dirty="0"/>
          </a:p>
          <a:p>
            <a:pPr marL="457200" indent="-457200">
              <a:buFontTx/>
              <a:buNone/>
            </a:pPr>
            <a:r>
              <a:rPr lang="en-US" altLang="en-US" b="1" dirty="0"/>
              <a:t>- for</a:t>
            </a:r>
            <a:r>
              <a:rPr lang="en-US" altLang="en-US" dirty="0"/>
              <a:t>  </a:t>
            </a:r>
            <a:r>
              <a:rPr lang="en-US" altLang="en-US" dirty="0" err="1"/>
              <a:t>i</a:t>
            </a:r>
            <a:r>
              <a:rPr lang="en-US" altLang="en-US" dirty="0"/>
              <a:t>  </a:t>
            </a:r>
            <a:r>
              <a:rPr lang="en-US" altLang="en-US" b="1" dirty="0">
                <a:sym typeface="Symbol" panose="05050102010706020507" pitchFamily="18" charset="2"/>
              </a:rPr>
              <a:t>from</a:t>
            </a:r>
            <a:r>
              <a:rPr lang="en-US" altLang="en-US" dirty="0">
                <a:sym typeface="Symbol" panose="05050102010706020507" pitchFamily="18" charset="2"/>
              </a:rPr>
              <a:t>  1  </a:t>
            </a:r>
            <a:r>
              <a:rPr lang="en-US" altLang="en-US" b="1" dirty="0">
                <a:sym typeface="Symbol" panose="05050102010706020507" pitchFamily="18" charset="2"/>
              </a:rPr>
              <a:t>to </a:t>
            </a:r>
            <a:r>
              <a:rPr lang="en-US" altLang="en-US" dirty="0">
                <a:sym typeface="Symbol" panose="05050102010706020507" pitchFamily="18" charset="2"/>
              </a:rPr>
              <a:t> n  </a:t>
            </a:r>
            <a:r>
              <a:rPr lang="en-US" altLang="en-US" b="1" dirty="0">
                <a:sym typeface="Symbol" panose="05050102010706020507" pitchFamily="18" charset="2"/>
              </a:rPr>
              <a:t>do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 - </a:t>
            </a:r>
            <a:r>
              <a:rPr lang="en-US" altLang="en-US" b="1" dirty="0"/>
              <a:t>for</a:t>
            </a:r>
            <a:r>
              <a:rPr lang="en-US" altLang="en-US" dirty="0"/>
              <a:t>  j </a:t>
            </a:r>
            <a:r>
              <a:rPr lang="en-US" altLang="en-US" b="1" dirty="0">
                <a:sym typeface="Symbol" panose="05050102010706020507" pitchFamily="18" charset="2"/>
              </a:rPr>
              <a:t>from</a:t>
            </a:r>
            <a:r>
              <a:rPr lang="en-US" altLang="en-US" dirty="0">
                <a:sym typeface="Symbol" panose="05050102010706020507" pitchFamily="18" charset="2"/>
              </a:rPr>
              <a:t> 1 </a:t>
            </a:r>
            <a:r>
              <a:rPr lang="en-US" altLang="en-US" b="1" dirty="0">
                <a:sym typeface="Symbol" panose="05050102010706020507" pitchFamily="18" charset="2"/>
              </a:rPr>
              <a:t>to</a:t>
            </a:r>
            <a:r>
              <a:rPr lang="en-US" altLang="en-US" dirty="0">
                <a:sym typeface="Symbol" panose="05050102010706020507" pitchFamily="18" charset="2"/>
              </a:rPr>
              <a:t> i-1 </a:t>
            </a:r>
            <a:r>
              <a:rPr lang="en-US" altLang="en-US" b="1" dirty="0">
                <a:sym typeface="Symbol" panose="05050102010706020507" pitchFamily="18" charset="2"/>
              </a:rPr>
              <a:t>do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replace each production 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A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     by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 A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 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 | ... | </a:t>
            </a:r>
            <a:r>
              <a:rPr lang="en-US" altLang="en-US" baseline="-25000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where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 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</a:t>
            </a:r>
            <a:r>
              <a:rPr lang="en-US" altLang="en-US" baseline="-25000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- eliminate immediate left-recursions among A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productions</a:t>
            </a:r>
          </a:p>
          <a:p>
            <a:pPr marL="457200" indent="-457200"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800100" lvl="1" indent="-342900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85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9372600" cy="5257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Parsing Definition Revisited:</a:t>
            </a:r>
          </a:p>
          <a:p>
            <a:pPr marL="0" indent="0" algn="ctr">
              <a:buNone/>
            </a:pPr>
            <a:r>
              <a:rPr lang="en-US" dirty="0" smtClean="0"/>
              <a:t>The process of determining if a string of tokens can be generated by a grammar.</a:t>
            </a:r>
          </a:p>
          <a:p>
            <a:r>
              <a:rPr lang="en-US" dirty="0" smtClean="0"/>
              <a:t>Usually for Natural language parsers where backtracking support is required, </a:t>
            </a:r>
          </a:p>
          <a:p>
            <a:r>
              <a:rPr lang="en-US" dirty="0" smtClean="0"/>
              <a:t>backtracking is rarely required in  </a:t>
            </a:r>
            <a:r>
              <a:rPr lang="en-US" dirty="0" smtClean="0"/>
              <a:t>Programming Language </a:t>
            </a:r>
            <a:r>
              <a:rPr lang="en-US" dirty="0" smtClean="0"/>
              <a:t>grammars.</a:t>
            </a:r>
          </a:p>
          <a:p>
            <a:r>
              <a:rPr lang="en-US" dirty="0" err="1"/>
              <a:t>Earley’s</a:t>
            </a:r>
            <a:r>
              <a:rPr lang="en-US" dirty="0"/>
              <a:t> Algorithm</a:t>
            </a:r>
            <a:endParaRPr lang="ur-PK" dirty="0"/>
          </a:p>
          <a:p>
            <a:r>
              <a:rPr lang="en-US" dirty="0" smtClean="0"/>
              <a:t>CYK is a dynamic </a:t>
            </a:r>
            <a:r>
              <a:rPr lang="en-US" dirty="0"/>
              <a:t>programming </a:t>
            </a:r>
            <a:r>
              <a:rPr lang="en-US" dirty="0" smtClean="0"/>
              <a:t>technique, </a:t>
            </a:r>
            <a:r>
              <a:rPr lang="en-US" dirty="0"/>
              <a:t>n*n tabular methods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Can parse any type of CFG grammar</a:t>
            </a:r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/>
              <a:t>Worst case time complexity is </a:t>
            </a:r>
            <a:r>
              <a:rPr lang="en-US" dirty="0" smtClean="0"/>
              <a:t>O(n3)</a:t>
            </a:r>
          </a:p>
          <a:p>
            <a:r>
              <a:rPr lang="en-US" dirty="0" smtClean="0"/>
              <a:t>inefficient </a:t>
            </a:r>
            <a:r>
              <a:rPr lang="en-US" dirty="0"/>
              <a:t>in production compilers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2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Eliminate Left-Recursion -- Example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S  </a:t>
            </a:r>
            <a:r>
              <a:rPr lang="en-US" altLang="en-US" sz="3200" dirty="0" err="1">
                <a:sym typeface="Symbol" panose="05050102010706020507" pitchFamily="18" charset="2"/>
              </a:rPr>
              <a:t>Aa</a:t>
            </a:r>
            <a:r>
              <a:rPr lang="en-US" altLang="en-US" sz="3200" dirty="0">
                <a:sym typeface="Symbol" panose="05050102010706020507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A  Ac | </a:t>
            </a:r>
            <a:r>
              <a:rPr lang="en-US" altLang="en-US" sz="3200" dirty="0" err="1">
                <a:sym typeface="Symbol" panose="05050102010706020507" pitchFamily="18" charset="2"/>
              </a:rPr>
              <a:t>Sd</a:t>
            </a:r>
            <a:r>
              <a:rPr lang="en-US" altLang="en-US" sz="32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 smtClean="0">
                <a:sym typeface="Symbol" panose="05050102010706020507" pitchFamily="18" charset="2"/>
              </a:rPr>
              <a:t>- Order </a:t>
            </a:r>
            <a:r>
              <a:rPr lang="en-US" altLang="en-US" sz="3200" dirty="0">
                <a:sym typeface="Symbol" panose="05050102010706020507" pitchFamily="18" charset="2"/>
              </a:rPr>
              <a:t>of non-terminals: S, </a:t>
            </a:r>
            <a:r>
              <a:rPr lang="en-US" altLang="en-US" sz="3200" dirty="0" smtClean="0">
                <a:sym typeface="Symbol" panose="05050102010706020507" pitchFamily="18" charset="2"/>
              </a:rPr>
              <a:t>A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8554" y="3491805"/>
            <a:ext cx="4330246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   </a:t>
            </a:r>
            <a:r>
              <a:rPr lang="en-US" altLang="en-US" sz="2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by</a:t>
            </a:r>
            <a:endParaRPr lang="en-US" altLang="en-US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 | ... |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</a:t>
            </a:r>
          </a:p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where </a:t>
            </a:r>
            <a:r>
              <a:rPr lang="en-US" alt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34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Eliminate Left-Recursion -- Example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724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S  </a:t>
            </a:r>
            <a:r>
              <a:rPr lang="en-US" altLang="en-US" sz="3200" dirty="0" err="1">
                <a:sym typeface="Symbol" panose="05050102010706020507" pitchFamily="18" charset="2"/>
              </a:rPr>
              <a:t>Aa</a:t>
            </a:r>
            <a:r>
              <a:rPr lang="en-US" altLang="en-US" sz="3200" dirty="0">
                <a:sym typeface="Symbol" panose="05050102010706020507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A  Ac | </a:t>
            </a:r>
            <a:r>
              <a:rPr lang="en-US" altLang="en-US" sz="3200" dirty="0" err="1">
                <a:sym typeface="Symbol" panose="05050102010706020507" pitchFamily="18" charset="2"/>
              </a:rPr>
              <a:t>Sd</a:t>
            </a:r>
            <a:r>
              <a:rPr lang="en-US" altLang="en-US" sz="32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3200" dirty="0" smtClean="0">
                <a:sym typeface="Symbol" panose="05050102010706020507" pitchFamily="18" charset="2"/>
              </a:rPr>
              <a:t>Order </a:t>
            </a:r>
            <a:r>
              <a:rPr lang="en-US" altLang="en-US" sz="3200" dirty="0">
                <a:sym typeface="Symbol" panose="05050102010706020507" pitchFamily="18" charset="2"/>
              </a:rPr>
              <a:t>of non-terminals: S, </a:t>
            </a:r>
            <a:r>
              <a:rPr lang="en-US" altLang="en-US" sz="3200" dirty="0" smtClean="0">
                <a:sym typeface="Symbol" panose="05050102010706020507" pitchFamily="18" charset="2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3200" dirty="0">
                <a:sym typeface="Symbol" panose="05050102010706020507" pitchFamily="18" charset="2"/>
              </a:rPr>
              <a:t>for 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3200" dirty="0">
                <a:sym typeface="Symbol" panose="05050102010706020507" pitchFamily="18" charset="2"/>
              </a:rPr>
              <a:t>we do not enter the inner loop.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3200" dirty="0">
                <a:sym typeface="Symbol" panose="05050102010706020507" pitchFamily="18" charset="2"/>
              </a:rPr>
              <a:t>there is no immediate left recursion in 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endParaRPr lang="en-US" altLang="en-US" sz="32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8554" y="3491805"/>
            <a:ext cx="4330246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   </a:t>
            </a:r>
            <a:r>
              <a:rPr lang="en-US" altLang="en-US" sz="2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by</a:t>
            </a:r>
            <a:endParaRPr lang="en-US" altLang="en-US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 | ... |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</a:t>
            </a:r>
          </a:p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where </a:t>
            </a:r>
            <a:r>
              <a:rPr lang="en-US" alt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3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Eliminate Left-Recursion -- Example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S  </a:t>
            </a:r>
            <a:r>
              <a:rPr lang="en-US" altLang="en-US" sz="3200" dirty="0" err="1">
                <a:sym typeface="Symbol" panose="05050102010706020507" pitchFamily="18" charset="2"/>
              </a:rPr>
              <a:t>Aa</a:t>
            </a:r>
            <a:r>
              <a:rPr lang="en-US" altLang="en-US" sz="3200" dirty="0">
                <a:sym typeface="Symbol" panose="05050102010706020507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A  Ac | </a:t>
            </a:r>
            <a:r>
              <a:rPr lang="en-US" altLang="en-US" sz="3200" dirty="0" err="1">
                <a:sym typeface="Symbol" panose="05050102010706020507" pitchFamily="18" charset="2"/>
              </a:rPr>
              <a:t>Sd</a:t>
            </a:r>
            <a:r>
              <a:rPr lang="en-US" altLang="en-US" sz="32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3200" dirty="0" smtClean="0">
                <a:sym typeface="Symbol" panose="05050102010706020507" pitchFamily="18" charset="2"/>
              </a:rPr>
              <a:t>Order </a:t>
            </a:r>
            <a:r>
              <a:rPr lang="en-US" altLang="en-US" sz="3200" dirty="0">
                <a:sym typeface="Symbol" panose="05050102010706020507" pitchFamily="18" charset="2"/>
              </a:rPr>
              <a:t>of non-terminals: S, </a:t>
            </a:r>
            <a:r>
              <a:rPr lang="en-US" altLang="en-US" sz="3200" dirty="0" smtClean="0">
                <a:sym typeface="Symbol" panose="05050102010706020507" pitchFamily="18" charset="2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for A</a:t>
            </a:r>
            <a:r>
              <a:rPr lang="en-US" altLang="en-US" sz="3200" dirty="0" smtClean="0">
                <a:sym typeface="Symbol" panose="05050102010706020507" pitchFamily="18" charset="2"/>
              </a:rPr>
              <a:t>: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8554" y="3491805"/>
            <a:ext cx="4330246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   </a:t>
            </a:r>
            <a:r>
              <a:rPr lang="en-US" altLang="en-US" sz="2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by</a:t>
            </a:r>
            <a:endParaRPr lang="en-US" altLang="en-US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 | ... |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</a:t>
            </a:r>
          </a:p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where </a:t>
            </a:r>
            <a:r>
              <a:rPr lang="en-US" alt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219200" y="1295400"/>
            <a:ext cx="609600" cy="5334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178" y="3276600"/>
            <a:ext cx="1604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A  </a:t>
            </a:r>
            <a:r>
              <a:rPr lang="en-US" altLang="en-US" sz="3200" dirty="0" err="1">
                <a:solidFill>
                  <a:srgbClr val="FF0000"/>
                </a:solidFill>
                <a:sym typeface="Symbol" panose="05050102010706020507" pitchFamily="18" charset="2"/>
              </a:rPr>
              <a:t>Sd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757057"/>
            <a:ext cx="1833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A  </a:t>
            </a:r>
            <a:r>
              <a:rPr lang="en-US" altLang="en-US" sz="32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Aad</a:t>
            </a:r>
            <a:r>
              <a:rPr lang="en-US" alt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764320" y="4114634"/>
            <a:ext cx="794657" cy="4248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6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Eliminate Left-Recursion -- Example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S  </a:t>
            </a:r>
            <a:r>
              <a:rPr lang="en-US" altLang="en-US" sz="3200" dirty="0" err="1">
                <a:sym typeface="Symbol" panose="05050102010706020507" pitchFamily="18" charset="2"/>
              </a:rPr>
              <a:t>Aa</a:t>
            </a:r>
            <a:r>
              <a:rPr lang="en-US" altLang="en-US" sz="3200" dirty="0">
                <a:sym typeface="Symbol" panose="05050102010706020507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A  Ac | </a:t>
            </a:r>
            <a:r>
              <a:rPr lang="en-US" altLang="en-US" sz="3200" dirty="0" err="1">
                <a:sym typeface="Symbol" panose="05050102010706020507" pitchFamily="18" charset="2"/>
              </a:rPr>
              <a:t>Sd</a:t>
            </a:r>
            <a:r>
              <a:rPr lang="en-US" altLang="en-US" sz="32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3200" dirty="0" smtClean="0">
                <a:sym typeface="Symbol" panose="05050102010706020507" pitchFamily="18" charset="2"/>
              </a:rPr>
              <a:t>Order </a:t>
            </a:r>
            <a:r>
              <a:rPr lang="en-US" altLang="en-US" sz="3200" dirty="0">
                <a:sym typeface="Symbol" panose="05050102010706020507" pitchFamily="18" charset="2"/>
              </a:rPr>
              <a:t>of non-terminals: S, </a:t>
            </a:r>
            <a:r>
              <a:rPr lang="en-US" altLang="en-US" sz="3200" dirty="0" smtClean="0">
                <a:sym typeface="Symbol" panose="05050102010706020507" pitchFamily="18" charset="2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for A</a:t>
            </a:r>
            <a:r>
              <a:rPr lang="en-US" altLang="en-US" sz="3200" dirty="0" smtClean="0">
                <a:sym typeface="Symbol" panose="05050102010706020507" pitchFamily="18" charset="2"/>
              </a:rPr>
              <a:t>: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50" dirty="0">
              <a:sym typeface="Symbol" panose="05050102010706020507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8554" y="3491805"/>
            <a:ext cx="4330246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   </a:t>
            </a:r>
            <a:r>
              <a:rPr lang="en-US" altLang="en-US" sz="2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by</a:t>
            </a:r>
            <a:endParaRPr lang="en-US" altLang="en-US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 | ... |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</a:t>
            </a:r>
          </a:p>
          <a:p>
            <a:pPr marL="457200" indent="-457200"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where </a:t>
            </a:r>
            <a:r>
              <a:rPr lang="en-US" alt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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92178" y="3276600"/>
            <a:ext cx="1604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A  </a:t>
            </a:r>
            <a:r>
              <a:rPr lang="en-US" altLang="en-US" sz="3200" dirty="0" err="1">
                <a:solidFill>
                  <a:srgbClr val="FF0000"/>
                </a:solidFill>
                <a:sym typeface="Symbol" panose="05050102010706020507" pitchFamily="18" charset="2"/>
              </a:rPr>
              <a:t>Sd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757057"/>
            <a:ext cx="1833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A  </a:t>
            </a:r>
            <a:r>
              <a:rPr lang="en-US" altLang="en-US" sz="32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Aad</a:t>
            </a:r>
            <a:r>
              <a:rPr lang="en-US" alt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764320" y="4114634"/>
            <a:ext cx="794657" cy="4248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05000" y="1295400"/>
            <a:ext cx="609600" cy="5334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4557" y="4749225"/>
            <a:ext cx="881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| </a:t>
            </a:r>
            <a:r>
              <a:rPr lang="en-US" altLang="en-US" sz="32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bd</a:t>
            </a:r>
            <a:r>
              <a:rPr lang="en-US" alt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Eliminate Left-Recursion -- Example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S  </a:t>
            </a:r>
            <a:r>
              <a:rPr lang="en-US" altLang="en-US" sz="2800" dirty="0" err="1">
                <a:sym typeface="Symbol" panose="05050102010706020507" pitchFamily="18" charset="2"/>
              </a:rPr>
              <a:t>Aa</a:t>
            </a:r>
            <a:r>
              <a:rPr lang="en-US" altLang="en-US" sz="2800" dirty="0">
                <a:sym typeface="Symbol" panose="05050102010706020507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  Ac | </a:t>
            </a:r>
            <a:r>
              <a:rPr lang="en-US" altLang="en-US" sz="2800" dirty="0" err="1">
                <a:sym typeface="Symbol" panose="05050102010706020507" pitchFamily="18" charset="2"/>
              </a:rPr>
              <a:t>Sd</a:t>
            </a:r>
            <a:r>
              <a:rPr lang="en-US" altLang="en-US" sz="28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So</a:t>
            </a:r>
            <a:r>
              <a:rPr lang="en-US" altLang="en-US" sz="2800" dirty="0">
                <a:sym typeface="Symbol" panose="05050102010706020507" pitchFamily="18" charset="2"/>
              </a:rPr>
              <a:t>, we will have   A  Ac | </a:t>
            </a:r>
            <a:r>
              <a:rPr lang="en-US" altLang="en-US" sz="2800" dirty="0" err="1">
                <a:sym typeface="Symbol" panose="05050102010706020507" pitchFamily="18" charset="2"/>
              </a:rPr>
              <a:t>Aad</a:t>
            </a:r>
            <a:r>
              <a:rPr lang="en-US" altLang="en-US" sz="2800" dirty="0">
                <a:sym typeface="Symbol" panose="05050102010706020507" pitchFamily="18" charset="2"/>
              </a:rPr>
              <a:t> | </a:t>
            </a:r>
            <a:r>
              <a:rPr lang="en-US" altLang="en-US" sz="2800" dirty="0" err="1">
                <a:sym typeface="Symbol" panose="05050102010706020507" pitchFamily="18" charset="2"/>
              </a:rPr>
              <a:t>bd</a:t>
            </a:r>
            <a:r>
              <a:rPr lang="en-US" altLang="en-US" sz="28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04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Eliminate Left-Recursion -- Example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372600" cy="3124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S  </a:t>
            </a:r>
            <a:r>
              <a:rPr lang="en-US" altLang="en-US" sz="2800" dirty="0" err="1">
                <a:sym typeface="Symbol" panose="05050102010706020507" pitchFamily="18" charset="2"/>
              </a:rPr>
              <a:t>Aa</a:t>
            </a:r>
            <a:r>
              <a:rPr lang="en-US" altLang="en-US" sz="2800" dirty="0">
                <a:sym typeface="Symbol" panose="05050102010706020507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  Ac | </a:t>
            </a:r>
            <a:r>
              <a:rPr lang="en-US" altLang="en-US" sz="2800" dirty="0" err="1">
                <a:sym typeface="Symbol" panose="05050102010706020507" pitchFamily="18" charset="2"/>
              </a:rPr>
              <a:t>Sd</a:t>
            </a:r>
            <a:r>
              <a:rPr lang="en-US" altLang="en-US" sz="28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So</a:t>
            </a:r>
            <a:r>
              <a:rPr lang="en-US" altLang="en-US" sz="2800" dirty="0">
                <a:sym typeface="Symbol" panose="05050102010706020507" pitchFamily="18" charset="2"/>
              </a:rPr>
              <a:t>, we will have   A  Ac | </a:t>
            </a:r>
            <a:r>
              <a:rPr lang="en-US" altLang="en-US" sz="2800" dirty="0" err="1">
                <a:sym typeface="Symbol" panose="05050102010706020507" pitchFamily="18" charset="2"/>
              </a:rPr>
              <a:t>Aad</a:t>
            </a:r>
            <a:r>
              <a:rPr lang="en-US" altLang="en-US" sz="2800" dirty="0">
                <a:sym typeface="Symbol" panose="05050102010706020507" pitchFamily="18" charset="2"/>
              </a:rPr>
              <a:t> | </a:t>
            </a:r>
            <a:r>
              <a:rPr lang="en-US" altLang="en-US" sz="2800" dirty="0" err="1">
                <a:sym typeface="Symbol" panose="05050102010706020507" pitchFamily="18" charset="2"/>
              </a:rPr>
              <a:t>bd</a:t>
            </a:r>
            <a:r>
              <a:rPr lang="en-US" altLang="en-US" sz="28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Eliminate </a:t>
            </a:r>
            <a:r>
              <a:rPr lang="en-US" altLang="en-US" sz="2800" dirty="0">
                <a:sym typeface="Symbol" panose="05050102010706020507" pitchFamily="18" charset="2"/>
              </a:rPr>
              <a:t>the immediate left-recursion in A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	 A  </a:t>
            </a:r>
            <a:r>
              <a:rPr lang="en-US" altLang="en-US" sz="2800" dirty="0" err="1">
                <a:sym typeface="Symbol" panose="05050102010706020507" pitchFamily="18" charset="2"/>
              </a:rPr>
              <a:t>bd</a:t>
            </a:r>
            <a:r>
              <a:rPr lang="en-US" alt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| </a:t>
            </a:r>
            <a:r>
              <a:rPr lang="en-US" altLang="en-US" sz="2800" dirty="0" err="1">
                <a:sym typeface="Symbol" panose="05050102010706020507" pitchFamily="18" charset="2"/>
              </a:rPr>
              <a:t>f</a:t>
            </a:r>
            <a:r>
              <a:rPr lang="en-US" alt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ym typeface="Symbol" panose="05050102010706020507" pitchFamily="18" charset="2"/>
              </a:rPr>
              <a:t>		</a:t>
            </a:r>
            <a:r>
              <a:rPr lang="en-US" altLang="en-US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cA</a:t>
            </a:r>
            <a:r>
              <a:rPr lang="en-US" altLang="en-US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|  </a:t>
            </a:r>
            <a:r>
              <a:rPr lang="en-US" alt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adA</a:t>
            </a:r>
            <a:r>
              <a:rPr lang="en-US" altLang="en-US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|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95600" y="4257131"/>
            <a:ext cx="6574877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 |       	where  does not start with A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200" dirty="0">
                <a:sym typeface="Symbol" panose="05050102010706020507" pitchFamily="18" charset="2"/>
              </a:rPr>
              <a:t></a:t>
            </a:r>
            <a:r>
              <a:rPr lang="en-US" altLang="en-US" dirty="0">
                <a:sym typeface="Symbol" panose="05050102010706020507" pitchFamily="18" charset="2"/>
              </a:rPr>
              <a:t>	eliminate immediate left </a:t>
            </a:r>
            <a:r>
              <a:rPr lang="en-US" altLang="en-US" dirty="0" smtClean="0">
                <a:sym typeface="Symbol" panose="05050102010706020507" pitchFamily="18" charset="2"/>
              </a:rPr>
              <a:t>recursion by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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  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ym typeface="Symbol" panose="05050102010706020507" pitchFamily="18" charset="2"/>
              </a:rPr>
              <a:t>  an </a:t>
            </a:r>
            <a:r>
              <a:rPr lang="en-US" altLang="en-US" dirty="0">
                <a:sym typeface="Symbol" panose="05050102010706020507" pitchFamily="18" charset="2"/>
              </a:rPr>
              <a:t>equivalent grammar</a:t>
            </a:r>
          </a:p>
        </p:txBody>
      </p:sp>
    </p:spTree>
    <p:extLst>
      <p:ext uri="{BB962C8B-B14F-4D97-AF65-F5344CB8AC3E}">
        <p14:creationId xmlns:p14="http://schemas.microsoft.com/office/powerpoint/2010/main" val="24384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Eliminate Left-Recursion -- Example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372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S  </a:t>
            </a:r>
            <a:r>
              <a:rPr lang="en-US" altLang="en-US" sz="2800" dirty="0" err="1">
                <a:sym typeface="Symbol" panose="05050102010706020507" pitchFamily="18" charset="2"/>
              </a:rPr>
              <a:t>Aa</a:t>
            </a:r>
            <a:r>
              <a:rPr lang="en-US" altLang="en-US" sz="2800" dirty="0">
                <a:sym typeface="Symbol" panose="05050102010706020507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  Ac | </a:t>
            </a:r>
            <a:r>
              <a:rPr lang="en-US" altLang="en-US" sz="2800" dirty="0" err="1">
                <a:sym typeface="Symbol" panose="05050102010706020507" pitchFamily="18" charset="2"/>
              </a:rPr>
              <a:t>Sd</a:t>
            </a:r>
            <a:r>
              <a:rPr lang="en-US" altLang="en-US" sz="28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So</a:t>
            </a:r>
            <a:r>
              <a:rPr lang="en-US" altLang="en-US" sz="2800" dirty="0">
                <a:sym typeface="Symbol" panose="05050102010706020507" pitchFamily="18" charset="2"/>
              </a:rPr>
              <a:t>, we will have   A 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sym typeface="Symbol" panose="05050102010706020507" pitchFamily="18" charset="2"/>
              </a:rPr>
              <a:t>c | </a:t>
            </a:r>
            <a:r>
              <a:rPr lang="en-US" alt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800" dirty="0" err="1">
                <a:sym typeface="Symbol" panose="05050102010706020507" pitchFamily="18" charset="2"/>
              </a:rPr>
              <a:t>ad</a:t>
            </a:r>
            <a:r>
              <a:rPr lang="en-US" altLang="en-US" sz="2800" dirty="0">
                <a:sym typeface="Symbol" panose="05050102010706020507" pitchFamily="18" charset="2"/>
              </a:rPr>
              <a:t> | </a:t>
            </a:r>
            <a:r>
              <a:rPr lang="en-US" altLang="en-US" sz="2800" dirty="0" err="1">
                <a:sym typeface="Symbol" panose="05050102010706020507" pitchFamily="18" charset="2"/>
              </a:rPr>
              <a:t>bd</a:t>
            </a:r>
            <a:r>
              <a:rPr lang="en-US" altLang="en-US" sz="28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Eliminate </a:t>
            </a:r>
            <a:r>
              <a:rPr lang="en-US" altLang="en-US" sz="2800" dirty="0">
                <a:sym typeface="Symbol" panose="05050102010706020507" pitchFamily="18" charset="2"/>
              </a:rPr>
              <a:t>the immediate left-recursion in A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	 A  </a:t>
            </a:r>
            <a:r>
              <a:rPr lang="en-US" altLang="en-US" sz="2800" dirty="0" err="1">
                <a:sym typeface="Symbol" panose="05050102010706020507" pitchFamily="18" charset="2"/>
              </a:rPr>
              <a:t>bd</a:t>
            </a:r>
            <a:r>
              <a:rPr lang="en-US" alt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| </a:t>
            </a:r>
            <a:r>
              <a:rPr lang="en-US" altLang="en-US" sz="2800" dirty="0" err="1">
                <a:sym typeface="Symbol" panose="05050102010706020507" pitchFamily="18" charset="2"/>
              </a:rPr>
              <a:t>f</a:t>
            </a:r>
            <a:r>
              <a:rPr lang="en-US" alt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ym typeface="Symbol" panose="05050102010706020507" pitchFamily="18" charset="2"/>
              </a:rPr>
              <a:t>		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cA</a:t>
            </a:r>
            <a:r>
              <a:rPr lang="en-US" altLang="en-US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|  </a:t>
            </a:r>
            <a:r>
              <a:rPr lang="en-US" alt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adA</a:t>
            </a:r>
            <a:r>
              <a:rPr lang="en-US" altLang="en-US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|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So, the resulting equivalent grammar which is not left-recursive is: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S  </a:t>
            </a:r>
            <a:r>
              <a:rPr lang="en-US" altLang="en-US" sz="2800" dirty="0" err="1">
                <a:sym typeface="Symbol" panose="05050102010706020507" pitchFamily="18" charset="2"/>
              </a:rPr>
              <a:t>Aa</a:t>
            </a:r>
            <a:r>
              <a:rPr lang="en-US" altLang="en-US" sz="2800" dirty="0">
                <a:sym typeface="Symbol" panose="05050102010706020507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A  </a:t>
            </a:r>
            <a:r>
              <a:rPr lang="en-US" altLang="en-US" sz="2800" dirty="0" err="1">
                <a:sym typeface="Symbol" panose="05050102010706020507" pitchFamily="18" charset="2"/>
              </a:rPr>
              <a:t>bdA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</a:t>
            </a:r>
            <a:r>
              <a:rPr lang="en-US" altLang="en-US" sz="2800" dirty="0">
                <a:sym typeface="Symbol" panose="05050102010706020507" pitchFamily="18" charset="2"/>
              </a:rPr>
              <a:t> | </a:t>
            </a:r>
            <a:r>
              <a:rPr lang="en-US" altLang="en-US" sz="2800" dirty="0" err="1">
                <a:sym typeface="Symbol" panose="05050102010706020507" pitchFamily="18" charset="2"/>
              </a:rPr>
              <a:t>fA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ym typeface="Symbol" panose="05050102010706020507" pitchFamily="18" charset="2"/>
              </a:rPr>
              <a:t>	</a:t>
            </a:r>
            <a:r>
              <a:rPr lang="en-US" altLang="en-US" sz="2800" dirty="0">
                <a:sym typeface="Symbol" panose="05050102010706020507" pitchFamily="18" charset="2"/>
              </a:rPr>
              <a:t>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dirty="0" err="1">
                <a:sym typeface="Symbol" panose="05050102010706020507" pitchFamily="18" charset="2"/>
              </a:rPr>
              <a:t>cA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  </a:t>
            </a:r>
            <a:r>
              <a:rPr lang="en-US" altLang="en-US" sz="2800" dirty="0">
                <a:sym typeface="Symbol" panose="05050102010706020507" pitchFamily="18" charset="2"/>
              </a:rPr>
              <a:t>|  </a:t>
            </a:r>
            <a:r>
              <a:rPr lang="en-US" altLang="en-US" sz="2800" dirty="0" err="1">
                <a:sym typeface="Symbol" panose="05050102010706020507" pitchFamily="18" charset="2"/>
              </a:rPr>
              <a:t>adA</a:t>
            </a:r>
            <a:r>
              <a:rPr lang="en-US" altLang="en-US" sz="2800" baseline="30000" dirty="0">
                <a:sym typeface="Symbol" panose="05050102010706020507" pitchFamily="18" charset="2"/>
              </a:rPr>
              <a:t>’  </a:t>
            </a:r>
            <a:r>
              <a:rPr lang="en-US" altLang="en-US" sz="2800" dirty="0">
                <a:sym typeface="Symbol" panose="05050102010706020507" pitchFamily="18" charset="2"/>
              </a:rPr>
              <a:t>| </a:t>
            </a:r>
          </a:p>
        </p:txBody>
      </p:sp>
    </p:spTree>
    <p:extLst>
      <p:ext uri="{BB962C8B-B14F-4D97-AF65-F5344CB8AC3E}">
        <p14:creationId xmlns:p14="http://schemas.microsoft.com/office/powerpoint/2010/main" val="30322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F60B-85EF-47A5-855E-7637D3BEC35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 dirty="0"/>
              <a:t>Eliminate Left-Recursion – Example2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S  Aa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A  Ac | </a:t>
            </a:r>
            <a:r>
              <a:rPr lang="en-US" altLang="en-US" sz="1600" dirty="0" err="1">
                <a:sym typeface="Symbol" panose="05050102010706020507" pitchFamily="18" charset="2"/>
              </a:rPr>
              <a:t>Sd</a:t>
            </a:r>
            <a:r>
              <a:rPr lang="en-US" altLang="en-US" sz="1600" dirty="0"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- Order of non-terminals: A, 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for A: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- we do not enter the inner loop.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- Eliminate the immediate left-recursion in 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	 A  </a:t>
            </a:r>
            <a:r>
              <a:rPr lang="en-US" altLang="en-US" sz="1600" dirty="0" err="1">
                <a:sym typeface="Symbol" panose="05050102010706020507" pitchFamily="18" charset="2"/>
              </a:rPr>
              <a:t>Sd</a:t>
            </a:r>
            <a:r>
              <a:rPr lang="en-US" altLang="en-US" sz="16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6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| </a:t>
            </a:r>
            <a:r>
              <a:rPr lang="en-US" altLang="en-US" sz="1600" dirty="0" err="1">
                <a:sym typeface="Symbol" panose="05050102010706020507" pitchFamily="18" charset="2"/>
              </a:rPr>
              <a:t>f</a:t>
            </a:r>
            <a:r>
              <a:rPr lang="en-US" altLang="en-US" sz="16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6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aseline="30000" dirty="0">
                <a:sym typeface="Symbol" panose="05050102010706020507" pitchFamily="18" charset="2"/>
              </a:rPr>
              <a:t>		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6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1600" dirty="0" err="1">
                <a:solidFill>
                  <a:srgbClr val="FF0000"/>
                </a:solidFill>
                <a:sym typeface="Symbol" panose="05050102010706020507" pitchFamily="18" charset="2"/>
              </a:rPr>
              <a:t>cA</a:t>
            </a:r>
            <a:r>
              <a:rPr lang="en-US" altLang="en-US" sz="16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| 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for 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-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Replace   S  Aa   with   S  </a:t>
            </a:r>
            <a:r>
              <a:rPr lang="en-US" altLang="en-US" sz="1600" dirty="0" err="1">
                <a:solidFill>
                  <a:srgbClr val="FF0000"/>
                </a:solidFill>
                <a:sym typeface="Symbol" panose="05050102010706020507" pitchFamily="18" charset="2"/>
              </a:rPr>
              <a:t>SdA</a:t>
            </a:r>
            <a:r>
              <a:rPr lang="en-US" altLang="en-US" sz="1600" baseline="30000" dirty="0" err="1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16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  |  </a:t>
            </a:r>
            <a:r>
              <a:rPr lang="en-US" altLang="en-US" sz="1600" dirty="0" err="1">
                <a:solidFill>
                  <a:srgbClr val="FF0000"/>
                </a:solidFill>
                <a:sym typeface="Symbol" panose="05050102010706020507" pitchFamily="18" charset="2"/>
              </a:rPr>
              <a:t>fA</a:t>
            </a:r>
            <a:r>
              <a:rPr lang="en-US" altLang="en-US" sz="1600" baseline="30000" dirty="0" err="1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16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  So, we will have  S  </a:t>
            </a:r>
            <a:r>
              <a:rPr lang="en-US" altLang="en-US" sz="1600" dirty="0" err="1">
                <a:sym typeface="Symbol" panose="05050102010706020507" pitchFamily="18" charset="2"/>
              </a:rPr>
              <a:t>SdA</a:t>
            </a:r>
            <a:r>
              <a:rPr lang="en-US" altLang="en-US" sz="1600" baseline="30000" dirty="0" err="1">
                <a:sym typeface="Symbol" panose="05050102010706020507" pitchFamily="18" charset="2"/>
              </a:rPr>
              <a:t>’</a:t>
            </a:r>
            <a:r>
              <a:rPr lang="en-US" altLang="en-US" sz="1600" dirty="0" err="1">
                <a:sym typeface="Symbol" panose="05050102010706020507" pitchFamily="18" charset="2"/>
              </a:rPr>
              <a:t>a</a:t>
            </a:r>
            <a:r>
              <a:rPr lang="en-US" altLang="en-US" sz="1600" dirty="0">
                <a:sym typeface="Symbol" panose="05050102010706020507" pitchFamily="18" charset="2"/>
              </a:rPr>
              <a:t>  |  </a:t>
            </a:r>
            <a:r>
              <a:rPr lang="en-US" altLang="en-US" sz="1600" dirty="0" err="1">
                <a:sym typeface="Symbol" panose="05050102010706020507" pitchFamily="18" charset="2"/>
              </a:rPr>
              <a:t>fA</a:t>
            </a:r>
            <a:r>
              <a:rPr lang="en-US" altLang="en-US" sz="1600" baseline="30000" dirty="0" err="1">
                <a:sym typeface="Symbol" panose="05050102010706020507" pitchFamily="18" charset="2"/>
              </a:rPr>
              <a:t>’</a:t>
            </a:r>
            <a:r>
              <a:rPr lang="en-US" altLang="en-US" sz="1600" dirty="0" err="1">
                <a:sym typeface="Symbol" panose="05050102010706020507" pitchFamily="18" charset="2"/>
              </a:rPr>
              <a:t>a</a:t>
            </a:r>
            <a:r>
              <a:rPr lang="en-US" altLang="en-US" sz="1600" dirty="0">
                <a:sym typeface="Symbol" panose="05050102010706020507" pitchFamily="18" charset="2"/>
              </a:rPr>
              <a:t>  | b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- Eliminate the immediate left-recursion in S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	 S  </a:t>
            </a:r>
            <a:r>
              <a:rPr lang="en-US" altLang="en-US" sz="1600" dirty="0" err="1">
                <a:sym typeface="Symbol" panose="05050102010706020507" pitchFamily="18" charset="2"/>
              </a:rPr>
              <a:t>fA’a</a:t>
            </a:r>
            <a:r>
              <a:rPr lang="en-US" altLang="en-US" sz="1600" dirty="0" err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’  </a:t>
            </a:r>
            <a:r>
              <a:rPr lang="en-US" altLang="en-US" sz="1600" dirty="0">
                <a:sym typeface="Symbol" panose="05050102010706020507" pitchFamily="18" charset="2"/>
              </a:rPr>
              <a:t>| </a:t>
            </a:r>
            <a:r>
              <a:rPr lang="en-US" altLang="en-US" sz="1600" dirty="0" err="1">
                <a:sym typeface="Symbol" panose="05050102010706020507" pitchFamily="18" charset="2"/>
              </a:rPr>
              <a:t>b</a:t>
            </a:r>
            <a:r>
              <a:rPr lang="en-US" altLang="en-US" sz="1600" dirty="0" err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1600" baseline="30000" dirty="0" err="1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endParaRPr lang="en-US" altLang="en-US" sz="1600" baseline="30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aseline="30000" dirty="0">
                <a:sym typeface="Symbol" panose="05050102010706020507" pitchFamily="18" charset="2"/>
              </a:rPr>
              <a:t>		</a:t>
            </a:r>
            <a:r>
              <a:rPr lang="en-US" altLang="en-US" sz="16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16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1600" dirty="0" err="1">
                <a:solidFill>
                  <a:srgbClr val="FF0000"/>
                </a:solidFill>
                <a:sym typeface="Symbol" panose="05050102010706020507" pitchFamily="18" charset="2"/>
              </a:rPr>
              <a:t>dA</a:t>
            </a:r>
            <a:r>
              <a:rPr lang="en-US" altLang="en-US" sz="1600" baseline="30000" dirty="0" err="1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1600" dirty="0" err="1">
                <a:solidFill>
                  <a:srgbClr val="FF0000"/>
                </a:solidFill>
                <a:sym typeface="Symbol" panose="05050102010706020507" pitchFamily="18" charset="2"/>
              </a:rPr>
              <a:t>aS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’  |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So, the resulting equivalent grammar which is not left-recursive is: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S  </a:t>
            </a:r>
            <a:r>
              <a:rPr lang="en-US" altLang="en-US" sz="1600" dirty="0" err="1">
                <a:sym typeface="Symbol" panose="05050102010706020507" pitchFamily="18" charset="2"/>
              </a:rPr>
              <a:t>fA’aS</a:t>
            </a:r>
            <a:r>
              <a:rPr lang="en-US" altLang="en-US" sz="1600" dirty="0">
                <a:sym typeface="Symbol" panose="05050102010706020507" pitchFamily="18" charset="2"/>
              </a:rPr>
              <a:t>’  | </a:t>
            </a:r>
            <a:r>
              <a:rPr lang="en-US" altLang="en-US" sz="1600" dirty="0" err="1">
                <a:sym typeface="Symbol" panose="05050102010706020507" pitchFamily="18" charset="2"/>
              </a:rPr>
              <a:t>bS</a:t>
            </a:r>
            <a:r>
              <a:rPr lang="en-US" altLang="en-US" sz="1600" baseline="30000" dirty="0" err="1">
                <a:sym typeface="Symbol" panose="05050102010706020507" pitchFamily="18" charset="2"/>
              </a:rPr>
              <a:t>’</a:t>
            </a:r>
            <a:endParaRPr lang="en-US" altLang="en-US" sz="1600" baseline="30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aseline="30000" dirty="0">
                <a:sym typeface="Symbol" panose="05050102010706020507" pitchFamily="18" charset="2"/>
              </a:rPr>
              <a:t>	</a:t>
            </a:r>
            <a:r>
              <a:rPr lang="en-US" altLang="en-US" sz="1600" dirty="0">
                <a:sym typeface="Symbol" panose="05050102010706020507" pitchFamily="18" charset="2"/>
              </a:rPr>
              <a:t>S</a:t>
            </a:r>
            <a:r>
              <a:rPr lang="en-US" altLang="en-US" sz="1600" baseline="30000" dirty="0">
                <a:sym typeface="Symbol" panose="05050102010706020507" pitchFamily="18" charset="2"/>
              </a:rPr>
              <a:t>’ </a:t>
            </a:r>
            <a:r>
              <a:rPr lang="en-US" altLang="en-US" sz="1600" dirty="0">
                <a:sym typeface="Symbol" panose="05050102010706020507" pitchFamily="18" charset="2"/>
              </a:rPr>
              <a:t> </a:t>
            </a:r>
            <a:r>
              <a:rPr lang="en-US" altLang="en-US" sz="1600" dirty="0" err="1">
                <a:sym typeface="Symbol" panose="05050102010706020507" pitchFamily="18" charset="2"/>
              </a:rPr>
              <a:t>dA</a:t>
            </a:r>
            <a:r>
              <a:rPr lang="en-US" altLang="en-US" sz="1600" baseline="30000" dirty="0" err="1">
                <a:sym typeface="Symbol" panose="05050102010706020507" pitchFamily="18" charset="2"/>
              </a:rPr>
              <a:t>’</a:t>
            </a:r>
            <a:r>
              <a:rPr lang="en-US" altLang="en-US" sz="1600" dirty="0" err="1">
                <a:sym typeface="Symbol" panose="05050102010706020507" pitchFamily="18" charset="2"/>
              </a:rPr>
              <a:t>aS</a:t>
            </a:r>
            <a:r>
              <a:rPr lang="en-US" altLang="en-US" sz="1600" dirty="0">
                <a:sym typeface="Symbol" panose="05050102010706020507" pitchFamily="18" charset="2"/>
              </a:rPr>
              <a:t>’  |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	A  </a:t>
            </a:r>
            <a:r>
              <a:rPr lang="en-US" altLang="en-US" sz="1600" dirty="0" err="1">
                <a:sym typeface="Symbol" panose="05050102010706020507" pitchFamily="18" charset="2"/>
              </a:rPr>
              <a:t>SdA</a:t>
            </a:r>
            <a:r>
              <a:rPr lang="en-US" altLang="en-US" sz="1600" baseline="30000" dirty="0">
                <a:sym typeface="Symbol" panose="05050102010706020507" pitchFamily="18" charset="2"/>
              </a:rPr>
              <a:t>’</a:t>
            </a:r>
            <a:r>
              <a:rPr lang="en-US" altLang="en-US" sz="1600" dirty="0">
                <a:sym typeface="Symbol" panose="05050102010706020507" pitchFamily="18" charset="2"/>
              </a:rPr>
              <a:t> | </a:t>
            </a:r>
            <a:r>
              <a:rPr lang="en-US" altLang="en-US" sz="1600" dirty="0" err="1">
                <a:sym typeface="Symbol" panose="05050102010706020507" pitchFamily="18" charset="2"/>
              </a:rPr>
              <a:t>fA</a:t>
            </a:r>
            <a:r>
              <a:rPr lang="en-US" altLang="en-US" sz="1600" baseline="30000" dirty="0">
                <a:sym typeface="Symbol" panose="05050102010706020507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aseline="30000" dirty="0">
                <a:sym typeface="Symbol" panose="05050102010706020507" pitchFamily="18" charset="2"/>
              </a:rPr>
              <a:t>	</a:t>
            </a:r>
            <a:r>
              <a:rPr lang="en-US" altLang="en-US" sz="1600" dirty="0">
                <a:sym typeface="Symbol" panose="05050102010706020507" pitchFamily="18" charset="2"/>
              </a:rPr>
              <a:t>A</a:t>
            </a:r>
            <a:r>
              <a:rPr lang="en-US" altLang="en-US" sz="1600" baseline="30000" dirty="0">
                <a:sym typeface="Symbol" panose="05050102010706020507" pitchFamily="18" charset="2"/>
              </a:rPr>
              <a:t>’ </a:t>
            </a:r>
            <a:r>
              <a:rPr lang="en-US" altLang="en-US" sz="1600" dirty="0">
                <a:sym typeface="Symbol" panose="05050102010706020507" pitchFamily="18" charset="2"/>
              </a:rPr>
              <a:t> </a:t>
            </a:r>
            <a:r>
              <a:rPr lang="en-US" altLang="en-US" sz="1600" dirty="0" err="1">
                <a:sym typeface="Symbol" panose="05050102010706020507" pitchFamily="18" charset="2"/>
              </a:rPr>
              <a:t>cA</a:t>
            </a:r>
            <a:r>
              <a:rPr lang="en-US" altLang="en-US" sz="1600" baseline="30000" dirty="0">
                <a:sym typeface="Symbol" panose="05050102010706020507" pitchFamily="18" charset="2"/>
              </a:rPr>
              <a:t>’  </a:t>
            </a:r>
            <a:r>
              <a:rPr lang="en-US" altLang="en-US" sz="1600" dirty="0">
                <a:sym typeface="Symbol" panose="05050102010706020507" pitchFamily="18" charset="2"/>
              </a:rPr>
              <a:t>| 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4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Grammar Problems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reducing Ambiguity</a:t>
            </a:r>
          </a:p>
          <a:p>
            <a:r>
              <a:rPr lang="en-US" dirty="0" smtClean="0"/>
              <a:t>By Eliminating Left Factoring</a:t>
            </a:r>
          </a:p>
          <a:p>
            <a:r>
              <a:rPr lang="en-US" dirty="0" smtClean="0"/>
              <a:t>By Removing Left Recursion</a:t>
            </a:r>
          </a:p>
          <a:p>
            <a:endParaRPr lang="en-US" dirty="0"/>
          </a:p>
          <a:p>
            <a:r>
              <a:rPr lang="en-US" dirty="0" smtClean="0"/>
              <a:t>The resulting grammar is called LL(1), </a:t>
            </a:r>
          </a:p>
          <a:p>
            <a:r>
              <a:rPr lang="en-US" dirty="0" smtClean="0"/>
              <a:t>It is ready to be used for predictive top down parsing.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3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156A-643C-402E-AB53-76A824BF6BD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Top Down and Bottom up Parsers</a:t>
            </a:r>
            <a:endParaRPr lang="en-US" altLang="en-US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sz="3200" dirty="0" smtClean="0"/>
              <a:t>Hybrid Parsers uses both top down and bottom up parsing at the same time. </a:t>
            </a:r>
          </a:p>
          <a:p>
            <a:pPr marL="457200" indent="-457200"/>
            <a:r>
              <a:rPr lang="en-US" altLang="en-US" sz="3200" dirty="0" smtClean="0"/>
              <a:t>Both top-down </a:t>
            </a:r>
            <a:r>
              <a:rPr lang="en-US" altLang="en-US" sz="3200" dirty="0"/>
              <a:t>and bottom-up parsers </a:t>
            </a:r>
            <a:r>
              <a:rPr lang="en-US" altLang="en-US" sz="3200" dirty="0" smtClean="0"/>
              <a:t>for PL makes a single left to right scan over the input </a:t>
            </a:r>
            <a:br>
              <a:rPr lang="en-US" altLang="en-US" sz="3200" dirty="0" smtClean="0"/>
            </a:br>
            <a:r>
              <a:rPr lang="en-US" altLang="en-US" sz="3200" dirty="0" smtClean="0"/>
              <a:t>(usually looking ahead one token </a:t>
            </a:r>
            <a:r>
              <a:rPr lang="en-US" altLang="en-US" sz="3200" dirty="0"/>
              <a:t>at a time). </a:t>
            </a:r>
          </a:p>
          <a:p>
            <a:pPr marL="457200" indent="-457200"/>
            <a:r>
              <a:rPr lang="en-US" altLang="en-US" sz="3200" dirty="0"/>
              <a:t>Efficient top-down and bottom-up parsers can be implemented only for sub-classes of </a:t>
            </a:r>
            <a:r>
              <a:rPr lang="en-US" altLang="en-US" sz="3200" dirty="0" smtClean="0"/>
              <a:t>CFGs</a:t>
            </a:r>
            <a:r>
              <a:rPr lang="en-US" altLang="en-US" sz="3200" dirty="0" smtClean="0"/>
              <a:t>. E.g.</a:t>
            </a:r>
            <a:endParaRPr lang="en-US" altLang="en-US" sz="3200" dirty="0"/>
          </a:p>
          <a:p>
            <a:pPr marL="800100" lvl="1" indent="-342900"/>
            <a:r>
              <a:rPr lang="en-US" altLang="en-US" sz="2400" dirty="0" smtClean="0"/>
              <a:t>LL(1) </a:t>
            </a:r>
            <a:r>
              <a:rPr lang="en-US" altLang="en-US" sz="2400" dirty="0"/>
              <a:t>for top-down </a:t>
            </a:r>
            <a:r>
              <a:rPr lang="en-US" altLang="en-US" sz="2400" dirty="0" smtClean="0"/>
              <a:t>parsing (first L stands for Left to </a:t>
            </a:r>
            <a:r>
              <a:rPr lang="en-US" altLang="en-US" sz="2400" dirty="0" smtClean="0"/>
              <a:t>Right scan, </a:t>
            </a:r>
            <a:r>
              <a:rPr lang="en-US" altLang="en-US" sz="2400" dirty="0" smtClean="0"/>
              <a:t>second L stands for Left most </a:t>
            </a:r>
            <a:r>
              <a:rPr lang="en-US" altLang="en-US" sz="2400" dirty="0" smtClean="0"/>
              <a:t>derivation, 1 symbol </a:t>
            </a:r>
            <a:r>
              <a:rPr lang="en-US" altLang="en-US" sz="2400" dirty="0" err="1" smtClean="0"/>
              <a:t>lookahead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marL="800100" lvl="1" indent="-342900"/>
            <a:r>
              <a:rPr lang="en-US" altLang="en-US" sz="2400" dirty="0"/>
              <a:t>LR for bottom-up </a:t>
            </a:r>
            <a:r>
              <a:rPr lang="en-US" altLang="en-US" sz="2400" dirty="0" smtClean="0"/>
              <a:t>parsing</a:t>
            </a:r>
          </a:p>
          <a:p>
            <a:pPr marL="800100" lvl="1" indent="-342900"/>
            <a:r>
              <a:rPr lang="en-US" altLang="en-US" sz="2400" dirty="0" smtClean="0"/>
              <a:t>LL and LR detect errors as soon as possible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72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372600" cy="5105400"/>
          </a:xfrm>
        </p:spPr>
        <p:txBody>
          <a:bodyPr/>
          <a:lstStyle/>
          <a:p>
            <a:r>
              <a:rPr lang="en-US" altLang="en-US" sz="2800" dirty="0" smtClean="0"/>
              <a:t>Start building </a:t>
            </a:r>
            <a:r>
              <a:rPr lang="en-US" altLang="en-US" sz="2800" dirty="0"/>
              <a:t>parse tree </a:t>
            </a:r>
            <a:r>
              <a:rPr lang="en-US" altLang="en-US" sz="2800" dirty="0" smtClean="0"/>
              <a:t>from top (root) towards bottom (leaves) in preorder</a:t>
            </a:r>
          </a:p>
          <a:p>
            <a:r>
              <a:rPr lang="en-US" sz="2800" dirty="0" smtClean="0"/>
              <a:t>Input is scanned from Left to Right (attempt to find a  leftmost derivation), one symbol at a time.</a:t>
            </a:r>
          </a:p>
          <a:p>
            <a:pPr marL="0" indent="0">
              <a:buNone/>
            </a:pPr>
            <a:r>
              <a:rPr lang="en-US" sz="2800" dirty="0" smtClean="0"/>
              <a:t>Pros</a:t>
            </a:r>
          </a:p>
          <a:p>
            <a:r>
              <a:rPr lang="en-US" altLang="en-US" sz="2800" dirty="0"/>
              <a:t>efficient parsers </a:t>
            </a:r>
            <a:r>
              <a:rPr lang="en-US" altLang="en-US" sz="2800" dirty="0" smtClean="0"/>
              <a:t>can be easily implemented by hand</a:t>
            </a:r>
          </a:p>
          <a:p>
            <a:r>
              <a:rPr lang="en-US" altLang="en-US" sz="2800" dirty="0" smtClean="0"/>
              <a:t>From LL(1) grammar a non-recursive predictive parser can be constructed automatically. (We will see it later)</a:t>
            </a:r>
          </a:p>
          <a:p>
            <a:pPr marL="0" indent="0">
              <a:buNone/>
            </a:pPr>
            <a:r>
              <a:rPr lang="en-US" altLang="en-US" sz="2800" dirty="0" smtClean="0"/>
              <a:t>Cons</a:t>
            </a:r>
          </a:p>
          <a:p>
            <a:r>
              <a:rPr lang="en-US" altLang="en-US" sz="2800" dirty="0" smtClean="0"/>
              <a:t>Limited and restricted types of grammars. </a:t>
            </a:r>
          </a:p>
          <a:p>
            <a:r>
              <a:rPr lang="en-US" altLang="en-US" sz="2800" dirty="0" smtClean="0"/>
              <a:t>E.g. for nondeterministic grammars </a:t>
            </a:r>
            <a:r>
              <a:rPr lang="en-US" altLang="en-US" sz="2800" dirty="0"/>
              <a:t>predictive parsers can’t be </a:t>
            </a:r>
            <a:r>
              <a:rPr lang="en-US" altLang="en-US" sz="2800" dirty="0" smtClean="0"/>
              <a:t>build.</a:t>
            </a:r>
            <a:endParaRPr lang="en-US" alt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7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Up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Start building parse tree from bottom (leaves) towards top (root).</a:t>
            </a:r>
          </a:p>
          <a:p>
            <a:r>
              <a:rPr lang="en-US" sz="2800" dirty="0" smtClean="0"/>
              <a:t>Operator Precedence can parse ambiguous grammars</a:t>
            </a:r>
          </a:p>
          <a:p>
            <a:pPr marL="0" indent="0">
              <a:buNone/>
            </a:pPr>
            <a:r>
              <a:rPr lang="en-US" altLang="en-US" sz="2800" dirty="0" smtClean="0"/>
              <a:t>Pros, it is easy to implement.</a:t>
            </a:r>
          </a:p>
          <a:p>
            <a:r>
              <a:rPr lang="en-US" altLang="en-US" sz="2800" dirty="0" smtClean="0"/>
              <a:t>LR parsing is more general method, used by </a:t>
            </a:r>
            <a:r>
              <a:rPr lang="en-US" altLang="en-US" sz="2800" dirty="0"/>
              <a:t>automated </a:t>
            </a:r>
            <a:r>
              <a:rPr lang="en-US" altLang="en-US" sz="2800" dirty="0" smtClean="0"/>
              <a:t>software tools like </a:t>
            </a:r>
            <a:r>
              <a:rPr lang="en-US" altLang="en-US" sz="2800" dirty="0" err="1" smtClean="0"/>
              <a:t>yacc</a:t>
            </a:r>
            <a:r>
              <a:rPr lang="en-US" altLang="en-US" sz="2800" dirty="0" smtClean="0"/>
              <a:t>, </a:t>
            </a:r>
          </a:p>
          <a:p>
            <a:r>
              <a:rPr lang="en-US" altLang="en-US" sz="2800" dirty="0" smtClean="0"/>
              <a:t>However for a small class of LR grammars (operator grammars) we can construct shift reduce parsers by hand.</a:t>
            </a:r>
          </a:p>
          <a:p>
            <a:pPr marL="0" indent="0">
              <a:buNone/>
            </a:pPr>
            <a:r>
              <a:rPr lang="en-US" altLang="en-US" sz="2800" dirty="0" smtClean="0"/>
              <a:t>Cons</a:t>
            </a:r>
          </a:p>
          <a:p>
            <a:r>
              <a:rPr lang="en-US" altLang="en-US" sz="2800" dirty="0" smtClean="0"/>
              <a:t>Shift reduce can handle a large class of LR grammars and translation schemes</a:t>
            </a:r>
            <a:endParaRPr lang="en-US" alt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0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838200"/>
            <a:ext cx="9372600" cy="5105400"/>
          </a:xfrm>
        </p:spPr>
        <p:txBody>
          <a:bodyPr/>
          <a:lstStyle/>
          <a:p>
            <a:r>
              <a:rPr lang="en-US" altLang="en-US" dirty="0"/>
              <a:t>LR(k) L is for left to right scan of input, whereas R is for constructing a rightmost derivation in reverse., k for number of input symbols of </a:t>
            </a:r>
            <a:r>
              <a:rPr lang="en-US" altLang="en-US" dirty="0" err="1"/>
              <a:t>lookahead</a:t>
            </a:r>
            <a:r>
              <a:rPr lang="en-US" altLang="en-US" dirty="0"/>
              <a:t> that are used for making a parsing decision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r>
              <a:rPr lang="en-US" altLang="en-US" dirty="0" smtClean="0"/>
              <a:t>Pros</a:t>
            </a:r>
            <a:endParaRPr lang="en-US" altLang="en-US" dirty="0" smtClean="0"/>
          </a:p>
          <a:p>
            <a:r>
              <a:rPr lang="en-US" altLang="en-US" dirty="0" smtClean="0"/>
              <a:t>Can be constructed to recognize all PL constructs for which CFG exists</a:t>
            </a:r>
          </a:p>
          <a:p>
            <a:r>
              <a:rPr lang="en-US" altLang="en-US" dirty="0" smtClean="0"/>
              <a:t>The most general non-backtracking shift-reduce parsing method</a:t>
            </a:r>
          </a:p>
          <a:p>
            <a:r>
              <a:rPr lang="en-US" altLang="en-US" dirty="0" smtClean="0"/>
              <a:t>As Efficient as other shift-reduce methods</a:t>
            </a:r>
          </a:p>
          <a:p>
            <a:r>
              <a:rPr lang="en-US" altLang="en-US" dirty="0" smtClean="0"/>
              <a:t>Class of LR grammars is a proper superset of predictive parser grammars</a:t>
            </a:r>
          </a:p>
          <a:p>
            <a:r>
              <a:rPr lang="en-US" altLang="en-US" dirty="0" smtClean="0"/>
              <a:t>LR parser can detect a syntax error as soon as possible</a:t>
            </a:r>
          </a:p>
          <a:p>
            <a:pPr marL="0" indent="0">
              <a:buNone/>
            </a:pPr>
            <a:r>
              <a:rPr lang="en-US" altLang="en-US" dirty="0" smtClean="0"/>
              <a:t>Cons</a:t>
            </a:r>
          </a:p>
          <a:p>
            <a:r>
              <a:rPr lang="en-US" altLang="en-US" dirty="0" smtClean="0"/>
              <a:t>By hand implementation requires too much work.</a:t>
            </a:r>
          </a:p>
          <a:p>
            <a:r>
              <a:rPr lang="en-US" altLang="en-US" dirty="0" smtClean="0"/>
              <a:t>Automatic tools can identify ambiguities or non-</a:t>
            </a:r>
            <a:r>
              <a:rPr lang="en-US" altLang="en-US" dirty="0" err="1" smtClean="0"/>
              <a:t>parsable</a:t>
            </a:r>
            <a:r>
              <a:rPr lang="en-US" altLang="en-US" dirty="0" smtClean="0"/>
              <a:t> constructs in grammars. 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4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Types of LR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SLR </a:t>
            </a:r>
            <a:r>
              <a:rPr lang="en-US" sz="2800" dirty="0" smtClean="0"/>
              <a:t>– Simple LR is easiest to implement, but least </a:t>
            </a:r>
            <a:r>
              <a:rPr lang="en-US" sz="2800" dirty="0" smtClean="0"/>
              <a:t>powerful</a:t>
            </a:r>
          </a:p>
          <a:p>
            <a:pPr lvl="1"/>
            <a:r>
              <a:rPr lang="en-US" sz="2000" dirty="0"/>
              <a:t>May fail to produce parsing tables for certain grammars</a:t>
            </a:r>
          </a:p>
          <a:p>
            <a:r>
              <a:rPr lang="en-US" sz="2800" dirty="0" smtClean="0"/>
              <a:t>CLR - Canonical </a:t>
            </a:r>
            <a:r>
              <a:rPr lang="en-US" sz="2800" dirty="0" smtClean="0"/>
              <a:t>LR is most powerful but most expensive</a:t>
            </a:r>
          </a:p>
          <a:p>
            <a:r>
              <a:rPr lang="en-US" sz="2800" dirty="0" smtClean="0"/>
              <a:t>LALR - </a:t>
            </a:r>
            <a:r>
              <a:rPr lang="en-US" sz="2800" dirty="0" err="1" smtClean="0"/>
              <a:t>Lookahead</a:t>
            </a:r>
            <a:r>
              <a:rPr lang="en-US" sz="2800" dirty="0" smtClean="0"/>
              <a:t> </a:t>
            </a:r>
            <a:r>
              <a:rPr lang="en-US" sz="2800" dirty="0" smtClean="0"/>
              <a:t>LR is intermediate in power and cost.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3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35319</TotalTime>
  <Words>2118</Words>
  <Application>Microsoft Office PowerPoint</Application>
  <PresentationFormat>A4 Paper (210x297 mm)</PresentationFormat>
  <Paragraphs>610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Courier New</vt:lpstr>
      <vt:lpstr>Symbol</vt:lpstr>
      <vt:lpstr>Tahoma</vt:lpstr>
      <vt:lpstr>Times New Roman</vt:lpstr>
      <vt:lpstr>Wingdings</vt:lpstr>
      <vt:lpstr>Default Design</vt:lpstr>
      <vt:lpstr>CS411-Compiler Construction</vt:lpstr>
      <vt:lpstr>Course Learning Objectives</vt:lpstr>
      <vt:lpstr>Types of Parsers</vt:lpstr>
      <vt:lpstr>Universal Parsers</vt:lpstr>
      <vt:lpstr>Top Down and Bottom up Parsers</vt:lpstr>
      <vt:lpstr>Top Down Parsers</vt:lpstr>
      <vt:lpstr>Bottom Up Parsers</vt:lpstr>
      <vt:lpstr>LR Parsers</vt:lpstr>
      <vt:lpstr>Sub Types of LR parsers</vt:lpstr>
      <vt:lpstr>Context-Free Grammars</vt:lpstr>
      <vt:lpstr>Context-Free Grammars</vt:lpstr>
      <vt:lpstr>Context-Free Grammars</vt:lpstr>
      <vt:lpstr>Derivations</vt:lpstr>
      <vt:lpstr>Derivations</vt:lpstr>
      <vt:lpstr>Derivations</vt:lpstr>
      <vt:lpstr>CFG - Terminology</vt:lpstr>
      <vt:lpstr>CFG – Terminology – Sentinal Form vs Sentences</vt:lpstr>
      <vt:lpstr>Derivation</vt:lpstr>
      <vt:lpstr>Context-Free Grammars</vt:lpstr>
      <vt:lpstr>Left-Most and Right-Most Derivations</vt:lpstr>
      <vt:lpstr>Parse Tree</vt:lpstr>
      <vt:lpstr>Left-Most and Right-Most Derivations</vt:lpstr>
      <vt:lpstr>Ambiguity</vt:lpstr>
      <vt:lpstr>Ambiguity (cont.)</vt:lpstr>
      <vt:lpstr>Ambiguity (cont.)</vt:lpstr>
      <vt:lpstr>Ambiguity (cont.)</vt:lpstr>
      <vt:lpstr>Ambiguity – Operator Precedence</vt:lpstr>
      <vt:lpstr>Eliminating Ambiguity from a Grammar</vt:lpstr>
      <vt:lpstr>Left Factoring - Examples</vt:lpstr>
      <vt:lpstr>Left-Factoring</vt:lpstr>
      <vt:lpstr>Left-Factoring (cont.)</vt:lpstr>
      <vt:lpstr>Left-Factoring - Algorithm </vt:lpstr>
      <vt:lpstr>Left-Factoring – Example1</vt:lpstr>
      <vt:lpstr>Left-Factoring – Example2</vt:lpstr>
      <vt:lpstr>Left Recursion</vt:lpstr>
      <vt:lpstr>Immediate Left-Recursion - Algorithm</vt:lpstr>
      <vt:lpstr>Immediate Left-Recursion -- Example</vt:lpstr>
      <vt:lpstr>Left-Recursion - Problem</vt:lpstr>
      <vt:lpstr>Eliminate Left-Recursion - Algorithm</vt:lpstr>
      <vt:lpstr>Eliminate Left-Recursion -- Example</vt:lpstr>
      <vt:lpstr>Eliminate Left-Recursion -- Example</vt:lpstr>
      <vt:lpstr>Eliminate Left-Recursion -- Example</vt:lpstr>
      <vt:lpstr>Eliminate Left-Recursion -- Example</vt:lpstr>
      <vt:lpstr>Eliminate Left-Recursion -- Example</vt:lpstr>
      <vt:lpstr>Eliminate Left-Recursion -- Example</vt:lpstr>
      <vt:lpstr>Eliminate Left-Recursion -- Example</vt:lpstr>
      <vt:lpstr>Eliminate Left-Recursion – Example2</vt:lpstr>
      <vt:lpstr>Making Grammar Problems Free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and the Humanities</dc:title>
  <dc:creator>IBM_USER</dc:creator>
  <cp:lastModifiedBy>Talha Wahed</cp:lastModifiedBy>
  <cp:revision>293</cp:revision>
  <cp:lastPrinted>1999-09-09T03:15:50Z</cp:lastPrinted>
  <dcterms:created xsi:type="dcterms:W3CDTF">1999-01-20T19:57:44Z</dcterms:created>
  <dcterms:modified xsi:type="dcterms:W3CDTF">2020-06-02T08:20:17Z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