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84" r:id="rId2"/>
    <p:sldId id="383" r:id="rId3"/>
    <p:sldId id="336" r:id="rId4"/>
    <p:sldId id="337" r:id="rId5"/>
    <p:sldId id="338" r:id="rId6"/>
    <p:sldId id="386" r:id="rId7"/>
    <p:sldId id="339" r:id="rId8"/>
    <p:sldId id="340" r:id="rId9"/>
    <p:sldId id="341" r:id="rId10"/>
    <p:sldId id="385" r:id="rId11"/>
    <p:sldId id="342" r:id="rId12"/>
    <p:sldId id="343" r:id="rId13"/>
    <p:sldId id="332" r:id="rId14"/>
    <p:sldId id="344" r:id="rId15"/>
    <p:sldId id="348" r:id="rId16"/>
    <p:sldId id="345" r:id="rId17"/>
    <p:sldId id="346" r:id="rId18"/>
    <p:sldId id="347" r:id="rId19"/>
    <p:sldId id="349" r:id="rId20"/>
    <p:sldId id="351" r:id="rId21"/>
    <p:sldId id="352" r:id="rId22"/>
    <p:sldId id="356" r:id="rId23"/>
    <p:sldId id="350" r:id="rId24"/>
    <p:sldId id="357" r:id="rId25"/>
    <p:sldId id="358" r:id="rId26"/>
    <p:sldId id="360" r:id="rId27"/>
    <p:sldId id="361" r:id="rId28"/>
    <p:sldId id="364" r:id="rId29"/>
    <p:sldId id="359" r:id="rId30"/>
    <p:sldId id="365" r:id="rId31"/>
    <p:sldId id="366" r:id="rId32"/>
    <p:sldId id="367" r:id="rId33"/>
    <p:sldId id="38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</p:sldIdLst>
  <p:sldSz cx="9906000" cy="6858000" type="A4"/>
  <p:notesSz cx="6845300" cy="9131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48" y="6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60" d="100"/>
          <a:sy n="60" d="100"/>
        </p:scale>
        <p:origin x="-1698" y="-78"/>
      </p:cViewPr>
      <p:guideLst>
        <p:guide orient="horz" pos="2876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fld id="{C95A1585-EBE8-4856-B6CE-F0467E278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792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0913" y="684213"/>
            <a:ext cx="4946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8638"/>
            <a:ext cx="50196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06ED6908-FFB8-457B-A2AF-6EABF2F8C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164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EEA2A-4EC9-4254-9C79-83A089AC0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1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82931-A87D-46F2-B413-7F1819B9F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5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06972-0DE6-4828-A229-71310F76E1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44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DC448-FBD3-481C-A36F-863D2A922E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0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DE989-DA4D-4795-8B8E-16F353948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92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D7C08-4921-47A0-900C-8478A0174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9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3BAE-E05F-419F-B3E4-1A1CF809F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92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3FA0-ACE7-4419-9806-A2EDD7E571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57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C6ED1-0844-4D70-9B41-3709A9249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73AA2-5E76-4B4C-BEB7-DF890727A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4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941CA-236E-4F62-AC9D-19614A3B6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65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45990C3-2F9C-44F7-9350-FE924A5828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73" y="381001"/>
            <a:ext cx="74295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CS411-Compiler Construction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248400"/>
            <a:ext cx="7429500" cy="609600"/>
          </a:xfrm>
        </p:spPr>
        <p:txBody>
          <a:bodyPr/>
          <a:lstStyle/>
          <a:p>
            <a:r>
              <a:rPr lang="en-US" dirty="0" smtClean="0"/>
              <a:t>Talha </a:t>
            </a:r>
            <a:r>
              <a:rPr lang="en-US" dirty="0" err="1" smtClean="0"/>
              <a:t>Waheed</a:t>
            </a:r>
            <a:r>
              <a:rPr lang="en-US" dirty="0" smtClean="0"/>
              <a:t>, Dept. of CS, UET, Lahore, Pakistan.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49437"/>
            <a:ext cx="1769065" cy="1512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733800"/>
            <a:ext cx="967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Top Down </a:t>
            </a:r>
            <a:r>
              <a:rPr lang="en-US" sz="3600" b="1" dirty="0" smtClean="0"/>
              <a:t>Parsing</a:t>
            </a:r>
          </a:p>
          <a:p>
            <a:pPr algn="ctr"/>
            <a:r>
              <a:rPr lang="en-US" sz="3600" b="1" dirty="0" smtClean="0"/>
              <a:t>-Recursive Descent Parsing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-</a:t>
            </a:r>
            <a:r>
              <a:rPr lang="en-US" sz="3600" b="1" dirty="0" err="1" smtClean="0"/>
              <a:t>Recusrive</a:t>
            </a:r>
            <a:r>
              <a:rPr lang="en-US" sz="3600" b="1" dirty="0" smtClean="0"/>
              <a:t> Predictive Parsing</a:t>
            </a:r>
          </a:p>
          <a:p>
            <a:pPr algn="ctr"/>
            <a:r>
              <a:rPr lang="en-US" sz="3600" b="1" dirty="0" smtClean="0"/>
              <a:t>-Non-Recursive Predictive Parsing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45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920294" cy="4191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78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2A3-6535-400A-B435-20F1539CAC4B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Predictive Parsing (cont.)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753600" cy="5410200"/>
          </a:xfrm>
        </p:spPr>
        <p:txBody>
          <a:bodyPr/>
          <a:lstStyle/>
          <a:p>
            <a:r>
              <a:rPr lang="en-US" altLang="en-US" dirty="0"/>
              <a:t>When to apply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-productions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 smtClean="0"/>
              <a:t>Grammar:</a:t>
            </a:r>
            <a:r>
              <a:rPr lang="en-US" altLang="en-US" dirty="0"/>
              <a:t>	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all other productions fail</a:t>
            </a:r>
            <a:r>
              <a:rPr lang="en-US" altLang="en-US" dirty="0">
                <a:sym typeface="Symbol" panose="05050102010706020507" pitchFamily="18" charset="2"/>
              </a:rPr>
              <a:t>, we should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apply an -production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dirty="0" smtClean="0">
                <a:sym typeface="Symbol" panose="05050102010706020507" pitchFamily="18" charset="2"/>
              </a:rPr>
              <a:t/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For </a:t>
            </a:r>
            <a:r>
              <a:rPr lang="en-US" altLang="en-US" dirty="0">
                <a:sym typeface="Symbol" panose="05050102010706020507" pitchFamily="18" charset="2"/>
              </a:rPr>
              <a:t>example, if the current token is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not 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neither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we may apply the                  -production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Most correct choice: We should apply an -production for a non-terminal A when the current token is in the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follow set </a:t>
            </a:r>
            <a:r>
              <a:rPr lang="en-US" altLang="en-US" dirty="0">
                <a:sym typeface="Symbol" panose="05050102010706020507" pitchFamily="18" charset="2"/>
              </a:rPr>
              <a:t>of </a:t>
            </a:r>
            <a:r>
              <a:rPr lang="en-US" altLang="en-US" dirty="0" smtClean="0">
                <a:sym typeface="Symbol" panose="05050102010706020507" pitchFamily="18" charset="2"/>
              </a:rPr>
              <a:t>A. </a:t>
            </a:r>
          </a:p>
          <a:p>
            <a:pPr lvl="1"/>
            <a:r>
              <a:rPr lang="en-US" altLang="en-US" sz="2400" dirty="0" smtClean="0">
                <a:sym typeface="Symbol" panose="05050102010706020507" pitchFamily="18" charset="2"/>
              </a:rPr>
              <a:t>which </a:t>
            </a:r>
            <a:r>
              <a:rPr lang="en-US" altLang="en-US" sz="2400" dirty="0">
                <a:sym typeface="Symbol" panose="05050102010706020507" pitchFamily="18" charset="2"/>
              </a:rPr>
              <a:t>terminals can follow A in the sentential </a:t>
            </a:r>
            <a:r>
              <a:rPr lang="en-US" altLang="en-US" sz="2400" dirty="0" smtClean="0">
                <a:sym typeface="Symbol" panose="05050102010706020507" pitchFamily="18" charset="2"/>
              </a:rPr>
              <a:t>forms</a:t>
            </a:r>
          </a:p>
          <a:p>
            <a:pPr lvl="1"/>
            <a:r>
              <a:rPr lang="en-US" altLang="en-US" sz="2400" dirty="0" smtClean="0">
                <a:sym typeface="Symbol" panose="05050102010706020507" pitchFamily="18" charset="2"/>
              </a:rPr>
              <a:t>will </a:t>
            </a:r>
            <a:r>
              <a:rPr lang="en-US" altLang="en-US" sz="2400" dirty="0">
                <a:sym typeface="Symbol" panose="05050102010706020507" pitchFamily="18" charset="2"/>
              </a:rPr>
              <a:t>discuss follow set in detail </a:t>
            </a:r>
            <a:r>
              <a:rPr lang="en-US" altLang="en-US" sz="2400" dirty="0" smtClean="0">
                <a:sym typeface="Symbol" panose="05050102010706020507" pitchFamily="18" charset="2"/>
              </a:rPr>
              <a:t>later.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50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420-A765-4117-AC4A-BABE717F3464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914400"/>
          </a:xfrm>
        </p:spPr>
        <p:txBody>
          <a:bodyPr/>
          <a:lstStyle/>
          <a:p>
            <a:r>
              <a:rPr lang="en-US" altLang="en-US" dirty="0"/>
              <a:t>Recursive Predictive Parsing (Example)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9601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 err="1">
                <a:sym typeface="Symbol" panose="05050102010706020507" pitchFamily="18" charset="2"/>
              </a:rPr>
              <a:t>aBe</a:t>
            </a:r>
            <a:r>
              <a:rPr lang="en-US" altLang="en-US" sz="2000" dirty="0">
                <a:sym typeface="Symbol" panose="05050102010706020507" pitchFamily="18" charset="2"/>
              </a:rPr>
              <a:t> | </a:t>
            </a:r>
            <a:r>
              <a:rPr lang="en-US" altLang="en-US" sz="2000" dirty="0" err="1">
                <a:sym typeface="Symbol" panose="05050102010706020507" pitchFamily="18" charset="2"/>
              </a:rPr>
              <a:t>cBd</a:t>
            </a:r>
            <a:r>
              <a:rPr lang="en-US" altLang="en-US" sz="2000" dirty="0">
                <a:sym typeface="Symbol" panose="05050102010706020507" pitchFamily="18" charset="2"/>
              </a:rPr>
              <a:t>  |  </a:t>
            </a:r>
            <a:r>
              <a:rPr lang="en-US" altLang="en-US" sz="2000" dirty="0" smtClean="0">
                <a:sym typeface="Symbol" panose="05050102010706020507" pitchFamily="18" charset="2"/>
              </a:rPr>
              <a:t>C 	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 err="1">
                <a:sym typeface="Symbol" panose="05050102010706020507" pitchFamily="18" charset="2"/>
              </a:rPr>
              <a:t>bB</a:t>
            </a:r>
            <a:r>
              <a:rPr lang="en-US" altLang="en-US" sz="2000" dirty="0">
                <a:sym typeface="Symbol" panose="05050102010706020507" pitchFamily="18" charset="2"/>
              </a:rPr>
              <a:t> | </a:t>
            </a:r>
            <a:r>
              <a:rPr lang="en-US" altLang="en-US" sz="2000" dirty="0" smtClean="0">
                <a:sym typeface="Symbol" panose="05050102010706020507" pitchFamily="18" charset="2"/>
              </a:rPr>
              <a:t>	C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 smtClean="0">
                <a:sym typeface="Symbol" panose="05050102010706020507" pitchFamily="18" charset="2"/>
              </a:rPr>
              <a:t>f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				</a:t>
            </a:r>
            <a:endParaRPr lang="en-US" altLang="en-US" sz="16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</a:t>
            </a:r>
            <a:r>
              <a:rPr lang="en-US" altLang="en-US" sz="1600" dirty="0" smtClean="0">
                <a:sym typeface="Symbol" panose="05050102010706020507" pitchFamily="18" charset="2"/>
              </a:rPr>
              <a:t>					</a:t>
            </a:r>
            <a:r>
              <a:rPr lang="en-US" altLang="en-US" sz="1600" dirty="0" smtClean="0">
                <a:sym typeface="Symbol" panose="05050102010706020507" pitchFamily="18" charset="2"/>
              </a:rPr>
              <a:t>C() </a:t>
            </a:r>
            <a:r>
              <a:rPr lang="en-US" altLang="en-US" sz="1600" dirty="0">
                <a:sym typeface="Symbol" panose="05050102010706020507" pitchFamily="18" charset="2"/>
              </a:rPr>
              <a:t>{	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sz="1600" dirty="0">
                <a:sym typeface="Symbol" panose="05050102010706020507" pitchFamily="18" charset="2"/>
              </a:rPr>
              <a:t>the current token with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sz="1600" dirty="0">
                <a:sym typeface="Symbol" panose="05050102010706020507" pitchFamily="18" charset="2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ym typeface="Symbol" panose="05050102010706020507" pitchFamily="18" charset="2"/>
              </a:rPr>
              <a:t>A() </a:t>
            </a:r>
            <a:r>
              <a:rPr lang="en-US" altLang="en-US" sz="1600" dirty="0">
                <a:sym typeface="Symbol" panose="05050102010706020507" pitchFamily="18" charset="2"/>
              </a:rPr>
              <a:t>{						and move to the next token; </a:t>
            </a:r>
            <a:r>
              <a:rPr lang="en-US" altLang="en-US" sz="1600" dirty="0" smtClean="0">
                <a:sym typeface="Symbol" panose="05050102010706020507" pitchFamily="18" charset="2"/>
              </a:rPr>
              <a:t>}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</a:t>
            </a:r>
            <a:r>
              <a:rPr lang="en-US" altLang="en-US" sz="1600" dirty="0" smtClean="0">
                <a:sym typeface="Symbol" panose="05050102010706020507" pitchFamily="18" charset="2"/>
              </a:rPr>
              <a:t>switch (current token) </a:t>
            </a:r>
            <a:r>
              <a:rPr lang="en-US" altLang="en-US" sz="1600" dirty="0">
                <a:sym typeface="Symbol" panose="05050102010706020507" pitchFamily="18" charset="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     </a:t>
            </a:r>
            <a:r>
              <a:rPr lang="en-US" altLang="en-US" sz="1600" dirty="0" smtClean="0">
                <a:sym typeface="Symbol" panose="05050102010706020507" pitchFamily="18" charset="2"/>
              </a:rPr>
              <a:t>case </a:t>
            </a:r>
            <a:r>
              <a:rPr lang="en-US" alt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600" dirty="0" smtClean="0">
                <a:sym typeface="Symbol" panose="05050102010706020507" pitchFamily="18" charset="2"/>
              </a:rPr>
              <a:t>: -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match</a:t>
            </a:r>
            <a:r>
              <a:rPr lang="en-US" altLang="en-US" sz="1600" dirty="0">
                <a:sym typeface="Symbol" panose="05050102010706020507" pitchFamily="18" charset="2"/>
              </a:rPr>
              <a:t> the current token with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  and move to the next token;		</a:t>
            </a:r>
            <a:r>
              <a:rPr lang="en-US" altLang="en-US" sz="1600" dirty="0" smtClean="0">
                <a:sym typeface="Symbol" panose="05050102010706020507" pitchFamily="18" charset="2"/>
              </a:rPr>
              <a:t>B() </a:t>
            </a:r>
            <a:r>
              <a:rPr lang="en-US" altLang="en-US" sz="1600" dirty="0">
                <a:sym typeface="Symbol" panose="05050102010706020507" pitchFamily="18" charset="2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- </a:t>
            </a:r>
            <a:r>
              <a:rPr lang="en-US" alt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B()</a:t>
            </a:r>
            <a:r>
              <a:rPr lang="en-US" altLang="en-US" sz="1600" dirty="0" smtClean="0">
                <a:sym typeface="Symbol" panose="05050102010706020507" pitchFamily="18" charset="2"/>
              </a:rPr>
              <a:t>;</a:t>
            </a:r>
            <a:r>
              <a:rPr lang="en-US" altLang="en-US" sz="1600" dirty="0">
                <a:sym typeface="Symbol" panose="05050102010706020507" pitchFamily="18" charset="2"/>
              </a:rPr>
              <a:t>				     </a:t>
            </a:r>
            <a:r>
              <a:rPr lang="en-US" altLang="en-US" sz="1600" dirty="0" smtClean="0">
                <a:sym typeface="Symbol" panose="05050102010706020507" pitchFamily="18" charset="2"/>
              </a:rPr>
              <a:t>switch (current token) </a:t>
            </a:r>
            <a:r>
              <a:rPr lang="en-US" altLang="en-US" sz="1600" dirty="0">
                <a:sym typeface="Symbol" panose="05050102010706020507" pitchFamily="18" charset="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-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sz="1600" dirty="0">
                <a:sym typeface="Symbol" panose="05050102010706020507" pitchFamily="18" charset="2"/>
              </a:rPr>
              <a:t>the current token with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1600" dirty="0">
                <a:sym typeface="Symbol" panose="05050102010706020507" pitchFamily="18" charset="2"/>
              </a:rPr>
              <a:t>,		             </a:t>
            </a:r>
            <a:r>
              <a:rPr lang="en-US" altLang="en-US" sz="1600" dirty="0" smtClean="0">
                <a:sym typeface="Symbol" panose="05050102010706020507" pitchFamily="18" charset="2"/>
              </a:rPr>
              <a:t>case </a:t>
            </a:r>
            <a:r>
              <a:rPr lang="en-US" alt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600" dirty="0" smtClean="0">
                <a:sym typeface="Symbol" panose="05050102010706020507" pitchFamily="18" charset="2"/>
              </a:rPr>
              <a:t>:-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sz="1600" dirty="0">
                <a:sym typeface="Symbol" panose="05050102010706020507" pitchFamily="18" charset="2"/>
              </a:rPr>
              <a:t>the current token with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600" dirty="0"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  and move to the next token</a:t>
            </a:r>
            <a:r>
              <a:rPr lang="en-US" altLang="en-US" sz="1600" dirty="0" smtClean="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	  and move to the next token</a:t>
            </a:r>
            <a:r>
              <a:rPr lang="en-US" altLang="en-US" sz="1600" dirty="0">
                <a:sym typeface="Symbol" panose="05050102010706020507" pitchFamily="18" charset="2"/>
              </a:rPr>
              <a:t>;		 -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B ()</a:t>
            </a:r>
            <a:endParaRPr lang="en-US" altLang="en-US" sz="16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					 case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e, d:  do nothing </a:t>
            </a:r>
            <a:r>
              <a:rPr lang="en-US" altLang="en-US" sz="1600" dirty="0" smtClean="0">
                <a:sym typeface="Symbol" panose="05050102010706020507" pitchFamily="18" charset="2"/>
              </a:rPr>
              <a:t>	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    </a:t>
            </a:r>
            <a:r>
              <a:rPr lang="en-US" altLang="en-US" sz="1600" dirty="0" smtClean="0">
                <a:sym typeface="Symbol" panose="05050102010706020507" pitchFamily="18" charset="2"/>
              </a:rPr>
              <a:t>case </a:t>
            </a:r>
            <a:r>
              <a:rPr lang="en-US" alt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1600" dirty="0" smtClean="0">
                <a:sym typeface="Symbol" panose="05050102010706020507" pitchFamily="18" charset="2"/>
              </a:rPr>
              <a:t>:-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sz="1600" dirty="0">
                <a:sym typeface="Symbol" panose="05050102010706020507" pitchFamily="18" charset="2"/>
              </a:rPr>
              <a:t>the current token with c,	</a:t>
            </a:r>
            <a:r>
              <a:rPr lang="en-US" altLang="en-US" sz="1600" dirty="0">
                <a:sym typeface="Symbol" panose="05050102010706020507" pitchFamily="18" charset="2"/>
              </a:rPr>
              <a:t>	</a:t>
            </a:r>
            <a:r>
              <a:rPr lang="en-US" altLang="en-US" sz="1600" dirty="0" smtClean="0">
                <a:sym typeface="Symbol" panose="05050102010706020507" pitchFamily="18" charset="2"/>
              </a:rPr>
              <a:t>	 </a:t>
            </a:r>
            <a:r>
              <a:rPr lang="en-US" altLang="en-US" sz="1600" dirty="0">
                <a:sym typeface="Symbol" panose="05050102010706020507" pitchFamily="18" charset="2"/>
              </a:rPr>
              <a:t>}</a:t>
            </a:r>
            <a:r>
              <a:rPr lang="en-US" altLang="en-US" sz="1600" dirty="0">
                <a:sym typeface="Symbol" panose="05050102010706020507" pitchFamily="18" charset="2"/>
              </a:rPr>
              <a:t>		</a:t>
            </a:r>
            <a:endParaRPr lang="en-US" altLang="en-US" sz="16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  and move to the next token;		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sym typeface="Symbol" panose="05050102010706020507" pitchFamily="18" charset="2"/>
              </a:rPr>
              <a:t>	}</a:t>
            </a:r>
            <a:endParaRPr lang="en-US" altLang="en-US" sz="16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-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B()</a:t>
            </a:r>
            <a:r>
              <a:rPr lang="en-US" altLang="en-US" sz="1600" dirty="0" smtClean="0">
                <a:sym typeface="Symbol" panose="05050102010706020507" pitchFamily="18" charset="2"/>
              </a:rPr>
              <a:t>;</a:t>
            </a:r>
            <a:r>
              <a:rPr lang="en-US" altLang="en-US" sz="1600" dirty="0">
                <a:sym typeface="Symbol" panose="05050102010706020507" pitchFamily="18" charset="2"/>
              </a:rPr>
              <a:t>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- match the current token with d,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  and move to the next token</a:t>
            </a:r>
            <a:r>
              <a:rPr lang="en-US" altLang="en-US" sz="1600" dirty="0" smtClean="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     </a:t>
            </a:r>
            <a:r>
              <a:rPr lang="en-US" altLang="en-US" sz="1600" dirty="0" smtClean="0">
                <a:sym typeface="Symbol" panose="05050102010706020507" pitchFamily="18" charset="2"/>
              </a:rPr>
              <a:t>case </a:t>
            </a:r>
            <a:r>
              <a:rPr lang="en-US" alt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: </a:t>
            </a:r>
            <a:r>
              <a:rPr lang="en-US" alt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- C();</a:t>
            </a:r>
            <a:endParaRPr lang="en-US" altLang="en-US" sz="16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ym typeface="Symbol" panose="05050102010706020507" pitchFamily="18" charset="2"/>
              </a:rPr>
              <a:t>}</a:t>
            </a:r>
            <a:r>
              <a:rPr lang="en-US" altLang="en-US" sz="20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69317" name="Line 5"/>
          <p:cNvSpPr>
            <a:spLocks noChangeShapeType="1"/>
          </p:cNvSpPr>
          <p:nvPr/>
        </p:nvSpPr>
        <p:spPr bwMode="auto">
          <a:xfrm flipV="1">
            <a:off x="6019800" y="40386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6080125" y="5272088"/>
            <a:ext cx="2582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FF0000"/>
                </a:solidFill>
              </a:rPr>
              <a:t>e, d, in follow </a:t>
            </a:r>
            <a:r>
              <a:rPr lang="en-US" altLang="en-US" sz="2000" dirty="0">
                <a:solidFill>
                  <a:srgbClr val="FF0000"/>
                </a:solidFill>
              </a:rPr>
              <a:t>set of B </a:t>
            </a: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 flipH="1" flipV="1">
            <a:off x="1676400" y="5943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>
            <a:off x="2286000" y="6124545"/>
            <a:ext cx="21595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FF0000"/>
                </a:solidFill>
              </a:rPr>
              <a:t>f is in first </a:t>
            </a:r>
            <a:r>
              <a:rPr lang="en-US" altLang="en-US" sz="2000" dirty="0">
                <a:solidFill>
                  <a:srgbClr val="FF0000"/>
                </a:solidFill>
              </a:rPr>
              <a:t>set of C</a:t>
            </a:r>
          </a:p>
        </p:txBody>
      </p:sp>
    </p:spTree>
    <p:extLst>
      <p:ext uri="{BB962C8B-B14F-4D97-AF65-F5344CB8AC3E}">
        <p14:creationId xmlns:p14="http://schemas.microsoft.com/office/powerpoint/2010/main" val="20239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r>
              <a:rPr lang="en-US" dirty="0" smtClean="0"/>
              <a:t>Recursive Descent </a:t>
            </a:r>
            <a:r>
              <a:rPr lang="en-US" dirty="0" smtClean="0"/>
              <a:t>Parsing –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571500"/>
            <a:ext cx="7335693" cy="609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200" i="1" dirty="0" smtClean="0"/>
              <a:t>Grammar: </a:t>
            </a:r>
            <a:r>
              <a:rPr lang="en-US" sz="3200" i="1" dirty="0" smtClean="0">
                <a:solidFill>
                  <a:srgbClr val="FF0000"/>
                </a:solidFill>
              </a:rPr>
              <a:t>S</a:t>
            </a:r>
            <a:r>
              <a:rPr lang="en-US" sz="3200" i="1" dirty="0" smtClean="0"/>
              <a:t> </a:t>
            </a:r>
            <a:r>
              <a:rPr lang="en-US" sz="3200" dirty="0"/>
              <a:t>→ </a:t>
            </a:r>
            <a:r>
              <a:rPr lang="en-US" sz="3200" i="1" dirty="0" err="1" smtClean="0">
                <a:solidFill>
                  <a:srgbClr val="FF0000"/>
                </a:solidFill>
              </a:rPr>
              <a:t>Az</a:t>
            </a:r>
            <a:r>
              <a:rPr lang="en-US" sz="3200" i="1" dirty="0" smtClean="0"/>
              <a:t> </a:t>
            </a:r>
            <a:r>
              <a:rPr lang="en-US" sz="3200" dirty="0" smtClean="0"/>
              <a:t>| </a:t>
            </a:r>
            <a:r>
              <a:rPr lang="en-US" sz="3200" i="1" dirty="0" smtClean="0">
                <a:solidFill>
                  <a:srgbClr val="FF0000"/>
                </a:solidFill>
              </a:rPr>
              <a:t>z</a:t>
            </a:r>
            <a:r>
              <a:rPr lang="en-US" sz="3200" i="1" dirty="0" smtClean="0"/>
              <a:t>   </a:t>
            </a:r>
            <a:r>
              <a:rPr lang="en-US" sz="3200" i="1" dirty="0" smtClean="0">
                <a:solidFill>
                  <a:srgbClr val="FF0000"/>
                </a:solidFill>
              </a:rPr>
              <a:t>A</a:t>
            </a:r>
            <a:r>
              <a:rPr lang="en-US" sz="3200" i="1" dirty="0" smtClean="0"/>
              <a:t> </a:t>
            </a:r>
            <a:r>
              <a:rPr lang="en-US" sz="3200" dirty="0"/>
              <a:t>→ </a:t>
            </a:r>
            <a:r>
              <a:rPr lang="en-US" sz="3200" i="1" dirty="0" err="1" smtClean="0">
                <a:solidFill>
                  <a:srgbClr val="FF0000"/>
                </a:solidFill>
              </a:rPr>
              <a:t>xA</a:t>
            </a:r>
            <a:r>
              <a:rPr lang="en-US" sz="3200" i="1" dirty="0" smtClean="0"/>
              <a:t> </a:t>
            </a:r>
            <a:r>
              <a:rPr lang="en-US" sz="3200" dirty="0" smtClean="0"/>
              <a:t>| </a:t>
            </a:r>
            <a:r>
              <a:rPr lang="en-US" sz="3200" i="1" dirty="0" smtClean="0">
                <a:solidFill>
                  <a:srgbClr val="FF0000"/>
                </a:solidFill>
              </a:rPr>
              <a:t>B</a:t>
            </a:r>
            <a:r>
              <a:rPr lang="en-US" sz="3200" i="1" dirty="0" smtClean="0"/>
              <a:t>   </a:t>
            </a:r>
            <a:r>
              <a:rPr lang="en-US" sz="3200" i="1" dirty="0" err="1" smtClean="0">
                <a:solidFill>
                  <a:srgbClr val="FF0000"/>
                </a:solidFill>
              </a:rPr>
              <a:t>B</a:t>
            </a:r>
            <a:r>
              <a:rPr lang="en-US" sz="3200" i="1" dirty="0" smtClean="0"/>
              <a:t> </a:t>
            </a:r>
            <a:r>
              <a:rPr lang="en-US" sz="3200" dirty="0"/>
              <a:t>→ </a:t>
            </a:r>
            <a:r>
              <a:rPr lang="en-US" sz="3200" i="1" dirty="0" smtClean="0">
                <a:solidFill>
                  <a:srgbClr val="FF0000"/>
                </a:solidFill>
              </a:rPr>
              <a:t>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181100"/>
            <a:ext cx="56388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void </a:t>
            </a: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S</a:t>
            </a:r>
            <a:r>
              <a:rPr lang="en-US" dirty="0" smtClean="0">
                <a:latin typeface="FbdxhjSsgmltRtynynCourier"/>
              </a:rPr>
              <a:t>()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if (</a:t>
            </a:r>
            <a:r>
              <a:rPr lang="en-US" dirty="0" err="1" smtClean="0">
                <a:latin typeface="FbdxhjSsgmltRtynynCourier"/>
              </a:rPr>
              <a:t>ch</a:t>
            </a:r>
            <a:r>
              <a:rPr lang="en-US" dirty="0" smtClean="0">
                <a:latin typeface="FbdxhjSsgmltRtynynCourier"/>
              </a:rPr>
              <a:t> == ’</a:t>
            </a: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z</a:t>
            </a:r>
            <a:r>
              <a:rPr lang="en-US" dirty="0" smtClean="0">
                <a:latin typeface="FbdxhjSsgmltRtynynCourier"/>
              </a:rPr>
              <a:t>’) 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	</a:t>
            </a:r>
            <a:r>
              <a:rPr lang="en-US" dirty="0" err="1" smtClean="0">
                <a:latin typeface="FbdxhjSsgmltRtynynCourier"/>
              </a:rPr>
              <a:t>ch</a:t>
            </a:r>
            <a:r>
              <a:rPr lang="en-US" dirty="0" smtClean="0">
                <a:latin typeface="FbdxhjSsgmltRtynynCourier"/>
              </a:rPr>
              <a:t> = </a:t>
            </a:r>
            <a:r>
              <a:rPr lang="en-US" dirty="0" err="1" smtClean="0">
                <a:latin typeface="FbdxhjSsgmltRtynynCourier"/>
              </a:rPr>
              <a:t>getchar</a:t>
            </a:r>
            <a:r>
              <a:rPr lang="en-US" dirty="0" smtClean="0">
                <a:latin typeface="FbdxhjSsgmltRtynynCourier"/>
              </a:rPr>
              <a:t>();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else { 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		A</a:t>
            </a:r>
            <a:r>
              <a:rPr lang="en-US" dirty="0" smtClean="0">
                <a:latin typeface="FbdxhjSsgmltRtynynCourier"/>
              </a:rPr>
              <a:t>();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	if (</a:t>
            </a:r>
            <a:r>
              <a:rPr lang="en-US" dirty="0" err="1" smtClean="0">
                <a:latin typeface="FbdxhjSsgmltRtynynCourier"/>
              </a:rPr>
              <a:t>ch</a:t>
            </a:r>
            <a:r>
              <a:rPr lang="en-US" dirty="0" smtClean="0">
                <a:latin typeface="FbdxhjSsgmltRtynynCourier"/>
              </a:rPr>
              <a:t> == ’</a:t>
            </a: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z</a:t>
            </a:r>
            <a:r>
              <a:rPr lang="en-US" dirty="0" smtClean="0">
                <a:latin typeface="FbdxhjSsgmltRtynynCourier"/>
              </a:rPr>
              <a:t>’) 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	</a:t>
            </a:r>
            <a:r>
              <a:rPr lang="en-US" dirty="0">
                <a:latin typeface="FbdxhjSsgmltRtynynCourier"/>
              </a:rPr>
              <a:t>	</a:t>
            </a:r>
            <a:r>
              <a:rPr lang="en-US" dirty="0" err="1" smtClean="0">
                <a:latin typeface="FbdxhjSsgmltRtynynCourier"/>
              </a:rPr>
              <a:t>ch</a:t>
            </a:r>
            <a:r>
              <a:rPr lang="en-US" dirty="0" smtClean="0">
                <a:latin typeface="FbdxhjSsgmltRtynynCourier"/>
              </a:rPr>
              <a:t> = </a:t>
            </a:r>
            <a:r>
              <a:rPr lang="en-US" dirty="0" err="1" smtClean="0">
                <a:latin typeface="FbdxhjSsgmltRtynynCourier"/>
              </a:rPr>
              <a:t>getchar</a:t>
            </a:r>
            <a:r>
              <a:rPr lang="en-US" dirty="0" smtClean="0">
                <a:latin typeface="FbdxhjSsgmltRtynynCourier"/>
              </a:rPr>
              <a:t>(); 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	else 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		error("z expected");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}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</a:t>
            </a:r>
            <a:r>
              <a:rPr lang="en-US" dirty="0" err="1" smtClean="0">
                <a:latin typeface="FbdxhjSsgmltRtynynCourier"/>
              </a:rPr>
              <a:t>cout</a:t>
            </a:r>
            <a:r>
              <a:rPr lang="en-US" dirty="0" smtClean="0">
                <a:latin typeface="FbdxhjSsgmltRtynynCourier"/>
              </a:rPr>
              <a:t> &lt;&lt; "Success!";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}</a:t>
            </a:r>
            <a:endParaRPr lang="en-US" sz="7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86400" y="1181100"/>
            <a:ext cx="434975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void </a:t>
            </a: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A</a:t>
            </a:r>
            <a:r>
              <a:rPr lang="en-US" dirty="0" smtClean="0">
                <a:latin typeface="FbdxhjSsgmltRtynynCourier"/>
              </a:rPr>
              <a:t>()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if (</a:t>
            </a:r>
            <a:r>
              <a:rPr lang="en-US" dirty="0" err="1" smtClean="0">
                <a:latin typeface="FbdxhjSsgmltRtynynCourier"/>
              </a:rPr>
              <a:t>ch</a:t>
            </a:r>
            <a:r>
              <a:rPr lang="en-US" dirty="0" smtClean="0">
                <a:latin typeface="FbdxhjSsgmltRtynynCourier"/>
              </a:rPr>
              <a:t> == ’</a:t>
            </a: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x</a:t>
            </a:r>
            <a:r>
              <a:rPr lang="en-US" dirty="0" smtClean="0">
                <a:latin typeface="FbdxhjSsgmltRtynynCourier"/>
              </a:rPr>
              <a:t>’)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	</a:t>
            </a:r>
            <a:r>
              <a:rPr lang="en-US" dirty="0" err="1" smtClean="0">
                <a:latin typeface="FbdxhjSsgmltRtynynCourier"/>
              </a:rPr>
              <a:t>ch</a:t>
            </a:r>
            <a:r>
              <a:rPr lang="en-US" dirty="0" smtClean="0">
                <a:latin typeface="FbdxhjSsgmltRtynynCourier"/>
              </a:rPr>
              <a:t> = </a:t>
            </a:r>
            <a:r>
              <a:rPr lang="en-US" dirty="0" err="1" smtClean="0">
                <a:latin typeface="FbdxhjSsgmltRtynynCourier"/>
              </a:rPr>
              <a:t>getchar</a:t>
            </a:r>
            <a:r>
              <a:rPr lang="en-US" dirty="0" smtClean="0">
                <a:latin typeface="FbdxhjSsgmltRtynynCourier"/>
              </a:rPr>
              <a:t>();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A</a:t>
            </a:r>
            <a:r>
              <a:rPr lang="en-US" dirty="0" smtClean="0">
                <a:latin typeface="FbdxhjSsgmltRtynynCourier"/>
              </a:rPr>
              <a:t>();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}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else </a:t>
            </a: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B</a:t>
            </a:r>
            <a:r>
              <a:rPr lang="en-US" dirty="0" smtClean="0">
                <a:latin typeface="FbdxhjSsgmltRtynynCourier"/>
              </a:rPr>
              <a:t>();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void </a:t>
            </a: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B</a:t>
            </a:r>
            <a:r>
              <a:rPr lang="en-US" dirty="0" smtClean="0">
                <a:latin typeface="FbdxhjSsgmltRtynynCourier"/>
              </a:rPr>
              <a:t>()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if (</a:t>
            </a:r>
            <a:r>
              <a:rPr lang="en-US" dirty="0" err="1" smtClean="0">
                <a:latin typeface="FbdxhjSsgmltRtynynCourier"/>
              </a:rPr>
              <a:t>ch</a:t>
            </a:r>
            <a:r>
              <a:rPr lang="en-US" dirty="0" smtClean="0">
                <a:latin typeface="FbdxhjSsgmltRtynynCourier"/>
              </a:rPr>
              <a:t> == ’</a:t>
            </a:r>
            <a:r>
              <a:rPr lang="en-US" dirty="0" smtClean="0">
                <a:solidFill>
                  <a:srgbClr val="FF0000"/>
                </a:solidFill>
                <a:latin typeface="FbdxhjSsgmltRtynynCourier"/>
              </a:rPr>
              <a:t>y</a:t>
            </a:r>
            <a:r>
              <a:rPr lang="en-US" dirty="0" smtClean="0">
                <a:latin typeface="FbdxhjSsgmltRtynynCourier"/>
              </a:rPr>
              <a:t>’) 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	</a:t>
            </a:r>
            <a:r>
              <a:rPr lang="en-US" dirty="0" err="1" smtClean="0">
                <a:latin typeface="FbdxhjSsgmltRtynynCourier"/>
              </a:rPr>
              <a:t>ch</a:t>
            </a:r>
            <a:r>
              <a:rPr lang="en-US" dirty="0" smtClean="0">
                <a:latin typeface="FbdxhjSsgmltRtynynCourier"/>
              </a:rPr>
              <a:t> = </a:t>
            </a:r>
            <a:r>
              <a:rPr lang="en-US" dirty="0" err="1" smtClean="0">
                <a:latin typeface="FbdxhjSsgmltRtynynCourier"/>
              </a:rPr>
              <a:t>getchar</a:t>
            </a:r>
            <a:r>
              <a:rPr lang="en-US" dirty="0" smtClean="0">
                <a:latin typeface="FbdxhjSsgmltRtynynCourier"/>
              </a:rPr>
              <a:t>();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else 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	   error("y expected");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FbdxhjSsgmltRtynynCourier"/>
              </a:rPr>
              <a:t>}</a:t>
            </a:r>
            <a:endParaRPr lang="en-US" dirty="0" smtClean="0"/>
          </a:p>
          <a:p>
            <a:pPr marL="0" indent="0">
              <a:buFontTx/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6593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916D-3BFD-4C48-80D1-2B249F8AF8E0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Non-recursive Predictive Parsing	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93710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200" dirty="0"/>
              <a:t>Non-Recursive predictive </a:t>
            </a:r>
            <a:r>
              <a:rPr lang="en-US" altLang="en-US" sz="3200" dirty="0" smtClean="0"/>
              <a:t>parser </a:t>
            </a:r>
            <a:r>
              <a:rPr lang="en-US" altLang="en-US" sz="3200" dirty="0"/>
              <a:t>is a </a:t>
            </a:r>
            <a:r>
              <a:rPr lang="en-US" altLang="en-US" sz="3200" dirty="0" smtClean="0"/>
              <a:t>table-driven top-down </a:t>
            </a:r>
            <a:r>
              <a:rPr lang="en-US" altLang="en-US" sz="3200" dirty="0"/>
              <a:t>parser.</a:t>
            </a:r>
          </a:p>
          <a:p>
            <a:pPr>
              <a:lnSpc>
                <a:spcPct val="150000"/>
              </a:lnSpc>
            </a:pPr>
            <a:r>
              <a:rPr lang="en-US" altLang="en-US" sz="3200" dirty="0"/>
              <a:t>It is also known as LL(1) Parser.</a:t>
            </a:r>
            <a:r>
              <a:rPr lang="en-US" altLang="en-US" sz="3200" dirty="0">
                <a:sym typeface="Wingdings" panose="05000000000000000000" pitchFamily="2" charset="2"/>
              </a:rPr>
              <a:t> </a:t>
            </a:r>
            <a:endParaRPr lang="en-US" altLang="en-US" sz="3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3200" dirty="0" smtClean="0">
                <a:sym typeface="Wingdings" panose="05000000000000000000" pitchFamily="2" charset="2"/>
              </a:rPr>
              <a:t>It contains an </a:t>
            </a:r>
            <a:r>
              <a:rPr lang="en-US" alt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explicit</a:t>
            </a:r>
            <a:r>
              <a:rPr lang="en-US" altLang="en-US" sz="3200" dirty="0" smtClean="0">
                <a:sym typeface="Wingdings" panose="05000000000000000000" pitchFamily="2" charset="2"/>
              </a:rPr>
              <a:t> stack, rather than implicitly via </a:t>
            </a:r>
            <a:r>
              <a:rPr lang="en-US" alt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recursive</a:t>
            </a:r>
            <a:r>
              <a:rPr lang="en-US" altLang="en-US" sz="3200" dirty="0" smtClean="0">
                <a:sym typeface="Wingdings" panose="05000000000000000000" pitchFamily="2" charset="2"/>
              </a:rPr>
              <a:t> calls.</a:t>
            </a:r>
          </a:p>
          <a:p>
            <a:pPr>
              <a:lnSpc>
                <a:spcPct val="150000"/>
              </a:lnSpc>
            </a:pPr>
            <a:r>
              <a:rPr lang="en-US" altLang="en-US" sz="3200" dirty="0" smtClean="0">
                <a:sym typeface="Wingdings" panose="05000000000000000000" pitchFamily="2" charset="2"/>
              </a:rPr>
              <a:t>The key problem is determining production to be applied for a non-terminal.</a:t>
            </a:r>
            <a:endParaRPr lang="en-US" alt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90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5819-E82A-4301-ADFE-D56D7FFC92FB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 dirty="0" smtClean="0"/>
              <a:t>Model of LL(1) or </a:t>
            </a:r>
            <a:br>
              <a:rPr lang="en-US" altLang="en-US" dirty="0" smtClean="0"/>
            </a:br>
            <a:r>
              <a:rPr lang="en-US" altLang="en-US" dirty="0" smtClean="0"/>
              <a:t>Non-recursive </a:t>
            </a:r>
            <a:r>
              <a:rPr lang="en-US" altLang="en-US" dirty="0"/>
              <a:t>Predictive </a:t>
            </a:r>
            <a:r>
              <a:rPr lang="en-US" altLang="en-US" dirty="0" smtClean="0"/>
              <a:t>Parser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2" y="1524001"/>
            <a:ext cx="7790446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9E83-EED2-483F-9900-11690E0697A4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dirty="0"/>
              <a:t>LL(1) Parser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960120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b="1" dirty="0"/>
              <a:t>input buffer</a:t>
            </a:r>
            <a:r>
              <a:rPr lang="en-US" altLang="en-US" sz="3600" dirty="0"/>
              <a:t> </a:t>
            </a:r>
            <a:endParaRPr lang="en-US" altLang="en-US" sz="3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Contains the </a:t>
            </a:r>
            <a:r>
              <a:rPr lang="en-US" altLang="en-US" sz="2800" dirty="0">
                <a:solidFill>
                  <a:srgbClr val="FF0000"/>
                </a:solidFill>
              </a:rPr>
              <a:t>string </a:t>
            </a:r>
            <a:r>
              <a:rPr lang="en-US" altLang="en-US" sz="2800" dirty="0"/>
              <a:t>to be </a:t>
            </a:r>
            <a:r>
              <a:rPr lang="en-US" altLang="en-US" sz="2800" dirty="0" smtClean="0"/>
              <a:t>parsed. {assume it has end marker of </a:t>
            </a:r>
            <a:r>
              <a:rPr lang="en-US" altLang="en-US" sz="2800" dirty="0" smtClean="0">
                <a:solidFill>
                  <a:srgbClr val="FF0000"/>
                </a:solidFill>
              </a:rPr>
              <a:t>$</a:t>
            </a:r>
            <a:r>
              <a:rPr lang="en-US" altLang="en-US" sz="2800" dirty="0" smtClean="0"/>
              <a:t>}</a:t>
            </a: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1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b="1" dirty="0"/>
              <a:t>output</a:t>
            </a:r>
            <a:r>
              <a:rPr lang="en-US" altLang="en-US" sz="3600" dirty="0"/>
              <a:t> </a:t>
            </a:r>
            <a:endParaRPr lang="en-US" altLang="en-US" sz="3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a </a:t>
            </a:r>
            <a:r>
              <a:rPr lang="en-US" altLang="en-US" sz="2800" dirty="0">
                <a:solidFill>
                  <a:srgbClr val="FF0000"/>
                </a:solidFill>
              </a:rPr>
              <a:t>production </a:t>
            </a:r>
            <a:r>
              <a:rPr lang="en-US" altLang="en-US" sz="2800" dirty="0" smtClean="0"/>
              <a:t>representing </a:t>
            </a:r>
            <a:r>
              <a:rPr lang="en-US" altLang="en-US" sz="2800" dirty="0"/>
              <a:t>a </a:t>
            </a:r>
            <a:r>
              <a:rPr lang="en-US" altLang="en-US" sz="2800" dirty="0" smtClean="0"/>
              <a:t>step </a:t>
            </a:r>
            <a:r>
              <a:rPr lang="en-US" altLang="en-US" sz="2800" dirty="0"/>
              <a:t>of the derivation sequence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(</a:t>
            </a:r>
            <a:r>
              <a:rPr lang="en-US" altLang="en-US" sz="2800" dirty="0">
                <a:solidFill>
                  <a:srgbClr val="FF0000"/>
                </a:solidFill>
              </a:rPr>
              <a:t>left-most derivation</a:t>
            </a:r>
            <a:r>
              <a:rPr lang="en-US" altLang="en-US" sz="2800" dirty="0"/>
              <a:t>) </a:t>
            </a:r>
            <a:r>
              <a:rPr lang="en-US" altLang="en-US" sz="2800" dirty="0" smtClean="0"/>
              <a:t>of </a:t>
            </a:r>
            <a:r>
              <a:rPr lang="en-US" altLang="en-US" sz="2800" dirty="0"/>
              <a:t>the string in the input buffer</a:t>
            </a:r>
            <a:r>
              <a:rPr lang="en-US" altLang="en-US" sz="2800" dirty="0" smtClean="0"/>
              <a:t>.</a:t>
            </a:r>
            <a:endParaRPr lang="en-US" alt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31" y="3657600"/>
            <a:ext cx="5044669" cy="31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9E83-EED2-483F-9900-11690E0697A4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dirty="0"/>
              <a:t>LL(1) Parser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906000" cy="601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b="1" dirty="0" smtClean="0"/>
              <a:t>stack</a:t>
            </a:r>
            <a:endParaRPr lang="en-US" altLang="en-US" sz="3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contains the </a:t>
            </a:r>
            <a:r>
              <a:rPr lang="en-US" altLang="en-US" sz="2800" dirty="0">
                <a:solidFill>
                  <a:srgbClr val="FF0000"/>
                </a:solidFill>
              </a:rPr>
              <a:t>grammar </a:t>
            </a:r>
            <a:r>
              <a:rPr lang="en-US" altLang="en-US" sz="2800" dirty="0" smtClean="0"/>
              <a:t>symbols {i.e. </a:t>
            </a:r>
            <a:r>
              <a:rPr lang="en-US" altLang="en-US" sz="2800" dirty="0" smtClean="0">
                <a:solidFill>
                  <a:srgbClr val="FF0000"/>
                </a:solidFill>
              </a:rPr>
              <a:t>terminals </a:t>
            </a:r>
            <a:r>
              <a:rPr lang="en-US" altLang="en-US" sz="2800" dirty="0" smtClean="0"/>
              <a:t>and </a:t>
            </a:r>
            <a:r>
              <a:rPr lang="en-US" altLang="en-US" sz="2800" dirty="0" smtClean="0">
                <a:solidFill>
                  <a:srgbClr val="FF0000"/>
                </a:solidFill>
              </a:rPr>
              <a:t>non-terminals</a:t>
            </a:r>
            <a:r>
              <a:rPr lang="en-US" altLang="en-US" sz="2800" dirty="0" smtClean="0"/>
              <a:t>}</a:t>
            </a: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at the bottom of the stack, there is a special end marker symbol </a:t>
            </a:r>
            <a:r>
              <a:rPr lang="en-US" altLang="en-US" sz="2800" dirty="0" smtClean="0">
                <a:solidFill>
                  <a:srgbClr val="FF0000"/>
                </a:solidFill>
              </a:rPr>
              <a:t>$</a:t>
            </a:r>
            <a:r>
              <a:rPr lang="en-US" altLang="en-US" sz="2800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initially </a:t>
            </a:r>
            <a:r>
              <a:rPr lang="en-US" altLang="en-US" sz="2800" dirty="0"/>
              <a:t>the stack contains only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symbol $ and the starting symbol S. </a:t>
            </a:r>
            <a:r>
              <a:rPr lang="en-US" altLang="en-US" sz="2800" dirty="0" smtClean="0"/>
              <a:t>           </a:t>
            </a:r>
            <a:r>
              <a:rPr lang="en-US" altLang="en-US" sz="2800" dirty="0" smtClean="0">
                <a:solidFill>
                  <a:srgbClr val="FF0000"/>
                </a:solidFill>
              </a:rPr>
              <a:t>$</a:t>
            </a:r>
            <a:r>
              <a:rPr lang="en-US" altLang="en-US" sz="2800" dirty="0">
                <a:solidFill>
                  <a:srgbClr val="FF0000"/>
                </a:solidFill>
              </a:rPr>
              <a:t>S  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en-US" altLang="en-US" sz="2800" dirty="0">
                <a:solidFill>
                  <a:srgbClr val="FF0000"/>
                </a:solidFill>
              </a:rPr>
              <a:t>  initial </a:t>
            </a:r>
            <a:r>
              <a:rPr lang="en-US" altLang="en-US" sz="2800" dirty="0" smtClean="0">
                <a:solidFill>
                  <a:srgbClr val="FF0000"/>
                </a:solidFill>
              </a:rPr>
              <a:t>stack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when </a:t>
            </a:r>
            <a:r>
              <a:rPr lang="en-US" altLang="en-US" sz="2800" dirty="0"/>
              <a:t>the </a:t>
            </a:r>
            <a:r>
              <a:rPr lang="en-US" altLang="en-US" sz="2800" dirty="0" smtClean="0">
                <a:solidFill>
                  <a:srgbClr val="FF0000"/>
                </a:solidFill>
              </a:rPr>
              <a:t>input is finished </a:t>
            </a:r>
            <a:r>
              <a:rPr lang="en-US" altLang="en-US" sz="2800" dirty="0" smtClean="0"/>
              <a:t>and </a:t>
            </a:r>
            <a:r>
              <a:rPr lang="en-US" altLang="en-US" sz="2800" dirty="0" smtClean="0">
                <a:solidFill>
                  <a:srgbClr val="FF0000"/>
                </a:solidFill>
              </a:rPr>
              <a:t>stack </a:t>
            </a:r>
            <a:r>
              <a:rPr lang="en-US" altLang="en-US" sz="2800" dirty="0">
                <a:solidFill>
                  <a:srgbClr val="FF0000"/>
                </a:solidFill>
              </a:rPr>
              <a:t>is </a:t>
            </a:r>
            <a:r>
              <a:rPr lang="en-US" altLang="en-US" sz="2800" dirty="0" smtClean="0">
                <a:solidFill>
                  <a:srgbClr val="FF0000"/>
                </a:solidFill>
              </a:rPr>
              <a:t>emptied</a:t>
            </a:r>
            <a:r>
              <a:rPr lang="en-US" altLang="en-US" sz="2800" dirty="0" smtClean="0"/>
              <a:t>, </a:t>
            </a:r>
            <a:br>
              <a:rPr lang="en-US" altLang="en-US" sz="2800" dirty="0" smtClean="0"/>
            </a:br>
            <a:r>
              <a:rPr lang="en-US" altLang="en-US" sz="2800" dirty="0" smtClean="0"/>
              <a:t>(i.e</a:t>
            </a:r>
            <a:r>
              <a:rPr lang="en-US" altLang="en-US" sz="2800" dirty="0"/>
              <a:t>. only $ left in the stack), </a:t>
            </a:r>
            <a:r>
              <a:rPr lang="en-US" altLang="en-US" sz="2800" dirty="0" smtClean="0"/>
              <a:t>the </a:t>
            </a:r>
            <a:r>
              <a:rPr lang="en-US" altLang="en-US" sz="2800" dirty="0">
                <a:solidFill>
                  <a:srgbClr val="FF0000"/>
                </a:solidFill>
              </a:rPr>
              <a:t>parsing is </a:t>
            </a:r>
            <a:r>
              <a:rPr lang="en-US" altLang="en-US" sz="2800" dirty="0" smtClean="0">
                <a:solidFill>
                  <a:srgbClr val="FF0000"/>
                </a:solidFill>
              </a:rPr>
              <a:t>complete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038600"/>
            <a:ext cx="4572000" cy="28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9E83-EED2-483F-9900-11690E0697A4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LL(1) Parser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2590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b="1" dirty="0" smtClean="0"/>
              <a:t>parsing </a:t>
            </a:r>
            <a:r>
              <a:rPr lang="en-US" altLang="en-US" sz="3600" b="1" dirty="0"/>
              <a:t>table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two-dimensional </a:t>
            </a:r>
            <a:r>
              <a:rPr lang="en-US" altLang="en-US" sz="2800" dirty="0" smtClean="0"/>
              <a:t>array </a:t>
            </a:r>
            <a:r>
              <a:rPr lang="en-US" altLang="en-US" sz="2800" dirty="0" smtClean="0">
                <a:solidFill>
                  <a:srgbClr val="FF0000"/>
                </a:solidFill>
              </a:rPr>
              <a:t>PT [A, a</a:t>
            </a:r>
            <a:r>
              <a:rPr lang="en-US" altLang="en-US" sz="2800" dirty="0">
                <a:solidFill>
                  <a:srgbClr val="FF0000"/>
                </a:solidFill>
              </a:rPr>
              <a:t>] </a:t>
            </a:r>
            <a:r>
              <a:rPr lang="en-US" altLang="en-US" sz="2800" dirty="0"/>
              <a:t>where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each </a:t>
            </a:r>
            <a:r>
              <a:rPr lang="en-US" altLang="en-US" sz="2800" dirty="0">
                <a:solidFill>
                  <a:srgbClr val="FF0000"/>
                </a:solidFill>
              </a:rPr>
              <a:t>row</a:t>
            </a:r>
            <a:r>
              <a:rPr lang="en-US" altLang="en-US" sz="2800" dirty="0"/>
              <a:t> is a </a:t>
            </a:r>
            <a:r>
              <a:rPr lang="en-US" altLang="en-US" sz="2800" dirty="0">
                <a:solidFill>
                  <a:srgbClr val="FF0000"/>
                </a:solidFill>
              </a:rPr>
              <a:t>non-terminal </a:t>
            </a:r>
            <a:r>
              <a:rPr lang="en-US" altLang="en-US" sz="2800" dirty="0"/>
              <a:t>symbol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each </a:t>
            </a:r>
            <a:r>
              <a:rPr lang="en-US" altLang="en-US" sz="2800" dirty="0">
                <a:solidFill>
                  <a:srgbClr val="FF0000"/>
                </a:solidFill>
              </a:rPr>
              <a:t>column </a:t>
            </a:r>
            <a:r>
              <a:rPr lang="en-US" altLang="en-US" sz="2800" dirty="0"/>
              <a:t>is a </a:t>
            </a:r>
            <a:r>
              <a:rPr lang="en-US" altLang="en-US" sz="2800" dirty="0">
                <a:solidFill>
                  <a:srgbClr val="FF0000"/>
                </a:solidFill>
              </a:rPr>
              <a:t>terminal </a:t>
            </a:r>
            <a:r>
              <a:rPr lang="en-US" altLang="en-US" sz="2800" dirty="0"/>
              <a:t>symbol </a:t>
            </a:r>
            <a:r>
              <a:rPr lang="en-US" altLang="en-US" sz="2800" dirty="0" smtClean="0"/>
              <a:t>or </a:t>
            </a:r>
            <a:r>
              <a:rPr lang="en-US" altLang="en-US" sz="2800" dirty="0"/>
              <a:t>the special symbol </a:t>
            </a:r>
            <a:r>
              <a:rPr lang="en-US" altLang="en-US" sz="2800" dirty="0">
                <a:solidFill>
                  <a:srgbClr val="FF0000"/>
                </a:solidFill>
              </a:rPr>
              <a:t>$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each entry holds </a:t>
            </a:r>
            <a:r>
              <a:rPr lang="en-US" altLang="en-US" sz="2800" dirty="0" smtClean="0"/>
              <a:t>only </a:t>
            </a:r>
            <a:r>
              <a:rPr lang="en-US" altLang="en-US" sz="2800" dirty="0" smtClean="0">
                <a:solidFill>
                  <a:srgbClr val="FF0000"/>
                </a:solidFill>
              </a:rPr>
              <a:t>single production </a:t>
            </a:r>
            <a:r>
              <a:rPr lang="en-US" altLang="en-US" sz="2800" dirty="0" smtClean="0"/>
              <a:t>of Grammar.</a:t>
            </a:r>
            <a:endParaRPr lang="en-US" alt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10000"/>
            <a:ext cx="4953000" cy="305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5819-E82A-4301-ADFE-D56D7FFC92FB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11629"/>
          </a:xfrm>
        </p:spPr>
        <p:txBody>
          <a:bodyPr/>
          <a:lstStyle/>
          <a:p>
            <a:r>
              <a:rPr lang="en-US" altLang="en-US" dirty="0"/>
              <a:t>Non-recursive Predictive </a:t>
            </a:r>
            <a:r>
              <a:rPr lang="en-US" altLang="en-US" dirty="0" smtClean="0"/>
              <a:t>Parsing Algorithm</a:t>
            </a:r>
            <a:endParaRPr lang="en-US" altLang="en-US" dirty="0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152400" y="533400"/>
            <a:ext cx="10058400" cy="5029200"/>
          </a:xfrm>
          <a:noFill/>
          <a:ln/>
        </p:spPr>
        <p:txBody>
          <a:bodyPr/>
          <a:lstStyle/>
          <a:p>
            <a:r>
              <a:rPr lang="en-US" altLang="en-US" sz="2800" dirty="0" smtClean="0"/>
              <a:t>Where X = stack top symbol, a = current input symbol.</a:t>
            </a:r>
          </a:p>
          <a:p>
            <a:r>
              <a:rPr lang="en-US" altLang="en-US" sz="2800" dirty="0" smtClean="0"/>
              <a:t>If </a:t>
            </a:r>
            <a:r>
              <a:rPr lang="en-US" altLang="en-US" sz="2800" dirty="0"/>
              <a:t>X = a = $ then halt and announce </a:t>
            </a:r>
            <a:r>
              <a:rPr lang="en-US" altLang="en-US" sz="2800" dirty="0" smtClean="0"/>
              <a:t>success. (</a:t>
            </a:r>
            <a:r>
              <a:rPr lang="en-US" altLang="en-US" sz="2800" dirty="0" smtClean="0">
                <a:solidFill>
                  <a:srgbClr val="FF0000"/>
                </a:solidFill>
              </a:rPr>
              <a:t>Accept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r>
              <a:rPr lang="en-US" altLang="en-US" sz="2800" dirty="0"/>
              <a:t>If X = a </a:t>
            </a:r>
            <a:r>
              <a:rPr lang="en-US" altLang="en-US" sz="2800" dirty="0">
                <a:sym typeface="Symbol" panose="05050102010706020507" pitchFamily="18" charset="2"/>
              </a:rPr>
              <a:t> $ </a:t>
            </a:r>
            <a:r>
              <a:rPr lang="en-US" altLang="en-US" sz="2800" dirty="0" smtClean="0">
                <a:sym typeface="Symbol" panose="05050102010706020507" pitchFamily="18" charset="2"/>
              </a:rPr>
              <a:t>then </a:t>
            </a:r>
            <a:r>
              <a:rPr lang="en-US" altLang="en-US" sz="2800" dirty="0">
                <a:sym typeface="Symbol" panose="05050102010706020507" pitchFamily="18" charset="2"/>
              </a:rPr>
              <a:t>pop X off the stack and advance the input </a:t>
            </a:r>
            <a:r>
              <a:rPr lang="en-US" altLang="en-US" sz="2800" dirty="0" smtClean="0">
                <a:sym typeface="Symbol" panose="05050102010706020507" pitchFamily="18" charset="2"/>
              </a:rPr>
              <a:t>pointer (</a:t>
            </a:r>
            <a:r>
              <a:rPr lang="en-US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Match</a:t>
            </a:r>
            <a:r>
              <a:rPr lang="en-US" altLang="en-US" sz="2800" dirty="0" smtClean="0">
                <a:sym typeface="Symbol" panose="05050102010706020507" pitchFamily="18" charset="2"/>
              </a:rPr>
              <a:t>), If </a:t>
            </a:r>
            <a:r>
              <a:rPr lang="en-US" altLang="en-US" sz="2800" dirty="0"/>
              <a:t>X </a:t>
            </a:r>
            <a:r>
              <a:rPr lang="en-US" altLang="en-US" sz="2800" dirty="0">
                <a:sym typeface="Symbol" panose="05050102010706020507" pitchFamily="18" charset="2"/>
              </a:rPr>
              <a:t></a:t>
            </a:r>
            <a:r>
              <a:rPr lang="en-US" altLang="en-US" sz="2800" dirty="0" smtClean="0"/>
              <a:t> a then error() (</a:t>
            </a:r>
            <a:r>
              <a:rPr lang="en-US" altLang="en-US" sz="2800" dirty="0" smtClean="0">
                <a:solidFill>
                  <a:srgbClr val="FF0000"/>
                </a:solidFill>
              </a:rPr>
              <a:t>mismatch</a:t>
            </a:r>
            <a:r>
              <a:rPr lang="en-US" altLang="en-US" sz="2800" dirty="0" smtClean="0"/>
              <a:t>)</a:t>
            </a:r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If X is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non-terminal </a:t>
            </a:r>
            <a:r>
              <a:rPr lang="en-US" altLang="en-US" sz="2800" dirty="0">
                <a:sym typeface="Symbol" panose="05050102010706020507" pitchFamily="18" charset="2"/>
              </a:rPr>
              <a:t>then consult parsing </a:t>
            </a:r>
            <a:r>
              <a:rPr lang="en-US" altLang="en-US" sz="2800" dirty="0" smtClean="0">
                <a:sym typeface="Symbol" panose="05050102010706020507" pitchFamily="18" charset="2"/>
              </a:rPr>
              <a:t>table PT. 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If PT[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X,a</a:t>
            </a:r>
            <a:r>
              <a:rPr lang="en-US" altLang="en-US" sz="2800" dirty="0">
                <a:sym typeface="Symbol" panose="05050102010706020507" pitchFamily="18" charset="2"/>
              </a:rPr>
              <a:t>] contains a production of the form </a:t>
            </a:r>
            <a:r>
              <a:rPr lang="en-US" altLang="en-US" sz="2800" dirty="0" smtClean="0">
                <a:sym typeface="Symbol" panose="05050102010706020507" pitchFamily="18" charset="2"/>
              </a:rPr>
              <a:t>X   </a:t>
            </a:r>
            <a:r>
              <a:rPr lang="en-US" altLang="en-US" sz="2800" dirty="0">
                <a:sym typeface="Symbol" panose="05050102010706020507" pitchFamily="18" charset="2"/>
              </a:rPr>
              <a:t>then pop X and replace </a:t>
            </a:r>
            <a:r>
              <a:rPr lang="en-US" altLang="en-US" sz="2800" dirty="0" smtClean="0">
                <a:sym typeface="Symbol" panose="05050102010706020507" pitchFamily="18" charset="2"/>
              </a:rPr>
              <a:t>it with </a:t>
            </a:r>
            <a:r>
              <a:rPr lang="en-US" altLang="en-US" sz="2800" dirty="0">
                <a:sym typeface="Symbol" panose="05050102010706020507" pitchFamily="18" charset="2"/>
              </a:rPr>
              <a:t>the symbols in  </a:t>
            </a:r>
            <a:r>
              <a:rPr lang="en-US" altLang="en-US" sz="2800" dirty="0" smtClean="0">
                <a:sym typeface="Symbol" panose="05050102010706020507" pitchFamily="18" charset="2"/>
              </a:rPr>
              <a:t>with </a:t>
            </a:r>
            <a:r>
              <a:rPr lang="en-US" altLang="en-US" sz="2800" dirty="0">
                <a:sym typeface="Symbol" panose="05050102010706020507" pitchFamily="18" charset="2"/>
              </a:rPr>
              <a:t>leftmost on top of </a:t>
            </a:r>
            <a:r>
              <a:rPr lang="en-US" altLang="en-US" sz="2800" dirty="0" smtClean="0">
                <a:sym typeface="Symbol" panose="05050102010706020507" pitchFamily="18" charset="2"/>
              </a:rPr>
              <a:t>stack.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(e.g</a:t>
            </a:r>
            <a:r>
              <a:rPr lang="en-US" altLang="en-US" sz="2800" dirty="0">
                <a:sym typeface="Symbol" panose="05050102010706020507" pitchFamily="18" charset="2"/>
              </a:rPr>
              <a:t>. X </a:t>
            </a:r>
            <a:r>
              <a:rPr lang="en-US" altLang="en-US" sz="2800" dirty="0" smtClean="0">
                <a:sym typeface="Symbol" panose="05050102010706020507" pitchFamily="18" charset="2"/>
              </a:rPr>
              <a:t> </a:t>
            </a:r>
            <a:r>
              <a:rPr lang="en-US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WVU</a:t>
            </a:r>
            <a:r>
              <a:rPr lang="en-US" altLang="en-US" sz="2800" dirty="0" smtClean="0">
                <a:sym typeface="Symbol" panose="05050102010706020507" pitchFamily="18" charset="2"/>
              </a:rPr>
              <a:t>, with </a:t>
            </a:r>
            <a:r>
              <a:rPr lang="en-US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U on top</a:t>
            </a:r>
            <a:r>
              <a:rPr lang="en-US" altLang="en-US" sz="2800" dirty="0" smtClean="0">
                <a:sym typeface="Symbol" panose="05050102010706020507" pitchFamily="18" charset="2"/>
              </a:rPr>
              <a:t>)</a:t>
            </a:r>
            <a:endParaRPr lang="en-US" altLang="en-US" sz="2800" dirty="0" smtClean="0">
              <a:sym typeface="Symbol" panose="05050102010706020507" pitchFamily="18" charset="2"/>
            </a:endParaRPr>
          </a:p>
          <a:p>
            <a:r>
              <a:rPr lang="en-US" altLang="en-US" sz="2800" dirty="0" smtClean="0">
                <a:sym typeface="Symbol" panose="05050102010706020507" pitchFamily="18" charset="2"/>
              </a:rPr>
              <a:t>If PT[X, a] is an </a:t>
            </a:r>
            <a:r>
              <a:rPr lang="en-US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error, or empty </a:t>
            </a:r>
            <a:br>
              <a:rPr lang="en-US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(no production in table) </a:t>
            </a:r>
            <a:r>
              <a:rPr lang="en-US" altLang="en-US" sz="2800" dirty="0" smtClean="0">
                <a:sym typeface="Symbol" panose="05050102010706020507" pitchFamily="18" charset="2"/>
              </a:rPr>
              <a:t>call error().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75" y="3890297"/>
            <a:ext cx="4793525" cy="29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54350" y="6477000"/>
            <a:ext cx="3714750" cy="228600"/>
          </a:xfrm>
        </p:spPr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3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B878-2C13-4238-B6EB-08AD02CB00A8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LL(1) </a:t>
            </a:r>
            <a:r>
              <a:rPr lang="en-US" altLang="en-US" dirty="0" smtClean="0"/>
              <a:t>Parsing Table </a:t>
            </a:r>
            <a:r>
              <a:rPr lang="en-US" altLang="en-US" dirty="0"/>
              <a:t>– Example1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53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Grammar:   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aBa</a:t>
            </a:r>
            <a:r>
              <a:rPr lang="en-US" altLang="en-US" dirty="0">
                <a:sym typeface="Symbol" panose="05050102010706020507" pitchFamily="18" charset="2"/>
              </a:rPr>
              <a:t> 		</a:t>
            </a:r>
            <a:r>
              <a:rPr lang="en-US" altLang="en-US" dirty="0" smtClean="0">
                <a:sym typeface="Symbol" panose="05050102010706020507" pitchFamily="18" charset="2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 | 					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73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38896"/>
              </p:ext>
            </p:extLst>
          </p:nvPr>
        </p:nvGraphicFramePr>
        <p:xfrm>
          <a:off x="2514600" y="2819400"/>
          <a:ext cx="4572000" cy="141763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aBa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2133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43434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{where S, B are non-terminals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dirty="0"/>
              <a:t>, b, $ are terminals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B878-2C13-4238-B6EB-08AD02CB00A8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LL(1) </a:t>
            </a:r>
            <a:r>
              <a:rPr lang="en-US" altLang="en-US" dirty="0" smtClean="0"/>
              <a:t>Parsing Table – </a:t>
            </a:r>
            <a:r>
              <a:rPr lang="en-US" altLang="en-US" dirty="0"/>
              <a:t>Example1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89238"/>
            <a:ext cx="6953250" cy="3352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u="sng" dirty="0" smtClean="0">
                <a:sym typeface="Symbol" panose="05050102010706020507" pitchFamily="18" charset="2"/>
              </a:rPr>
              <a:t>stack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u="sng" dirty="0">
                <a:sym typeface="Symbol" panose="05050102010706020507" pitchFamily="18" charset="2"/>
              </a:rPr>
              <a:t>input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u="sng" dirty="0">
                <a:sym typeface="Symbol" panose="05050102010706020507" pitchFamily="18" charset="2"/>
              </a:rPr>
              <a:t>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	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 err="1">
                <a:sym typeface="Symbol" panose="05050102010706020507" pitchFamily="18" charset="2"/>
              </a:rPr>
              <a:t>bba</a:t>
            </a:r>
            <a:r>
              <a:rPr lang="en-US" altLang="en-US" sz="2000" dirty="0">
                <a:sym typeface="Symbol" panose="05050102010706020507" pitchFamily="18" charset="2"/>
              </a:rPr>
              <a:t>$		 </a:t>
            </a:r>
            <a:r>
              <a:rPr lang="en-US" altLang="en-US" sz="2000" dirty="0"/>
              <a:t>S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 err="1">
                <a:sym typeface="Symbol" panose="05050102010706020507" pitchFamily="18" charset="2"/>
              </a:rPr>
              <a:t>aBa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aB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 err="1">
                <a:sym typeface="Symbol" panose="05050102010706020507" pitchFamily="18" charset="2"/>
              </a:rPr>
              <a:t>bba</a:t>
            </a:r>
            <a:r>
              <a:rPr lang="en-US" altLang="en-US" sz="2000" dirty="0">
                <a:sym typeface="Symbol" panose="05050102010706020507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 err="1">
                <a:sym typeface="Symbol" panose="05050102010706020507" pitchFamily="18" charset="2"/>
              </a:rPr>
              <a:t>ba</a:t>
            </a:r>
            <a:r>
              <a:rPr lang="en-US" altLang="en-US" sz="2000" dirty="0">
                <a:sym typeface="Symbol" panose="05050102010706020507" pitchFamily="18" charset="2"/>
              </a:rPr>
              <a:t>$		 B  </a:t>
            </a:r>
            <a:r>
              <a:rPr lang="en-US" altLang="en-US" sz="2000" dirty="0" err="1">
                <a:sym typeface="Symbol" panose="05050102010706020507" pitchFamily="18" charset="2"/>
              </a:rPr>
              <a:t>bB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aB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 err="1">
                <a:sym typeface="Symbol" panose="05050102010706020507" pitchFamily="18" charset="2"/>
              </a:rPr>
              <a:t>ba</a:t>
            </a:r>
            <a:r>
              <a:rPr lang="en-US" altLang="en-US" sz="2000" dirty="0">
                <a:sym typeface="Symbol" panose="05050102010706020507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$		 B  </a:t>
            </a:r>
            <a:r>
              <a:rPr lang="en-US" altLang="en-US" sz="2000" dirty="0" err="1">
                <a:sym typeface="Symbol" panose="05050102010706020507" pitchFamily="18" charset="2"/>
              </a:rPr>
              <a:t>bB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aB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 err="1">
                <a:sym typeface="Symbol" panose="05050102010706020507" pitchFamily="18" charset="2"/>
              </a:rPr>
              <a:t>a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$		 B  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$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2000" dirty="0">
                <a:sym typeface="Symbol" panose="05050102010706020507" pitchFamily="18" charset="2"/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2000" dirty="0">
                <a:sym typeface="Symbol" panose="05050102010706020507" pitchFamily="18" charset="2"/>
              </a:rPr>
              <a:t>		accept, successful completion</a:t>
            </a:r>
          </a:p>
        </p:txBody>
      </p:sp>
      <p:graphicFrame>
        <p:nvGraphicFramePr>
          <p:cNvPr id="273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87557"/>
              </p:ext>
            </p:extLst>
          </p:nvPr>
        </p:nvGraphicFramePr>
        <p:xfrm>
          <a:off x="3048000" y="1143000"/>
          <a:ext cx="4572000" cy="141763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aBa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B  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0295" y="6312990"/>
            <a:ext cx="7475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Leftmost Derivation:   S 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en-US" u="sng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  </a:t>
            </a:r>
            <a:r>
              <a:rPr lang="en-US" altLang="en-US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ab</a:t>
            </a:r>
            <a:r>
              <a:rPr lang="en-US" altLang="en-US" u="sng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  </a:t>
            </a:r>
            <a:r>
              <a:rPr lang="en-US" altLang="en-US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abb</a:t>
            </a:r>
            <a:r>
              <a:rPr lang="en-US" altLang="en-US" u="sng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  </a:t>
            </a:r>
            <a:r>
              <a:rPr lang="en-US" altLang="en-US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abba</a:t>
            </a: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27987" y="2757488"/>
            <a:ext cx="1649413" cy="3719512"/>
            <a:chOff x="7646987" y="2757488"/>
            <a:chExt cx="1649413" cy="3719512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H="1">
              <a:off x="7799387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8408987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8408987" y="3124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8027987" y="4038600"/>
              <a:ext cx="685800" cy="609600"/>
              <a:chOff x="1728" y="2544"/>
              <a:chExt cx="432" cy="384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>
                <a:off x="1728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8408987" y="4876800"/>
              <a:ext cx="685800" cy="609600"/>
              <a:chOff x="1728" y="2544"/>
              <a:chExt cx="432" cy="384"/>
            </a:xfrm>
          </p:grpSpPr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H="1">
                <a:off x="1728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8240712" y="275748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256587" y="3657600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646987" y="3657600"/>
              <a:ext cx="296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8866187" y="3657600"/>
              <a:ext cx="296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8561387" y="4572000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8942387" y="5410200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8256587" y="541020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7875587" y="457200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8942387" y="6019800"/>
              <a:ext cx="317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9448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089900" y="2300288"/>
            <a:ext cx="135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parse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927" y="1145706"/>
            <a:ext cx="21336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Grammar: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aBa</a:t>
            </a:r>
            <a:r>
              <a:rPr lang="en-US" altLang="en-US" dirty="0">
                <a:sym typeface="Symbol" panose="05050102010706020507" pitchFamily="18" charset="2"/>
              </a:rPr>
              <a:t>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 | </a:t>
            </a:r>
            <a:r>
              <a:rPr lang="en-US" altLang="en-US" dirty="0" smtClean="0">
                <a:sym typeface="Symbol" panose="05050102010706020507" pitchFamily="18" charset="2"/>
              </a:rPr>
              <a:t>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5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CF00-715F-467E-8D33-3902B43EC7B8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609600"/>
          </a:xfrm>
        </p:spPr>
        <p:txBody>
          <a:bodyPr/>
          <a:lstStyle/>
          <a:p>
            <a:r>
              <a:rPr lang="en-US" altLang="en-US" dirty="0"/>
              <a:t>LL(1) Parser – Example2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2286000"/>
            <a:ext cx="5105400" cy="4572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u="sng" dirty="0">
                <a:sym typeface="Symbol" panose="05050102010706020507" pitchFamily="18" charset="2"/>
              </a:rPr>
              <a:t>stack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u="sng" dirty="0">
                <a:sym typeface="Symbol" panose="05050102010706020507" pitchFamily="18" charset="2"/>
              </a:rPr>
              <a:t>input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u="sng" dirty="0">
                <a:sym typeface="Symbol" panose="05050102010706020507" pitchFamily="18" charset="2"/>
              </a:rPr>
              <a:t>output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1800" dirty="0">
                <a:sym typeface="Symbol" panose="05050102010706020507" pitchFamily="18" charset="2"/>
              </a:rPr>
              <a:t>			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en-US" sz="1800" dirty="0" err="1">
                <a:sym typeface="Symbol" panose="05050102010706020507" pitchFamily="18" charset="2"/>
              </a:rPr>
              <a:t>+id</a:t>
            </a:r>
            <a:r>
              <a:rPr lang="en-US" altLang="en-US" sz="1800" dirty="0">
                <a:sym typeface="Symbol" panose="05050102010706020507" pitchFamily="18" charset="2"/>
              </a:rPr>
              <a:t>$		</a:t>
            </a:r>
            <a:r>
              <a:rPr lang="en-US" altLang="en-US" sz="1800" dirty="0"/>
              <a:t>E </a:t>
            </a:r>
            <a:r>
              <a:rPr lang="en-US" altLang="en-US" sz="1800" dirty="0">
                <a:sym typeface="Symbol" panose="05050102010706020507" pitchFamily="18" charset="2"/>
              </a:rPr>
              <a:t> 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 dirty="0"/>
              <a:t>$E</a:t>
            </a:r>
            <a:r>
              <a:rPr lang="en-US" altLang="en-US" sz="1800" baseline="30000" dirty="0"/>
              <a:t>’</a:t>
            </a:r>
            <a:r>
              <a:rPr lang="en-US" altLang="en-US" sz="1800" dirty="0">
                <a:solidFill>
                  <a:srgbClr val="FF0000"/>
                </a:solidFill>
              </a:rPr>
              <a:t>T</a:t>
            </a:r>
            <a:r>
              <a:rPr lang="en-US" altLang="en-US" sz="1800" dirty="0"/>
              <a:t>		</a:t>
            </a:r>
            <a:r>
              <a:rPr lang="en-US" altLang="en-US" sz="1800" dirty="0" err="1">
                <a:solidFill>
                  <a:srgbClr val="FF0000"/>
                </a:solidFill>
              </a:rPr>
              <a:t>id</a:t>
            </a:r>
            <a:r>
              <a:rPr lang="en-US" altLang="en-US" sz="1800" dirty="0" err="1"/>
              <a:t>+id</a:t>
            </a:r>
            <a:r>
              <a:rPr lang="en-US" altLang="en-US" sz="1800" dirty="0"/>
              <a:t>$		T </a:t>
            </a:r>
            <a:r>
              <a:rPr lang="en-US" altLang="en-US" sz="1800" dirty="0">
                <a:sym typeface="Symbol" panose="05050102010706020507" pitchFamily="18" charset="2"/>
              </a:rPr>
              <a:t> FT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/>
              <a:t>T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dirty="0">
                <a:solidFill>
                  <a:srgbClr val="FF0000"/>
                </a:solidFill>
              </a:rPr>
              <a:t>F</a:t>
            </a:r>
            <a:r>
              <a:rPr lang="en-US" altLang="en-US" sz="1800" dirty="0"/>
              <a:t>		</a:t>
            </a:r>
            <a:r>
              <a:rPr lang="en-US" altLang="en-US" sz="1800" dirty="0" err="1">
                <a:solidFill>
                  <a:srgbClr val="FF0000"/>
                </a:solidFill>
              </a:rPr>
              <a:t>id</a:t>
            </a:r>
            <a:r>
              <a:rPr lang="en-US" altLang="en-US" sz="1800" dirty="0" err="1"/>
              <a:t>+id</a:t>
            </a:r>
            <a:r>
              <a:rPr lang="en-US" altLang="en-US" sz="1800" dirty="0"/>
              <a:t>$		F </a:t>
            </a:r>
            <a:r>
              <a:rPr lang="en-US" altLang="en-US" sz="1800" dirty="0">
                <a:sym typeface="Symbol" panose="05050102010706020507" pitchFamily="18" charset="2"/>
              </a:rPr>
              <a:t> id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 err="1"/>
              <a:t>T</a:t>
            </a:r>
            <a:r>
              <a:rPr lang="en-US" altLang="en-US" sz="1800" baseline="30000" dirty="0" err="1"/>
              <a:t>’</a:t>
            </a:r>
            <a:r>
              <a:rPr lang="en-US" altLang="en-US" sz="1800" dirty="0" err="1">
                <a:solidFill>
                  <a:srgbClr val="FF0000"/>
                </a:solidFill>
              </a:rPr>
              <a:t>id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	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id</a:t>
            </a:r>
            <a:r>
              <a:rPr lang="en-US" altLang="en-US" sz="1800" dirty="0" err="1" smtClean="0"/>
              <a:t>+id</a:t>
            </a:r>
            <a:r>
              <a:rPr lang="en-US" altLang="en-US" sz="1800" dirty="0"/>
              <a:t>$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>
                <a:solidFill>
                  <a:srgbClr val="FF0000"/>
                </a:solidFill>
              </a:rPr>
              <a:t>T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r>
              <a:rPr lang="en-US" altLang="en-US" sz="1800" dirty="0"/>
              <a:t>id$		</a:t>
            </a:r>
            <a:r>
              <a:rPr lang="en-US" altLang="en-US" sz="1800" dirty="0">
                <a:sym typeface="Symbol" panose="05050102010706020507" pitchFamily="18" charset="2"/>
              </a:rPr>
              <a:t>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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>
                <a:solidFill>
                  <a:srgbClr val="FF0000"/>
                </a:solidFill>
              </a:rPr>
              <a:t>E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baseline="30000" dirty="0"/>
              <a:t> 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r>
              <a:rPr lang="en-US" altLang="en-US" sz="1800" dirty="0"/>
              <a:t>id$		</a:t>
            </a:r>
            <a:r>
              <a:rPr lang="en-US" altLang="en-US" sz="1800" dirty="0">
                <a:sym typeface="Symbol" panose="05050102010706020507" pitchFamily="18" charset="2"/>
              </a:rPr>
              <a:t>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+TE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/>
              <a:t>T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r>
              <a:rPr lang="en-US" altLang="en-US" sz="1800" dirty="0"/>
              <a:t>id$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>
                <a:solidFill>
                  <a:srgbClr val="FF0000"/>
                </a:solidFill>
              </a:rPr>
              <a:t>T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id</a:t>
            </a:r>
            <a:r>
              <a:rPr lang="en-US" altLang="en-US" sz="1800" dirty="0"/>
              <a:t>$		T </a:t>
            </a:r>
            <a:r>
              <a:rPr lang="en-US" altLang="en-US" sz="1800" dirty="0">
                <a:sym typeface="Symbol" panose="05050102010706020507" pitchFamily="18" charset="2"/>
              </a:rPr>
              <a:t> FT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>
                <a:sym typeface="Symbol" panose="05050102010706020507" pitchFamily="18" charset="2"/>
              </a:rPr>
              <a:t>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smtClean="0">
                <a:sym typeface="Symbol" panose="05050102010706020507" pitchFamily="18" charset="2"/>
              </a:rPr>
              <a:t>	</a:t>
            </a:r>
            <a:r>
              <a:rPr lang="en-US" altLang="en-US" sz="1800" dirty="0" smtClean="0">
                <a:solidFill>
                  <a:srgbClr val="FF0000"/>
                </a:solidFill>
              </a:rPr>
              <a:t>id</a:t>
            </a:r>
            <a:r>
              <a:rPr lang="en-US" altLang="en-US" sz="1800" dirty="0"/>
              <a:t>$		F </a:t>
            </a:r>
            <a:r>
              <a:rPr lang="en-US" altLang="en-US" sz="1800" dirty="0">
                <a:sym typeface="Symbol" panose="05050102010706020507" pitchFamily="18" charset="2"/>
              </a:rPr>
              <a:t> id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 err="1">
                <a:sym typeface="Symbol" panose="05050102010706020507" pitchFamily="18" charset="2"/>
              </a:rPr>
              <a:t>T</a:t>
            </a:r>
            <a:r>
              <a:rPr lang="en-US" altLang="en-US" sz="1800" baseline="30000" dirty="0" err="1">
                <a:sym typeface="Symbol" panose="05050102010706020507" pitchFamily="18" charset="2"/>
              </a:rPr>
              <a:t>’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smtClean="0">
                <a:sym typeface="Symbol" panose="05050102010706020507" pitchFamily="18" charset="2"/>
              </a:rPr>
              <a:t>	</a:t>
            </a:r>
            <a:r>
              <a:rPr lang="en-US" altLang="en-US" sz="1800" dirty="0" smtClean="0">
                <a:solidFill>
                  <a:srgbClr val="FF0000"/>
                </a:solidFill>
              </a:rPr>
              <a:t>id</a:t>
            </a:r>
            <a:r>
              <a:rPr lang="en-US" altLang="en-US" sz="1800" dirty="0"/>
              <a:t>$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/>
              <a:t>E</a:t>
            </a:r>
            <a:r>
              <a:rPr lang="en-US" altLang="en-US" sz="1800" baseline="30000" dirty="0"/>
              <a:t>’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1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		T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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 </a:t>
            </a:r>
            <a:r>
              <a:rPr lang="en-US" altLang="en-US" sz="1800" dirty="0">
                <a:solidFill>
                  <a:srgbClr val="FF0000"/>
                </a:solidFill>
              </a:rPr>
              <a:t>E</a:t>
            </a:r>
            <a:r>
              <a:rPr lang="en-US" altLang="en-US" sz="1800" baseline="30000" dirty="0">
                <a:solidFill>
                  <a:srgbClr val="FF0000"/>
                </a:solidFill>
              </a:rPr>
              <a:t>’</a:t>
            </a:r>
            <a:r>
              <a:rPr lang="en-US" altLang="en-US" sz="1800" baseline="30000" dirty="0"/>
              <a:t>		</a:t>
            </a:r>
            <a:r>
              <a:rPr lang="en-US" altLang="en-US" sz="1800" dirty="0">
                <a:solidFill>
                  <a:srgbClr val="FF0000"/>
                </a:solidFill>
              </a:rPr>
              <a:t>$</a:t>
            </a:r>
            <a:r>
              <a:rPr lang="en-US" altLang="en-US" sz="1800" dirty="0"/>
              <a:t>		</a:t>
            </a:r>
            <a:r>
              <a:rPr lang="en-US" altLang="en-US" sz="1800" dirty="0">
                <a:sym typeface="Symbol" panose="05050102010706020507" pitchFamily="18" charset="2"/>
              </a:rPr>
              <a:t>E</a:t>
            </a:r>
            <a:r>
              <a:rPr lang="en-US" altLang="en-US" sz="1800" baseline="300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sym typeface="Symbol" panose="05050102010706020507" pitchFamily="18" charset="2"/>
              </a:rPr>
              <a:t>  </a:t>
            </a:r>
            <a:endParaRPr lang="en-US" altLang="en-US" sz="1800" baseline="30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	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dirty="0" smtClean="0">
                <a:sym typeface="Symbol" panose="05050102010706020507" pitchFamily="18" charset="2"/>
              </a:rPr>
              <a:t>accept</a:t>
            </a:r>
            <a:endParaRPr lang="en-US" altLang="en-US" sz="1800" dirty="0"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09" y="741218"/>
            <a:ext cx="5615991" cy="1697182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3403" y="751344"/>
            <a:ext cx="27045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Grammar: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E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</a:p>
          <a:p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|   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</a:p>
          <a:p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olidFill>
                  <a:srgbClr val="00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|   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F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 (E)   |   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id</a:t>
            </a:r>
          </a:p>
          <a:p>
            <a:endParaRPr lang="en-US" altLang="en-US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lang="en-US" dirty="0"/>
              <a:t>Input: </a:t>
            </a:r>
            <a:endParaRPr lang="en-US" dirty="0" smtClean="0"/>
          </a:p>
          <a:p>
            <a:r>
              <a:rPr lang="en-US" dirty="0" err="1" smtClean="0"/>
              <a:t>id+id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check for input</a:t>
            </a:r>
          </a:p>
          <a:p>
            <a:r>
              <a:rPr lang="en-US" dirty="0" smtClean="0"/>
              <a:t>id++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2A36-448E-423B-982A-327C87D333A0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906000" cy="914400"/>
          </a:xfrm>
        </p:spPr>
        <p:txBody>
          <a:bodyPr/>
          <a:lstStyle/>
          <a:p>
            <a:r>
              <a:rPr lang="en-US" altLang="en-US" dirty="0" smtClean="0"/>
              <a:t>LL(1) Parser – Example 3 </a:t>
            </a:r>
            <a:br>
              <a:rPr lang="en-US" altLang="en-US" dirty="0" smtClean="0"/>
            </a:br>
            <a:r>
              <a:rPr lang="en-US" altLang="en-US" dirty="0" smtClean="0"/>
              <a:t>(Exercise – Make its Parsing Table)</a:t>
            </a:r>
            <a:endParaRPr lang="en-US" altLang="en-US" dirty="0"/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1219200" y="1633478"/>
            <a:ext cx="7543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</a:rPr>
              <a:t>B 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 T B</a:t>
            </a:r>
            <a:r>
              <a:rPr lang="en-US" altLang="en-US" sz="3600" baseline="300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’</a:t>
            </a:r>
          </a:p>
          <a:p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</a:rPr>
              <a:t>B’ 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3600" b="1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or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T B’ |  </a:t>
            </a:r>
          </a:p>
          <a:p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</a:rPr>
              <a:t>T 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 F T</a:t>
            </a:r>
            <a:r>
              <a:rPr lang="en-US" altLang="en-US" sz="3600" baseline="300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’</a:t>
            </a:r>
          </a:p>
          <a:p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</a:rPr>
              <a:t>T’ 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3600" b="1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and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F T’ | </a:t>
            </a:r>
          </a:p>
          <a:p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F  </a:t>
            </a:r>
            <a:r>
              <a:rPr lang="en-US" altLang="en-US" sz="3600" b="1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not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F | </a:t>
            </a:r>
            <a:r>
              <a:rPr lang="en-US" altLang="en-US" sz="3600" b="1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B </a:t>
            </a:r>
            <a:r>
              <a:rPr lang="en-US" altLang="en-US" sz="3600" b="1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| </a:t>
            </a:r>
            <a:r>
              <a:rPr lang="en-US" altLang="en-US" sz="3600" b="1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true</a:t>
            </a:r>
            <a:r>
              <a:rPr lang="en-US" altLang="en-US" sz="3600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| </a:t>
            </a:r>
            <a:r>
              <a:rPr lang="en-US" altLang="en-US" sz="3600" b="1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false</a:t>
            </a:r>
            <a:endParaRPr lang="en-US" altLang="en-US" sz="3600" dirty="0">
              <a:solidFill>
                <a:srgbClr val="000000"/>
              </a:solidFill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4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F9AE-16D3-4976-876A-3D397F772476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LL(1) Parsing Tables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Two functions are used in the construction of LL(1) parsing tables:</a:t>
            </a:r>
          </a:p>
          <a:p>
            <a:pPr lvl="1">
              <a:lnSpc>
                <a:spcPct val="90000"/>
              </a:lnSpc>
            </a:pP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FIRST</a:t>
            </a:r>
          </a:p>
          <a:p>
            <a:pPr lvl="1">
              <a:lnSpc>
                <a:spcPct val="90000"/>
              </a:lnSpc>
            </a:pP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FOLLOW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84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F9AE-16D3-4976-876A-3D397F772476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LL(1) Parsing Tables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677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b="1" dirty="0" smtClean="0"/>
              <a:t>FIRST</a:t>
            </a:r>
            <a:r>
              <a:rPr lang="en-US" altLang="en-US" sz="3600" b="1" dirty="0"/>
              <a:t>(</a:t>
            </a:r>
            <a:r>
              <a:rPr lang="en-US" altLang="en-US" sz="3600" b="1" dirty="0">
                <a:sym typeface="Symbol" panose="05050102010706020507" pitchFamily="18" charset="2"/>
              </a:rPr>
              <a:t>)</a:t>
            </a:r>
            <a:r>
              <a:rPr lang="en-US" altLang="en-US" sz="3600" dirty="0">
                <a:sym typeface="Symbol" panose="05050102010706020507" pitchFamily="18" charset="2"/>
              </a:rPr>
              <a:t>  is a set of the terminal symbols which occur as first symbols in </a:t>
            </a:r>
            <a:r>
              <a:rPr lang="en-US" altLang="en-US" sz="3600" dirty="0" smtClean="0">
                <a:sym typeface="Symbol" panose="05050102010706020507" pitchFamily="18" charset="2"/>
              </a:rPr>
              <a:t>all the strings </a:t>
            </a:r>
            <a:r>
              <a:rPr lang="en-US" altLang="en-US" sz="3600" dirty="0">
                <a:sym typeface="Symbol" panose="05050102010706020507" pitchFamily="18" charset="2"/>
              </a:rPr>
              <a:t>derived from  </a:t>
            </a:r>
            <a:r>
              <a:rPr lang="en-US" altLang="en-US" sz="3600" dirty="0" smtClean="0">
                <a:sym typeface="Symbol" panose="05050102010706020507" pitchFamily="18" charset="2"/>
              </a:rPr>
              <a:t/>
            </a:r>
            <a:br>
              <a:rPr lang="en-US" altLang="en-US" sz="3600" dirty="0" smtClean="0">
                <a:sym typeface="Symbol" panose="05050102010706020507" pitchFamily="18" charset="2"/>
              </a:rPr>
            </a:br>
            <a:r>
              <a:rPr lang="en-US" altLang="en-US" sz="3600" dirty="0" smtClean="0">
                <a:sym typeface="Symbol" panose="05050102010706020507" pitchFamily="18" charset="2"/>
              </a:rPr>
              <a:t>(where </a:t>
            </a:r>
            <a:r>
              <a:rPr lang="en-US" altLang="en-US" sz="3600" dirty="0">
                <a:sym typeface="Symbol" panose="05050102010706020507" pitchFamily="18" charset="2"/>
              </a:rPr>
              <a:t> is any string of grammar </a:t>
            </a:r>
            <a:r>
              <a:rPr lang="en-US" altLang="en-US" sz="3600" dirty="0" smtClean="0">
                <a:sym typeface="Symbol" panose="05050102010706020507" pitchFamily="18" charset="2"/>
              </a:rPr>
              <a:t>symbols).</a:t>
            </a:r>
            <a:endParaRPr lang="en-US" altLang="en-US" sz="36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3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>
                <a:sym typeface="Symbol" panose="05050102010706020507" pitchFamily="18" charset="2"/>
              </a:rPr>
              <a:t>if  derives to </a:t>
            </a:r>
            <a:r>
              <a:rPr lang="en-US" altLang="en-US" sz="3600" dirty="0">
                <a:sym typeface="Symbol" panose="05050102010706020507" pitchFamily="18" charset="2"/>
              </a:rPr>
              <a:t> (if </a:t>
            </a:r>
            <a:r>
              <a:rPr lang="en-US" altLang="en-US" sz="3600" dirty="0" smtClean="0">
                <a:sym typeface="Symbol" panose="05050102010706020507" pitchFamily="18" charset="2"/>
              </a:rPr>
              <a:t>  </a:t>
            </a:r>
            <a:r>
              <a:rPr lang="en-US" altLang="en-US" sz="3600" dirty="0">
                <a:sym typeface="Symbol" panose="05050102010706020507" pitchFamily="18" charset="2"/>
              </a:rPr>
              <a:t></a:t>
            </a:r>
            <a:r>
              <a:rPr lang="en-US" altLang="en-US" sz="3600" dirty="0" smtClean="0">
                <a:sym typeface="Symbol" panose="05050102010706020507" pitchFamily="18" charset="2"/>
              </a:rPr>
              <a:t>) </a:t>
            </a:r>
            <a:r>
              <a:rPr lang="en-US" altLang="en-US" sz="3600" dirty="0">
                <a:sym typeface="Symbol" panose="05050102010706020507" pitchFamily="18" charset="2"/>
              </a:rPr>
              <a:t>, </a:t>
            </a:r>
            <a:r>
              <a:rPr lang="en-US" altLang="en-US" sz="3600" dirty="0">
                <a:sym typeface="Symbol" panose="05050102010706020507" pitchFamily="18" charset="2"/>
              </a:rPr>
              <a:t>then  is also in </a:t>
            </a:r>
            <a:r>
              <a:rPr lang="en-US" altLang="en-US" sz="3600" dirty="0"/>
              <a:t>FIRST(</a:t>
            </a:r>
            <a:r>
              <a:rPr lang="en-US" altLang="en-US" sz="3600" dirty="0">
                <a:sym typeface="Symbol" panose="05050102010706020507" pitchFamily="18" charset="2"/>
              </a:rPr>
              <a:t>) </a:t>
            </a:r>
            <a:r>
              <a:rPr lang="en-US" altLang="en-US" sz="3600" dirty="0" smtClean="0">
                <a:sym typeface="Symbol" panose="05050102010706020507" pitchFamily="18" charset="2"/>
              </a:rPr>
              <a:t>.</a:t>
            </a:r>
            <a:endParaRPr lang="en-US" altLang="en-US" sz="3600" dirty="0">
              <a:sym typeface="Symbol" panose="05050102010706020507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5800" y="338440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133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38D-80CE-4623-B8DB-E114D665D871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 FIRST for Any String X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800" dirty="0"/>
              <a:t>If X is a terminal symbol  	</a:t>
            </a:r>
            <a:endParaRPr lang="en-US" altLang="en-US" sz="48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4000" dirty="0" smtClean="0">
                <a:sym typeface="Wingdings" panose="05000000000000000000" pitchFamily="2" charset="2"/>
              </a:rPr>
              <a:t>FIRST(X</a:t>
            </a:r>
            <a:r>
              <a:rPr lang="en-US" altLang="en-US" sz="4000" dirty="0">
                <a:sym typeface="Wingdings" panose="05000000000000000000" pitchFamily="2" charset="2"/>
              </a:rPr>
              <a:t>)={X}</a:t>
            </a:r>
          </a:p>
          <a:p>
            <a:pPr>
              <a:lnSpc>
                <a:spcPct val="90000"/>
              </a:lnSpc>
            </a:pPr>
            <a:r>
              <a:rPr lang="en-US" altLang="en-US" sz="4800" dirty="0">
                <a:sym typeface="Wingdings" panose="05000000000000000000" pitchFamily="2" charset="2"/>
              </a:rPr>
              <a:t>If X is a non-terminal symbol  and  X </a:t>
            </a:r>
            <a:r>
              <a:rPr lang="en-US" altLang="en-US" sz="4800" dirty="0">
                <a:sym typeface="Symbol" panose="05050102010706020507" pitchFamily="18" charset="2"/>
              </a:rPr>
              <a:t>  is a production rule                </a:t>
            </a:r>
            <a:endParaRPr lang="en-US" altLang="en-US" sz="48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4000" dirty="0" smtClean="0">
                <a:sym typeface="Symbol" panose="05050102010706020507" pitchFamily="18" charset="2"/>
              </a:rPr>
              <a:t>  </a:t>
            </a:r>
            <a:r>
              <a:rPr lang="en-US" altLang="en-US" sz="4000" dirty="0">
                <a:sym typeface="Symbol" panose="05050102010706020507" pitchFamily="18" charset="2"/>
              </a:rPr>
              <a:t>is in FIRST(X</a:t>
            </a:r>
            <a:r>
              <a:rPr lang="en-US" altLang="en-US" sz="4000" dirty="0" smtClean="0">
                <a:sym typeface="Symbol" panose="05050102010706020507" pitchFamily="18" charset="2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4800" dirty="0"/>
              <a:t>If X is </a:t>
            </a:r>
            <a:r>
              <a:rPr lang="en-US" altLang="en-US" sz="4800" dirty="0">
                <a:sym typeface="Symbol" panose="05050102010706020507" pitchFamily="18" charset="2"/>
              </a:rPr>
              <a:t></a:t>
            </a:r>
            <a:r>
              <a:rPr lang="en-US" altLang="en-US" sz="4800" dirty="0"/>
              <a:t> 			</a:t>
            </a:r>
            <a:endParaRPr lang="en-US" altLang="en-US" sz="48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4000" dirty="0">
                <a:sym typeface="Wingdings" panose="05000000000000000000" pitchFamily="2" charset="2"/>
              </a:rPr>
              <a:t>FIRST(X)={</a:t>
            </a:r>
            <a:r>
              <a:rPr lang="en-US" altLang="en-US" sz="4000" dirty="0">
                <a:sym typeface="Symbol" panose="05050102010706020507" pitchFamily="18" charset="2"/>
              </a:rPr>
              <a:t></a:t>
            </a:r>
            <a:r>
              <a:rPr lang="en-US" altLang="en-US" sz="4000" dirty="0" smtClean="0">
                <a:sym typeface="Wingdings" panose="05000000000000000000" pitchFamily="2" charset="2"/>
              </a:rPr>
              <a:t>}</a:t>
            </a:r>
            <a:endParaRPr lang="en-US" altLang="en-US" sz="4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05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38D-80CE-4623-B8DB-E114D665D871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 FIRST for Any String X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400" dirty="0" smtClean="0">
                <a:sym typeface="Wingdings" panose="05000000000000000000" pitchFamily="2" charset="2"/>
              </a:rPr>
              <a:t>If </a:t>
            </a:r>
            <a:r>
              <a:rPr lang="en-US" altLang="en-US" sz="4400" dirty="0">
                <a:sym typeface="Wingdings" panose="05000000000000000000" pitchFamily="2" charset="2"/>
              </a:rPr>
              <a:t>X is a non-terminal symbol  and  </a:t>
            </a:r>
            <a:r>
              <a:rPr lang="en-US" altLang="en-US" sz="4400" dirty="0" smtClean="0">
                <a:sym typeface="Wingdings" panose="05000000000000000000" pitchFamily="2" charset="2"/>
              </a:rPr>
              <a:t/>
            </a:r>
            <a:br>
              <a:rPr lang="en-US" altLang="en-US" sz="4400" dirty="0" smtClean="0">
                <a:sym typeface="Wingdings" panose="05000000000000000000" pitchFamily="2" charset="2"/>
              </a:rPr>
            </a:br>
            <a:r>
              <a:rPr lang="en-US" altLang="en-US" sz="4400" dirty="0" smtClean="0">
                <a:sym typeface="Wingdings" panose="05000000000000000000" pitchFamily="2" charset="2"/>
              </a:rPr>
              <a:t>X </a:t>
            </a:r>
            <a:r>
              <a:rPr lang="en-US" altLang="en-US" sz="4400" dirty="0">
                <a:sym typeface="Symbol" panose="05050102010706020507" pitchFamily="18" charset="2"/>
              </a:rPr>
              <a:t> Y</a:t>
            </a:r>
            <a:r>
              <a:rPr lang="en-US" altLang="en-US" sz="4400" baseline="-25000" dirty="0">
                <a:sym typeface="Symbol" panose="05050102010706020507" pitchFamily="18" charset="2"/>
              </a:rPr>
              <a:t>1</a:t>
            </a:r>
            <a:r>
              <a:rPr lang="en-US" altLang="en-US" sz="4400" dirty="0">
                <a:sym typeface="Symbol" panose="05050102010706020507" pitchFamily="18" charset="2"/>
              </a:rPr>
              <a:t>Y</a:t>
            </a:r>
            <a:r>
              <a:rPr lang="en-US" altLang="en-US" sz="4400" baseline="-25000" dirty="0">
                <a:sym typeface="Symbol" panose="05050102010706020507" pitchFamily="18" charset="2"/>
              </a:rPr>
              <a:t>2</a:t>
            </a:r>
            <a:r>
              <a:rPr lang="en-US" altLang="en-US" sz="4400" dirty="0">
                <a:sym typeface="Symbol" panose="05050102010706020507" pitchFamily="18" charset="2"/>
              </a:rPr>
              <a:t>..Y</a:t>
            </a:r>
            <a:r>
              <a:rPr lang="en-US" altLang="en-US" sz="4400" baseline="-25000" dirty="0">
                <a:sym typeface="Symbol" panose="05050102010706020507" pitchFamily="18" charset="2"/>
              </a:rPr>
              <a:t>n </a:t>
            </a:r>
            <a:r>
              <a:rPr lang="en-US" altLang="en-US" sz="4400" dirty="0">
                <a:sym typeface="Symbol" panose="05050102010706020507" pitchFamily="18" charset="2"/>
              </a:rPr>
              <a:t> is a </a:t>
            </a:r>
            <a:r>
              <a:rPr lang="en-US" altLang="en-US" sz="4400" dirty="0" smtClean="0">
                <a:sym typeface="Symbol" panose="05050102010706020507" pitchFamily="18" charset="2"/>
              </a:rPr>
              <a:t>production</a:t>
            </a:r>
            <a:endParaRPr lang="en-US" altLang="en-US" sz="4400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3600" dirty="0" smtClean="0">
                <a:sym typeface="Symbol" panose="05050102010706020507" pitchFamily="18" charset="2"/>
              </a:rPr>
              <a:t>i</a:t>
            </a:r>
            <a:r>
              <a:rPr lang="en-US" altLang="en-US" sz="3600" dirty="0" smtClean="0">
                <a:sym typeface="Wingdings" panose="05000000000000000000" pitchFamily="2" charset="2"/>
              </a:rPr>
              <a:t>f </a:t>
            </a:r>
            <a:r>
              <a:rPr lang="en-US" altLang="en-US" sz="3600" dirty="0">
                <a:sym typeface="Wingdings" panose="05000000000000000000" pitchFamily="2" charset="2"/>
              </a:rPr>
              <a:t>a terminal </a:t>
            </a:r>
            <a:r>
              <a:rPr lang="en-US" altLang="en-US" sz="3600" b="1" dirty="0">
                <a:sym typeface="Wingdings" panose="05000000000000000000" pitchFamily="2" charset="2"/>
              </a:rPr>
              <a:t>a</a:t>
            </a:r>
            <a:r>
              <a:rPr lang="en-US" altLang="en-US" sz="3600" dirty="0">
                <a:sym typeface="Wingdings" panose="05000000000000000000" pitchFamily="2" charset="2"/>
              </a:rPr>
              <a:t> </a:t>
            </a:r>
            <a:r>
              <a:rPr lang="en-US" altLang="en-US" sz="3600" dirty="0" smtClean="0">
                <a:sym typeface="Wingdings" panose="05000000000000000000" pitchFamily="2" charset="2"/>
              </a:rPr>
              <a:t>is in </a:t>
            </a:r>
            <a:r>
              <a:rPr lang="en-US" altLang="en-US" sz="3600" dirty="0">
                <a:sym typeface="Wingdings" panose="05000000000000000000" pitchFamily="2" charset="2"/>
              </a:rPr>
              <a:t>FIRST(Y</a:t>
            </a:r>
            <a:r>
              <a:rPr lang="en-US" altLang="en-US" sz="3600" baseline="-25000" dirty="0">
                <a:sym typeface="Wingdings" panose="05000000000000000000" pitchFamily="2" charset="2"/>
              </a:rPr>
              <a:t>i</a:t>
            </a:r>
            <a:r>
              <a:rPr lang="en-US" altLang="en-US" sz="3600" dirty="0">
                <a:sym typeface="Wingdings" panose="05000000000000000000" pitchFamily="2" charset="2"/>
              </a:rPr>
              <a:t>) and </a:t>
            </a:r>
            <a:r>
              <a:rPr lang="en-US" altLang="en-US" sz="3600" dirty="0" smtClean="0">
                <a:sym typeface="Wingdings" panose="05000000000000000000" pitchFamily="2" charset="2"/>
              </a:rPr>
              <a:t/>
            </a:r>
            <a:br>
              <a:rPr lang="en-US" altLang="en-US" sz="3600" dirty="0" smtClean="0">
                <a:sym typeface="Wingdings" panose="05000000000000000000" pitchFamily="2" charset="2"/>
              </a:rPr>
            </a:br>
            <a:r>
              <a:rPr lang="en-US" altLang="en-US" sz="3600" dirty="0" smtClean="0">
                <a:sym typeface="Symbol" panose="05050102010706020507" pitchFamily="18" charset="2"/>
              </a:rPr>
              <a:t> </a:t>
            </a:r>
            <a:r>
              <a:rPr lang="en-US" altLang="en-US" sz="3600" dirty="0">
                <a:sym typeface="Symbol" panose="05050102010706020507" pitchFamily="18" charset="2"/>
              </a:rPr>
              <a:t>is in all FIRST(</a:t>
            </a:r>
            <a:r>
              <a:rPr lang="en-US" altLang="en-US" sz="3600" dirty="0" err="1">
                <a:sym typeface="Symbol" panose="05050102010706020507" pitchFamily="18" charset="2"/>
              </a:rPr>
              <a:t>Y</a:t>
            </a:r>
            <a:r>
              <a:rPr lang="en-US" altLang="en-US" sz="36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3600" dirty="0">
                <a:sym typeface="Symbol" panose="05050102010706020507" pitchFamily="18" charset="2"/>
              </a:rPr>
              <a:t>) for j=1,...,i-1                     </a:t>
            </a:r>
            <a:endParaRPr lang="en-US" altLang="en-US" sz="3600" dirty="0" smtClean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3600" dirty="0" smtClean="0">
                <a:sym typeface="Symbol" panose="05050102010706020507" pitchFamily="18" charset="2"/>
              </a:rPr>
              <a:t>then </a:t>
            </a:r>
            <a:r>
              <a:rPr lang="en-US" altLang="en-US" sz="3600" dirty="0" smtClean="0">
                <a:solidFill>
                  <a:srgbClr val="FF0000"/>
                </a:solidFill>
                <a:sym typeface="Symbol" panose="05050102010706020507" pitchFamily="18" charset="2"/>
              </a:rPr>
              <a:t>put </a:t>
            </a:r>
            <a:r>
              <a:rPr lang="en-US" altLang="en-US" sz="36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3600" dirty="0" smtClean="0">
                <a:solidFill>
                  <a:srgbClr val="FF0000"/>
                </a:solidFill>
                <a:sym typeface="Symbol" panose="05050102010706020507" pitchFamily="18" charset="2"/>
              </a:rPr>
              <a:t> in </a:t>
            </a:r>
            <a:r>
              <a:rPr lang="en-US" altLang="en-US" sz="3600" dirty="0">
                <a:solidFill>
                  <a:srgbClr val="FF0000"/>
                </a:solidFill>
                <a:sym typeface="Symbol" panose="05050102010706020507" pitchFamily="18" charset="2"/>
              </a:rPr>
              <a:t>FIRST(X</a:t>
            </a:r>
            <a:r>
              <a:rPr lang="en-US" altLang="en-US" sz="36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3600" dirty="0" smtClean="0">
                <a:sym typeface="Symbol" panose="05050102010706020507" pitchFamily="18" charset="2"/>
              </a:rPr>
              <a:t>.</a:t>
            </a:r>
            <a:br>
              <a:rPr lang="en-US" altLang="en-US" sz="3600" dirty="0" smtClean="0">
                <a:sym typeface="Symbol" panose="05050102010706020507" pitchFamily="18" charset="2"/>
              </a:rPr>
            </a:br>
            <a:endParaRPr lang="en-US" altLang="en-US" sz="3600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4000" dirty="0">
                <a:sym typeface="Wingdings" panose="05000000000000000000" pitchFamily="2" charset="2"/>
              </a:rPr>
              <a:t>if </a:t>
            </a:r>
            <a:r>
              <a:rPr lang="en-US" altLang="en-US" sz="4000" dirty="0">
                <a:sym typeface="Symbol" panose="05050102010706020507" pitchFamily="18" charset="2"/>
              </a:rPr>
              <a:t> is in all FIRST(</a:t>
            </a:r>
            <a:r>
              <a:rPr lang="en-US" altLang="en-US" sz="4000" dirty="0" err="1">
                <a:sym typeface="Symbol" panose="05050102010706020507" pitchFamily="18" charset="2"/>
              </a:rPr>
              <a:t>Y</a:t>
            </a:r>
            <a:r>
              <a:rPr lang="en-US" altLang="en-US" sz="40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4000" dirty="0">
                <a:sym typeface="Symbol" panose="05050102010706020507" pitchFamily="18" charset="2"/>
              </a:rPr>
              <a:t>) for j=1,...,n                     		      	then </a:t>
            </a:r>
            <a:r>
              <a:rPr lang="en-US" altLang="en-US" sz="4000" dirty="0" smtClean="0">
                <a:solidFill>
                  <a:srgbClr val="FF0000"/>
                </a:solidFill>
                <a:sym typeface="Symbol" panose="05050102010706020507" pitchFamily="18" charset="2"/>
              </a:rPr>
              <a:t>put  in </a:t>
            </a:r>
            <a:r>
              <a:rPr lang="en-US" altLang="en-US" sz="4000" dirty="0">
                <a:solidFill>
                  <a:srgbClr val="FF0000"/>
                </a:solidFill>
                <a:sym typeface="Symbol" panose="05050102010706020507" pitchFamily="18" charset="2"/>
              </a:rPr>
              <a:t>FIRST(X)</a:t>
            </a:r>
            <a:r>
              <a:rPr lang="en-US" altLang="en-US" sz="4000" dirty="0">
                <a:sym typeface="Symbol" panose="05050102010706020507" pitchFamily="18" charset="2"/>
              </a:rPr>
              <a:t>. </a:t>
            </a:r>
          </a:p>
          <a:p>
            <a:pPr lvl="1">
              <a:lnSpc>
                <a:spcPct val="90000"/>
              </a:lnSpc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2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8C1-237D-4E7B-B3D2-66593FAA2F7C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Grammar: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ym typeface="Symbol" panose="05050102010706020507" pitchFamily="18" charset="2"/>
              </a:rPr>
              <a:t>’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T </a:t>
            </a:r>
            <a:r>
              <a:rPr lang="en-US" altLang="en-US" dirty="0"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ym typeface="Symbol" panose="05050102010706020507" pitchFamily="18" charset="2"/>
              </a:rPr>
              <a:t>’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 = 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FIRST(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baseline="30000" dirty="0" smtClean="0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 smtClean="0">
                <a:sym typeface="Symbol" panose="05050102010706020507" pitchFamily="18" charset="2"/>
              </a:rPr>
              <a:t>) = {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}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FIRST(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) =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) =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=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  <a:r>
              <a:rPr lang="en-US" altLang="en-US" dirty="0">
                <a:sym typeface="Symbol" panose="05050102010706020507" pitchFamily="18" charset="2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022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F9AE-16D3-4976-876A-3D397F772476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LL(1) Parsing Tables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b="1" dirty="0" smtClean="0">
                <a:sym typeface="Symbol" panose="05050102010706020507" pitchFamily="18" charset="2"/>
              </a:rPr>
              <a:t>FOLLOW(A</a:t>
            </a:r>
            <a:r>
              <a:rPr lang="en-US" altLang="en-US" sz="3200" b="1" dirty="0">
                <a:sym typeface="Symbol" panose="05050102010706020507" pitchFamily="18" charset="2"/>
              </a:rPr>
              <a:t>)</a:t>
            </a:r>
            <a:r>
              <a:rPr lang="en-US" altLang="en-US" sz="3200" dirty="0">
                <a:sym typeface="Symbol" panose="05050102010706020507" pitchFamily="18" charset="2"/>
              </a:rPr>
              <a:t> is the set of the terminals which occur immediately after (</a:t>
            </a:r>
            <a:r>
              <a:rPr lang="en-US" altLang="en-US" sz="3200" dirty="0" smtClean="0">
                <a:sym typeface="Symbol" panose="05050102010706020507" pitchFamily="18" charset="2"/>
              </a:rPr>
              <a:t>following) the </a:t>
            </a:r>
            <a:r>
              <a:rPr lang="en-US" altLang="en-US" sz="3200" i="1" dirty="0">
                <a:sym typeface="Symbol" panose="05050102010706020507" pitchFamily="18" charset="2"/>
              </a:rPr>
              <a:t>non-terminal A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sz="3200" dirty="0" smtClean="0">
                <a:sym typeface="Symbol" panose="05050102010706020507" pitchFamily="18" charset="2"/>
              </a:rPr>
              <a:t>in </a:t>
            </a:r>
            <a:r>
              <a:rPr lang="en-US" altLang="en-US" sz="3200" dirty="0">
                <a:sym typeface="Symbol" panose="05050102010706020507" pitchFamily="18" charset="2"/>
              </a:rPr>
              <a:t>the strings derived from the starting symbol</a:t>
            </a:r>
            <a:r>
              <a:rPr lang="en-US" altLang="en-US" sz="3200" dirty="0" smtClean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32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a terminal a is in FOLLOW(A)   if   S  </a:t>
            </a:r>
            <a:r>
              <a:rPr lang="en-US" altLang="en-US" sz="3200" dirty="0" err="1"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ym typeface="Symbol" panose="05050102010706020507" pitchFamily="18" charset="2"/>
              </a:rPr>
              <a:t>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$ is in FOLLOW(A)   	if   S  A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943600" y="367188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7470775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098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1FD2-8E7B-409E-9269-796A210D5E91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Parsing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9601200" cy="5486400"/>
          </a:xfrm>
        </p:spPr>
        <p:txBody>
          <a:bodyPr/>
          <a:lstStyle/>
          <a:p>
            <a:r>
              <a:rPr lang="en-US" altLang="en-US" sz="3200" dirty="0"/>
              <a:t>The parse tree is created </a:t>
            </a:r>
            <a:r>
              <a:rPr lang="en-US" altLang="en-US" sz="3200" dirty="0" smtClean="0"/>
              <a:t>from top </a:t>
            </a:r>
            <a:r>
              <a:rPr lang="en-US" altLang="en-US" sz="3200" dirty="0"/>
              <a:t>to bottom.</a:t>
            </a:r>
          </a:p>
          <a:p>
            <a:r>
              <a:rPr lang="en-US" altLang="en-US" sz="3200" dirty="0"/>
              <a:t>Top-down parser</a:t>
            </a:r>
          </a:p>
          <a:p>
            <a:pPr lvl="1"/>
            <a:r>
              <a:rPr lang="en-US" altLang="en-US" sz="2400" dirty="0"/>
              <a:t>Recursive-Descent Parsing</a:t>
            </a:r>
          </a:p>
          <a:p>
            <a:pPr lvl="2"/>
            <a:r>
              <a:rPr lang="en-US" altLang="en-US" sz="2000" dirty="0">
                <a:solidFill>
                  <a:srgbClr val="FF0000"/>
                </a:solidFill>
              </a:rPr>
              <a:t>Backtracking </a:t>
            </a:r>
            <a:r>
              <a:rPr lang="en-US" altLang="en-US" sz="2000" dirty="0"/>
              <a:t>is needed (If a choice of a production rule does not work, we backtrack to try other alternatives.)</a:t>
            </a:r>
          </a:p>
          <a:p>
            <a:pPr lvl="2"/>
            <a:r>
              <a:rPr lang="en-US" altLang="en-US" sz="2000" dirty="0"/>
              <a:t>It is a general parsing technique, but </a:t>
            </a:r>
            <a:r>
              <a:rPr lang="en-US" altLang="en-US" sz="2000" dirty="0">
                <a:solidFill>
                  <a:srgbClr val="FF0000"/>
                </a:solidFill>
              </a:rPr>
              <a:t>not widely used.</a:t>
            </a:r>
          </a:p>
          <a:p>
            <a:pPr lvl="2"/>
            <a:r>
              <a:rPr lang="en-US" altLang="en-US" sz="2000" dirty="0">
                <a:solidFill>
                  <a:srgbClr val="FF0000"/>
                </a:solidFill>
              </a:rPr>
              <a:t>Not efficient</a:t>
            </a:r>
          </a:p>
          <a:p>
            <a:pPr lvl="1"/>
            <a:r>
              <a:rPr lang="en-US" altLang="en-US" sz="2400" dirty="0"/>
              <a:t>Predictive Parsing</a:t>
            </a:r>
          </a:p>
          <a:p>
            <a:pPr lvl="2"/>
            <a:r>
              <a:rPr lang="en-US" altLang="en-US" sz="2000" dirty="0"/>
              <a:t>no backtracking </a:t>
            </a:r>
          </a:p>
          <a:p>
            <a:pPr lvl="2"/>
            <a:r>
              <a:rPr lang="en-US" altLang="en-US" sz="2000" dirty="0">
                <a:solidFill>
                  <a:srgbClr val="FF0000"/>
                </a:solidFill>
              </a:rPr>
              <a:t>efficient</a:t>
            </a:r>
          </a:p>
          <a:p>
            <a:pPr lvl="2"/>
            <a:r>
              <a:rPr lang="en-US" altLang="en-US" sz="2000" dirty="0"/>
              <a:t>needs a special form of grammars (</a:t>
            </a:r>
            <a:r>
              <a:rPr lang="en-US" altLang="en-US" sz="2000" dirty="0">
                <a:solidFill>
                  <a:srgbClr val="FF0000"/>
                </a:solidFill>
              </a:rPr>
              <a:t>LL(1) grammars</a:t>
            </a:r>
            <a:r>
              <a:rPr lang="en-US" altLang="en-US" sz="2000" dirty="0"/>
              <a:t>).</a:t>
            </a:r>
          </a:p>
          <a:p>
            <a:pPr lvl="2"/>
            <a:r>
              <a:rPr lang="en-US" altLang="en-US" sz="2000" dirty="0"/>
              <a:t>Recursive Predictive Parsing  is a special form of Recursive Descent parsing without backtracking.</a:t>
            </a:r>
          </a:p>
          <a:p>
            <a:pPr lvl="2"/>
            <a:r>
              <a:rPr lang="en-US" altLang="en-US" sz="2000" dirty="0"/>
              <a:t>Non-Recursive (Table Driven) Predictive Parser is also known as LL(1) parser. 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24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F898-6395-49E8-B58F-9C0A4A643B96}" type="slidenum">
              <a:rPr lang="en-US" altLang="en-US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906000" cy="914400"/>
          </a:xfrm>
        </p:spPr>
        <p:txBody>
          <a:bodyPr/>
          <a:lstStyle/>
          <a:p>
            <a:r>
              <a:rPr lang="en-US" altLang="en-US" dirty="0" smtClean="0"/>
              <a:t>How to Compute </a:t>
            </a:r>
            <a:r>
              <a:rPr lang="en-US" altLang="en-US" dirty="0"/>
              <a:t>FOLLOW (for non-terminals)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</a:t>
            </a:r>
            <a:r>
              <a:rPr lang="en-US" altLang="en-US" dirty="0">
                <a:solidFill>
                  <a:srgbClr val="FF0000"/>
                </a:solidFill>
              </a:rPr>
              <a:t>S is the start symbol 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 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put $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in FOLLOW(S)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if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B  </a:t>
            </a:r>
            <a:r>
              <a:rPr lang="en-US" altLang="en-US" dirty="0">
                <a:sym typeface="Symbol" panose="05050102010706020507" pitchFamily="18" charset="2"/>
              </a:rPr>
              <a:t>is a production </a:t>
            </a:r>
            <a:r>
              <a:rPr lang="en-US" altLang="en-US" dirty="0" smtClean="0">
                <a:sym typeface="Symbol" panose="05050102010706020507" pitchFamily="18" charset="2"/>
              </a:rPr>
              <a:t/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Wingdings" panose="05000000000000000000" pitchFamily="2" charset="2"/>
              </a:rPr>
              <a:t></a:t>
            </a:r>
            <a:r>
              <a:rPr lang="en-US" altLang="en-US" dirty="0"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sym typeface="Wingdings" panose="05000000000000000000" pitchFamily="2" charset="2"/>
              </a:rPr>
              <a:t>put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everything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in FIRST(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) is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in FOLLOW(B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) except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 (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B is a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production </a:t>
            </a:r>
            <a:r>
              <a:rPr lang="en-US" altLang="en-US" dirty="0">
                <a:sym typeface="Symbol" panose="05050102010706020507" pitchFamily="18" charset="2"/>
              </a:rPr>
              <a:t>)   </a:t>
            </a:r>
            <a:r>
              <a:rPr lang="en-US" altLang="en-US" dirty="0" smtClean="0">
                <a:sym typeface="Symbol" panose="05050102010706020507" pitchFamily="18" charset="2"/>
              </a:rPr>
              <a:t>or 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(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B is a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production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and  is in FIRST(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altLang="en-US" dirty="0">
                <a:sym typeface="Wingdings" panose="05000000000000000000" pitchFamily="2" charset="2"/>
              </a:rPr>
              <a:t> )                            </a:t>
            </a:r>
            <a:r>
              <a:rPr lang="en-US" altLang="en-US" dirty="0" smtClean="0">
                <a:sym typeface="Wingdings" panose="05000000000000000000" pitchFamily="2" charset="2"/>
              </a:rPr>
              <a:t/>
            </a:r>
            <a:br>
              <a:rPr lang="en-US" altLang="en-US" dirty="0" smtClean="0">
                <a:sym typeface="Wingdings" panose="05000000000000000000" pitchFamily="2" charset="2"/>
              </a:rPr>
            </a:br>
            <a:r>
              <a:rPr lang="en-US" altLang="en-US" dirty="0" smtClean="0">
                <a:sym typeface="Wingdings" panose="05000000000000000000" pitchFamily="2" charset="2"/>
              </a:rPr>
              <a:t>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put everything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in FOLLOW(A) is in FOLLOW(B)</a:t>
            </a:r>
            <a:r>
              <a:rPr lang="en-US" altLang="en-US" dirty="0">
                <a:sym typeface="Wingdings" panose="05000000000000000000" pitchFamily="2" charset="2"/>
              </a:rPr>
              <a:t>. 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We apply these rules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until nothing more can be added to any follow set</a:t>
            </a:r>
            <a:r>
              <a:rPr lang="en-US" altLang="en-US" dirty="0">
                <a:sym typeface="Wingdings" panose="05000000000000000000" pitchFamily="2" charset="2"/>
              </a:rPr>
              <a:t>.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223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BBEB-9736-4B56-9474-B4261D2036DD}" type="slidenum">
              <a:rPr lang="en-US" altLang="en-US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 Example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 TE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+TE</a:t>
            </a:r>
            <a:r>
              <a:rPr lang="en-US" altLang="en-US" baseline="30000" dirty="0">
                <a:sym typeface="Symbol" panose="05050102010706020507" pitchFamily="18" charset="2"/>
              </a:rPr>
              <a:t>’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  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T </a:t>
            </a:r>
            <a:r>
              <a:rPr lang="en-US" altLang="en-US" dirty="0">
                <a:sym typeface="Symbol" panose="05050102010706020507" pitchFamily="18" charset="2"/>
              </a:rPr>
              <a:t> FT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*FT</a:t>
            </a:r>
            <a:r>
              <a:rPr lang="en-US" altLang="en-US" baseline="30000" dirty="0">
                <a:sym typeface="Symbol" panose="05050102010706020507" pitchFamily="18" charset="2"/>
              </a:rPr>
              <a:t>’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  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 (E)   |   id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FOLLOW(E) =  { $, ) }</a:t>
            </a:r>
          </a:p>
          <a:p>
            <a:pPr>
              <a:buFontTx/>
              <a:buNone/>
            </a:pPr>
            <a:r>
              <a:rPr lang="en-US" altLang="en-US" dirty="0"/>
              <a:t>FOLLOW(E</a:t>
            </a:r>
            <a:r>
              <a:rPr lang="en-US" altLang="en-US" baseline="30000" dirty="0"/>
              <a:t>’</a:t>
            </a:r>
            <a:r>
              <a:rPr lang="en-US" altLang="en-US" dirty="0"/>
              <a:t>) = { $, ) }</a:t>
            </a:r>
          </a:p>
          <a:p>
            <a:pPr>
              <a:buFontTx/>
              <a:buNone/>
            </a:pPr>
            <a:r>
              <a:rPr lang="en-US" altLang="en-US" dirty="0"/>
              <a:t>FOLLOW(T) =  { +, ), $ }</a:t>
            </a:r>
          </a:p>
          <a:p>
            <a:pPr>
              <a:buFontTx/>
              <a:buNone/>
            </a:pPr>
            <a:r>
              <a:rPr lang="en-US" altLang="en-US" dirty="0"/>
              <a:t>FOLLOW(T</a:t>
            </a:r>
            <a:r>
              <a:rPr lang="en-US" altLang="en-US" baseline="30000" dirty="0"/>
              <a:t>’</a:t>
            </a:r>
            <a:r>
              <a:rPr lang="en-US" altLang="en-US" dirty="0"/>
              <a:t>) = { +, ), $ }</a:t>
            </a:r>
          </a:p>
          <a:p>
            <a:pPr>
              <a:buFontTx/>
              <a:buNone/>
            </a:pPr>
            <a:r>
              <a:rPr lang="en-US" altLang="en-US" dirty="0"/>
              <a:t>FOLLOW(F)  =  {+, *, ), $ }</a:t>
            </a:r>
          </a:p>
        </p:txBody>
      </p:sp>
    </p:spTree>
    <p:extLst>
      <p:ext uri="{BB962C8B-B14F-4D97-AF65-F5344CB8AC3E}">
        <p14:creationId xmlns:p14="http://schemas.microsoft.com/office/powerpoint/2010/main" val="2088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F66B-77E4-47CB-9AF0-7884D984334C}" type="slidenum">
              <a:rPr lang="en-US" altLang="en-US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9372600" cy="914400"/>
          </a:xfrm>
        </p:spPr>
        <p:txBody>
          <a:bodyPr/>
          <a:lstStyle/>
          <a:p>
            <a:r>
              <a:rPr lang="en-US" altLang="en-US" dirty="0"/>
              <a:t>Constructing LL(1) Parsing Table </a:t>
            </a:r>
            <a:r>
              <a:rPr lang="en-US" altLang="en-US" dirty="0" smtClean="0"/>
              <a:t>- </a:t>
            </a:r>
            <a:r>
              <a:rPr lang="en-US" altLang="en-US" dirty="0"/>
              <a:t>Algorithm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each production rule </a:t>
            </a:r>
            <a:r>
              <a:rPr lang="en-US" altLang="en-US" dirty="0">
                <a:sym typeface="Wingdings" panose="05000000000000000000" pitchFamily="2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   of a grammar </a:t>
            </a:r>
            <a:r>
              <a:rPr lang="en-US" altLang="en-US" dirty="0" smtClean="0">
                <a:sym typeface="Symbol" panose="05050102010706020507" pitchFamily="18" charset="2"/>
              </a:rPr>
              <a:t>G do steps 2 and 3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sz="2400" dirty="0" smtClean="0"/>
              <a:t>Step 2 - for </a:t>
            </a:r>
            <a:r>
              <a:rPr lang="en-US" altLang="en-US" sz="2400" dirty="0"/>
              <a:t>each </a:t>
            </a:r>
            <a:r>
              <a:rPr lang="en-US" altLang="en-US" sz="2400" dirty="0">
                <a:solidFill>
                  <a:srgbClr val="FF0000"/>
                </a:solidFill>
              </a:rPr>
              <a:t>terminal</a:t>
            </a:r>
            <a:r>
              <a:rPr lang="en-US" altLang="en-US" sz="2400" dirty="0"/>
              <a:t> a in FIRST(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 smtClean="0">
                <a:sym typeface="Symbol" panose="05050102010706020507" pitchFamily="18" charset="2"/>
              </a:rPr>
              <a:t>)</a:t>
            </a:r>
            <a:br>
              <a:rPr lang="en-US" altLang="en-US" sz="2400" dirty="0" smtClean="0"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Wingdings" panose="05000000000000000000" pitchFamily="2" charset="2"/>
              </a:rPr>
              <a:t>  </a:t>
            </a:r>
            <a:r>
              <a:rPr lang="en-US" altLang="en-US" sz="2400" dirty="0">
                <a:sym typeface="Wingdings" panose="05000000000000000000" pitchFamily="2" charset="2"/>
              </a:rPr>
              <a:t>add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   to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PT[A, a]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Step 3 – If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in FIRST()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/>
            </a:r>
            <a:b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Wingdings" panose="05000000000000000000" pitchFamily="2" charset="2"/>
              </a:rPr>
              <a:t>  </a:t>
            </a:r>
            <a:r>
              <a:rPr lang="en-US" altLang="en-US" sz="2400" dirty="0">
                <a:sym typeface="Wingdings" panose="05000000000000000000" pitchFamily="2" charset="2"/>
              </a:rPr>
              <a:t>for each terminal a in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FOLLOW(A)  add A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   to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PT[A, a]</a:t>
            </a:r>
            <a:r>
              <a:rPr lang="en-US" altLang="en-US" sz="2400" dirty="0" smtClean="0">
                <a:sym typeface="Symbol" panose="05050102010706020507" pitchFamily="18" charset="2"/>
              </a:rPr>
              <a:t/>
            </a:r>
            <a:br>
              <a:rPr lang="en-US" altLang="en-US" sz="2400" dirty="0" smtClean="0"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Symbol" panose="05050102010706020507" pitchFamily="18" charset="2"/>
              </a:rPr>
              <a:t>If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 in FIRST()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$ in FOLLOW(A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b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Wingdings" panose="05000000000000000000" pitchFamily="2" charset="2"/>
              </a:rPr>
              <a:t> 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add A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   to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PT[A, $]</a:t>
            </a:r>
            <a:endParaRPr lang="en-US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/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All other undefined entries of the parsing table are error entries.</a:t>
            </a:r>
          </a:p>
        </p:txBody>
      </p:sp>
    </p:spTree>
    <p:extLst>
      <p:ext uri="{BB962C8B-B14F-4D97-AF65-F5344CB8AC3E}">
        <p14:creationId xmlns:p14="http://schemas.microsoft.com/office/powerpoint/2010/main" val="154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53600" cy="914400"/>
          </a:xfrm>
        </p:spPr>
        <p:txBody>
          <a:bodyPr/>
          <a:lstStyle/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753600" cy="5638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E </a:t>
            </a:r>
            <a:r>
              <a:rPr lang="en-US" altLang="en-US" sz="2000" dirty="0">
                <a:sym typeface="Symbol" panose="05050102010706020507" pitchFamily="18" charset="2"/>
              </a:rPr>
              <a:t> 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+TE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000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|   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 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*FT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000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|   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F </a:t>
            </a:r>
            <a:r>
              <a:rPr lang="en-US" altLang="en-US" sz="2000" dirty="0">
                <a:sym typeface="Symbol" panose="05050102010706020507" pitchFamily="18" charset="2"/>
              </a:rPr>
              <a:t> (E)   |   id</a:t>
            </a:r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ym typeface="Symbol" panose="05050102010706020507" pitchFamily="18" charset="2"/>
              </a:rPr>
              <a:t>) =   {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,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ym typeface="Symbol" panose="05050102010706020507" pitchFamily="18" charset="2"/>
              </a:rPr>
              <a:t>}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000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) = {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sym typeface="Symbol" panose="05050102010706020507" pitchFamily="18" charset="2"/>
              </a:rPr>
              <a:t>}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ym typeface="Symbol" panose="05050102010706020507" pitchFamily="18" charset="2"/>
              </a:rPr>
              <a:t>) =  {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,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ym typeface="Symbol" panose="05050102010706020507" pitchFamily="18" charset="2"/>
              </a:rPr>
              <a:t>}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000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) = {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sym typeface="Symbol" panose="05050102010706020507" pitchFamily="18" charset="2"/>
              </a:rPr>
              <a:t>}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FIRST(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) =  {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,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ym typeface="Symbol" panose="05050102010706020507" pitchFamily="18" charset="2"/>
              </a:rPr>
              <a:t>}			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FOLLOW(E) =  { $, ) }</a:t>
            </a:r>
          </a:p>
          <a:p>
            <a:pPr>
              <a:buFontTx/>
              <a:buNone/>
            </a:pPr>
            <a:r>
              <a:rPr lang="en-US" altLang="en-US" sz="2000" dirty="0"/>
              <a:t>FOLLOW(E</a:t>
            </a:r>
            <a:r>
              <a:rPr lang="en-US" altLang="en-US" sz="2000" baseline="30000" dirty="0"/>
              <a:t>’</a:t>
            </a:r>
            <a:r>
              <a:rPr lang="en-US" altLang="en-US" sz="2000" dirty="0"/>
              <a:t>) = { $, ) }</a:t>
            </a:r>
          </a:p>
          <a:p>
            <a:pPr>
              <a:buFontTx/>
              <a:buNone/>
            </a:pPr>
            <a:r>
              <a:rPr lang="en-US" altLang="en-US" sz="2000" dirty="0"/>
              <a:t>FOLLOW(T) =  { +, ), $ }</a:t>
            </a:r>
          </a:p>
          <a:p>
            <a:pPr>
              <a:buFontTx/>
              <a:buNone/>
            </a:pPr>
            <a:r>
              <a:rPr lang="en-US" altLang="en-US" sz="2000" dirty="0"/>
              <a:t>FOLLOW(T</a:t>
            </a:r>
            <a:r>
              <a:rPr lang="en-US" altLang="en-US" sz="2000" baseline="30000" dirty="0"/>
              <a:t>’</a:t>
            </a:r>
            <a:r>
              <a:rPr lang="en-US" altLang="en-US" sz="2000" dirty="0"/>
              <a:t>) = { +, ), $ }</a:t>
            </a:r>
          </a:p>
          <a:p>
            <a:pPr>
              <a:buFontTx/>
              <a:buNone/>
            </a:pPr>
            <a:r>
              <a:rPr lang="en-US" altLang="en-US" sz="2000" dirty="0"/>
              <a:t>FOLLOW(F)  =  {+, *, ), $ }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09" y="5008418"/>
            <a:ext cx="5615991" cy="169718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67000" y="1091045"/>
            <a:ext cx="7391400" cy="391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for each production rule </a:t>
            </a:r>
            <a:r>
              <a:rPr lang="en-US" altLang="en-US" sz="2000" dirty="0" smtClean="0">
                <a:sym typeface="Wingdings" panose="05000000000000000000" pitchFamily="2" charset="2"/>
              </a:rPr>
              <a:t>A </a:t>
            </a:r>
            <a:r>
              <a:rPr lang="en-US" altLang="en-US" sz="2000" dirty="0" smtClean="0">
                <a:sym typeface="Symbol" panose="05050102010706020507" pitchFamily="18" charset="2"/>
              </a:rPr>
              <a:t>   of a grammar G do steps 2 and 3</a:t>
            </a:r>
          </a:p>
          <a:p>
            <a:endParaRPr lang="en-US" altLang="en-US" sz="2000" dirty="0" smtClean="0">
              <a:sym typeface="Symbol" panose="05050102010706020507" pitchFamily="18" charset="2"/>
            </a:endParaRPr>
          </a:p>
          <a:p>
            <a:r>
              <a:rPr lang="en-US" altLang="en-US" sz="2000" dirty="0" smtClean="0"/>
              <a:t>Step 2 - for each </a:t>
            </a:r>
            <a:r>
              <a:rPr lang="en-US" altLang="en-US" sz="2000" dirty="0" smtClean="0">
                <a:solidFill>
                  <a:srgbClr val="FF0000"/>
                </a:solidFill>
              </a:rPr>
              <a:t>terminal</a:t>
            </a:r>
            <a:r>
              <a:rPr lang="en-US" altLang="en-US" sz="2000" dirty="0" smtClean="0"/>
              <a:t> a in FIRST(</a:t>
            </a:r>
            <a:r>
              <a:rPr lang="en-US" altLang="en-US" sz="2000" dirty="0" smtClean="0">
                <a:sym typeface="Symbol" panose="05050102010706020507" pitchFamily="18" charset="2"/>
              </a:rPr>
              <a:t>)</a:t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r>
              <a:rPr lang="en-US" altLang="en-US" sz="2000" dirty="0" smtClean="0">
                <a:sym typeface="Wingdings" panose="05000000000000000000" pitchFamily="2" charset="2"/>
              </a:rPr>
              <a:t>  add 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   to PT[A, a]</a:t>
            </a:r>
          </a:p>
          <a:p>
            <a:r>
              <a:rPr lang="en-US" altLang="en-US" sz="2000" dirty="0" smtClean="0">
                <a:sym typeface="Symbol" panose="05050102010706020507" pitchFamily="18" charset="2"/>
              </a:rPr>
              <a:t>Step 3 – If </a:t>
            </a:r>
            <a:r>
              <a:rPr lang="en-US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in FIRST() </a:t>
            </a:r>
            <a:br>
              <a:rPr lang="en-US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000" dirty="0" smtClean="0">
                <a:sym typeface="Wingdings" panose="05000000000000000000" pitchFamily="2" charset="2"/>
              </a:rPr>
              <a:t>  for each terminal a in 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FOLLOW(A)  add A </a:t>
            </a:r>
            <a:r>
              <a:rPr lang="en-US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   to PT[A, a]</a:t>
            </a:r>
            <a:r>
              <a:rPr lang="en-US" altLang="en-US" sz="2000" dirty="0" smtClean="0">
                <a:sym typeface="Symbol" panose="05050102010706020507" pitchFamily="18" charset="2"/>
              </a:rPr>
              <a:t/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r>
              <a:rPr lang="en-US" altLang="en-US" sz="2000" dirty="0" smtClean="0">
                <a:sym typeface="Symbol" panose="05050102010706020507" pitchFamily="18" charset="2"/>
              </a:rPr>
              <a:t>If </a:t>
            </a:r>
            <a:r>
              <a:rPr lang="en-US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 in FIRST()</a:t>
            </a:r>
            <a:r>
              <a:rPr lang="en-US" altLang="en-US" sz="2000" dirty="0" smtClean="0">
                <a:sym typeface="Symbol" panose="05050102010706020507" pitchFamily="18" charset="2"/>
              </a:rPr>
              <a:t> and </a:t>
            </a:r>
            <a:r>
              <a:rPr lang="en-US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$ in FOLLOW(A)</a:t>
            </a:r>
            <a:br>
              <a:rPr lang="en-US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000" dirty="0" smtClean="0">
                <a:sym typeface="Wingdings" panose="05000000000000000000" pitchFamily="2" charset="2"/>
              </a:rPr>
              <a:t>  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add A </a:t>
            </a:r>
            <a:r>
              <a:rPr lang="en-US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   to PT[A, $]</a:t>
            </a:r>
          </a:p>
          <a:p>
            <a:pPr lvl="1"/>
            <a:endParaRPr lang="en-US" altLang="en-US" sz="2000" dirty="0" smtClean="0">
              <a:sym typeface="Symbol" panose="05050102010706020507" pitchFamily="18" charset="2"/>
            </a:endParaRPr>
          </a:p>
          <a:p>
            <a:r>
              <a:rPr lang="en-US" altLang="en-US" sz="2000" dirty="0" smtClean="0">
                <a:sym typeface="Symbol" panose="05050102010706020507" pitchFamily="18" charset="2"/>
              </a:rPr>
              <a:t>All other undefined entries of the parsing table are error entries.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24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FD3C-914B-49C2-862E-9FCBC3C682B7}" type="slidenum">
              <a:rPr lang="en-US" altLang="en-US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Constructing LL(1) Parsing Table </a:t>
            </a:r>
            <a:r>
              <a:rPr lang="en-US" altLang="en-US" dirty="0" smtClean="0"/>
              <a:t>- </a:t>
            </a:r>
            <a:r>
              <a:rPr lang="en-US" altLang="en-US" dirty="0"/>
              <a:t>Example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753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E </a:t>
            </a:r>
            <a:r>
              <a:rPr lang="en-US" altLang="en-US" sz="2000" dirty="0">
                <a:sym typeface="Symbol" panose="05050102010706020507" pitchFamily="18" charset="2"/>
              </a:rPr>
              <a:t> 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		</a:t>
            </a:r>
            <a:r>
              <a:rPr lang="en-US" altLang="en-US" sz="2000" dirty="0">
                <a:sym typeface="Symbol" panose="05050102010706020507" pitchFamily="18" charset="2"/>
              </a:rPr>
              <a:t>FIRST(TE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)={(,id}	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/>
              <a:t>E </a:t>
            </a:r>
            <a:r>
              <a:rPr lang="en-US" altLang="en-US" sz="2000" dirty="0">
                <a:sym typeface="Symbol" panose="05050102010706020507" pitchFamily="18" charset="2"/>
              </a:rPr>
              <a:t> 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Wingdings" panose="05000000000000000000" pitchFamily="2" charset="2"/>
              </a:rPr>
              <a:t>  into </a:t>
            </a:r>
            <a:r>
              <a:rPr lang="en-US" altLang="en-US" sz="2000" dirty="0" smtClean="0">
                <a:sym typeface="Wingdings" panose="05000000000000000000" pitchFamily="2" charset="2"/>
              </a:rPr>
              <a:t>PT[E</a:t>
            </a:r>
            <a:r>
              <a:rPr lang="en-US" altLang="en-US" sz="2000" dirty="0">
                <a:sym typeface="Wingdings" panose="05000000000000000000" pitchFamily="2" charset="2"/>
              </a:rPr>
              <a:t>,(] and </a:t>
            </a:r>
            <a:r>
              <a:rPr lang="en-US" altLang="en-US" sz="2000" dirty="0" smtClean="0">
                <a:sym typeface="Wingdings" panose="05000000000000000000" pitchFamily="2" charset="2"/>
              </a:rPr>
              <a:t>PT[E, id</a:t>
            </a:r>
            <a:r>
              <a:rPr lang="en-US" altLang="en-US" sz="2000" dirty="0">
                <a:sym typeface="Wingdings" panose="05000000000000000000" pitchFamily="2" charset="2"/>
              </a:rPr>
              <a:t>]	</a:t>
            </a:r>
            <a:endParaRPr lang="en-US" altLang="en-US" sz="2000" baseline="30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baseline="30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+TE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000" baseline="-25000" dirty="0">
                <a:sym typeface="Symbol" panose="05050102010706020507" pitchFamily="18" charset="2"/>
              </a:rPr>
              <a:t> 	</a:t>
            </a:r>
            <a:r>
              <a:rPr lang="en-US" altLang="en-US" sz="2000" dirty="0">
                <a:sym typeface="Symbol" panose="05050102010706020507" pitchFamily="18" charset="2"/>
              </a:rPr>
              <a:t>FIRST(+TE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</a:t>
            </a:r>
            <a:r>
              <a:rPr lang="en-US" altLang="en-US" sz="2000" dirty="0">
                <a:sym typeface="Symbol" panose="05050102010706020507" pitchFamily="18" charset="2"/>
              </a:rPr>
              <a:t>)={+}	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+TE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000" dirty="0">
                <a:sym typeface="Symbol" panose="05050102010706020507" pitchFamily="18" charset="2"/>
              </a:rPr>
              <a:t>into </a:t>
            </a:r>
            <a:r>
              <a:rPr lang="en-US" altLang="en-US" sz="2000" dirty="0" smtClean="0">
                <a:sym typeface="Symbol" panose="05050102010706020507" pitchFamily="18" charset="2"/>
              </a:rPr>
              <a:t>PT[E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,+]</a:t>
            </a:r>
            <a:endParaRPr lang="en-US" altLang="en-US" sz="2000" baseline="-25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		FIRST()={}		</a:t>
            </a:r>
            <a:r>
              <a:rPr lang="en-US" altLang="en-US" sz="2000" dirty="0">
                <a:sym typeface="Wingdings" panose="05000000000000000000" pitchFamily="2" charset="2"/>
              </a:rPr>
              <a:t> none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but since </a:t>
            </a:r>
            <a:r>
              <a:rPr lang="en-US" altLang="en-US" sz="2000" dirty="0" smtClean="0">
                <a:sym typeface="Symbol" panose="05050102010706020507" pitchFamily="18" charset="2"/>
              </a:rPr>
              <a:t> is </a:t>
            </a:r>
            <a:r>
              <a:rPr lang="en-US" altLang="en-US" sz="2000" dirty="0">
                <a:sym typeface="Symbol" panose="05050102010706020507" pitchFamily="18" charset="2"/>
              </a:rPr>
              <a:t>in FIRST()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and FOLLOW(E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)={$,)} 	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   into </a:t>
            </a:r>
            <a:r>
              <a:rPr lang="en-US" altLang="en-US" sz="2000" dirty="0" smtClean="0">
                <a:sym typeface="Symbol" panose="05050102010706020507" pitchFamily="18" charset="2"/>
              </a:rPr>
              <a:t>PT[E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,$]  and </a:t>
            </a:r>
            <a:r>
              <a:rPr lang="en-US" altLang="en-US" sz="2000" dirty="0" smtClean="0">
                <a:sym typeface="Symbol" panose="05050102010706020507" pitchFamily="18" charset="2"/>
              </a:rPr>
              <a:t>PT[E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,)] 	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 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		</a:t>
            </a:r>
            <a:r>
              <a:rPr lang="en-US" altLang="en-US" sz="2000" dirty="0">
                <a:sym typeface="Symbol" panose="05050102010706020507" pitchFamily="18" charset="2"/>
              </a:rPr>
              <a:t>FIRST(FT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)={(,id}	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/>
              <a:t>T </a:t>
            </a:r>
            <a:r>
              <a:rPr lang="en-US" altLang="en-US" sz="2000" dirty="0">
                <a:sym typeface="Symbol" panose="05050102010706020507" pitchFamily="18" charset="2"/>
              </a:rPr>
              <a:t> 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000" dirty="0">
                <a:sym typeface="Wingdings" panose="05000000000000000000" pitchFamily="2" charset="2"/>
              </a:rPr>
              <a:t>into </a:t>
            </a:r>
            <a:r>
              <a:rPr lang="en-US" altLang="en-US" sz="2000" dirty="0" smtClean="0">
                <a:sym typeface="Wingdings" panose="05000000000000000000" pitchFamily="2" charset="2"/>
              </a:rPr>
              <a:t>PT[T</a:t>
            </a:r>
            <a:r>
              <a:rPr lang="en-US" altLang="en-US" sz="2000" dirty="0">
                <a:sym typeface="Wingdings" panose="05000000000000000000" pitchFamily="2" charset="2"/>
              </a:rPr>
              <a:t>,(] and </a:t>
            </a:r>
            <a:r>
              <a:rPr lang="en-US" altLang="en-US" sz="2000" dirty="0" smtClean="0">
                <a:sym typeface="Wingdings" panose="05000000000000000000" pitchFamily="2" charset="2"/>
              </a:rPr>
              <a:t>PT[T, id</a:t>
            </a:r>
            <a:r>
              <a:rPr lang="en-US" altLang="en-US" sz="2000" dirty="0">
                <a:sym typeface="Wingdings" panose="05000000000000000000" pitchFamily="2" charset="2"/>
              </a:rPr>
              <a:t>]</a:t>
            </a:r>
            <a:r>
              <a:rPr lang="en-US" altLang="en-US" sz="2000" baseline="30000" dirty="0">
                <a:sym typeface="Symbol" panose="05050102010706020507" pitchFamily="18" charset="2"/>
              </a:rPr>
              <a:t>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baseline="30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*FT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 	</a:t>
            </a:r>
            <a:r>
              <a:rPr lang="en-US" altLang="en-US" sz="2000" dirty="0">
                <a:sym typeface="Symbol" panose="05050102010706020507" pitchFamily="18" charset="2"/>
              </a:rPr>
              <a:t>FIRST(*FT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</a:t>
            </a:r>
            <a:r>
              <a:rPr lang="en-US" altLang="en-US" sz="2000" dirty="0">
                <a:sym typeface="Symbol" panose="05050102010706020507" pitchFamily="18" charset="2"/>
              </a:rPr>
              <a:t>)={*}	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>
                <a:sym typeface="Symbol" panose="05050102010706020507" pitchFamily="18" charset="2"/>
              </a:rPr>
              <a:t>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*FT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 </a:t>
            </a:r>
            <a:r>
              <a:rPr lang="en-US" altLang="en-US" sz="2000" dirty="0">
                <a:sym typeface="Symbol" panose="05050102010706020507" pitchFamily="18" charset="2"/>
              </a:rPr>
              <a:t>into </a:t>
            </a:r>
            <a:r>
              <a:rPr lang="en-US" altLang="en-US" sz="2000" dirty="0" smtClean="0">
                <a:sym typeface="Symbol" panose="05050102010706020507" pitchFamily="18" charset="2"/>
              </a:rPr>
              <a:t>PT[T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,*]</a:t>
            </a:r>
            <a:endParaRPr lang="en-US" altLang="en-US" sz="2000" baseline="30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 		FIRST()={}		</a:t>
            </a:r>
            <a:r>
              <a:rPr lang="en-US" altLang="en-US" sz="2000" dirty="0">
                <a:sym typeface="Wingdings" panose="05000000000000000000" pitchFamily="2" charset="2"/>
              </a:rPr>
              <a:t> none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but since  </a:t>
            </a:r>
            <a:r>
              <a:rPr lang="en-US" altLang="en-US" sz="2000" dirty="0" smtClean="0">
                <a:sym typeface="Symbol" panose="05050102010706020507" pitchFamily="18" charset="2"/>
              </a:rPr>
              <a:t>is in </a:t>
            </a:r>
            <a:r>
              <a:rPr lang="en-US" altLang="en-US" sz="2000" dirty="0">
                <a:sym typeface="Symbol" panose="05050102010706020507" pitchFamily="18" charset="2"/>
              </a:rPr>
              <a:t>FIRST()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and FOLLOW(T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)={$,),+}	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>
                <a:sym typeface="Symbol" panose="05050102010706020507" pitchFamily="18" charset="2"/>
              </a:rPr>
              <a:t>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    into </a:t>
            </a:r>
            <a:r>
              <a:rPr lang="en-US" altLang="en-US" sz="2000" dirty="0" smtClean="0">
                <a:sym typeface="Symbol" panose="05050102010706020507" pitchFamily="18" charset="2"/>
              </a:rPr>
              <a:t>PT[T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,$], </a:t>
            </a:r>
            <a:r>
              <a:rPr lang="en-US" altLang="en-US" sz="2000" dirty="0" smtClean="0">
                <a:sym typeface="Symbol" panose="05050102010706020507" pitchFamily="18" charset="2"/>
              </a:rPr>
              <a:t>PT[T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,)] and </a:t>
            </a:r>
            <a:r>
              <a:rPr lang="en-US" altLang="en-US" sz="2000" dirty="0" smtClean="0">
                <a:sym typeface="Symbol" panose="05050102010706020507" pitchFamily="18" charset="2"/>
              </a:rPr>
              <a:t>PT[T</a:t>
            </a:r>
            <a:r>
              <a:rPr lang="en-US" altLang="en-US" sz="2000" baseline="30000" dirty="0"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sym typeface="Symbol" panose="05050102010706020507" pitchFamily="18" charset="2"/>
              </a:rPr>
              <a:t>,+]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F </a:t>
            </a:r>
            <a:r>
              <a:rPr lang="en-US" altLang="en-US" sz="2000" dirty="0">
                <a:sym typeface="Symbol" panose="05050102010706020507" pitchFamily="18" charset="2"/>
              </a:rPr>
              <a:t> (E) 		FIRST((E) )={(}		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/>
              <a:t>F </a:t>
            </a:r>
            <a:r>
              <a:rPr lang="en-US" altLang="en-US" sz="2000" dirty="0">
                <a:sym typeface="Symbol" panose="05050102010706020507" pitchFamily="18" charset="2"/>
              </a:rPr>
              <a:t> (E) into </a:t>
            </a:r>
            <a:r>
              <a:rPr lang="en-US" altLang="en-US" sz="2000" dirty="0" smtClean="0">
                <a:sym typeface="Symbol" panose="05050102010706020507" pitchFamily="18" charset="2"/>
              </a:rPr>
              <a:t>PT[F</a:t>
            </a:r>
            <a:r>
              <a:rPr lang="en-US" altLang="en-US" sz="2000" dirty="0">
                <a:sym typeface="Symbol" panose="05050102010706020507" pitchFamily="18" charset="2"/>
              </a:rPr>
              <a:t>,(]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F </a:t>
            </a:r>
            <a:r>
              <a:rPr lang="en-US" altLang="en-US" sz="2000" dirty="0">
                <a:sym typeface="Symbol" panose="05050102010706020507" pitchFamily="18" charset="2"/>
              </a:rPr>
              <a:t> id		FIRST(id)={id}		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/>
              <a:t>F </a:t>
            </a:r>
            <a:r>
              <a:rPr lang="en-US" altLang="en-US" sz="2000" dirty="0">
                <a:sym typeface="Symbol" panose="05050102010706020507" pitchFamily="18" charset="2"/>
              </a:rPr>
              <a:t> id  into </a:t>
            </a:r>
            <a:r>
              <a:rPr lang="en-US" altLang="en-US" sz="2000" dirty="0" smtClean="0">
                <a:sym typeface="Symbol" panose="05050102010706020507" pitchFamily="18" charset="2"/>
              </a:rPr>
              <a:t>PT[F, id</a:t>
            </a:r>
            <a:r>
              <a:rPr lang="en-US" altLang="en-US" sz="2000" dirty="0"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41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69E7-F2EC-4323-B4C4-057E305BB72B}" type="slidenum">
              <a:rPr lang="en-US" altLang="en-US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LL(1) Grammars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grammar whose parsing table has no multiply-defined entries is said to be LL(1) grammar. </a:t>
            </a:r>
          </a:p>
          <a:p>
            <a:pPr>
              <a:buFontTx/>
              <a:buNone/>
            </a:pPr>
            <a:endParaRPr lang="en-US" altLang="en-US" sz="1000" dirty="0"/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sz="2000" dirty="0"/>
              <a:t>one input symbol used as a look-head symbol do determine parser action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800" dirty="0"/>
              <a:t>LL(1)</a:t>
            </a:r>
            <a:r>
              <a:rPr lang="en-US" altLang="en-US" sz="3200" dirty="0"/>
              <a:t>	</a:t>
            </a:r>
            <a:r>
              <a:rPr lang="en-US" altLang="en-US" sz="2000" dirty="0"/>
              <a:t>left most derivation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input scanned from left to right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The parsing table of a grammar may contain more than one production rule. In this case, we say that it is not a LL(1) grammar.</a:t>
            </a:r>
          </a:p>
        </p:txBody>
      </p:sp>
      <p:sp>
        <p:nvSpPr>
          <p:cNvPr id="284676" name="Line 4"/>
          <p:cNvSpPr>
            <a:spLocks noChangeShapeType="1"/>
          </p:cNvSpPr>
          <p:nvPr/>
        </p:nvSpPr>
        <p:spPr bwMode="auto">
          <a:xfrm>
            <a:off x="14478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4677" name="Line 5"/>
          <p:cNvSpPr>
            <a:spLocks noChangeShapeType="1"/>
          </p:cNvSpPr>
          <p:nvPr/>
        </p:nvSpPr>
        <p:spPr bwMode="auto">
          <a:xfrm flipV="1">
            <a:off x="914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4678" name="Line 6"/>
          <p:cNvSpPr>
            <a:spLocks noChangeShapeType="1"/>
          </p:cNvSpPr>
          <p:nvPr/>
        </p:nvSpPr>
        <p:spPr bwMode="auto">
          <a:xfrm flipH="1" flipV="1">
            <a:off x="1143000" y="3124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 flipV="1">
            <a:off x="1524000" y="3048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3CEF-326F-446E-A111-DF7426F60458}" type="slidenum">
              <a:rPr lang="en-US" altLang="en-US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533400"/>
          </a:xfrm>
        </p:spPr>
        <p:txBody>
          <a:bodyPr/>
          <a:lstStyle/>
          <a:p>
            <a:r>
              <a:rPr lang="en-US" altLang="en-US" dirty="0"/>
              <a:t>A Grammar which is not LL(1)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38862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Grammar: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C </a:t>
            </a:r>
            <a:r>
              <a:rPr lang="en-US" altLang="en-US" dirty="0" smtClean="0">
                <a:sym typeface="Symbol" panose="05050102010706020507" pitchFamily="18" charset="2"/>
              </a:rPr>
              <a:t>then </a:t>
            </a:r>
            <a:r>
              <a:rPr lang="en-US" altLang="en-US" dirty="0">
                <a:sym typeface="Symbol" panose="05050102010706020507" pitchFamily="18" charset="2"/>
              </a:rPr>
              <a:t>S E   |    a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E  </a:t>
            </a:r>
            <a:r>
              <a:rPr lang="en-US" altLang="en-US" dirty="0" smtClean="0">
                <a:sym typeface="Symbol" panose="05050102010706020507" pitchFamily="18" charset="2"/>
              </a:rPr>
              <a:t>else </a:t>
            </a:r>
            <a:r>
              <a:rPr lang="en-US" altLang="en-US" dirty="0">
                <a:sym typeface="Symbol" panose="05050102010706020507" pitchFamily="18" charset="2"/>
              </a:rPr>
              <a:t>S    |   </a:t>
            </a:r>
            <a:r>
              <a:rPr lang="en-US" altLang="en-US" dirty="0" smtClean="0"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C  b		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FIRST(S) </a:t>
            </a:r>
            <a:r>
              <a:rPr lang="en-US" altLang="en-US" dirty="0">
                <a:sym typeface="Symbol" panose="05050102010706020507" pitchFamily="18" charset="2"/>
              </a:rPr>
              <a:t>= {</a:t>
            </a:r>
            <a:r>
              <a:rPr lang="en-US" altLang="en-US" dirty="0" smtClean="0">
                <a:sym typeface="Symbol" panose="05050102010706020507" pitchFamily="18" charset="2"/>
              </a:rPr>
              <a:t>if, a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FIRST(E) </a:t>
            </a:r>
            <a:r>
              <a:rPr lang="en-US" altLang="en-US" dirty="0">
                <a:sym typeface="Symbol" panose="05050102010706020507" pitchFamily="18" charset="2"/>
              </a:rPr>
              <a:t>= {</a:t>
            </a:r>
            <a:r>
              <a:rPr lang="en-US" altLang="en-US" dirty="0">
                <a:sym typeface="Symbol" panose="05050102010706020507" pitchFamily="18" charset="2"/>
              </a:rPr>
              <a:t>else, }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FIRST(C) </a:t>
            </a:r>
            <a:r>
              <a:rPr lang="en-US" altLang="en-US" dirty="0">
                <a:sym typeface="Symbol" panose="05050102010706020507" pitchFamily="18" charset="2"/>
              </a:rPr>
              <a:t>= {b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FOLLOW(S) = { $, else 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FOLLOW(E) = { $, else 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FOLLOW(C) = { then 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  <a:endParaRPr lang="en-US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85762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72264"/>
              </p:ext>
            </p:extLst>
          </p:nvPr>
        </p:nvGraphicFramePr>
        <p:xfrm>
          <a:off x="3429001" y="1363980"/>
          <a:ext cx="6477000" cy="2316480"/>
        </p:xfrm>
        <a:graphic>
          <a:graphicData uri="http://schemas.openxmlformats.org/drawingml/2006/table">
            <a:tbl>
              <a:tblPr/>
              <a:tblGrid>
                <a:gridCol w="3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if C then S E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 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else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  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C 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764" name="Line 68"/>
          <p:cNvSpPr>
            <a:spLocks noChangeShapeType="1"/>
          </p:cNvSpPr>
          <p:nvPr/>
        </p:nvSpPr>
        <p:spPr bwMode="auto">
          <a:xfrm flipV="1">
            <a:off x="6324600" y="344424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860" y="4587240"/>
            <a:ext cx="476913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two </a:t>
            </a:r>
            <a:r>
              <a:rPr lang="en-US" altLang="en-US" dirty="0">
                <a:sym typeface="Symbol" panose="05050102010706020507" pitchFamily="18" charset="2"/>
              </a:rPr>
              <a:t>production rules for PT [</a:t>
            </a:r>
            <a:r>
              <a:rPr lang="en-US" altLang="en-US" dirty="0" err="1">
                <a:sym typeface="Symbol" panose="05050102010706020507" pitchFamily="18" charset="2"/>
              </a:rPr>
              <a:t>E,e</a:t>
            </a:r>
            <a:r>
              <a:rPr lang="en-US" altLang="en-US" dirty="0"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Problem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 ambiguity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851-B5EB-430D-AEEF-0CC843A922F2}" type="slidenum">
              <a:rPr lang="en-US" altLang="en-US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Grammar which is not LL(1) (cont.)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do we have to do it if the resulting parsing table contains multiply defined entries?</a:t>
            </a:r>
          </a:p>
          <a:p>
            <a:pPr lvl="1"/>
            <a:r>
              <a:rPr lang="en-US" altLang="en-US" dirty="0"/>
              <a:t>If  we didn’t eliminate left recursion, eliminate the left recursion in the grammar.</a:t>
            </a:r>
          </a:p>
          <a:p>
            <a:pPr lvl="1"/>
            <a:r>
              <a:rPr lang="en-US" altLang="en-US" dirty="0"/>
              <a:t>If the grammar is not left factored, we have to left factor the grammar.</a:t>
            </a:r>
          </a:p>
          <a:p>
            <a:pPr lvl="1"/>
            <a:r>
              <a:rPr lang="en-US" altLang="en-US" dirty="0"/>
              <a:t>If its (new grammar’s) parsing table still contains multiply defined entries, that grammar is ambiguous or it is inherently not a LL(1) grammar.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left recursive </a:t>
            </a:r>
            <a:r>
              <a:rPr lang="en-US" altLang="en-US" dirty="0"/>
              <a:t>grammar cannot be a LL(1) grammar.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A |     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 any terminal that appears in FIRST(</a:t>
            </a:r>
            <a:r>
              <a:rPr lang="en-US" altLang="en-US" dirty="0">
                <a:sym typeface="Symbol" panose="05050102010706020507" pitchFamily="18" charset="2"/>
              </a:rPr>
              <a:t>)  also appears FIRST(A) </a:t>
            </a:r>
            <a:r>
              <a:rPr lang="en-US" altLang="en-US" sz="1400" dirty="0">
                <a:sym typeface="Symbol" panose="05050102010706020507" pitchFamily="18" charset="2"/>
              </a:rPr>
              <a:t>because  A  .  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en-US" sz="1400" dirty="0">
                <a:sym typeface="Symbol" panose="05050102010706020507" pitchFamily="18" charset="2"/>
              </a:rPr>
              <a:t> If  is ,</a:t>
            </a:r>
            <a:r>
              <a:rPr lang="en-US" altLang="en-US" dirty="0">
                <a:sym typeface="Symbol" panose="05050102010706020507" pitchFamily="18" charset="2"/>
              </a:rPr>
              <a:t> any terminal that appears in FIRST() also appears in FIRST(A) and FOLLOW(A).</a:t>
            </a:r>
          </a:p>
          <a:p>
            <a:r>
              <a:rPr lang="en-US" altLang="en-US" dirty="0"/>
              <a:t>A grammar is </a:t>
            </a:r>
            <a:r>
              <a:rPr lang="en-US" altLang="en-US" dirty="0">
                <a:solidFill>
                  <a:srgbClr val="FF0000"/>
                </a:solidFill>
              </a:rPr>
              <a:t>not left factored</a:t>
            </a:r>
            <a:r>
              <a:rPr lang="en-US" altLang="en-US" dirty="0"/>
              <a:t>, it cannot be a LL(1) grammar</a:t>
            </a:r>
          </a:p>
          <a:p>
            <a:pPr lvl="1"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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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any terminal that appears in FIRST(</a:t>
            </a:r>
            <a:r>
              <a:rPr lang="en-US" altLang="en-US" dirty="0">
                <a:sym typeface="Symbol" panose="05050102010706020507" pitchFamily="18" charset="2"/>
              </a:rPr>
              <a:t>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) also appears in FIRST(</a:t>
            </a:r>
            <a:r>
              <a:rPr lang="en-US" altLang="en-US" dirty="0">
                <a:sym typeface="Symbol" panose="05050102010706020507" pitchFamily="18" charset="2"/>
              </a:rPr>
              <a:t>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).</a:t>
            </a:r>
            <a:r>
              <a:rPr lang="en-US" altLang="en-US" baseline="-25000" dirty="0">
                <a:sym typeface="Symbol" panose="05050102010706020507" pitchFamily="18" charset="2"/>
              </a:rPr>
              <a:t>	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ambiguous</a:t>
            </a:r>
            <a:r>
              <a:rPr lang="en-US" altLang="en-US" dirty="0">
                <a:sym typeface="Symbol" panose="05050102010706020507" pitchFamily="18" charset="2"/>
              </a:rPr>
              <a:t> grammar cannot be a LL(1) grammar.</a:t>
            </a:r>
          </a:p>
          <a:p>
            <a:pPr lvl="1">
              <a:buFontTx/>
              <a:buChar char="•"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95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A546-58D3-4F92-846D-3BE4D097ABAF}" type="slidenum">
              <a:rPr lang="en-US" altLang="en-US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LL(1) Grammars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/>
              <a:t>A grammar G is LL(1) if and only if  the following conditions hold for two distinctive production rules   A </a:t>
            </a:r>
            <a:r>
              <a:rPr lang="en-US" altLang="en-US" dirty="0">
                <a:sym typeface="Symbol" panose="05050102010706020507" pitchFamily="18" charset="2"/>
              </a:rPr>
              <a:t>    and   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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Both  and  cannot derive strings starting with same terminals.</a:t>
            </a:r>
          </a:p>
          <a:p>
            <a:pPr marL="800100" lvl="1" indent="-342900">
              <a:buFontTx/>
              <a:buAutoNum type="arabicPeriod"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At most one of  and  can derive to .</a:t>
            </a:r>
          </a:p>
          <a:p>
            <a:pPr marL="800100" lvl="1" indent="-342900">
              <a:buFontTx/>
              <a:buAutoNum type="arabicPeriod"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If  can derive to , then  cannot derive to any string starting    with a terminal in FOLLOW(A). </a:t>
            </a:r>
          </a:p>
        </p:txBody>
      </p:sp>
    </p:spTree>
    <p:extLst>
      <p:ext uri="{BB962C8B-B14F-4D97-AF65-F5344CB8AC3E}">
        <p14:creationId xmlns:p14="http://schemas.microsoft.com/office/powerpoint/2010/main" val="24174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EF8-8380-4A26-B5F2-68BAE170625C}" type="slidenum">
              <a:rPr lang="en-US" altLang="en-US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Recovery in Predictive Parsing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753600" cy="5105400"/>
          </a:xfrm>
        </p:spPr>
        <p:txBody>
          <a:bodyPr/>
          <a:lstStyle/>
          <a:p>
            <a:r>
              <a:rPr lang="en-US" altLang="en-US" sz="3200" dirty="0"/>
              <a:t>An error may occur in the predictive parsing (LL(1) parsing)</a:t>
            </a:r>
          </a:p>
          <a:p>
            <a:pPr lvl="1"/>
            <a:r>
              <a:rPr lang="en-US" altLang="en-US" sz="3200" dirty="0"/>
              <a:t>if the terminal symbol on the top of stack does not match with </a:t>
            </a:r>
            <a:r>
              <a:rPr lang="en-US" altLang="en-US" sz="3200" dirty="0" smtClean="0"/>
              <a:t>the </a:t>
            </a:r>
            <a:r>
              <a:rPr lang="en-US" altLang="en-US" sz="3200" dirty="0"/>
              <a:t>current input symbol.</a:t>
            </a:r>
          </a:p>
          <a:p>
            <a:pPr lvl="1"/>
            <a:r>
              <a:rPr lang="en-US" altLang="en-US" sz="3200" dirty="0"/>
              <a:t>if the top of stack is a non-terminal A, the current input symbol is a, and the parsing table entry </a:t>
            </a:r>
            <a:r>
              <a:rPr lang="en-US" altLang="en-US" sz="3200" dirty="0" smtClean="0"/>
              <a:t>PT[A, a</a:t>
            </a:r>
            <a:r>
              <a:rPr lang="en-US" altLang="en-US" sz="3200" dirty="0"/>
              <a:t>] is empty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19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0B-3A14-4E0A-951C-A23D5CB6AF16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906000" cy="914400"/>
          </a:xfrm>
        </p:spPr>
        <p:txBody>
          <a:bodyPr/>
          <a:lstStyle/>
          <a:p>
            <a:r>
              <a:rPr lang="en-US" altLang="en-US" dirty="0"/>
              <a:t>Recursive-Descent Parsing (uses Backtracking)</a:t>
            </a:r>
          </a:p>
        </p:txBody>
      </p:sp>
      <p:sp>
        <p:nvSpPr>
          <p:cNvPr id="264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Backtracking is needed.</a:t>
            </a:r>
          </a:p>
          <a:p>
            <a:r>
              <a:rPr lang="en-US" altLang="en-US" dirty="0"/>
              <a:t>It tries to find the left-most </a:t>
            </a:r>
            <a:r>
              <a:rPr lang="en-US" altLang="en-US" dirty="0" smtClean="0"/>
              <a:t>derivation, sequentially.</a:t>
            </a:r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 smtClean="0">
                <a:sym typeface="Symbol" panose="05050102010706020507" pitchFamily="18" charset="2"/>
              </a:rPr>
              <a:t>aBc</a:t>
            </a:r>
            <a:r>
              <a:rPr lang="en-US" altLang="en-US" dirty="0" smtClean="0">
                <a:sym typeface="Symbol" panose="05050102010706020507" pitchFamily="18" charset="2"/>
              </a:rPr>
              <a:t>, 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bc</a:t>
            </a:r>
            <a:r>
              <a:rPr lang="en-US" altLang="en-US" dirty="0">
                <a:sym typeface="Symbol" panose="05050102010706020507" pitchFamily="18" charset="2"/>
              </a:rPr>
              <a:t>  |  </a:t>
            </a:r>
            <a:r>
              <a:rPr lang="en-US" altLang="en-US" dirty="0" smtClean="0">
                <a:sym typeface="Symbol" panose="05050102010706020507" pitchFamily="18" charset="2"/>
              </a:rPr>
              <a:t>b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Symbol" panose="05050102010706020507" pitchFamily="18" charset="2"/>
              </a:rPr>
              <a:t>			S				</a:t>
            </a:r>
            <a:r>
              <a:rPr lang="en-US" altLang="en-US" dirty="0" smtClean="0">
                <a:sym typeface="Symbol" panose="05050102010706020507" pitchFamily="18" charset="2"/>
              </a:rPr>
              <a:t>S</a:t>
            </a:r>
          </a:p>
          <a:p>
            <a:pPr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input: </a:t>
            </a:r>
            <a:r>
              <a:rPr lang="en-US" altLang="en-US" dirty="0" err="1" smtClean="0">
                <a:sym typeface="Symbol" panose="05050102010706020507" pitchFamily="18" charset="2"/>
              </a:rPr>
              <a:t>abc</a:t>
            </a:r>
            <a:r>
              <a:rPr lang="en-US" altLang="en-US" dirty="0" smtClean="0"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a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	c		a	B	c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b           c	</a:t>
            </a:r>
            <a:r>
              <a:rPr lang="en-US" altLang="en-US" dirty="0">
                <a:sym typeface="Symbol" panose="05050102010706020507" pitchFamily="18" charset="2"/>
              </a:rPr>
              <a:t>			b</a:t>
            </a:r>
          </a:p>
        </p:txBody>
      </p:sp>
      <p:sp>
        <p:nvSpPr>
          <p:cNvPr id="264196" name="Line 1028"/>
          <p:cNvSpPr>
            <a:spLocks noChangeShapeType="1"/>
          </p:cNvSpPr>
          <p:nvPr/>
        </p:nvSpPr>
        <p:spPr bwMode="auto">
          <a:xfrm flipH="1">
            <a:off x="3352800" y="3810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197" name="Line 1029"/>
          <p:cNvSpPr>
            <a:spLocks noChangeShapeType="1"/>
          </p:cNvSpPr>
          <p:nvPr/>
        </p:nvSpPr>
        <p:spPr bwMode="auto">
          <a:xfrm>
            <a:off x="4267200" y="3810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198" name="Line 1030"/>
          <p:cNvSpPr>
            <a:spLocks noChangeShapeType="1"/>
          </p:cNvSpPr>
          <p:nvPr/>
        </p:nvSpPr>
        <p:spPr bwMode="auto">
          <a:xfrm>
            <a:off x="41910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199" name="Line 1031"/>
          <p:cNvSpPr>
            <a:spLocks noChangeShapeType="1"/>
          </p:cNvSpPr>
          <p:nvPr/>
        </p:nvSpPr>
        <p:spPr bwMode="auto">
          <a:xfrm flipH="1">
            <a:off x="3733800" y="4648200"/>
            <a:ext cx="457200" cy="609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0" name="Line 1032"/>
          <p:cNvSpPr>
            <a:spLocks noChangeShapeType="1"/>
          </p:cNvSpPr>
          <p:nvPr/>
        </p:nvSpPr>
        <p:spPr bwMode="auto">
          <a:xfrm>
            <a:off x="4191000" y="4648200"/>
            <a:ext cx="45720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1" name="Line 1033"/>
          <p:cNvSpPr>
            <a:spLocks noChangeShapeType="1"/>
          </p:cNvSpPr>
          <p:nvPr/>
        </p:nvSpPr>
        <p:spPr bwMode="auto">
          <a:xfrm flipH="1">
            <a:off x="7010400" y="3810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2" name="Line 1034"/>
          <p:cNvSpPr>
            <a:spLocks noChangeShapeType="1"/>
          </p:cNvSpPr>
          <p:nvPr/>
        </p:nvSpPr>
        <p:spPr bwMode="auto">
          <a:xfrm>
            <a:off x="7848600" y="3810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3" name="Line 1035"/>
          <p:cNvSpPr>
            <a:spLocks noChangeShapeType="1"/>
          </p:cNvSpPr>
          <p:nvPr/>
        </p:nvSpPr>
        <p:spPr bwMode="auto">
          <a:xfrm>
            <a:off x="7848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4" name="Line 1036"/>
          <p:cNvSpPr>
            <a:spLocks noChangeShapeType="1"/>
          </p:cNvSpPr>
          <p:nvPr/>
        </p:nvSpPr>
        <p:spPr bwMode="auto">
          <a:xfrm>
            <a:off x="7848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4205" name="Text Box 1037"/>
          <p:cNvSpPr txBox="1">
            <a:spLocks noChangeArrowheads="1"/>
          </p:cNvSpPr>
          <p:nvPr/>
        </p:nvSpPr>
        <p:spPr bwMode="auto">
          <a:xfrm>
            <a:off x="4953000" y="4876800"/>
            <a:ext cx="204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fails, backtrack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800" y="2819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attempt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10400" y="282632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attempt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133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EF8-8380-4A26-B5F2-68BAE170625C}" type="slidenum">
              <a:rPr lang="en-US" altLang="en-US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Recovery in Predictive Parsing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 smtClean="0"/>
              <a:t>What </a:t>
            </a:r>
            <a:r>
              <a:rPr lang="en-US" altLang="en-US" sz="3200" dirty="0"/>
              <a:t>should the parser do in an error case?</a:t>
            </a:r>
          </a:p>
          <a:p>
            <a:pPr lvl="1"/>
            <a:r>
              <a:rPr lang="en-US" altLang="en-US" sz="3200" dirty="0"/>
              <a:t>The parser should be able to give an error message (as much as possible meaningful error message).</a:t>
            </a:r>
          </a:p>
          <a:p>
            <a:pPr lvl="1"/>
            <a:r>
              <a:rPr lang="en-US" altLang="en-US" sz="3200" dirty="0"/>
              <a:t>It should be recover from that error case, and it should be </a:t>
            </a:r>
            <a:r>
              <a:rPr lang="en-US" altLang="en-US" sz="3200" dirty="0" smtClean="0"/>
              <a:t>able to </a:t>
            </a:r>
            <a:r>
              <a:rPr lang="en-US" altLang="en-US" sz="3200" dirty="0"/>
              <a:t>continue the parsing with the rest of the input.</a:t>
            </a:r>
          </a:p>
        </p:txBody>
      </p:sp>
    </p:spTree>
    <p:extLst>
      <p:ext uri="{BB962C8B-B14F-4D97-AF65-F5344CB8AC3E}">
        <p14:creationId xmlns:p14="http://schemas.microsoft.com/office/powerpoint/2010/main" val="2333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Recovery Techniques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372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400" dirty="0"/>
              <a:t>Panic-Mode Error Recovery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Skipping the input symbols until a synchronizing token is found.</a:t>
            </a:r>
          </a:p>
          <a:p>
            <a:pPr>
              <a:lnSpc>
                <a:spcPct val="90000"/>
              </a:lnSpc>
            </a:pPr>
            <a:r>
              <a:rPr lang="en-US" altLang="en-US" sz="4400" dirty="0"/>
              <a:t>Phrase-Level Error Recovery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Each empty entry in the parsing table is filled with a pointer to a specific error routine to take care that error case. </a:t>
            </a:r>
          </a:p>
        </p:txBody>
      </p:sp>
    </p:spTree>
    <p:extLst>
      <p:ext uri="{BB962C8B-B14F-4D97-AF65-F5344CB8AC3E}">
        <p14:creationId xmlns:p14="http://schemas.microsoft.com/office/powerpoint/2010/main" val="26549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Recovery Techniques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372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 dirty="0" smtClean="0"/>
              <a:t>Error-Productions</a:t>
            </a:r>
            <a:endParaRPr lang="en-US" altLang="en-US" sz="4000" dirty="0"/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If we have a good idea of the common errors that might be encountered, we can augment the grammar with productions that generate erroneous constructs.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When an error production is used by the parser, we can generate appropriate error diagnostics.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Since it is almost impossible to know all the errors that can be made by the programmers, this  method is not practical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09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Recovery Techniques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372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 dirty="0" smtClean="0"/>
              <a:t>Global-Correction</a:t>
            </a:r>
            <a:endParaRPr lang="en-US" altLang="en-US" sz="4000" dirty="0"/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Ideally, we </a:t>
            </a:r>
            <a:r>
              <a:rPr lang="en-US" altLang="en-US" sz="3200" dirty="0" smtClean="0"/>
              <a:t>would </a:t>
            </a:r>
            <a:r>
              <a:rPr lang="en-US" altLang="en-US" sz="3200" dirty="0"/>
              <a:t>like a compiler to make as few change as possible in processing incorrect inputs.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We have to globally analyze the input to find the error.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This is an expensive method, and it is not in practice.</a:t>
            </a:r>
          </a:p>
        </p:txBody>
      </p:sp>
    </p:spTree>
    <p:extLst>
      <p:ext uri="{BB962C8B-B14F-4D97-AF65-F5344CB8AC3E}">
        <p14:creationId xmlns:p14="http://schemas.microsoft.com/office/powerpoint/2010/main" val="10540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425-0752-4DC9-8562-A27CB662CED3}" type="slidenum">
              <a:rPr lang="en-US" altLang="en-US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Panic-Mode Error Recovery in LL(1) Parsing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/>
              <a:t>In panic-mode error recovery, we skip all the input symbols until a synchronizing token is found.</a:t>
            </a:r>
          </a:p>
          <a:p>
            <a:r>
              <a:rPr lang="en-US" altLang="en-US" sz="4000" dirty="0"/>
              <a:t>What is the synchronizing token?</a:t>
            </a:r>
          </a:p>
          <a:p>
            <a:pPr lvl="1"/>
            <a:r>
              <a:rPr lang="en-US" altLang="en-US" sz="3200" dirty="0"/>
              <a:t>All the terminal-symbols in the follow set of a non-terminal can be used as a synchronizing token set for that non-terminal.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464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425-0752-4DC9-8562-A27CB662CED3}" type="slidenum">
              <a:rPr lang="en-US" altLang="en-US">
                <a:solidFill>
                  <a:srgbClr val="000000"/>
                </a:solidFill>
              </a:rPr>
              <a:pPr/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Panic-Mode Error Recovery in LL(1) Parsing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 smtClean="0"/>
              <a:t>So</a:t>
            </a:r>
            <a:r>
              <a:rPr lang="en-US" altLang="en-US" sz="3600" dirty="0"/>
              <a:t>, a simple panic-mode error recovery for the LL(1) parsing:</a:t>
            </a:r>
          </a:p>
          <a:p>
            <a:pPr lvl="1"/>
            <a:r>
              <a:rPr lang="en-US" altLang="en-US" sz="2800" dirty="0"/>
              <a:t>All the empty entries are marked as </a:t>
            </a:r>
            <a:r>
              <a:rPr lang="en-US" altLang="en-US" sz="2800" b="1" i="1" dirty="0"/>
              <a:t>synch</a:t>
            </a:r>
            <a:r>
              <a:rPr lang="en-US" altLang="en-US" sz="2800" dirty="0"/>
              <a:t> to indicate that the parser will skip all the input symbols until a symbol in the follow set of the non-terminal A which on the top of the stack. Then the parser will pop that non-terminal A from the stack. The parsing continues from that state.</a:t>
            </a:r>
          </a:p>
          <a:p>
            <a:pPr lvl="1"/>
            <a:r>
              <a:rPr lang="en-US" altLang="en-US" sz="2800" dirty="0"/>
              <a:t>To handle unmatched terminal symbols, the parser pops that unmatched terminal symbol from the stack and it issues an error message saying that that unmatched terminal is inserted.</a:t>
            </a:r>
          </a:p>
        </p:txBody>
      </p:sp>
    </p:spTree>
    <p:extLst>
      <p:ext uri="{BB962C8B-B14F-4D97-AF65-F5344CB8AC3E}">
        <p14:creationId xmlns:p14="http://schemas.microsoft.com/office/powerpoint/2010/main" val="11240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21F1-31F3-4FFB-BF17-E479006E8F7D}" type="slidenum">
              <a:rPr lang="en-US" altLang="en-US">
                <a:solidFill>
                  <a:srgbClr val="000000"/>
                </a:solidFill>
              </a:rPr>
              <a:pPr/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Panic-Mode Error Recovery - Example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S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 err="1">
                <a:sym typeface="Symbol" panose="05050102010706020507" pitchFamily="18" charset="2"/>
              </a:rPr>
              <a:t>AbS</a:t>
            </a:r>
            <a:r>
              <a:rPr lang="en-US" altLang="en-US" sz="2000" dirty="0">
                <a:sym typeface="Symbol" panose="05050102010706020507" pitchFamily="18" charset="2"/>
              </a:rPr>
              <a:t>  |  e  | 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A  a  |  </a:t>
            </a:r>
            <a:r>
              <a:rPr lang="en-US" altLang="en-US" sz="2000" dirty="0" err="1">
                <a:sym typeface="Symbol" panose="05050102010706020507" pitchFamily="18" charset="2"/>
              </a:rPr>
              <a:t>cAd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FOLLOW(S)={$}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FOLLOW(A)={b</a:t>
            </a:r>
            <a:r>
              <a:rPr lang="en-US" altLang="en-US" sz="1800" dirty="0" smtClean="0">
                <a:sym typeface="Symbol" panose="05050102010706020507" pitchFamily="18" charset="2"/>
              </a:rPr>
              <a:t>, d</a:t>
            </a:r>
            <a:r>
              <a:rPr lang="en-US" altLang="en-US" sz="1800" dirty="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u="sng" dirty="0">
                <a:sym typeface="Symbol" panose="05050102010706020507" pitchFamily="18" charset="2"/>
              </a:rPr>
              <a:t>stack</a:t>
            </a:r>
            <a:r>
              <a:rPr lang="en-US" altLang="en-US" sz="1800" b="1" dirty="0">
                <a:sym typeface="Symbol" panose="05050102010706020507" pitchFamily="18" charset="2"/>
              </a:rPr>
              <a:t>	</a:t>
            </a:r>
            <a:r>
              <a:rPr lang="en-US" altLang="en-US" sz="1800" b="1" u="sng" dirty="0">
                <a:sym typeface="Symbol" panose="05050102010706020507" pitchFamily="18" charset="2"/>
              </a:rPr>
              <a:t>input</a:t>
            </a:r>
            <a:r>
              <a:rPr lang="en-US" altLang="en-US" sz="1800" b="1" dirty="0">
                <a:sym typeface="Symbol" panose="05050102010706020507" pitchFamily="18" charset="2"/>
              </a:rPr>
              <a:t>	</a:t>
            </a:r>
            <a:r>
              <a:rPr lang="en-US" altLang="en-US" sz="1800" b="1" u="sng" dirty="0">
                <a:sym typeface="Symbol" panose="05050102010706020507" pitchFamily="18" charset="2"/>
              </a:rPr>
              <a:t>output</a:t>
            </a:r>
            <a:r>
              <a:rPr lang="en-US" altLang="en-US" sz="1800" dirty="0">
                <a:sym typeface="Symbol" panose="05050102010706020507" pitchFamily="18" charset="2"/>
              </a:rPr>
              <a:t>			</a:t>
            </a:r>
            <a:r>
              <a:rPr lang="en-US" altLang="en-US" sz="1800" b="1" u="sng" dirty="0">
                <a:sym typeface="Symbol" panose="05050102010706020507" pitchFamily="18" charset="2"/>
              </a:rPr>
              <a:t>stack</a:t>
            </a:r>
            <a:r>
              <a:rPr lang="en-US" altLang="en-US" sz="1800" b="1" dirty="0">
                <a:sym typeface="Symbol" panose="05050102010706020507" pitchFamily="18" charset="2"/>
              </a:rPr>
              <a:t>	</a:t>
            </a:r>
            <a:r>
              <a:rPr lang="en-US" altLang="en-US" sz="1800" b="1" u="sng" dirty="0">
                <a:sym typeface="Symbol" panose="05050102010706020507" pitchFamily="18" charset="2"/>
              </a:rPr>
              <a:t>input</a:t>
            </a:r>
            <a:r>
              <a:rPr lang="en-US" altLang="en-US" sz="1800" b="1" dirty="0">
                <a:sym typeface="Symbol" panose="05050102010706020507" pitchFamily="18" charset="2"/>
              </a:rPr>
              <a:t>	</a:t>
            </a:r>
            <a:r>
              <a:rPr lang="en-US" altLang="en-US" sz="1800" b="1" u="sng" dirty="0">
                <a:sym typeface="Symbol" panose="05050102010706020507" pitchFamily="18" charset="2"/>
              </a:rPr>
              <a:t>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		</a:t>
            </a:r>
            <a:r>
              <a:rPr lang="en-US" altLang="en-US" sz="1800" dirty="0" err="1">
                <a:sym typeface="Symbol" panose="05050102010706020507" pitchFamily="18" charset="2"/>
              </a:rPr>
              <a:t>aab</a:t>
            </a:r>
            <a:r>
              <a:rPr lang="en-US" altLang="en-US" sz="1800" dirty="0">
                <a:sym typeface="Symbol" panose="05050102010706020507" pitchFamily="18" charset="2"/>
              </a:rPr>
              <a:t>$	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dirty="0" err="1">
                <a:sym typeface="Symbol" panose="05050102010706020507" pitchFamily="18" charset="2"/>
              </a:rPr>
              <a:t>AbS</a:t>
            </a:r>
            <a:r>
              <a:rPr lang="en-US" altLang="en-US" sz="1800" dirty="0">
                <a:sym typeface="Symbol" panose="05050102010706020507" pitchFamily="18" charset="2"/>
              </a:rPr>
              <a:t>			$S	</a:t>
            </a:r>
            <a:r>
              <a:rPr lang="en-US" altLang="en-US" sz="1800" dirty="0" err="1">
                <a:sym typeface="Symbol" panose="05050102010706020507" pitchFamily="18" charset="2"/>
              </a:rPr>
              <a:t>ceadb</a:t>
            </a:r>
            <a:r>
              <a:rPr lang="en-US" altLang="en-US" sz="1800" dirty="0">
                <a:sym typeface="Symbol" panose="05050102010706020507" pitchFamily="18" charset="2"/>
              </a:rPr>
              <a:t>$	 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dirty="0" err="1">
                <a:sym typeface="Symbol" panose="05050102010706020507" pitchFamily="18" charset="2"/>
              </a:rPr>
              <a:t>AbS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SbA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ym typeface="Symbol" panose="05050102010706020507" pitchFamily="18" charset="2"/>
              </a:rPr>
              <a:t>aab</a:t>
            </a:r>
            <a:r>
              <a:rPr lang="en-US" altLang="en-US" sz="1800" dirty="0">
                <a:sym typeface="Symbol" panose="05050102010706020507" pitchFamily="18" charset="2"/>
              </a:rPr>
              <a:t>$	A  a 			$</a:t>
            </a:r>
            <a:r>
              <a:rPr lang="en-US" altLang="en-US" sz="1800" dirty="0" err="1">
                <a:sym typeface="Symbol" panose="05050102010706020507" pitchFamily="18" charset="2"/>
              </a:rPr>
              <a:t>SbA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ym typeface="Symbol" panose="05050102010706020507" pitchFamily="18" charset="2"/>
              </a:rPr>
              <a:t>ceadb</a:t>
            </a:r>
            <a:r>
              <a:rPr lang="en-US" altLang="en-US" sz="1800" dirty="0">
                <a:sym typeface="Symbol" panose="05050102010706020507" pitchFamily="18" charset="2"/>
              </a:rPr>
              <a:t>$	 A  </a:t>
            </a:r>
            <a:r>
              <a:rPr lang="en-US" altLang="en-US" sz="1800" dirty="0" err="1">
                <a:sym typeface="Symbol" panose="05050102010706020507" pitchFamily="18" charset="2"/>
              </a:rPr>
              <a:t>cAd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Sba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ym typeface="Symbol" panose="05050102010706020507" pitchFamily="18" charset="2"/>
              </a:rPr>
              <a:t>aab</a:t>
            </a:r>
            <a:r>
              <a:rPr lang="en-US" altLang="en-US" sz="1800" dirty="0">
                <a:sym typeface="Symbol" panose="05050102010706020507" pitchFamily="18" charset="2"/>
              </a:rPr>
              <a:t>$				$</a:t>
            </a:r>
            <a:r>
              <a:rPr lang="en-US" altLang="en-US" sz="1800" dirty="0" err="1">
                <a:sym typeface="Symbol" panose="05050102010706020507" pitchFamily="18" charset="2"/>
              </a:rPr>
              <a:t>SbdAc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ym typeface="Symbol" panose="05050102010706020507" pitchFamily="18" charset="2"/>
              </a:rPr>
              <a:t>ceadb</a:t>
            </a:r>
            <a:r>
              <a:rPr lang="en-US" altLang="en-US" sz="1800" dirty="0">
                <a:sym typeface="Symbol" panose="05050102010706020507" pitchFamily="18" charset="2"/>
              </a:rPr>
              <a:t>$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$Sb	ab$	Error: missing b, inserted	$</a:t>
            </a:r>
            <a:r>
              <a:rPr lang="en-US" altLang="en-US" sz="1800" dirty="0" err="1">
                <a:sym typeface="Symbol" panose="05050102010706020507" pitchFamily="18" charset="2"/>
              </a:rPr>
              <a:t>SbdA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ym typeface="Symbol" panose="05050102010706020507" pitchFamily="18" charset="2"/>
              </a:rPr>
              <a:t>eadb</a:t>
            </a:r>
            <a:r>
              <a:rPr lang="en-US" altLang="en-US" sz="1800" dirty="0">
                <a:sym typeface="Symbol" panose="05050102010706020507" pitchFamily="18" charset="2"/>
              </a:rPr>
              <a:t>$	</a:t>
            </a:r>
            <a:r>
              <a:rPr lang="en-US" altLang="en-US" sz="1800" dirty="0" err="1">
                <a:sym typeface="Symbol" panose="05050102010706020507" pitchFamily="18" charset="2"/>
              </a:rPr>
              <a:t>Error:unexpected</a:t>
            </a:r>
            <a:r>
              <a:rPr lang="en-US" altLang="en-US" sz="1800" dirty="0">
                <a:sym typeface="Symbol" panose="05050102010706020507" pitchFamily="18" charset="2"/>
              </a:rPr>
              <a:t> e (illegal 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		ab$	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</a:t>
            </a:r>
            <a:r>
              <a:rPr lang="en-US" altLang="en-US" sz="1800" dirty="0" err="1">
                <a:sym typeface="Symbol" panose="05050102010706020507" pitchFamily="18" charset="2"/>
              </a:rPr>
              <a:t>AbS</a:t>
            </a:r>
            <a:r>
              <a:rPr lang="en-US" altLang="en-US" sz="1800" dirty="0">
                <a:sym typeface="Symbol" panose="05050102010706020507" pitchFamily="18" charset="2"/>
              </a:rPr>
              <a:t>			(Remove all input tokens until first b or d, pop A)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SbA</a:t>
            </a:r>
            <a:r>
              <a:rPr lang="en-US" altLang="en-US" sz="1800" dirty="0">
                <a:sym typeface="Symbol" panose="05050102010706020507" pitchFamily="18" charset="2"/>
              </a:rPr>
              <a:t>	ab$	A  a 			$</a:t>
            </a:r>
            <a:r>
              <a:rPr lang="en-US" altLang="en-US" sz="1800" dirty="0" err="1">
                <a:sym typeface="Symbol" panose="05050102010706020507" pitchFamily="18" charset="2"/>
              </a:rPr>
              <a:t>Sbd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 err="1">
                <a:sym typeface="Symbol" panose="05050102010706020507" pitchFamily="18" charset="2"/>
              </a:rPr>
              <a:t>db</a:t>
            </a:r>
            <a:r>
              <a:rPr lang="en-US" altLang="en-US" sz="1800" dirty="0">
                <a:sym typeface="Symbol" panose="05050102010706020507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</a:t>
            </a:r>
            <a:r>
              <a:rPr lang="en-US" altLang="en-US" sz="1800" dirty="0" err="1">
                <a:sym typeface="Symbol" panose="05050102010706020507" pitchFamily="18" charset="2"/>
              </a:rPr>
              <a:t>Sba</a:t>
            </a:r>
            <a:r>
              <a:rPr lang="en-US" altLang="en-US" sz="1800" dirty="0">
                <a:sym typeface="Symbol" panose="05050102010706020507" pitchFamily="18" charset="2"/>
              </a:rPr>
              <a:t>	ab$				$Sb	b$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$Sb	b$				$S	$	 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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$S		$	</a:t>
            </a:r>
            <a:r>
              <a:rPr lang="en-US" altLang="en-US" sz="1800" dirty="0"/>
              <a:t>S </a:t>
            </a:r>
            <a:r>
              <a:rPr lang="en-US" altLang="en-US" sz="1800" dirty="0">
                <a:sym typeface="Symbol" panose="05050102010706020507" pitchFamily="18" charset="2"/>
              </a:rPr>
              <a:t>  			$	$	accept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$		$	accept	</a:t>
            </a:r>
          </a:p>
        </p:txBody>
      </p:sp>
      <p:graphicFrame>
        <p:nvGraphicFramePr>
          <p:cNvPr id="291936" name="Group 96"/>
          <p:cNvGraphicFramePr>
            <a:graphicFrameLocks noGrp="1"/>
          </p:cNvGraphicFramePr>
          <p:nvPr/>
        </p:nvGraphicFramePr>
        <p:xfrm>
          <a:off x="3124200" y="1066800"/>
          <a:ext cx="6019800" cy="11887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AbS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AbS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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  cAd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1933" name="Line 93"/>
          <p:cNvSpPr>
            <a:spLocks noChangeShapeType="1"/>
          </p:cNvSpPr>
          <p:nvPr/>
        </p:nvSpPr>
        <p:spPr bwMode="auto">
          <a:xfrm>
            <a:off x="4724400" y="28956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1934" name="Line 94"/>
          <p:cNvSpPr>
            <a:spLocks noChangeShapeType="1"/>
          </p:cNvSpPr>
          <p:nvPr/>
        </p:nvSpPr>
        <p:spPr bwMode="auto">
          <a:xfrm>
            <a:off x="4800600" y="28956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6F53-8B7C-4CB8-836A-126E370D5CCB}" type="slidenum">
              <a:rPr lang="en-US" altLang="en-US">
                <a:solidFill>
                  <a:srgbClr val="000000"/>
                </a:solidFill>
              </a:rPr>
              <a:pPr/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2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Phrase-Level Error Recovery</a:t>
            </a:r>
          </a:p>
        </p:txBody>
      </p:sp>
      <p:sp>
        <p:nvSpPr>
          <p:cNvPr id="292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Each empty entry in the parsing table is </a:t>
            </a:r>
            <a:r>
              <a:rPr lang="en-US" altLang="en-US" sz="3200" dirty="0" smtClean="0"/>
              <a:t>filled </a:t>
            </a:r>
            <a:r>
              <a:rPr lang="en-US" altLang="en-US" sz="3200" dirty="0"/>
              <a:t>with a pointer to a special error routine which will take care that error case.</a:t>
            </a:r>
          </a:p>
          <a:p>
            <a:r>
              <a:rPr lang="en-US" altLang="en-US" sz="3200" dirty="0"/>
              <a:t>These error routines may:</a:t>
            </a:r>
          </a:p>
          <a:p>
            <a:pPr lvl="1"/>
            <a:r>
              <a:rPr lang="en-US" altLang="en-US" sz="2400" dirty="0"/>
              <a:t>change, insert, or delete input symbols.</a:t>
            </a:r>
          </a:p>
          <a:p>
            <a:pPr lvl="1"/>
            <a:r>
              <a:rPr lang="en-US" altLang="en-US" sz="2400" dirty="0"/>
              <a:t>issue appropriate error messages</a:t>
            </a:r>
          </a:p>
          <a:p>
            <a:pPr lvl="1"/>
            <a:r>
              <a:rPr lang="en-US" altLang="en-US" sz="2400" dirty="0"/>
              <a:t>pop items from the stack.</a:t>
            </a:r>
          </a:p>
          <a:p>
            <a:r>
              <a:rPr lang="en-US" altLang="en-US" sz="3200" dirty="0"/>
              <a:t>We should be careful when </a:t>
            </a:r>
            <a:r>
              <a:rPr lang="en-US" altLang="en-US" sz="3200" dirty="0" smtClean="0"/>
              <a:t>designing </a:t>
            </a:r>
            <a:r>
              <a:rPr lang="en-US" altLang="en-US" sz="3200" dirty="0"/>
              <a:t>these error routines, because we may put the parser into an infinite loop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55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647C-FF5E-40C4-933B-B6255A783E60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Predictive Parsing	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9371012" cy="5105400"/>
          </a:xfrm>
        </p:spPr>
        <p:txBody>
          <a:bodyPr/>
          <a:lstStyle/>
          <a:p>
            <a:r>
              <a:rPr lang="en-US" altLang="en-US" sz="3200" dirty="0"/>
              <a:t>Predictive parsers are recursive-descent parsers that </a:t>
            </a:r>
            <a:r>
              <a:rPr lang="en-US" altLang="en-US" sz="3200" dirty="0"/>
              <a:t>do</a:t>
            </a:r>
            <a:r>
              <a:rPr lang="en-US" altLang="en-US" sz="3200" dirty="0">
                <a:solidFill>
                  <a:srgbClr val="FF0000"/>
                </a:solidFill>
              </a:rPr>
              <a:t> not require backtracking</a:t>
            </a:r>
          </a:p>
          <a:p>
            <a:r>
              <a:rPr lang="en-US" altLang="en-US" sz="3200" dirty="0"/>
              <a:t>Need to eliminate </a:t>
            </a:r>
            <a:r>
              <a:rPr lang="en-US" altLang="en-US" sz="3200" dirty="0" smtClean="0">
                <a:solidFill>
                  <a:srgbClr val="FF0000"/>
                </a:solidFill>
              </a:rPr>
              <a:t>left-recursion, left factoring, </a:t>
            </a:r>
            <a:r>
              <a:rPr lang="en-US" altLang="en-US" sz="3200" dirty="0"/>
              <a:t>and</a:t>
            </a:r>
            <a:r>
              <a:rPr lang="en-US" altLang="en-US" sz="3200" dirty="0" smtClean="0">
                <a:solidFill>
                  <a:srgbClr val="FF0000"/>
                </a:solidFill>
              </a:rPr>
              <a:t> ambiguity</a:t>
            </a:r>
            <a:endParaRPr lang="en-US" altLang="en-US" sz="3200" dirty="0">
              <a:solidFill>
                <a:srgbClr val="FF0000"/>
              </a:solidFill>
            </a:endParaRPr>
          </a:p>
          <a:p>
            <a:r>
              <a:rPr lang="en-US" altLang="en-US" sz="3200" dirty="0"/>
              <a:t>Can use </a:t>
            </a:r>
            <a:r>
              <a:rPr lang="en-US" altLang="en-US" sz="3200" dirty="0">
                <a:solidFill>
                  <a:srgbClr val="FF0000"/>
                </a:solidFill>
              </a:rPr>
              <a:t>transition diagrams </a:t>
            </a:r>
            <a:r>
              <a:rPr lang="en-US" altLang="en-US" sz="3200" dirty="0" smtClean="0"/>
              <a:t>for </a:t>
            </a:r>
            <a:r>
              <a:rPr lang="en-US" altLang="en-US" sz="3200" dirty="0"/>
              <a:t>productions as in regular expressions</a:t>
            </a:r>
          </a:p>
          <a:p>
            <a:r>
              <a:rPr lang="en-US" alt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LL(1)</a:t>
            </a:r>
            <a:r>
              <a:rPr lang="en-US" altLang="en-US" sz="3200" dirty="0">
                <a:sym typeface="Wingdings" panose="05000000000000000000" pitchFamily="2" charset="2"/>
              </a:rPr>
              <a:t> grammar </a:t>
            </a:r>
            <a:r>
              <a:rPr lang="en-US" altLang="en-US" sz="3200" dirty="0" smtClean="0">
                <a:sym typeface="Wingdings" panose="05000000000000000000" pitchFamily="2" charset="2"/>
              </a:rPr>
              <a:t>is </a:t>
            </a:r>
            <a:r>
              <a:rPr lang="en-US" alt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suitable </a:t>
            </a:r>
            <a:r>
              <a:rPr lang="en-US" altLang="en-US" sz="3200" dirty="0">
                <a:sym typeface="Wingdings" panose="05000000000000000000" pitchFamily="2" charset="2"/>
              </a:rPr>
              <a:t>for predictive parsing</a:t>
            </a:r>
          </a:p>
          <a:p>
            <a:pPr lvl="1"/>
            <a:r>
              <a:rPr lang="en-US" altLang="en-US" sz="2400" dirty="0">
                <a:sym typeface="Wingdings" panose="05000000000000000000" pitchFamily="2" charset="2"/>
              </a:rPr>
              <a:t>When </a:t>
            </a:r>
            <a:r>
              <a:rPr lang="en-US" altLang="en-US" sz="2400" dirty="0" smtClean="0">
                <a:sym typeface="Wingdings" panose="05000000000000000000" pitchFamily="2" charset="2"/>
              </a:rPr>
              <a:t>replacing</a:t>
            </a:r>
            <a:r>
              <a:rPr lang="en-US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a non-terminal in a derivation step, </a:t>
            </a:r>
            <a:r>
              <a:rPr lang="en-US" altLang="en-US" sz="2400" dirty="0" smtClean="0">
                <a:sym typeface="Wingdings" panose="05000000000000000000" pitchFamily="2" charset="2"/>
              </a:rPr>
              <a:t/>
            </a:r>
            <a:br>
              <a:rPr lang="en-US" altLang="en-US" sz="2400" dirty="0" smtClean="0">
                <a:sym typeface="Wingdings" panose="05000000000000000000" pitchFamily="2" charset="2"/>
              </a:rPr>
            </a:br>
            <a:r>
              <a:rPr lang="en-US" altLang="en-US" sz="2400" dirty="0" smtClean="0">
                <a:sym typeface="Wingdings" panose="05000000000000000000" pitchFamily="2" charset="2"/>
              </a:rPr>
              <a:t>a </a:t>
            </a:r>
            <a:r>
              <a:rPr lang="en-US" altLang="en-US" sz="2400" dirty="0">
                <a:sym typeface="Wingdings" panose="05000000000000000000" pitchFamily="2" charset="2"/>
              </a:rPr>
              <a:t>predictive parser can uniquely choose a production </a:t>
            </a:r>
            <a:r>
              <a:rPr lang="en-US" altLang="en-US" sz="2400" dirty="0" smtClean="0">
                <a:sym typeface="Wingdings" panose="05000000000000000000" pitchFamily="2" charset="2"/>
              </a:rPr>
              <a:t/>
            </a:r>
            <a:br>
              <a:rPr lang="en-US" altLang="en-US" sz="2400" dirty="0" smtClean="0">
                <a:sym typeface="Wingdings" panose="05000000000000000000" pitchFamily="2" charset="2"/>
              </a:rPr>
            </a:br>
            <a:r>
              <a:rPr lang="en-US" altLang="en-US" sz="2400" dirty="0" smtClean="0">
                <a:sym typeface="Wingdings" panose="05000000000000000000" pitchFamily="2" charset="2"/>
              </a:rPr>
              <a:t>by </a:t>
            </a:r>
            <a:r>
              <a:rPr lang="en-US" altLang="en-US" sz="2400" dirty="0">
                <a:sym typeface="Wingdings" panose="05000000000000000000" pitchFamily="2" charset="2"/>
              </a:rPr>
              <a:t>just looking the current </a:t>
            </a:r>
            <a:r>
              <a:rPr lang="en-US" altLang="en-US" sz="2400" dirty="0" smtClean="0">
                <a:sym typeface="Wingdings" panose="05000000000000000000" pitchFamily="2" charset="2"/>
              </a:rPr>
              <a:t>input symbol.</a:t>
            </a:r>
            <a:endParaRPr lang="en-US" alt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67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 for Productions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0"/>
            <a:ext cx="3124200" cy="1947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67200"/>
            <a:ext cx="7011692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FE6-7FD0-473F-806E-80D2DFB3A421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5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Predictive </a:t>
            </a:r>
            <a:r>
              <a:rPr lang="en-US" altLang="en-US" dirty="0" smtClean="0"/>
              <a:t>Parsing - Example</a:t>
            </a:r>
            <a:endParaRPr lang="en-US" altLang="en-US" dirty="0"/>
          </a:p>
        </p:txBody>
      </p:sp>
      <p:sp>
        <p:nvSpPr>
          <p:cNvPr id="265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i="1" dirty="0" err="1" smtClean="0"/>
              <a:t>stmt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dirty="0">
                <a:sym typeface="Symbol" panose="05050102010706020507" pitchFamily="18" charset="2"/>
              </a:rPr>
              <a:t> ......  	|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...... 	|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.....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</a:t>
            </a:r>
            <a:r>
              <a:rPr lang="en-US" altLang="en-US" dirty="0" smtClean="0">
                <a:sym typeface="Symbol" panose="05050102010706020507" pitchFamily="18" charset="2"/>
              </a:rPr>
              <a:t>replacing </a:t>
            </a:r>
            <a:r>
              <a:rPr lang="en-US" altLang="en-US" dirty="0">
                <a:sym typeface="Symbol" panose="05050102010706020507" pitchFamily="18" charset="2"/>
              </a:rPr>
              <a:t>the non-terminal </a:t>
            </a:r>
            <a:r>
              <a:rPr lang="en-US" altLang="en-US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with the right hand side, </a:t>
            </a:r>
            <a:r>
              <a:rPr lang="en-US" altLang="en-US" dirty="0">
                <a:sym typeface="Symbol" panose="05050102010706020507" pitchFamily="18" charset="2"/>
              </a:rPr>
              <a:t>if the current token </a:t>
            </a:r>
            <a:r>
              <a:rPr lang="en-US" altLang="en-US" dirty="0">
                <a:sym typeface="Symbol" panose="05050102010706020507" pitchFamily="18" charset="2"/>
              </a:rPr>
              <a:t>is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we </a:t>
            </a:r>
            <a:r>
              <a:rPr lang="en-US" altLang="en-US" dirty="0" smtClean="0">
                <a:sym typeface="Symbol" panose="05050102010706020507" pitchFamily="18" charset="2"/>
              </a:rPr>
              <a:t>choose </a:t>
            </a:r>
            <a:r>
              <a:rPr lang="en-US" altLang="en-US" dirty="0">
                <a:sym typeface="Symbol" panose="05050102010706020507" pitchFamily="18" charset="2"/>
              </a:rPr>
              <a:t>first </a:t>
            </a:r>
            <a:r>
              <a:rPr lang="en-US" altLang="en-US" dirty="0" smtClean="0">
                <a:sym typeface="Symbol" panose="05050102010706020507" pitchFamily="18" charset="2"/>
              </a:rPr>
              <a:t>production, 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Predictive parsing</a:t>
            </a:r>
            <a:r>
              <a:rPr lang="en-US" altLang="en-US" dirty="0" smtClean="0">
                <a:sym typeface="Symbol" panose="05050102010706020507" pitchFamily="18" charset="2"/>
              </a:rPr>
              <a:t>: when replacing the non-terminal, </a:t>
            </a:r>
            <a:r>
              <a:rPr lang="en-US" altLang="en-US" dirty="0">
                <a:sym typeface="Symbol" panose="05050102010706020507" pitchFamily="18" charset="2"/>
              </a:rPr>
              <a:t>we can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uniquely choose </a:t>
            </a:r>
            <a:r>
              <a:rPr lang="en-US" altLang="en-US" dirty="0">
                <a:sym typeface="Symbol" panose="05050102010706020507" pitchFamily="18" charset="2"/>
              </a:rPr>
              <a:t>the production </a:t>
            </a:r>
            <a:r>
              <a:rPr lang="en-US" altLang="en-US" dirty="0" smtClean="0">
                <a:sym typeface="Symbol" panose="05050102010706020507" pitchFamily="18" charset="2"/>
              </a:rPr>
              <a:t>by </a:t>
            </a:r>
            <a:r>
              <a:rPr lang="en-US" altLang="en-US" dirty="0">
                <a:sym typeface="Symbol" panose="05050102010706020507" pitchFamily="18" charset="2"/>
              </a:rPr>
              <a:t>just looking </a:t>
            </a:r>
            <a:r>
              <a:rPr lang="en-US" altLang="en-US" dirty="0" smtClean="0">
                <a:sym typeface="Symbol" panose="05050102010706020507" pitchFamily="18" charset="2"/>
              </a:rPr>
              <a:t>at the </a:t>
            </a:r>
            <a:r>
              <a:rPr lang="en-US" altLang="en-US" dirty="0">
                <a:sym typeface="Symbol" panose="05050102010706020507" pitchFamily="18" charset="2"/>
              </a:rPr>
              <a:t>current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input token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We eliminate the left recursion in the grammar, and left factor it. But it may </a:t>
            </a:r>
            <a:r>
              <a:rPr lang="en-US" altLang="en-US" dirty="0" smtClean="0">
                <a:sym typeface="Symbol" panose="05050102010706020507" pitchFamily="18" charset="2"/>
              </a:rPr>
              <a:t>still not </a:t>
            </a:r>
            <a:r>
              <a:rPr lang="en-US" altLang="en-US" dirty="0">
                <a:sym typeface="Symbol" panose="05050102010706020507" pitchFamily="18" charset="2"/>
              </a:rPr>
              <a:t>be suitable for predictive parsing (not LL(1) grammar).	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6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044-6282-4152-94CF-B2C18FBEF9EE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Predictive Parsing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each </a:t>
            </a:r>
            <a:r>
              <a:rPr lang="en-US" altLang="en-US" dirty="0">
                <a:solidFill>
                  <a:srgbClr val="FF0000"/>
                </a:solidFill>
              </a:rPr>
              <a:t>non-terminal </a:t>
            </a:r>
            <a:r>
              <a:rPr lang="en-US" altLang="en-US" dirty="0" smtClean="0"/>
              <a:t>write </a:t>
            </a:r>
            <a:r>
              <a:rPr lang="en-US" altLang="en-US" dirty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function</a:t>
            </a:r>
            <a:r>
              <a:rPr lang="en-US" altLang="en-US" dirty="0" smtClean="0"/>
              <a:t> call</a:t>
            </a:r>
          </a:p>
          <a:p>
            <a:r>
              <a:rPr lang="en-US" altLang="en-US" dirty="0" smtClean="0"/>
              <a:t>For each </a:t>
            </a:r>
            <a:r>
              <a:rPr lang="en-US" altLang="en-US" dirty="0" smtClean="0">
                <a:solidFill>
                  <a:srgbClr val="FF0000"/>
                </a:solidFill>
              </a:rPr>
              <a:t>terminal </a:t>
            </a:r>
            <a:r>
              <a:rPr lang="en-US" altLang="en-US" dirty="0" smtClean="0"/>
              <a:t>write a </a:t>
            </a:r>
            <a:r>
              <a:rPr lang="en-US" altLang="en-US" dirty="0" smtClean="0">
                <a:solidFill>
                  <a:srgbClr val="FF0000"/>
                </a:solidFill>
              </a:rPr>
              <a:t>match </a:t>
            </a:r>
            <a:r>
              <a:rPr lang="en-US" altLang="en-US" dirty="0" smtClean="0"/>
              <a:t>statement.</a:t>
            </a:r>
          </a:p>
          <a:p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Example:  </a:t>
            </a:r>
            <a:r>
              <a:rPr lang="en-US" altLang="en-US" dirty="0"/>
              <a:t>	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aBb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(This </a:t>
            </a:r>
            <a:r>
              <a:rPr lang="en-US" altLang="en-US" dirty="0">
                <a:sym typeface="Symbol" panose="05050102010706020507" pitchFamily="18" charset="2"/>
              </a:rPr>
              <a:t>is only the production rule for A)</a:t>
            </a:r>
          </a:p>
          <a:p>
            <a:pPr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A() 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{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-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and move to the next token;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		     -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B();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-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and move to the next token</a:t>
            </a:r>
            <a:r>
              <a:rPr lang="en-US" altLang="en-US" dirty="0" smtClean="0">
                <a:sym typeface="Symbol" panose="05050102010706020507" pitchFamily="18" charset="2"/>
              </a:rPr>
              <a:t>;</a:t>
            </a:r>
          </a:p>
          <a:p>
            <a:pPr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}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22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AFAA-7B5C-429E-B695-F5361C81D3B3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Predictive Parsing (cont.)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Grammar: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aBb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| 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bAB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A()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{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switch(current token) {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case ‘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’:   -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   -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B()</a:t>
            </a:r>
            <a:r>
              <a:rPr lang="en-US" altLang="en-US" dirty="0" smtClean="0">
                <a:sym typeface="Symbol" panose="05050102010706020507" pitchFamily="18" charset="2"/>
              </a:rPr>
              <a:t>;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   -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and move to the next token</a:t>
            </a:r>
            <a:r>
              <a:rPr lang="en-US" altLang="en-US" dirty="0" smtClean="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case</a:t>
            </a:r>
            <a:r>
              <a:rPr lang="en-US" altLang="en-US" dirty="0">
                <a:sym typeface="Symbol" panose="05050102010706020507" pitchFamily="18" charset="2"/>
              </a:rPr>
              <a:t>	‘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’:  -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match </a:t>
            </a:r>
            <a:r>
              <a:rPr lang="en-US" altLang="en-US" dirty="0">
                <a:sym typeface="Symbol" panose="05050102010706020507" pitchFamily="18" charset="2"/>
              </a:rPr>
              <a:t>the current token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   -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A()</a:t>
            </a:r>
            <a:r>
              <a:rPr lang="en-US" altLang="en-US" dirty="0" smtClean="0">
                <a:sym typeface="Symbol" panose="05050102010706020507" pitchFamily="18" charset="2"/>
              </a:rPr>
              <a:t>;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               -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B()</a:t>
            </a:r>
            <a:r>
              <a:rPr lang="en-US" altLang="en-US" dirty="0" smtClean="0">
                <a:sym typeface="Symbol" panose="05050102010706020507" pitchFamily="18" charset="2"/>
              </a:rPr>
              <a:t>;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2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11578</TotalTime>
  <Words>2131</Words>
  <Application>Microsoft Office PowerPoint</Application>
  <PresentationFormat>A4 Paper (210x297 mm)</PresentationFormat>
  <Paragraphs>543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Book Antiqua</vt:lpstr>
      <vt:lpstr>Courier New</vt:lpstr>
      <vt:lpstr>FbdxhjSsgmltRtynynCourier</vt:lpstr>
      <vt:lpstr>Symbol</vt:lpstr>
      <vt:lpstr>Tahoma</vt:lpstr>
      <vt:lpstr>Times New Roman</vt:lpstr>
      <vt:lpstr>Wingdings</vt:lpstr>
      <vt:lpstr>Default Design</vt:lpstr>
      <vt:lpstr>CS411-Compiler Construction</vt:lpstr>
      <vt:lpstr>Course Learning Objectives</vt:lpstr>
      <vt:lpstr>Top-Down Parsing</vt:lpstr>
      <vt:lpstr>Recursive-Descent Parsing (uses Backtracking)</vt:lpstr>
      <vt:lpstr>Predictive Parsing </vt:lpstr>
      <vt:lpstr>Transition Diagram for Productions</vt:lpstr>
      <vt:lpstr>Predictive Parsing - Example</vt:lpstr>
      <vt:lpstr>Recursive Predictive Parsing</vt:lpstr>
      <vt:lpstr>Recursive Predictive Parsing (cont.)</vt:lpstr>
      <vt:lpstr>PowerPoint Presentation</vt:lpstr>
      <vt:lpstr>Recursive Predictive Parsing (cont.)</vt:lpstr>
      <vt:lpstr>Recursive Predictive Parsing (Example)</vt:lpstr>
      <vt:lpstr>Recursive Descent Parsing – Code Example</vt:lpstr>
      <vt:lpstr>Non-recursive Predictive Parsing </vt:lpstr>
      <vt:lpstr>Model of LL(1) or  Non-recursive Predictive Parser</vt:lpstr>
      <vt:lpstr>LL(1) Parser</vt:lpstr>
      <vt:lpstr>LL(1) Parser</vt:lpstr>
      <vt:lpstr>LL(1) Parser</vt:lpstr>
      <vt:lpstr>Non-recursive Predictive Parsing Algorithm</vt:lpstr>
      <vt:lpstr>LL(1) Parsing Table – Example1</vt:lpstr>
      <vt:lpstr>LL(1) Parsing Table – Example1</vt:lpstr>
      <vt:lpstr>LL(1) Parser – Example2</vt:lpstr>
      <vt:lpstr>LL(1) Parser – Example 3  (Exercise – Make its Parsing Table)</vt:lpstr>
      <vt:lpstr>Constructing LL(1) Parsing Tables</vt:lpstr>
      <vt:lpstr>Constructing LL(1) Parsing Tables</vt:lpstr>
      <vt:lpstr>Compute FIRST for Any String X</vt:lpstr>
      <vt:lpstr>Compute FIRST for Any String X</vt:lpstr>
      <vt:lpstr>FIRST Example</vt:lpstr>
      <vt:lpstr>Constructing LL(1) Parsing Tables</vt:lpstr>
      <vt:lpstr>How to Compute FOLLOW (for non-terminals)</vt:lpstr>
      <vt:lpstr>FOLLOW Example</vt:lpstr>
      <vt:lpstr>Constructing LL(1) Parsing Table - Algorithm</vt:lpstr>
      <vt:lpstr>Parsing Table</vt:lpstr>
      <vt:lpstr>Constructing LL(1) Parsing Table - Example</vt:lpstr>
      <vt:lpstr>LL(1) Grammars</vt:lpstr>
      <vt:lpstr>A Grammar which is not LL(1)</vt:lpstr>
      <vt:lpstr>A Grammar which is not LL(1) (cont.)</vt:lpstr>
      <vt:lpstr>Properties of LL(1) Grammars</vt:lpstr>
      <vt:lpstr>Error Recovery in Predictive Parsing</vt:lpstr>
      <vt:lpstr>Error Recovery in Predictive Parsing</vt:lpstr>
      <vt:lpstr>Error Recovery Techniques</vt:lpstr>
      <vt:lpstr>Error Recovery Techniques</vt:lpstr>
      <vt:lpstr>Error Recovery Techniques</vt:lpstr>
      <vt:lpstr>Panic-Mode Error Recovery in LL(1) Parsing</vt:lpstr>
      <vt:lpstr>Panic-Mode Error Recovery in LL(1) Parsing</vt:lpstr>
      <vt:lpstr>Panic-Mode Error Recovery - Example</vt:lpstr>
      <vt:lpstr>Phrase-Level Error Recovery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and the Humanities</dc:title>
  <dc:creator>IBM_USER</dc:creator>
  <cp:lastModifiedBy>Talha Wahed</cp:lastModifiedBy>
  <cp:revision>271</cp:revision>
  <cp:lastPrinted>1999-09-09T03:15:50Z</cp:lastPrinted>
  <dcterms:created xsi:type="dcterms:W3CDTF">1999-01-20T19:57:44Z</dcterms:created>
  <dcterms:modified xsi:type="dcterms:W3CDTF">2020-06-09T08:33:00Z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