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sldIdLst>
    <p:sldId id="1370" r:id="rId2"/>
    <p:sldId id="1314" r:id="rId3"/>
    <p:sldId id="256" r:id="rId4"/>
    <p:sldId id="257" r:id="rId5"/>
    <p:sldId id="258" r:id="rId6"/>
    <p:sldId id="263" r:id="rId7"/>
    <p:sldId id="264" r:id="rId8"/>
    <p:sldId id="259" r:id="rId9"/>
    <p:sldId id="265" r:id="rId10"/>
    <p:sldId id="260" r:id="rId11"/>
    <p:sldId id="266" r:id="rId12"/>
    <p:sldId id="261" r:id="rId13"/>
    <p:sldId id="267" r:id="rId14"/>
    <p:sldId id="268" r:id="rId15"/>
    <p:sldId id="269" r:id="rId16"/>
    <p:sldId id="262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10EFA-E2C2-4207-9469-12A4F8FE0694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3B8E2-26EB-44BE-95D4-DB95E349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lecture  of CS-Leadership Strategies Course that is requirement of Computer Science Degree Program offered by Institute of Management </a:t>
            </a:r>
            <a:r>
              <a:rPr lang="en-US" dirty="0" err="1"/>
              <a:t>ans</a:t>
            </a:r>
            <a:r>
              <a:rPr lang="en-US" dirty="0"/>
              <a:t> </a:t>
            </a:r>
            <a:r>
              <a:rPr lang="en-US" dirty="0" err="1"/>
              <a:t>Sciencrs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D220-9688-473C-BF35-629F63FA6E9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31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regular classes, we have covered lectures till</a:t>
            </a:r>
            <a:r>
              <a:rPr lang="en-US" baseline="0" dirty="0"/>
              <a:t> mid term. These series of online lecture shall cover the remaining topics. At the end, we shall have an combined exam.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2D220-9688-473C-BF35-629F63FA6E9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5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452438" y="3998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1893573"/>
            <a:ext cx="7989751" cy="1504844"/>
          </a:xfrm>
        </p:spPr>
        <p:txBody>
          <a:bodyPr>
            <a:noAutofit/>
          </a:bodyPr>
          <a:lstStyle>
            <a:lvl1pPr algn="ctr">
              <a:defRPr sz="48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3398417"/>
            <a:ext cx="7989751" cy="600556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029199" y="6453188"/>
            <a:ext cx="1266825" cy="40481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181F322-7373-41AD-BB43-C4A716D60C7B}" type="datetimeFigureOut">
              <a:rPr lang="en-US"/>
              <a:pPr>
                <a:defRPr/>
              </a:pPr>
              <a:t>4/21/2020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5AAC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B4A3EA2-C0CA-4168-AA11-A3E690813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15950" y="6448097"/>
            <a:ext cx="4318657" cy="3654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Department of Computer Science and Engineering, UET , Lahore</a:t>
            </a:r>
          </a:p>
        </p:txBody>
      </p:sp>
    </p:spTree>
    <p:extLst>
      <p:ext uri="{BB962C8B-B14F-4D97-AF65-F5344CB8AC3E}">
        <p14:creationId xmlns:p14="http://schemas.microsoft.com/office/powerpoint/2010/main" val="36275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4/21/2020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89" y="747711"/>
            <a:ext cx="1939290" cy="1950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72" y="5891978"/>
            <a:ext cx="835572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/>
              <a:t>University of Engineering and Technology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210" y="3389587"/>
            <a:ext cx="821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 STRATEGIES 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Department of Computer Science</a:t>
            </a:r>
          </a:p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Instructor Name: Ms. Maria Khan</a:t>
            </a:r>
          </a:p>
        </p:txBody>
      </p:sp>
    </p:spTree>
    <p:extLst>
      <p:ext uri="{BB962C8B-B14F-4D97-AF65-F5344CB8AC3E}">
        <p14:creationId xmlns:p14="http://schemas.microsoft.com/office/powerpoint/2010/main" val="323300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76"/>
    </mc:Choice>
    <mc:Fallback xmlns="">
      <p:transition spd="slow" advTm="148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07" y="274638"/>
            <a:ext cx="7620000" cy="1143000"/>
          </a:xfrm>
        </p:spPr>
        <p:txBody>
          <a:bodyPr/>
          <a:lstStyle/>
          <a:p>
            <a:r>
              <a:rPr lang="en-US" sz="4000" b="1" dirty="0"/>
              <a:t>Business Strategies </a:t>
            </a:r>
            <a:br>
              <a:rPr lang="en-US" sz="4000" b="1" dirty="0"/>
            </a:br>
            <a:r>
              <a:rPr lang="en-US" sz="4000" b="1" dirty="0"/>
              <a:t>Formulated by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i="1" dirty="0"/>
              <a:t>Business strategies are often classified according to their focus of impact:</a:t>
            </a:r>
          </a:p>
          <a:p>
            <a:pPr marL="114300" indent="0">
              <a:buNone/>
            </a:pPr>
            <a:endParaRPr lang="en-US" i="1" dirty="0"/>
          </a:p>
          <a:p>
            <a:r>
              <a:rPr lang="en-US" b="1" dirty="0"/>
              <a:t>Corporate-Level Strategies</a:t>
            </a:r>
          </a:p>
          <a:p>
            <a:pPr lvl="1"/>
            <a:r>
              <a:rPr lang="en-US" dirty="0"/>
              <a:t>“What Business Are We In?”</a:t>
            </a:r>
          </a:p>
          <a:p>
            <a:pPr lvl="1"/>
            <a:endParaRPr lang="en-US" dirty="0"/>
          </a:p>
          <a:p>
            <a:r>
              <a:rPr lang="en-US" b="1" dirty="0"/>
              <a:t>Business-Level Strategies</a:t>
            </a:r>
          </a:p>
          <a:p>
            <a:pPr lvl="1"/>
            <a:r>
              <a:rPr lang="en-US" dirty="0"/>
              <a:t>“How Do We Compete?”</a:t>
            </a:r>
          </a:p>
          <a:p>
            <a:pPr lvl="1"/>
            <a:endParaRPr lang="en-US" dirty="0"/>
          </a:p>
          <a:p>
            <a:r>
              <a:rPr lang="en-US" b="1" dirty="0"/>
              <a:t>Functional-Level Strategies</a:t>
            </a:r>
          </a:p>
          <a:p>
            <a:pPr lvl="1"/>
            <a:r>
              <a:rPr lang="en-US" dirty="0"/>
              <a:t>“How Do We Support The Business-Level Strategy?”</a:t>
            </a:r>
          </a:p>
        </p:txBody>
      </p:sp>
    </p:spTree>
    <p:extLst>
      <p:ext uri="{BB962C8B-B14F-4D97-AF65-F5344CB8AC3E}">
        <p14:creationId xmlns:p14="http://schemas.microsoft.com/office/powerpoint/2010/main" val="258586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128"/>
            <a:ext cx="7620000" cy="1325562"/>
          </a:xfrm>
        </p:spPr>
        <p:txBody>
          <a:bodyPr/>
          <a:lstStyle/>
          <a:p>
            <a:r>
              <a:rPr lang="en-US" sz="4000" b="1" dirty="0"/>
              <a:t>A Sampling of Business Strategies Formulated by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Differentiation</a:t>
            </a:r>
          </a:p>
          <a:p>
            <a:r>
              <a:rPr lang="en-US" dirty="0"/>
              <a:t>Cost Leadership</a:t>
            </a:r>
          </a:p>
          <a:p>
            <a:r>
              <a:rPr lang="en-US" dirty="0"/>
              <a:t>Focus/Niche</a:t>
            </a:r>
          </a:p>
          <a:p>
            <a:r>
              <a:rPr lang="en-US" dirty="0"/>
              <a:t>High Quality</a:t>
            </a:r>
          </a:p>
          <a:p>
            <a:r>
              <a:rPr lang="en-US" dirty="0"/>
              <a:t>Imitation</a:t>
            </a:r>
          </a:p>
          <a:p>
            <a:r>
              <a:rPr lang="en-US" dirty="0"/>
              <a:t>Strategic Alliances</a:t>
            </a:r>
          </a:p>
          <a:p>
            <a:r>
              <a:rPr lang="en-US" dirty="0"/>
              <a:t>Growth Through Acquisition</a:t>
            </a:r>
          </a:p>
          <a:p>
            <a:r>
              <a:rPr lang="en-US" dirty="0"/>
              <a:t>High Speed &amp; First-Mover</a:t>
            </a:r>
          </a:p>
          <a:p>
            <a:r>
              <a:rPr lang="en-US" dirty="0"/>
              <a:t>Product &amp; Global Diversification</a:t>
            </a:r>
          </a:p>
          <a:p>
            <a:r>
              <a:rPr lang="en-US" dirty="0"/>
              <a:t>Sticking to Core Competencies</a:t>
            </a:r>
          </a:p>
          <a:p>
            <a:r>
              <a:rPr lang="en-US" dirty="0"/>
              <a:t>Brand Leadership</a:t>
            </a:r>
          </a:p>
          <a:p>
            <a:r>
              <a:rPr lang="en-US" dirty="0"/>
              <a:t>Focus on </a:t>
            </a:r>
            <a:r>
              <a:rPr lang="en-US"/>
              <a:t>environmental stability</a:t>
            </a:r>
            <a:endParaRPr lang="en-US" dirty="0"/>
          </a:p>
          <a:p>
            <a:r>
              <a:rPr lang="en-US" dirty="0"/>
              <a:t>Creating Demand by Solving Problems</a:t>
            </a:r>
          </a:p>
          <a:p>
            <a:r>
              <a:rPr lang="en-US" dirty="0"/>
              <a:t>Gaining Competitive Advantage Through Hiring Talented People</a:t>
            </a:r>
          </a:p>
        </p:txBody>
      </p:sp>
    </p:spTree>
    <p:extLst>
      <p:ext uri="{BB962C8B-B14F-4D97-AF65-F5344CB8AC3E}">
        <p14:creationId xmlns:p14="http://schemas.microsoft.com/office/powerpoint/2010/main" val="283145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Management &amp; the Learning Organization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Knowledge Management </a:t>
            </a:r>
            <a:r>
              <a:rPr lang="en-US" dirty="0"/>
              <a:t>(KM) is the concerted effort to improve how knowledge Is created, delivered, and applied</a:t>
            </a:r>
          </a:p>
          <a:p>
            <a:endParaRPr lang="en-US" dirty="0"/>
          </a:p>
          <a:p>
            <a:r>
              <a:rPr lang="en-US" dirty="0"/>
              <a:t>Knowledge Management helps create a Learning Organization.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Learning Organization </a:t>
            </a:r>
            <a:r>
              <a:rPr lang="en-US" dirty="0"/>
              <a:t>is skilled at creating, acquiring, and transferring knowledge – and – at modifying behavior to reflect new knowledge and insights.</a:t>
            </a:r>
          </a:p>
        </p:txBody>
      </p:sp>
    </p:spTree>
    <p:extLst>
      <p:ext uri="{BB962C8B-B14F-4D97-AF65-F5344CB8AC3E}">
        <p14:creationId xmlns:p14="http://schemas.microsoft.com/office/powerpoint/2010/main" val="334142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Knowledge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Knowledge Creation</a:t>
            </a:r>
          </a:p>
          <a:p>
            <a:pPr lvl="1"/>
            <a:r>
              <a:rPr lang="en-US" dirty="0"/>
              <a:t>Spurs innovation through training, seminars, professional development, degree completion</a:t>
            </a:r>
          </a:p>
          <a:p>
            <a:endParaRPr lang="en-US" dirty="0"/>
          </a:p>
          <a:p>
            <a:r>
              <a:rPr lang="en-US" b="1" dirty="0"/>
              <a:t>Knowledge Dissemination</a:t>
            </a:r>
          </a:p>
          <a:p>
            <a:pPr lvl="1"/>
            <a:r>
              <a:rPr lang="en-US" dirty="0"/>
              <a:t>Allows group members access to key information and support through intranets, web portals, databases</a:t>
            </a:r>
          </a:p>
          <a:p>
            <a:endParaRPr lang="en-US" dirty="0"/>
          </a:p>
          <a:p>
            <a:r>
              <a:rPr lang="en-US" b="1" dirty="0"/>
              <a:t>Knowledge Application</a:t>
            </a:r>
          </a:p>
          <a:p>
            <a:pPr lvl="1"/>
            <a:r>
              <a:rPr lang="en-US" dirty="0"/>
              <a:t>Helps group members apply learning to their jobs through mentoring, shadowing, on-the-job training, and workshops</a:t>
            </a:r>
          </a:p>
        </p:txBody>
      </p:sp>
    </p:spTree>
    <p:extLst>
      <p:ext uri="{BB962C8B-B14F-4D97-AF65-F5344CB8AC3E}">
        <p14:creationId xmlns:p14="http://schemas.microsoft.com/office/powerpoint/2010/main" val="362553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Management Program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a human tendency to hoard information rather than share information.</a:t>
            </a:r>
          </a:p>
          <a:p>
            <a:endParaRPr lang="en-US" dirty="0"/>
          </a:p>
          <a:p>
            <a:r>
              <a:rPr lang="en-US" dirty="0"/>
              <a:t>Group members may prefer face-to-face sharing versus entering data into a computer.</a:t>
            </a:r>
          </a:p>
          <a:p>
            <a:endParaRPr lang="en-US" dirty="0"/>
          </a:p>
          <a:p>
            <a:r>
              <a:rPr lang="en-US" dirty="0"/>
              <a:t>Data entry can undermine the intuitive spark often created through interpersonal interactions.</a:t>
            </a:r>
          </a:p>
          <a:p>
            <a:endParaRPr lang="en-US" dirty="0"/>
          </a:p>
          <a:p>
            <a:r>
              <a:rPr lang="en-US" dirty="0"/>
              <a:t>Is difficult to decipher what information is truly useful.</a:t>
            </a:r>
          </a:p>
        </p:txBody>
      </p:sp>
    </p:spTree>
    <p:extLst>
      <p:ext uri="{BB962C8B-B14F-4D97-AF65-F5344CB8AC3E}">
        <p14:creationId xmlns:p14="http://schemas.microsoft.com/office/powerpoint/2010/main" val="1754539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Initiatives to Enhance Organizational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strategic intent to learn.</a:t>
            </a:r>
          </a:p>
          <a:p>
            <a:r>
              <a:rPr lang="en-US" dirty="0"/>
              <a:t>Create a shared vision.</a:t>
            </a:r>
          </a:p>
          <a:p>
            <a:r>
              <a:rPr lang="en-US" dirty="0"/>
              <a:t>Empower employees to make decisions and seek continuous improvement.</a:t>
            </a:r>
          </a:p>
          <a:p>
            <a:r>
              <a:rPr lang="en-US" dirty="0"/>
              <a:t>Develop systems thinking.</a:t>
            </a:r>
          </a:p>
          <a:p>
            <a:r>
              <a:rPr lang="en-US" dirty="0"/>
              <a:t>Encourage personal mastery of the job.</a:t>
            </a:r>
          </a:p>
          <a:p>
            <a:r>
              <a:rPr lang="en-US" dirty="0"/>
              <a:t>Encourage action learning.</a:t>
            </a:r>
          </a:p>
          <a:p>
            <a:r>
              <a:rPr lang="en-US" dirty="0"/>
              <a:t>Learn from failure.</a:t>
            </a:r>
          </a:p>
          <a:p>
            <a:r>
              <a:rPr lang="en-US" dirty="0"/>
              <a:t>Encourage continuous experimentation.</a:t>
            </a:r>
          </a:p>
          <a:p>
            <a:r>
              <a:rPr lang="en-US" dirty="0"/>
              <a:t>Develop political skills to make connections with and influence others.</a:t>
            </a:r>
          </a:p>
          <a:p>
            <a:r>
              <a:rPr lang="en-US" dirty="0"/>
              <a:t>Encourage creative thinking.</a:t>
            </a:r>
          </a:p>
        </p:txBody>
      </p:sp>
    </p:spTree>
    <p:extLst>
      <p:ext uri="{BB962C8B-B14F-4D97-AF65-F5344CB8AC3E}">
        <p14:creationId xmlns:p14="http://schemas.microsoft.com/office/powerpoint/2010/main" val="313543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Leadership deals with the major purposes of an organization or organizational unit.</a:t>
            </a:r>
          </a:p>
          <a:p>
            <a:r>
              <a:rPr lang="en-US" dirty="0"/>
              <a:t>Strategic Leadership components include high-level cognitive ability, multiple inputs to strategy formulation, anticipating and creating a future, revolutionary thinking, and creating a vision.</a:t>
            </a:r>
          </a:p>
          <a:p>
            <a:r>
              <a:rPr lang="en-US" dirty="0"/>
              <a:t>Strategic Planning often takes the form of a SWOT Analysis.</a:t>
            </a:r>
          </a:p>
          <a:p>
            <a:r>
              <a:rPr lang="en-US" dirty="0"/>
              <a:t>Strategic leaders use many different types of business strategies.</a:t>
            </a:r>
          </a:p>
          <a:p>
            <a:r>
              <a:rPr lang="en-US" dirty="0"/>
              <a:t>Leaders must help their organizations adapt to the environment by assisting workers and the organization to become better learners through managing knowledge and cultivating a learning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84914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 Lecture 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5"/>
    </mc:Choice>
    <mc:Fallback xmlns="">
      <p:transition spd="slow" advTm="209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Chapter Thirteen</a:t>
            </a:r>
            <a:br>
              <a:rPr lang="en-US" sz="5400" dirty="0"/>
            </a:br>
            <a:r>
              <a:rPr lang="en-US" sz="5400" dirty="0"/>
              <a:t>Strategic Leadership &amp; Knowledge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Andrew J. DuBrin,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420462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CLO1: Describe the nature of strategic leadership.</a:t>
            </a:r>
          </a:p>
          <a:p>
            <a:endParaRPr lang="en-US" dirty="0"/>
          </a:p>
          <a:p>
            <a:r>
              <a:rPr lang="en-US" dirty="0"/>
              <a:t>CLO2: Explain how to use the SWOT model to assist in strategic planning.</a:t>
            </a:r>
          </a:p>
          <a:p>
            <a:endParaRPr lang="en-US" dirty="0"/>
          </a:p>
          <a:p>
            <a:r>
              <a:rPr lang="en-US" dirty="0"/>
              <a:t>CLO 3:Identify a number of current business strategies.</a:t>
            </a:r>
          </a:p>
          <a:p>
            <a:endParaRPr lang="en-US" dirty="0"/>
          </a:p>
          <a:p>
            <a:r>
              <a:rPr lang="en-US" dirty="0"/>
              <a:t>CLO 4: Describe how leaders contribute to the management of knowledge and the learning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8446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Nature of Strategic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Focuses on the </a:t>
            </a:r>
            <a:r>
              <a:rPr lang="en-US" b="1" dirty="0"/>
              <a:t>major purposes </a:t>
            </a:r>
            <a:r>
              <a:rPr lang="en-US" dirty="0"/>
              <a:t>of the firm</a:t>
            </a:r>
          </a:p>
          <a:p>
            <a:endParaRPr lang="en-US" dirty="0"/>
          </a:p>
          <a:p>
            <a:r>
              <a:rPr lang="en-US" dirty="0"/>
              <a:t>Provides the </a:t>
            </a:r>
            <a:r>
              <a:rPr lang="en-US" b="1" dirty="0"/>
              <a:t>direction</a:t>
            </a:r>
            <a:r>
              <a:rPr lang="en-US" dirty="0"/>
              <a:t> and </a:t>
            </a:r>
            <a:r>
              <a:rPr lang="en-US" b="1" dirty="0"/>
              <a:t>inspiration</a:t>
            </a:r>
            <a:r>
              <a:rPr lang="en-US" dirty="0"/>
              <a:t> for the firm</a:t>
            </a:r>
          </a:p>
          <a:p>
            <a:pPr lvl="1"/>
            <a:r>
              <a:rPr lang="en-US" dirty="0"/>
              <a:t>Creating an organization</a:t>
            </a:r>
          </a:p>
          <a:p>
            <a:pPr lvl="1"/>
            <a:r>
              <a:rPr lang="en-US" dirty="0"/>
              <a:t>Providing direction to the organization</a:t>
            </a:r>
          </a:p>
          <a:p>
            <a:pPr lvl="1"/>
            <a:r>
              <a:rPr lang="en-US" dirty="0"/>
              <a:t>Sustaining an organization</a:t>
            </a:r>
          </a:p>
          <a:p>
            <a:pPr lvl="1"/>
            <a:endParaRPr lang="en-US" dirty="0"/>
          </a:p>
          <a:p>
            <a:r>
              <a:rPr lang="en-US" b="1" dirty="0"/>
              <a:t>The strategic leader’s role is creating the organization’s future through actions of formulating and contributing to achieving the firm’s vision.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4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Strategic Leadership</a:t>
            </a:r>
          </a:p>
        </p:txBody>
      </p:sp>
      <p:pic>
        <p:nvPicPr>
          <p:cNvPr id="4" name="Content Placeholder 3" descr="Figure 13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62050" y="1943100"/>
            <a:ext cx="6210300" cy="4114800"/>
          </a:xfrm>
        </p:spPr>
      </p:pic>
    </p:spTree>
    <p:extLst>
      <p:ext uri="{BB962C8B-B14F-4D97-AF65-F5344CB8AC3E}">
        <p14:creationId xmlns:p14="http://schemas.microsoft.com/office/powerpoint/2010/main" val="126959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Five Components of Strategic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Thinking at a cognitively high level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Gathering multiple inputs form many sources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Anticipating and creative a future; setting the direction towards the future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Adopting a revolutionary or contrarian outlook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Ultimately, creating a VISION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i="1" dirty="0"/>
              <a:t>In companies that believe in visions and strategic goals, all activities throughout the firm are supposed to support the vision and goals.</a:t>
            </a:r>
          </a:p>
        </p:txBody>
      </p:sp>
    </p:spTree>
    <p:extLst>
      <p:ext uri="{BB962C8B-B14F-4D97-AF65-F5344CB8AC3E}">
        <p14:creationId xmlns:p14="http://schemas.microsoft.com/office/powerpoint/2010/main" val="220076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Conducting a 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Strategic Planning</a:t>
            </a:r>
            <a:r>
              <a:rPr lang="en-US" dirty="0"/>
              <a:t> encompasses those activities that lead to the statement of the organization’s goals and objectives and their chosen strategy.</a:t>
            </a:r>
          </a:p>
          <a:p>
            <a:r>
              <a:rPr lang="en-US" dirty="0"/>
              <a:t>Strategic Planning takes the form of a </a:t>
            </a:r>
            <a:r>
              <a:rPr lang="en-US" b="1" i="1" dirty="0"/>
              <a:t>SWOT Analysis</a:t>
            </a:r>
          </a:p>
          <a:p>
            <a:pPr lvl="1"/>
            <a:r>
              <a:rPr lang="en-US" b="1" dirty="0"/>
              <a:t>Internal Environment Analysis:</a:t>
            </a:r>
          </a:p>
          <a:p>
            <a:pPr lvl="2"/>
            <a:r>
              <a:rPr lang="en-US" b="1" dirty="0"/>
              <a:t>S</a:t>
            </a:r>
            <a:r>
              <a:rPr lang="en-US" dirty="0"/>
              <a:t>trengths</a:t>
            </a:r>
          </a:p>
          <a:p>
            <a:pPr lvl="2"/>
            <a:r>
              <a:rPr lang="en-US" b="1" dirty="0"/>
              <a:t>W</a:t>
            </a:r>
            <a:r>
              <a:rPr lang="en-US" dirty="0"/>
              <a:t>eaknesses</a:t>
            </a:r>
          </a:p>
          <a:p>
            <a:pPr lvl="1"/>
            <a:r>
              <a:rPr lang="en-US" b="1" dirty="0"/>
              <a:t>External Environment Analysis:</a:t>
            </a:r>
          </a:p>
          <a:p>
            <a:pPr lvl="2"/>
            <a:r>
              <a:rPr lang="en-US" b="1" dirty="0"/>
              <a:t>O</a:t>
            </a:r>
            <a:r>
              <a:rPr lang="en-US" dirty="0"/>
              <a:t>pportunities</a:t>
            </a:r>
          </a:p>
          <a:p>
            <a:pPr lvl="2"/>
            <a:r>
              <a:rPr lang="en-US" b="1" dirty="0"/>
              <a:t>T</a:t>
            </a:r>
            <a:r>
              <a:rPr lang="en-US" dirty="0"/>
              <a:t>hreats</a:t>
            </a:r>
          </a:p>
          <a:p>
            <a:endParaRPr lang="en-US" dirty="0"/>
          </a:p>
          <a:p>
            <a:r>
              <a:rPr lang="en-US" dirty="0"/>
              <a:t>Examines the interaction between the organization and its external marketplace</a:t>
            </a:r>
          </a:p>
        </p:txBody>
      </p:sp>
    </p:spTree>
    <p:extLst>
      <p:ext uri="{BB962C8B-B14F-4D97-AF65-F5344CB8AC3E}">
        <p14:creationId xmlns:p14="http://schemas.microsoft.com/office/powerpoint/2010/main" val="2427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SWOT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Strengths</a:t>
            </a:r>
          </a:p>
          <a:p>
            <a:pPr lvl="1"/>
            <a:r>
              <a:rPr lang="en-US" dirty="0"/>
              <a:t>Favorable Location – Talented Workers – State-of-the-Art Equipment</a:t>
            </a:r>
          </a:p>
          <a:p>
            <a:r>
              <a:rPr lang="en-US" b="1" dirty="0"/>
              <a:t>Weaknesses</a:t>
            </a:r>
          </a:p>
          <a:p>
            <a:pPr lvl="1"/>
            <a:r>
              <a:rPr lang="en-US" dirty="0"/>
              <a:t>Unfavorable Location – Untalented Workers – Outdated Equipment – Limited Capital</a:t>
            </a:r>
          </a:p>
          <a:p>
            <a:r>
              <a:rPr lang="en-US" b="1" dirty="0"/>
              <a:t>Opportunities</a:t>
            </a:r>
          </a:p>
          <a:p>
            <a:pPr lvl="1"/>
            <a:r>
              <a:rPr lang="en-US" dirty="0"/>
              <a:t>Culturally Diverse Customer Base – Changes in Technology - Deregulation</a:t>
            </a:r>
          </a:p>
          <a:p>
            <a:r>
              <a:rPr lang="en-US" b="1" dirty="0"/>
              <a:t>Threats</a:t>
            </a:r>
          </a:p>
          <a:p>
            <a:pPr lvl="1"/>
            <a:r>
              <a:rPr lang="en-US" dirty="0"/>
              <a:t>e-Commerce – Declining Market – New Competitors</a:t>
            </a:r>
          </a:p>
        </p:txBody>
      </p:sp>
    </p:spTree>
    <p:extLst>
      <p:ext uri="{BB962C8B-B14F-4D97-AF65-F5344CB8AC3E}">
        <p14:creationId xmlns:p14="http://schemas.microsoft.com/office/powerpoint/2010/main" val="254168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861</TotalTime>
  <Words>786</Words>
  <Application>Microsoft Office PowerPoint</Application>
  <PresentationFormat>On-screen Show (4:3)</PresentationFormat>
  <Paragraphs>131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</vt:lpstr>
      <vt:lpstr>Adjacency</vt:lpstr>
      <vt:lpstr>PowerPoint Presentation</vt:lpstr>
      <vt:lpstr>Week 13 Lecture 13</vt:lpstr>
      <vt:lpstr>Chapter Thirteen Strategic Leadership &amp; Knowledge Management</vt:lpstr>
      <vt:lpstr>Course Learning Objectives</vt:lpstr>
      <vt:lpstr>The Nature of Strategic Leadership</vt:lpstr>
      <vt:lpstr>Components of Strategic Leadership</vt:lpstr>
      <vt:lpstr>Five Components of Strategic Leadership</vt:lpstr>
      <vt:lpstr>Conducting a SWOT Analysis</vt:lpstr>
      <vt:lpstr>Examples of SWOT Elements</vt:lpstr>
      <vt:lpstr>Business Strategies  Formulated by Leaders</vt:lpstr>
      <vt:lpstr>A Sampling of Business Strategies Formulated by Leaders</vt:lpstr>
      <vt:lpstr>Knowledge Management &amp; the Learning Organization </vt:lpstr>
      <vt:lpstr>Components of Knowledge Management </vt:lpstr>
      <vt:lpstr>Knowledge Management Program Pitfalls</vt:lpstr>
      <vt:lpstr>Initiatives to Enhance Organizational Learning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Thirteen Strategic Leadership &amp; Knowledge Management</dc:title>
  <dc:creator>Jane Murtaugh</dc:creator>
  <cp:lastModifiedBy>Maria Khan</cp:lastModifiedBy>
  <cp:revision>17</cp:revision>
  <dcterms:created xsi:type="dcterms:W3CDTF">2011-10-29T12:41:35Z</dcterms:created>
  <dcterms:modified xsi:type="dcterms:W3CDTF">2020-04-21T19:36:08Z</dcterms:modified>
</cp:coreProperties>
</file>