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66" r:id="rId4"/>
    <p:sldId id="258" r:id="rId5"/>
    <p:sldId id="268" r:id="rId6"/>
    <p:sldId id="259" r:id="rId7"/>
    <p:sldId id="260" r:id="rId8"/>
    <p:sldId id="269" r:id="rId9"/>
    <p:sldId id="261" r:id="rId10"/>
    <p:sldId id="270" r:id="rId11"/>
    <p:sldId id="262" r:id="rId12"/>
    <p:sldId id="263" r:id="rId13"/>
    <p:sldId id="267" r:id="rId14"/>
    <p:sldId id="264" r:id="rId15"/>
    <p:sldId id="265" r:id="rId16"/>
    <p:sldId id="271" r:id="rId17"/>
    <p:sldId id="272"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6/3/2020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6/3/2020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6/3/2020</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6/3/2020</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a:t>Chapter Eleven</a:t>
            </a:r>
            <a:br>
              <a:rPr lang="en-US" sz="6000" dirty="0"/>
            </a:br>
            <a:r>
              <a:rPr lang="en-US" sz="6000" dirty="0"/>
              <a:t>Creativity, Innovation, and Leadership</a:t>
            </a:r>
          </a:p>
        </p:txBody>
      </p:sp>
      <p:sp>
        <p:nvSpPr>
          <p:cNvPr id="3" name="Subtitle 2"/>
          <p:cNvSpPr>
            <a:spLocks noGrp="1"/>
          </p:cNvSpPr>
          <p:nvPr>
            <p:ph type="subTitle" idx="1"/>
          </p:nvPr>
        </p:nvSpPr>
        <p:spPr/>
        <p:txBody>
          <a:bodyPr/>
          <a:lstStyle/>
          <a:p>
            <a:r>
              <a:rPr lang="en-US" dirty="0"/>
              <a:t>LEADERSHIP</a:t>
            </a:r>
          </a:p>
          <a:p>
            <a:r>
              <a:rPr lang="en-US" dirty="0"/>
              <a:t>Andrew J. DuBrin, 7</a:t>
            </a:r>
            <a:r>
              <a:rPr lang="en-US" baseline="30000" dirty="0"/>
              <a:t>th</a:t>
            </a:r>
            <a:r>
              <a:rPr lang="en-US" dirty="0"/>
              <a:t> Edition</a:t>
            </a:r>
          </a:p>
        </p:txBody>
      </p:sp>
    </p:spTree>
    <p:extLst>
      <p:ext uri="{BB962C8B-B14F-4D97-AF65-F5344CB8AC3E}">
        <p14:creationId xmlns:p14="http://schemas.microsoft.com/office/powerpoint/2010/main" val="10973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41A67D-87A8-4C9B-9CC8-1E24D190A4E7}"/>
              </a:ext>
            </a:extLst>
          </p:cNvPr>
          <p:cNvSpPr/>
          <p:nvPr/>
        </p:nvSpPr>
        <p:spPr>
          <a:xfrm>
            <a:off x="0" y="0"/>
            <a:ext cx="8482818" cy="7515071"/>
          </a:xfrm>
          <a:prstGeom prst="rect">
            <a:avLst/>
          </a:prstGeom>
        </p:spPr>
        <p:txBody>
          <a:bodyPr wrap="square">
            <a:spAutoFit/>
          </a:bodyPr>
          <a:lstStyle/>
          <a:p>
            <a:pPr algn="ctr">
              <a:lnSpc>
                <a:spcPct val="107000"/>
              </a:lnSpc>
              <a:spcAft>
                <a:spcPts val="800"/>
              </a:spcAft>
            </a:pPr>
            <a:r>
              <a:rPr lang="en-US" sz="2400" b="1" u="sng" dirty="0">
                <a:ea typeface="Calibri" panose="020F0502020204030204" pitchFamily="34" charset="0"/>
                <a:cs typeface="Times New Roman" panose="02020603050405020304" pitchFamily="18" charset="0"/>
              </a:rPr>
              <a:t>QUIZ# 3</a:t>
            </a:r>
          </a:p>
          <a:p>
            <a:r>
              <a:rPr lang="en-US" b="1" dirty="0"/>
              <a:t>Assessing the Climate for Creativity and Innovation</a:t>
            </a:r>
          </a:p>
          <a:p>
            <a:r>
              <a:rPr lang="en-US" b="1" dirty="0"/>
              <a:t>Instructions: </a:t>
            </a:r>
            <a:r>
              <a:rPr lang="en-US" dirty="0"/>
              <a:t>Respond “mostly yes” or “mostly no” as to how well each of the following characteristics fits an organization familiar to you. If you are currently not familiar with an outside organization, respond to these statements in regard to your institute .</a:t>
            </a:r>
          </a:p>
          <a:p>
            <a:r>
              <a:rPr lang="en-US" dirty="0"/>
              <a:t>		</a:t>
            </a:r>
          </a:p>
          <a:p>
            <a:r>
              <a:rPr lang="en-US" dirty="0"/>
              <a:t>1.Company leadership wants workers to be creative.		</a:t>
            </a:r>
          </a:p>
          <a:p>
            <a:r>
              <a:rPr lang="en-US" dirty="0"/>
              <a:t>2.People who contribute new and useful ideas often receive financial rewards.	</a:t>
            </a:r>
          </a:p>
          <a:p>
            <a:r>
              <a:rPr lang="en-US" dirty="0"/>
              <a:t>3. Creative thinking is mostly the responsibility of people in creative jobs such as research and development, and marketing</a:t>
            </a:r>
          </a:p>
          <a:p>
            <a:r>
              <a:rPr lang="en-US" dirty="0"/>
              <a:t>4.Workers are encouraged to spend part of their time coming up with new ideas for products or services.		</a:t>
            </a:r>
          </a:p>
          <a:p>
            <a:r>
              <a:rPr lang="en-US" dirty="0"/>
              <a:t>5.Creative types rarely get promoted. 		</a:t>
            </a:r>
          </a:p>
          <a:p>
            <a:r>
              <a:rPr lang="en-US" dirty="0"/>
              <a:t>6.The company invests considerable resources in innovation.		</a:t>
            </a:r>
          </a:p>
          <a:p>
            <a:r>
              <a:rPr lang="en-US" dirty="0"/>
              <a:t>7.Few of our leaders appear to be innovative thinkers.  		</a:t>
            </a:r>
          </a:p>
          <a:p>
            <a:r>
              <a:rPr lang="en-US" dirty="0"/>
              <a:t>8.Innovative thinkers are publicly recognized in our organization.  		</a:t>
            </a:r>
          </a:p>
          <a:p>
            <a:r>
              <a:rPr lang="en-US" dirty="0"/>
              <a:t>9.People are often poked fun at for suggesting a unique idea.  		</a:t>
            </a:r>
          </a:p>
          <a:p>
            <a:r>
              <a:rPr lang="en-US" dirty="0"/>
              <a:t>10.Constructive change is welcome in this organization. 		</a:t>
            </a:r>
          </a:p>
          <a:p>
            <a:r>
              <a:rPr lang="en-US" dirty="0"/>
              <a:t>11.Many of our work groups are diverse both in terms of professional background and cultural factors.</a:t>
            </a:r>
          </a:p>
          <a:p>
            <a:r>
              <a:rPr lang="en-US" dirty="0"/>
              <a:t>		</a:t>
            </a:r>
          </a:p>
          <a:p>
            <a:r>
              <a:rPr lang="en-US" b="1" u="sng" dirty="0"/>
              <a:t>Scoring and Interpretation: </a:t>
            </a:r>
            <a:r>
              <a:rPr lang="en-US" b="1" dirty="0"/>
              <a:t>The score in the direction of a climate for creativity and innovation is “mostly yes” for statements 1, 2, 4, 6, 8, 10, and 11, and “mostly no” for statements 3, 5, 7, and 9. A score of 7 or higher suggests a climate well suited for creativity and innovation. A score of 4 to 6 is about average, and 3 or below suggests a climate that inhibits creativity and innovation.</a:t>
            </a:r>
            <a:r>
              <a:rPr lang="en-US" dirty="0"/>
              <a:t>	</a:t>
            </a:r>
          </a:p>
        </p:txBody>
      </p:sp>
    </p:spTree>
    <p:extLst>
      <p:ext uri="{BB962C8B-B14F-4D97-AF65-F5344CB8AC3E}">
        <p14:creationId xmlns:p14="http://schemas.microsoft.com/office/powerpoint/2010/main" val="114691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Self-Help Techniques to Enhance Creative Problem Solving</a:t>
            </a:r>
          </a:p>
        </p:txBody>
      </p:sp>
      <p:sp>
        <p:nvSpPr>
          <p:cNvPr id="3" name="Content Placeholder 2"/>
          <p:cNvSpPr>
            <a:spLocks noGrp="1"/>
          </p:cNvSpPr>
          <p:nvPr>
            <p:ph idx="1"/>
          </p:nvPr>
        </p:nvSpPr>
        <p:spPr/>
        <p:txBody>
          <a:bodyPr>
            <a:noAutofit/>
          </a:bodyPr>
          <a:lstStyle/>
          <a:p>
            <a:r>
              <a:rPr lang="en-US" sz="2800" dirty="0"/>
              <a:t>Practicing creativity-enhancing activities</a:t>
            </a:r>
          </a:p>
          <a:p>
            <a:r>
              <a:rPr lang="en-US" sz="2800" dirty="0"/>
              <a:t>Staying alert to opportunities</a:t>
            </a:r>
          </a:p>
          <a:p>
            <a:r>
              <a:rPr lang="en-US" sz="2800" dirty="0"/>
              <a:t>Maintaining an enthusiastic attitude, including being happy</a:t>
            </a:r>
          </a:p>
          <a:p>
            <a:r>
              <a:rPr lang="en-US" sz="2800" dirty="0"/>
              <a:t>Maintaining and using a systematic place for recording your ideas</a:t>
            </a:r>
          </a:p>
          <a:p>
            <a:r>
              <a:rPr lang="en-US" sz="2800" dirty="0"/>
              <a:t>Playing the roles of explorer, artist, judge, and lawyer</a:t>
            </a:r>
          </a:p>
          <a:p>
            <a:r>
              <a:rPr lang="en-US" sz="2800" dirty="0"/>
              <a:t>Engaging in appropriate physical exercise</a:t>
            </a:r>
          </a:p>
        </p:txBody>
      </p:sp>
    </p:spTree>
    <p:extLst>
      <p:ext uri="{BB962C8B-B14F-4D97-AF65-F5344CB8AC3E}">
        <p14:creationId xmlns:p14="http://schemas.microsoft.com/office/powerpoint/2010/main" val="34357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Establishing a Climate and Culture for Creative Thinking</a:t>
            </a:r>
          </a:p>
        </p:txBody>
      </p:sp>
      <p:sp>
        <p:nvSpPr>
          <p:cNvPr id="3" name="Content Placeholder 2"/>
          <p:cNvSpPr>
            <a:spLocks noGrp="1"/>
          </p:cNvSpPr>
          <p:nvPr>
            <p:ph idx="1"/>
          </p:nvPr>
        </p:nvSpPr>
        <p:spPr/>
        <p:txBody>
          <a:bodyPr/>
          <a:lstStyle/>
          <a:p>
            <a:pPr marL="114300" indent="0">
              <a:buNone/>
            </a:pPr>
            <a:r>
              <a:rPr lang="en-US" sz="2400" b="1" dirty="0"/>
              <a:t>Leadership Practices for Enhancing Creativity</a:t>
            </a:r>
          </a:p>
          <a:p>
            <a:r>
              <a:rPr lang="en-US" dirty="0"/>
              <a:t>Hire creative people from the outside and identify creative people from within</a:t>
            </a:r>
          </a:p>
          <a:p>
            <a:r>
              <a:rPr lang="en-US" dirty="0"/>
              <a:t>Intellectual challenge</a:t>
            </a:r>
          </a:p>
          <a:p>
            <a:r>
              <a:rPr lang="en-US" dirty="0"/>
              <a:t>Empowerment including freedom to choose the method</a:t>
            </a:r>
          </a:p>
          <a:p>
            <a:r>
              <a:rPr lang="en-US" dirty="0"/>
              <a:t>Ample supply of the right resources</a:t>
            </a:r>
          </a:p>
          <a:p>
            <a:r>
              <a:rPr lang="en-US" dirty="0"/>
              <a:t>Effective design of work groups</a:t>
            </a:r>
          </a:p>
          <a:p>
            <a:r>
              <a:rPr lang="en-US" dirty="0"/>
              <a:t>Supervisory encouragement and linking innovation to performance</a:t>
            </a:r>
          </a:p>
          <a:p>
            <a:r>
              <a:rPr lang="en-US" dirty="0"/>
              <a:t>Organizational support</a:t>
            </a:r>
          </a:p>
          <a:p>
            <a:r>
              <a:rPr lang="en-US" dirty="0"/>
              <a:t>Have favorable exchanges with creative workers</a:t>
            </a:r>
          </a:p>
          <a:p>
            <a:r>
              <a:rPr lang="en-US" dirty="0"/>
              <a:t>Give financial rewards for innovation</a:t>
            </a:r>
          </a:p>
        </p:txBody>
      </p:sp>
    </p:spTree>
    <p:extLst>
      <p:ext uri="{BB962C8B-B14F-4D97-AF65-F5344CB8AC3E}">
        <p14:creationId xmlns:p14="http://schemas.microsoft.com/office/powerpoint/2010/main" val="200486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Establishing a Climate and Culture for Creative Thinking</a:t>
            </a:r>
          </a:p>
        </p:txBody>
      </p:sp>
      <p:sp>
        <p:nvSpPr>
          <p:cNvPr id="3" name="Content Placeholder 2"/>
          <p:cNvSpPr>
            <a:spLocks noGrp="1"/>
          </p:cNvSpPr>
          <p:nvPr>
            <p:ph idx="1"/>
          </p:nvPr>
        </p:nvSpPr>
        <p:spPr/>
        <p:txBody>
          <a:bodyPr>
            <a:normAutofit fontScale="92500"/>
          </a:bodyPr>
          <a:lstStyle/>
          <a:p>
            <a:pPr marL="114300" indent="0">
              <a:buNone/>
            </a:pPr>
            <a:endParaRPr lang="en-US" sz="2400" b="1" dirty="0"/>
          </a:p>
          <a:p>
            <a:pPr marL="114300" indent="0">
              <a:buNone/>
            </a:pPr>
            <a:r>
              <a:rPr lang="en-US" sz="3200" b="1" dirty="0"/>
              <a:t>Methods of Managing Creative Workers</a:t>
            </a:r>
          </a:p>
          <a:p>
            <a:pPr marL="114300" indent="0">
              <a:buNone/>
            </a:pPr>
            <a:endParaRPr lang="en-US" sz="2800" dirty="0"/>
          </a:p>
          <a:p>
            <a:r>
              <a:rPr lang="en-US" sz="2800" dirty="0"/>
              <a:t>Give creative people tools and resources that allow their work to stand out.</a:t>
            </a:r>
          </a:p>
          <a:p>
            <a:r>
              <a:rPr lang="en-US" sz="2800" dirty="0"/>
              <a:t>Give creative people flexibility and a minimum amount of structure.</a:t>
            </a:r>
          </a:p>
          <a:p>
            <a:r>
              <a:rPr lang="en-US" sz="2800" dirty="0"/>
              <a:t>Give gentle feedback when turning down an idea.</a:t>
            </a:r>
          </a:p>
          <a:p>
            <a:r>
              <a:rPr lang="en-US" sz="2800" dirty="0"/>
              <a:t>Employ creative people to manage and evaluate creative workers.</a:t>
            </a:r>
          </a:p>
        </p:txBody>
      </p:sp>
    </p:spTree>
    <p:extLst>
      <p:ext uri="{BB962C8B-B14F-4D97-AF65-F5344CB8AC3E}">
        <p14:creationId xmlns:p14="http://schemas.microsoft.com/office/powerpoint/2010/main" val="63991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Additional Leadership Practices That Enhance Innovation</a:t>
            </a:r>
          </a:p>
        </p:txBody>
      </p:sp>
      <p:sp>
        <p:nvSpPr>
          <p:cNvPr id="3" name="Content Placeholder 2"/>
          <p:cNvSpPr>
            <a:spLocks noGrp="1"/>
          </p:cNvSpPr>
          <p:nvPr>
            <p:ph idx="1"/>
          </p:nvPr>
        </p:nvSpPr>
        <p:spPr/>
        <p:txBody>
          <a:bodyPr>
            <a:noAutofit/>
          </a:bodyPr>
          <a:lstStyle/>
          <a:p>
            <a:r>
              <a:rPr lang="en-US" sz="2800" dirty="0"/>
              <a:t>Emphasize transformational leadership if possible.</a:t>
            </a:r>
          </a:p>
          <a:p>
            <a:r>
              <a:rPr lang="en-US" sz="2800" dirty="0"/>
              <a:t>Continually pursue innovation.</a:t>
            </a:r>
          </a:p>
          <a:p>
            <a:r>
              <a:rPr lang="en-US" sz="2800" dirty="0"/>
              <a:t>Take risks and encourage risk taking.</a:t>
            </a:r>
          </a:p>
          <a:p>
            <a:r>
              <a:rPr lang="en-US" sz="2800" dirty="0"/>
              <a:t>Emphasize collaboration among employees.</a:t>
            </a:r>
          </a:p>
          <a:p>
            <a:r>
              <a:rPr lang="en-US" sz="2800" dirty="0"/>
              <a:t>Avoid innovation for its own sake.</a:t>
            </a:r>
          </a:p>
          <a:p>
            <a:r>
              <a:rPr lang="en-US" sz="2800" dirty="0"/>
              <a:t>Use loose-tight leadership.</a:t>
            </a:r>
          </a:p>
          <a:p>
            <a:r>
              <a:rPr lang="en-US" sz="2800" dirty="0"/>
              <a:t>Integrate development and production.</a:t>
            </a:r>
          </a:p>
          <a:p>
            <a:r>
              <a:rPr lang="en-US" sz="2800" dirty="0"/>
              <a:t>Recognize the hidden opportunities when products and ideas flop.</a:t>
            </a:r>
          </a:p>
          <a:p>
            <a:endParaRPr lang="en-US" sz="2800" dirty="0"/>
          </a:p>
        </p:txBody>
      </p:sp>
    </p:spTree>
    <p:extLst>
      <p:ext uri="{BB962C8B-B14F-4D97-AF65-F5344CB8AC3E}">
        <p14:creationId xmlns:p14="http://schemas.microsoft.com/office/powerpoint/2010/main" val="105993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ormAutofit lnSpcReduction="10000"/>
          </a:bodyPr>
          <a:lstStyle/>
          <a:p>
            <a:r>
              <a:rPr lang="en-US" dirty="0"/>
              <a:t>A creative leader brings forth ideas for things that did not exist previously.</a:t>
            </a:r>
          </a:p>
          <a:p>
            <a:r>
              <a:rPr lang="en-US" dirty="0"/>
              <a:t>The creative process involves five steps:  opportunity or problem recognition, immersion, incubation, insight, and verification and application.</a:t>
            </a:r>
          </a:p>
          <a:p>
            <a:r>
              <a:rPr lang="en-US" dirty="0"/>
              <a:t>Having the right characteristics improves the chances of a person being a creative problem solver and a creative leader.</a:t>
            </a:r>
          </a:p>
          <a:p>
            <a:r>
              <a:rPr lang="en-US" dirty="0"/>
              <a:t>Creativity requires overcoming traditional thinking.</a:t>
            </a:r>
          </a:p>
          <a:p>
            <a:r>
              <a:rPr lang="en-US" dirty="0"/>
              <a:t>Creative thinking can be enhanced by systematically collecting fresh ideas and brainstorming.</a:t>
            </a:r>
          </a:p>
          <a:p>
            <a:r>
              <a:rPr lang="en-US" dirty="0"/>
              <a:t>Generating creative ideas has moral implications.</a:t>
            </a:r>
          </a:p>
          <a:p>
            <a:r>
              <a:rPr lang="en-US" dirty="0"/>
              <a:t>Establishing a climate conducive to creative problem solving is a requirement of effective leadership.</a:t>
            </a:r>
          </a:p>
        </p:txBody>
      </p:sp>
    </p:spTree>
    <p:extLst>
      <p:ext uri="{BB962C8B-B14F-4D97-AF65-F5344CB8AC3E}">
        <p14:creationId xmlns:p14="http://schemas.microsoft.com/office/powerpoint/2010/main" val="152161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12007A-BA99-4BBC-AD05-94B18EC509C6}"/>
              </a:ext>
            </a:extLst>
          </p:cNvPr>
          <p:cNvSpPr/>
          <p:nvPr/>
        </p:nvSpPr>
        <p:spPr>
          <a:xfrm>
            <a:off x="0" y="898279"/>
            <a:ext cx="8412479" cy="5496376"/>
          </a:xfrm>
          <a:prstGeom prst="rect">
            <a:avLst/>
          </a:prstGeom>
        </p:spPr>
        <p:txBody>
          <a:bodyPr wrap="square">
            <a:spAutoFit/>
          </a:bodyPr>
          <a:lstStyle/>
          <a:p>
            <a:pPr algn="ct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Group Task/ Assignment  for All three Sections</a:t>
            </a: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Note: The all respective groups of three  section would submit the report for the following topics along with their recorded ppt. </a:t>
            </a:r>
          </a:p>
          <a:p>
            <a:pPr>
              <a:lnSpc>
                <a:spcPct val="107000"/>
              </a:lnSpc>
              <a:spcAft>
                <a:spcPts val="8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Section B:</a:t>
            </a:r>
            <a:r>
              <a:rPr lang="en-US" dirty="0">
                <a:latin typeface="Times New Roman" panose="02020603050405020304" pitchFamily="18" charset="0"/>
                <a:ea typeface="Calibri" panose="020F0502020204030204" pitchFamily="34" charset="0"/>
                <a:cs typeface="Times New Roman" panose="02020603050405020304" pitchFamily="18" charset="0"/>
              </a:rPr>
              <a:t> Explain the concept of “Super Leadership” &amp; suggest any Muslim country which possess true leadership, also include relevant examples from world since 1900 onwards?</a:t>
            </a: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Section C </a:t>
            </a:r>
            <a:r>
              <a:rPr lang="en-US" b="1" dirty="0"/>
              <a:t>:</a:t>
            </a:r>
            <a:r>
              <a:rPr lang="en-US" dirty="0"/>
              <a:t> Carry out an in-depth analysis of current scenario of Pakistan &amp; the current top leadership of Pakistan. What are the leadership flaws in the existing top leaders of Pakistan? Also suggest remedial measures to overcome them in future?</a:t>
            </a:r>
          </a:p>
          <a:p>
            <a:endParaRPr lang="en-US" dirty="0"/>
          </a:p>
          <a:p>
            <a:endParaRPr lang="en-US" dirty="0"/>
          </a:p>
          <a:p>
            <a:r>
              <a:rPr lang="en-US" b="1" dirty="0">
                <a:latin typeface="Times New Roman" panose="02020603050405020304" pitchFamily="18" charset="0"/>
                <a:ea typeface="Calibri" panose="020F0502020204030204" pitchFamily="34" charset="0"/>
                <a:cs typeface="Times New Roman" panose="02020603050405020304" pitchFamily="18" charset="0"/>
              </a:rPr>
              <a:t>Section D:</a:t>
            </a:r>
            <a:r>
              <a:rPr lang="en-US" dirty="0"/>
              <a:t> Suggest six biggest challenges, leadership of last hundred years across the globe have encountered?</a:t>
            </a: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3982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35E85D-EC6C-4F2C-9ACD-C32D72D3E449}"/>
              </a:ext>
            </a:extLst>
          </p:cNvPr>
          <p:cNvSpPr/>
          <p:nvPr/>
        </p:nvSpPr>
        <p:spPr>
          <a:xfrm>
            <a:off x="2039815" y="3244334"/>
            <a:ext cx="3868616" cy="923330"/>
          </a:xfrm>
          <a:prstGeom prst="rect">
            <a:avLst/>
          </a:prstGeom>
        </p:spPr>
        <p:txBody>
          <a:bodyPr wrap="square">
            <a:spAutoFit/>
          </a:bodyPr>
          <a:lstStyle/>
          <a:p>
            <a:r>
              <a:rPr lang="en-US" sz="5400" dirty="0">
                <a:latin typeface="+mj-lt"/>
              </a:rPr>
              <a:t>Thank you </a:t>
            </a:r>
          </a:p>
        </p:txBody>
      </p:sp>
    </p:spTree>
    <p:extLst>
      <p:ext uri="{BB962C8B-B14F-4D97-AF65-F5344CB8AC3E}">
        <p14:creationId xmlns:p14="http://schemas.microsoft.com/office/powerpoint/2010/main" val="297499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p>
        </p:txBody>
      </p:sp>
      <p:sp>
        <p:nvSpPr>
          <p:cNvPr id="3" name="Content Placeholder 2"/>
          <p:cNvSpPr>
            <a:spLocks noGrp="1"/>
          </p:cNvSpPr>
          <p:nvPr>
            <p:ph idx="1"/>
          </p:nvPr>
        </p:nvSpPr>
        <p:spPr/>
        <p:txBody>
          <a:bodyPr>
            <a:normAutofit/>
          </a:bodyPr>
          <a:lstStyle/>
          <a:p>
            <a:endParaRPr lang="en-US" sz="2400" dirty="0"/>
          </a:p>
          <a:p>
            <a:r>
              <a:rPr lang="en-US" sz="2400" dirty="0"/>
              <a:t>Identify the steps in the creative process.</a:t>
            </a:r>
          </a:p>
          <a:p>
            <a:r>
              <a:rPr lang="en-US" sz="2400" dirty="0"/>
              <a:t>Identify characteristics of creative problem solvers.</a:t>
            </a:r>
          </a:p>
          <a:p>
            <a:r>
              <a:rPr lang="en-US" sz="2400" dirty="0"/>
              <a:t>Be prepared to overcome traditional thinking in order to become more creative.</a:t>
            </a:r>
          </a:p>
          <a:p>
            <a:r>
              <a:rPr lang="en-US" sz="2400" dirty="0"/>
              <a:t>Describe both organizational and individual approaches to enhance creative problem solving.</a:t>
            </a:r>
          </a:p>
          <a:p>
            <a:r>
              <a:rPr lang="en-US" sz="2400" dirty="0"/>
              <a:t>Explain how the leader and the organization can establish a climate that fosters creativity.</a:t>
            </a:r>
          </a:p>
          <a:p>
            <a:r>
              <a:rPr lang="en-US" sz="2400" dirty="0"/>
              <a:t>Identify several leadership practices that contribute to organizational innovation.</a:t>
            </a:r>
          </a:p>
        </p:txBody>
      </p:sp>
    </p:spTree>
    <p:extLst>
      <p:ext uri="{BB962C8B-B14F-4D97-AF65-F5344CB8AC3E}">
        <p14:creationId xmlns:p14="http://schemas.microsoft.com/office/powerpoint/2010/main" val="404739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Creativity and Innovation</a:t>
            </a:r>
          </a:p>
        </p:txBody>
      </p:sp>
      <p:sp>
        <p:nvSpPr>
          <p:cNvPr id="3" name="Content Placeholder 2"/>
          <p:cNvSpPr>
            <a:spLocks noGrp="1"/>
          </p:cNvSpPr>
          <p:nvPr>
            <p:ph idx="1"/>
          </p:nvPr>
        </p:nvSpPr>
        <p:spPr/>
        <p:txBody>
          <a:bodyPr>
            <a:noAutofit/>
          </a:bodyPr>
          <a:lstStyle/>
          <a:p>
            <a:r>
              <a:rPr lang="en-US" sz="2800" b="1" dirty="0"/>
              <a:t>Creativity</a:t>
            </a:r>
            <a:r>
              <a:rPr lang="en-US" sz="2800" dirty="0"/>
              <a:t> is the production of novel and useful ideas.</a:t>
            </a:r>
          </a:p>
          <a:p>
            <a:endParaRPr lang="en-US" sz="2800" b="1" dirty="0"/>
          </a:p>
          <a:p>
            <a:r>
              <a:rPr lang="en-US" sz="2800" b="1" dirty="0"/>
              <a:t>Innovation</a:t>
            </a:r>
            <a:r>
              <a:rPr lang="en-US" sz="2800" dirty="0"/>
              <a:t> refers to the creation of new ideas and their implementation.</a:t>
            </a:r>
          </a:p>
          <a:p>
            <a:endParaRPr lang="en-US" sz="2800" b="1" dirty="0"/>
          </a:p>
          <a:p>
            <a:r>
              <a:rPr lang="en-US" sz="2800" b="1" dirty="0"/>
              <a:t>Organizational Creativity</a:t>
            </a:r>
            <a:r>
              <a:rPr lang="en-US" sz="2800" dirty="0"/>
              <a:t> is the creation of a valuable, useful new product, service, idea, procedure, or process by individuals working together in a complex social system.</a:t>
            </a:r>
          </a:p>
        </p:txBody>
      </p:sp>
    </p:spTree>
    <p:extLst>
      <p:ext uri="{BB962C8B-B14F-4D97-AF65-F5344CB8AC3E}">
        <p14:creationId xmlns:p14="http://schemas.microsoft.com/office/powerpoint/2010/main" val="356825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the Creative Process</a:t>
            </a:r>
          </a:p>
        </p:txBody>
      </p:sp>
      <p:pic>
        <p:nvPicPr>
          <p:cNvPr id="4" name="Content Placeholder 3" descr="Figure 11.1.jpg"/>
          <p:cNvPicPr>
            <a:picLocks noGrp="1" noChangeAspect="1"/>
          </p:cNvPicPr>
          <p:nvPr>
            <p:ph idx="1"/>
          </p:nvPr>
        </p:nvPicPr>
        <p:blipFill>
          <a:blip r:embed="rId2" cstate="print"/>
          <a:stretch>
            <a:fillRect/>
          </a:stretch>
        </p:blipFill>
        <p:spPr>
          <a:xfrm>
            <a:off x="457200" y="2655518"/>
            <a:ext cx="7620000" cy="2689963"/>
          </a:xfrm>
        </p:spPr>
      </p:pic>
    </p:spTree>
    <p:extLst>
      <p:ext uri="{BB962C8B-B14F-4D97-AF65-F5344CB8AC3E}">
        <p14:creationId xmlns:p14="http://schemas.microsoft.com/office/powerpoint/2010/main" val="214214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D7176D-9B0D-4AC8-81A2-9580506AB772}"/>
              </a:ext>
            </a:extLst>
          </p:cNvPr>
          <p:cNvSpPr/>
          <p:nvPr/>
        </p:nvSpPr>
        <p:spPr>
          <a:xfrm>
            <a:off x="154745" y="182880"/>
            <a:ext cx="8285870" cy="6862520"/>
          </a:xfrm>
          <a:prstGeom prst="rect">
            <a:avLst/>
          </a:prstGeom>
        </p:spPr>
        <p:txBody>
          <a:bodyPr wrap="square">
            <a:spAutoFit/>
          </a:bodyPr>
          <a:lstStyle/>
          <a:p>
            <a:pPr algn="ctr">
              <a:lnSpc>
                <a:spcPct val="107000"/>
              </a:lnSpc>
              <a:spcAft>
                <a:spcPts val="800"/>
              </a:spcAft>
            </a:pPr>
            <a:r>
              <a:rPr lang="en-US" sz="3200" b="1" u="sng" dirty="0">
                <a:latin typeface="+mj-lt"/>
                <a:ea typeface="Calibri" panose="020F0502020204030204" pitchFamily="34" charset="0"/>
                <a:cs typeface="Times New Roman" panose="02020603050405020304" pitchFamily="18" charset="0"/>
              </a:rPr>
              <a:t>QUIZ# 2</a:t>
            </a:r>
            <a:endParaRPr lang="en-US" sz="1600" u="sng"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Note: Before attempting this quiz recall that a true leader is always an honest human being so without using any electronic means do attempt this quiz.</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It will be instructive to share solutions with other classmates; for one thing, it helps to determine if your alternative use was not mentioned, or rarely mentioned, by others. Infrequent mention suggests a higher degree of imagination, although not necessarily practicality.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Creativity/Innovation </a:t>
            </a:r>
            <a:r>
              <a:rPr lang="en-US" sz="1600" b="1" dirty="0">
                <a:latin typeface="Calibri" panose="020F0502020204030204" pitchFamily="34"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A standard technique for developing creativity is to find multiple uses for ordinary objects. In other words, the person doing the exercise is requested to go beyond conventional thinking in visualizing potential uses for a standard object. The point of the exercise is to develop skill in thinking flexibly. A basic example is that a soup bowl might also be used as a flower pot or paper weight. Working alone or using group brainstorming, identify about six potential uses for the following objects: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A paperclip*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A plastic tennis ball container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A shopping cart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An e-mail address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5. A pickup truck that no longer runs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237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Creative Leaders</a:t>
            </a:r>
          </a:p>
        </p:txBody>
      </p:sp>
      <p:sp>
        <p:nvSpPr>
          <p:cNvPr id="3" name="Content Placeholder 2"/>
          <p:cNvSpPr>
            <a:spLocks noGrp="1"/>
          </p:cNvSpPr>
          <p:nvPr>
            <p:ph idx="1"/>
          </p:nvPr>
        </p:nvSpPr>
        <p:spPr/>
        <p:txBody>
          <a:bodyPr>
            <a:noAutofit/>
          </a:bodyPr>
          <a:lstStyle/>
          <a:p>
            <a:r>
              <a:rPr lang="en-US" sz="2000" b="1" dirty="0"/>
              <a:t>KNOWLEDGE</a:t>
            </a:r>
          </a:p>
          <a:p>
            <a:pPr lvl="1"/>
            <a:r>
              <a:rPr lang="en-US" dirty="0"/>
              <a:t>Knowledgeable about a wide range of information</a:t>
            </a:r>
          </a:p>
          <a:p>
            <a:r>
              <a:rPr lang="en-US" sz="2000" b="1" dirty="0"/>
              <a:t>COGNITIVE ABILITIES</a:t>
            </a:r>
          </a:p>
          <a:p>
            <a:pPr lvl="1"/>
            <a:r>
              <a:rPr lang="en-US" dirty="0"/>
              <a:t>Highly intelligent</a:t>
            </a:r>
          </a:p>
          <a:p>
            <a:pPr lvl="1"/>
            <a:r>
              <a:rPr lang="en-US" dirty="0"/>
              <a:t>Intellectually curious</a:t>
            </a:r>
          </a:p>
          <a:p>
            <a:pPr lvl="1"/>
            <a:r>
              <a:rPr lang="en-US" dirty="0"/>
              <a:t>Able to think divergently</a:t>
            </a:r>
          </a:p>
          <a:p>
            <a:r>
              <a:rPr lang="en-US" sz="2000" b="1" dirty="0"/>
              <a:t>PERSONALITY</a:t>
            </a:r>
          </a:p>
          <a:p>
            <a:pPr lvl="1"/>
            <a:r>
              <a:rPr lang="en-US" dirty="0"/>
              <a:t>Nonconformist</a:t>
            </a:r>
          </a:p>
          <a:p>
            <a:pPr lvl="1"/>
            <a:r>
              <a:rPr lang="en-US" dirty="0"/>
              <a:t>Self-confident</a:t>
            </a:r>
          </a:p>
          <a:p>
            <a:pPr lvl="1"/>
            <a:r>
              <a:rPr lang="en-US" dirty="0"/>
              <a:t>Thrill-seeking</a:t>
            </a:r>
          </a:p>
          <a:p>
            <a:pPr lvl="1"/>
            <a:r>
              <a:rPr lang="en-US" dirty="0"/>
              <a:t>Energetic</a:t>
            </a:r>
          </a:p>
          <a:p>
            <a:pPr lvl="1"/>
            <a:r>
              <a:rPr lang="en-US" dirty="0"/>
              <a:t>Persistent </a:t>
            </a:r>
          </a:p>
          <a:p>
            <a:r>
              <a:rPr lang="en-US" sz="2000" b="1" dirty="0"/>
              <a:t>PASSION FOR THE TASK AND THE EXPERIENCE OF FLOW</a:t>
            </a:r>
          </a:p>
          <a:p>
            <a:pPr lvl="1"/>
            <a:endParaRPr lang="en-US" dirty="0"/>
          </a:p>
        </p:txBody>
      </p:sp>
    </p:spTree>
    <p:extLst>
      <p:ext uri="{BB962C8B-B14F-4D97-AF65-F5344CB8AC3E}">
        <p14:creationId xmlns:p14="http://schemas.microsoft.com/office/powerpoint/2010/main" val="349264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Overcoming Traditional Thinking as a Creative Strategy</a:t>
            </a:r>
          </a:p>
        </p:txBody>
      </p:sp>
      <p:sp>
        <p:nvSpPr>
          <p:cNvPr id="3" name="Content Placeholder 2"/>
          <p:cNvSpPr>
            <a:spLocks noGrp="1"/>
          </p:cNvSpPr>
          <p:nvPr>
            <p:ph idx="1"/>
          </p:nvPr>
        </p:nvSpPr>
        <p:spPr/>
        <p:txBody>
          <a:bodyPr>
            <a:noAutofit/>
          </a:bodyPr>
          <a:lstStyle/>
          <a:p>
            <a:r>
              <a:rPr lang="en-US" sz="2400" dirty="0"/>
              <a:t>Creative problem solving requires an ability to overcome traditional thinking.</a:t>
            </a:r>
          </a:p>
          <a:p>
            <a:r>
              <a:rPr lang="en-US" sz="2400" dirty="0"/>
              <a:t>Traditional thinking generally refers to a standard and frequent way of finding a solution to a problem.</a:t>
            </a:r>
          </a:p>
          <a:p>
            <a:r>
              <a:rPr lang="en-US" sz="2400" dirty="0"/>
              <a:t>Central task in becoming creative is to break down rigid thinking that blocks new ideas.</a:t>
            </a:r>
          </a:p>
          <a:p>
            <a:pPr lvl="1"/>
            <a:r>
              <a:rPr lang="en-US" i="1" dirty="0"/>
              <a:t>“Thinking outside the box”</a:t>
            </a:r>
            <a:endParaRPr lang="en-US" dirty="0"/>
          </a:p>
          <a:p>
            <a:r>
              <a:rPr lang="en-US" sz="2400" dirty="0"/>
              <a:t>Do keep in mind, however, that group members need to know just how far they can venture from routine thinking.</a:t>
            </a:r>
          </a:p>
          <a:p>
            <a:pPr lvl="1"/>
            <a:r>
              <a:rPr lang="en-US" dirty="0"/>
              <a:t>Effective leaders establish parameters; even for their creative thinkers.</a:t>
            </a:r>
          </a:p>
        </p:txBody>
      </p:sp>
    </p:spTree>
    <p:extLst>
      <p:ext uri="{BB962C8B-B14F-4D97-AF65-F5344CB8AC3E}">
        <p14:creationId xmlns:p14="http://schemas.microsoft.com/office/powerpoint/2010/main" val="420315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57727E-F2D8-4DAF-AB52-E3DF4481FDE2}"/>
              </a:ext>
            </a:extLst>
          </p:cNvPr>
          <p:cNvSpPr/>
          <p:nvPr/>
        </p:nvSpPr>
        <p:spPr>
          <a:xfrm>
            <a:off x="457199" y="1094326"/>
            <a:ext cx="7716130" cy="4431983"/>
          </a:xfrm>
          <a:prstGeom prst="rect">
            <a:avLst/>
          </a:prstGeom>
        </p:spPr>
        <p:txBody>
          <a:bodyPr wrap="square">
            <a:spAutoFit/>
          </a:bodyPr>
          <a:lstStyle/>
          <a:p>
            <a:r>
              <a:rPr lang="en-US" sz="4000" b="1" dirty="0"/>
              <a:t>Individual Task /Assignment</a:t>
            </a:r>
          </a:p>
          <a:p>
            <a:endParaRPr lang="en-US" b="1" dirty="0"/>
          </a:p>
          <a:p>
            <a:r>
              <a:rPr lang="en-US" sz="2000" b="1" dirty="0"/>
              <a:t>HBR Reading 1: What Leaders Really Do</a:t>
            </a:r>
          </a:p>
          <a:p>
            <a:r>
              <a:rPr lang="en-US" sz="2000" b="1" dirty="0"/>
              <a:t>by John P.Kotter</a:t>
            </a:r>
          </a:p>
          <a:p>
            <a:endParaRPr lang="en-US" b="1" dirty="0"/>
          </a:p>
          <a:p>
            <a:r>
              <a:rPr lang="en-US" dirty="0"/>
              <a:t>Note: Attempt the above HBR reading with the one page one side summary, the same you did for The Speed of Trust</a:t>
            </a:r>
          </a:p>
          <a:p>
            <a:endParaRPr lang="en-US" dirty="0"/>
          </a:p>
          <a:p>
            <a:endParaRPr lang="en-US" dirty="0"/>
          </a:p>
          <a:p>
            <a:r>
              <a:rPr lang="en-US" sz="2000" b="1" dirty="0"/>
              <a:t>HBR Case Study  2 : Big Shoes to Fill</a:t>
            </a:r>
          </a:p>
          <a:p>
            <a:r>
              <a:rPr lang="en-US" sz="2000" b="1" dirty="0"/>
              <a:t>By Michael Beer</a:t>
            </a:r>
          </a:p>
          <a:p>
            <a:r>
              <a:rPr lang="en-US" dirty="0"/>
              <a:t>Note: After the thorough reading of the provided case study provide the solution against the questions asked at the end of the case study. </a:t>
            </a:r>
          </a:p>
          <a:p>
            <a:endParaRPr lang="en-US" dirty="0"/>
          </a:p>
        </p:txBody>
      </p:sp>
    </p:spTree>
    <p:extLst>
      <p:ext uri="{BB962C8B-B14F-4D97-AF65-F5344CB8AC3E}">
        <p14:creationId xmlns:p14="http://schemas.microsoft.com/office/powerpoint/2010/main" val="90095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Organizational Methods to Enhance Creativity</a:t>
            </a:r>
          </a:p>
        </p:txBody>
      </p:sp>
      <p:sp>
        <p:nvSpPr>
          <p:cNvPr id="3" name="Content Placeholder 2"/>
          <p:cNvSpPr>
            <a:spLocks noGrp="1"/>
          </p:cNvSpPr>
          <p:nvPr>
            <p:ph idx="1"/>
          </p:nvPr>
        </p:nvSpPr>
        <p:spPr/>
        <p:txBody>
          <a:bodyPr/>
          <a:lstStyle/>
          <a:p>
            <a:r>
              <a:rPr lang="en-US" b="1" dirty="0"/>
              <a:t>Systematically Collecting Fresh Ideas</a:t>
            </a:r>
          </a:p>
          <a:p>
            <a:pPr lvl="1"/>
            <a:r>
              <a:rPr lang="en-US" dirty="0"/>
              <a:t>Employees furnish ideas into a company database</a:t>
            </a:r>
          </a:p>
          <a:p>
            <a:r>
              <a:rPr lang="en-US" b="1" dirty="0"/>
              <a:t>Brainstorming</a:t>
            </a:r>
          </a:p>
          <a:p>
            <a:pPr lvl="1"/>
            <a:r>
              <a:rPr lang="en-US" dirty="0"/>
              <a:t>Generate Quantity – Avoid Criticism – Combine and Improve on Previous Ideas – Combine and Improve on Previous Ideas</a:t>
            </a:r>
          </a:p>
          <a:p>
            <a:r>
              <a:rPr lang="en-US" b="1" dirty="0"/>
              <a:t>Using the Pet-Peeve Technique</a:t>
            </a:r>
          </a:p>
          <a:p>
            <a:pPr lvl="1"/>
            <a:r>
              <a:rPr lang="en-US" dirty="0"/>
              <a:t>Identifying all potential complaints from anyone who interacts with the group</a:t>
            </a:r>
          </a:p>
          <a:p>
            <a:pPr lvl="1"/>
            <a:r>
              <a:rPr lang="en-US" dirty="0"/>
              <a:t>Value comes from helping group improve its work processes</a:t>
            </a:r>
          </a:p>
          <a:p>
            <a:r>
              <a:rPr lang="en-US" b="1" dirty="0"/>
              <a:t>Equipping a Kitchen for the Mind</a:t>
            </a:r>
            <a:endParaRPr lang="en-US" dirty="0"/>
          </a:p>
          <a:p>
            <a:pPr lvl="1"/>
            <a:r>
              <a:rPr lang="en-US" dirty="0"/>
              <a:t>Allocating and stocking a specific space designed to nurture creativity – “</a:t>
            </a:r>
            <a:r>
              <a:rPr lang="en-US" i="1" dirty="0"/>
              <a:t>a creativity room</a:t>
            </a:r>
            <a:r>
              <a:rPr lang="en-US" dirty="0"/>
              <a:t>”</a:t>
            </a:r>
          </a:p>
        </p:txBody>
      </p:sp>
    </p:spTree>
    <p:extLst>
      <p:ext uri="{BB962C8B-B14F-4D97-AF65-F5344CB8AC3E}">
        <p14:creationId xmlns:p14="http://schemas.microsoft.com/office/powerpoint/2010/main" val="2041458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675</TotalTime>
  <Words>1414</Words>
  <Application>Microsoft Office PowerPoint</Application>
  <PresentationFormat>On-screen Show (4:3)</PresentationFormat>
  <Paragraphs>139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Times New Roman</vt:lpstr>
      <vt:lpstr>Adjacency</vt:lpstr>
      <vt:lpstr>Chapter Eleven Creativity, Innovation, and Leadership</vt:lpstr>
      <vt:lpstr>Learning Objectives</vt:lpstr>
      <vt:lpstr>Creativity and Innovation</vt:lpstr>
      <vt:lpstr>Steps in the Creative Process</vt:lpstr>
      <vt:lpstr>PowerPoint Presentation</vt:lpstr>
      <vt:lpstr>Characteristics of Creative Leaders</vt:lpstr>
      <vt:lpstr>Overcoming Traditional Thinking as a Creative Strategy</vt:lpstr>
      <vt:lpstr>PowerPoint Presentation</vt:lpstr>
      <vt:lpstr>Organizational Methods to Enhance Creativity</vt:lpstr>
      <vt:lpstr>PowerPoint Presentation</vt:lpstr>
      <vt:lpstr>Self-Help Techniques to Enhance Creative Problem Solving</vt:lpstr>
      <vt:lpstr>Establishing a Climate and Culture for Creative Thinking</vt:lpstr>
      <vt:lpstr>Establishing a Climate and Culture for Creative Thinking</vt:lpstr>
      <vt:lpstr>Additional Leadership Practices That Enhance Innovation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Eleven Creativity, Innovation, and Leadership</dc:title>
  <dc:creator>Jane Murtaugh</dc:creator>
  <cp:lastModifiedBy>user</cp:lastModifiedBy>
  <cp:revision>35</cp:revision>
  <dcterms:created xsi:type="dcterms:W3CDTF">2011-10-29T01:10:12Z</dcterms:created>
  <dcterms:modified xsi:type="dcterms:W3CDTF">2020-06-03T06:02:57Z</dcterms:modified>
</cp:coreProperties>
</file>