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5"/>
  </p:notesMasterIdLst>
  <p:sldIdLst>
    <p:sldId id="1370" r:id="rId2"/>
    <p:sldId id="256" r:id="rId3"/>
    <p:sldId id="257" r:id="rId4"/>
    <p:sldId id="258" r:id="rId5"/>
    <p:sldId id="259" r:id="rId6"/>
    <p:sldId id="264" r:id="rId7"/>
    <p:sldId id="265" r:id="rId8"/>
    <p:sldId id="260" r:id="rId9"/>
    <p:sldId id="266" r:id="rId10"/>
    <p:sldId id="261" r:id="rId11"/>
    <p:sldId id="262" r:id="rId12"/>
    <p:sldId id="267" r:id="rId13"/>
    <p:sldId id="263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CC1E1-C43B-4EC1-9F39-778E0E10B23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5A428-8906-457D-A8D4-4509CB31D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lecture  of CS-Leadership Strategies Course that is requirement of Computer Science Degree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2D220-9688-473C-BF35-629F63FA6E9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31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4/25/2020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89" y="747711"/>
            <a:ext cx="1939290" cy="19507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8372" y="5891978"/>
            <a:ext cx="835572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/>
              <a:t>University of Engineering and Technology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210" y="3389587"/>
            <a:ext cx="8213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 STRATEGIES 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Department of Computer Science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Instructor Name: Ms. Maryam Farooq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EED08FF-8FAC-4049-A0E2-CFDB739F1D4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0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4"/>
    </mc:Choice>
    <mc:Fallback xmlns="">
      <p:transition spd="slow" advTm="9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Overcoming Cross-Cultural Communication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 sensitive to the fact that cross-cultural communication barriers exist.</a:t>
            </a:r>
          </a:p>
          <a:p>
            <a:r>
              <a:rPr lang="en-US" dirty="0"/>
              <a:t>Challenge your cultural assumptions.</a:t>
            </a:r>
          </a:p>
          <a:p>
            <a:r>
              <a:rPr lang="en-US" dirty="0"/>
              <a:t>Show respect for all workers.</a:t>
            </a:r>
          </a:p>
          <a:p>
            <a:r>
              <a:rPr lang="en-US" dirty="0"/>
              <a:t>Use straightforward language, and speak slowly and clearly.</a:t>
            </a:r>
          </a:p>
          <a:p>
            <a:r>
              <a:rPr lang="en-US" dirty="0"/>
              <a:t>Look for signs of misunderstanding when your language is not the listener’s native language.</a:t>
            </a:r>
          </a:p>
          <a:p>
            <a:r>
              <a:rPr lang="en-US" dirty="0"/>
              <a:t>When the situation is appropriate, speak in the language of the people from another culture.</a:t>
            </a:r>
          </a:p>
          <a:p>
            <a:r>
              <a:rPr lang="en-US" dirty="0"/>
              <a:t>Observe cross-cultural differences in etiquette.</a:t>
            </a:r>
          </a:p>
          <a:p>
            <a:r>
              <a:rPr lang="en-US" dirty="0"/>
              <a:t>Do not be diverted by style, accent, grammar, or personal appearance.</a:t>
            </a:r>
          </a:p>
          <a:p>
            <a:r>
              <a:rPr lang="en-US" dirty="0"/>
              <a:t>Avoid racial or ethnic identification except when it is essential to communication.</a:t>
            </a:r>
          </a:p>
          <a:p>
            <a:r>
              <a:rPr lang="en-US" dirty="0"/>
              <a:t>Be sensitive to differences in nonverbal communication.</a:t>
            </a:r>
          </a:p>
          <a:p>
            <a:r>
              <a:rPr lang="en-US" dirty="0"/>
              <a:t>Be attentive to individual differences in appearance.</a:t>
            </a:r>
          </a:p>
        </p:txBody>
      </p:sp>
    </p:spTree>
    <p:extLst>
      <p:ext uri="{BB962C8B-B14F-4D97-AF65-F5344CB8AC3E}">
        <p14:creationId xmlns:p14="http://schemas.microsoft.com/office/powerpoint/2010/main" val="390972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Leader’s Role in Resolving Conflict and Negotiating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Conflict Management Styles</a:t>
            </a:r>
          </a:p>
          <a:p>
            <a:pPr lvl="1"/>
            <a:r>
              <a:rPr lang="en-US" sz="2200" b="1" dirty="0"/>
              <a:t>Competitive Style </a:t>
            </a:r>
            <a:r>
              <a:rPr lang="en-US" sz="2200" dirty="0"/>
              <a:t>– Desire to achieve one’s own goals at the expense of the other party, or to dominate.</a:t>
            </a:r>
          </a:p>
          <a:p>
            <a:pPr lvl="1"/>
            <a:r>
              <a:rPr lang="en-US" sz="2200" b="1" dirty="0"/>
              <a:t>Accommodative Style </a:t>
            </a:r>
            <a:r>
              <a:rPr lang="en-US" sz="2200" dirty="0"/>
              <a:t>– Favors appeasement, or satisfying the other’s concerns without taking care of one’s own.</a:t>
            </a:r>
          </a:p>
          <a:p>
            <a:pPr lvl="1"/>
            <a:r>
              <a:rPr lang="en-US" sz="2200" b="1" dirty="0"/>
              <a:t>Sharing Style </a:t>
            </a:r>
            <a:r>
              <a:rPr lang="en-US" sz="2200" dirty="0"/>
              <a:t>– Prefers moderate but incomplete satisfaction for both parties, resulting in a compromise.</a:t>
            </a:r>
          </a:p>
          <a:p>
            <a:pPr lvl="1"/>
            <a:r>
              <a:rPr lang="en-US" sz="2200" b="1" dirty="0"/>
              <a:t>Collaborative Style </a:t>
            </a:r>
            <a:r>
              <a:rPr lang="en-US" sz="2200" dirty="0"/>
              <a:t>– reflects a desire to fully satisfy the desires of both parties.</a:t>
            </a:r>
          </a:p>
          <a:p>
            <a:pPr lvl="1"/>
            <a:r>
              <a:rPr lang="en-US" sz="2200" b="1" dirty="0"/>
              <a:t>Avoidant Style </a:t>
            </a:r>
            <a:r>
              <a:rPr lang="en-US" sz="2200" dirty="0"/>
              <a:t>– combines lack of cooperation and unassertiveness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72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Negotiating &amp; Bargaining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Listen First to Investigate What the Other Side Wants</a:t>
            </a:r>
          </a:p>
          <a:p>
            <a:endParaRPr lang="en-US" sz="2800" dirty="0"/>
          </a:p>
          <a:p>
            <a:r>
              <a:rPr lang="en-US" sz="2800" dirty="0"/>
              <a:t>Being with a Plausible Demand or Offer</a:t>
            </a:r>
          </a:p>
          <a:p>
            <a:endParaRPr lang="en-US" sz="2800" dirty="0"/>
          </a:p>
          <a:p>
            <a:r>
              <a:rPr lang="en-US" sz="2800" dirty="0"/>
              <a:t>Focus on Interests, Not Positions</a:t>
            </a:r>
          </a:p>
          <a:p>
            <a:endParaRPr lang="en-US" sz="2800" dirty="0"/>
          </a:p>
          <a:p>
            <a:r>
              <a:rPr lang="en-US" sz="2800" dirty="0"/>
              <a:t>Be Sensitive to International Differences in Negotiating Style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253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Effective leaders are effective communicators.</a:t>
            </a:r>
          </a:p>
          <a:p>
            <a:r>
              <a:rPr lang="en-US" dirty="0"/>
              <a:t>Leaders may develop inspirational and powerful speaking and writing by following a set of suggestions.</a:t>
            </a:r>
          </a:p>
          <a:p>
            <a:r>
              <a:rPr lang="en-US" dirty="0"/>
              <a:t>A power-oriented linguistic style is one way to communicate with inspiration and power.</a:t>
            </a:r>
          </a:p>
          <a:p>
            <a:r>
              <a:rPr lang="en-US" dirty="0"/>
              <a:t>Leaders can improve their communication by following principles of persuasion.</a:t>
            </a:r>
          </a:p>
          <a:p>
            <a:r>
              <a:rPr lang="en-US" dirty="0"/>
              <a:t>Leaders can enhance their communication skills by developing their use of nonverbal communication.</a:t>
            </a:r>
          </a:p>
          <a:p>
            <a:r>
              <a:rPr lang="en-US" dirty="0"/>
              <a:t>Overcoming cross-cultural communication barriers is another leadership challenge.</a:t>
            </a:r>
          </a:p>
          <a:p>
            <a:r>
              <a:rPr lang="en-US" dirty="0"/>
              <a:t>Leaders must also be skilled in conflict management and negotiations.</a:t>
            </a:r>
          </a:p>
        </p:txBody>
      </p:sp>
    </p:spTree>
    <p:extLst>
      <p:ext uri="{BB962C8B-B14F-4D97-AF65-F5344CB8AC3E}">
        <p14:creationId xmlns:p14="http://schemas.microsoft.com/office/powerpoint/2010/main" val="65444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Chapter Twelve</a:t>
            </a:r>
            <a:br>
              <a:rPr lang="en-US" sz="5400" b="1" dirty="0"/>
            </a:br>
            <a:r>
              <a:rPr lang="en-US" sz="5400" dirty="0"/>
              <a:t>Communication &amp; Conflict Resolution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  <a:p>
            <a:r>
              <a:rPr lang="en-US" dirty="0"/>
              <a:t>Andrew J. DuBrin,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428381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leaders use communication networks to accomplish their tasks.</a:t>
            </a:r>
          </a:p>
          <a:p>
            <a:r>
              <a:rPr lang="en-US" dirty="0"/>
              <a:t>Describe the basics of inspirational and emotion-provoking communication.</a:t>
            </a:r>
          </a:p>
          <a:p>
            <a:r>
              <a:rPr lang="en-US" dirty="0"/>
              <a:t>Describe key features of a power-oriented linguistic style.</a:t>
            </a:r>
          </a:p>
          <a:p>
            <a:r>
              <a:rPr lang="en-US" dirty="0"/>
              <a:t>Describe he six basic principles of persuasion.</a:t>
            </a:r>
          </a:p>
          <a:p>
            <a:r>
              <a:rPr lang="en-US" dirty="0"/>
              <a:t>Describe the challenge of selective listening, and the basics of making the rounds.</a:t>
            </a:r>
          </a:p>
          <a:p>
            <a:r>
              <a:rPr lang="en-US" dirty="0"/>
              <a:t>Be sensitive to the importance of overcoming cross-cultural barriers to communication.</a:t>
            </a:r>
          </a:p>
          <a:p>
            <a:r>
              <a:rPr lang="en-US" dirty="0"/>
              <a:t>Identify basic approaches to resolving conflict and negotiating.</a:t>
            </a:r>
          </a:p>
        </p:txBody>
      </p:sp>
    </p:spTree>
    <p:extLst>
      <p:ext uri="{BB962C8B-B14F-4D97-AF65-F5344CB8AC3E}">
        <p14:creationId xmlns:p14="http://schemas.microsoft.com/office/powerpoint/2010/main" val="215692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 Networks for Leaders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Face-to-Face Communication Networks</a:t>
            </a:r>
          </a:p>
          <a:p>
            <a:pPr lvl="1"/>
            <a:r>
              <a:rPr lang="en-US" sz="2800" dirty="0"/>
              <a:t>Peer Leadership Network</a:t>
            </a:r>
          </a:p>
          <a:p>
            <a:pPr lvl="1"/>
            <a:r>
              <a:rPr lang="en-US" sz="2800" dirty="0"/>
              <a:t>Operational Network</a:t>
            </a:r>
          </a:p>
          <a:p>
            <a:pPr lvl="1"/>
            <a:r>
              <a:rPr lang="en-US" sz="2800" dirty="0"/>
              <a:t>Personal Networks</a:t>
            </a:r>
          </a:p>
          <a:p>
            <a:pPr lvl="1"/>
            <a:r>
              <a:rPr lang="en-US" sz="2800" dirty="0"/>
              <a:t>Strategic Networks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Social Media Networks</a:t>
            </a:r>
          </a:p>
          <a:p>
            <a:pPr lvl="1"/>
            <a:r>
              <a:rPr lang="en-US" sz="2800" dirty="0"/>
              <a:t>Strong versus Weak Ties</a:t>
            </a:r>
          </a:p>
          <a:p>
            <a:pPr lvl="1"/>
            <a:r>
              <a:rPr lang="en-US" sz="2800" dirty="0"/>
              <a:t>Direct versus Indirect Ties</a:t>
            </a:r>
          </a:p>
        </p:txBody>
      </p:sp>
    </p:spTree>
    <p:extLst>
      <p:ext uri="{BB962C8B-B14F-4D97-AF65-F5344CB8AC3E}">
        <p14:creationId xmlns:p14="http://schemas.microsoft.com/office/powerpoint/2010/main" val="398656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Inspirational and Powerful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Speaking and Writing</a:t>
            </a:r>
          </a:p>
          <a:p>
            <a:pPr lvl="1"/>
            <a:r>
              <a:rPr lang="en-US" dirty="0"/>
              <a:t>Be Credible</a:t>
            </a:r>
          </a:p>
          <a:p>
            <a:pPr lvl="1"/>
            <a:r>
              <a:rPr lang="en-US" dirty="0"/>
              <a:t>Gear Your Message to the Learner</a:t>
            </a:r>
          </a:p>
          <a:p>
            <a:pPr lvl="1"/>
            <a:r>
              <a:rPr lang="en-US" dirty="0"/>
              <a:t>Sell Group Members on the Benefits of Your Suggestions</a:t>
            </a:r>
          </a:p>
          <a:p>
            <a:pPr lvl="1"/>
            <a:r>
              <a:rPr lang="en-US" dirty="0"/>
              <a:t>Use Heavy-Impact and Emotion-Provoking Words</a:t>
            </a:r>
          </a:p>
          <a:p>
            <a:pPr lvl="1"/>
            <a:r>
              <a:rPr lang="en-US" dirty="0"/>
              <a:t>Use Anecdotes to Communicate Meaning</a:t>
            </a:r>
          </a:p>
          <a:p>
            <a:pPr lvl="1"/>
            <a:r>
              <a:rPr lang="en-US" dirty="0"/>
              <a:t>Back Up Conclusions with Data</a:t>
            </a:r>
          </a:p>
          <a:p>
            <a:pPr lvl="1"/>
            <a:r>
              <a:rPr lang="en-US" dirty="0"/>
              <a:t>Minimize Language Errors, Junk Words, &amp; Vocalized Pauses</a:t>
            </a:r>
          </a:p>
          <a:p>
            <a:pPr lvl="1"/>
            <a:r>
              <a:rPr lang="en-US" dirty="0"/>
              <a:t>Use Business Jargon in Appropriate Doses</a:t>
            </a:r>
          </a:p>
          <a:p>
            <a:pPr lvl="1"/>
            <a:r>
              <a:rPr lang="en-US" dirty="0"/>
              <a:t>Write Crisp and Clear Memos, Letters, &amp; Reports that Include a Front-Loaded Message</a:t>
            </a:r>
          </a:p>
          <a:p>
            <a:pPr lvl="1"/>
            <a:r>
              <a:rPr lang="en-US" dirty="0"/>
              <a:t>Use a Power-Oriented Linguistic Style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Inspirational and Powerful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Six Basic Principles of Persuasion</a:t>
            </a:r>
          </a:p>
          <a:p>
            <a:pPr lvl="1"/>
            <a:r>
              <a:rPr lang="en-US" i="1" dirty="0"/>
              <a:t>Liking</a:t>
            </a:r>
            <a:r>
              <a:rPr lang="en-US" dirty="0"/>
              <a:t>:  People Like Those Who Like Them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Reciprocity</a:t>
            </a:r>
            <a:r>
              <a:rPr lang="en-US" dirty="0"/>
              <a:t>:  People Repay in Kind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Social Proof</a:t>
            </a:r>
            <a:r>
              <a:rPr lang="en-US" dirty="0"/>
              <a:t>:  People Follow the Lead of Similar Others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Consistency</a:t>
            </a:r>
            <a:r>
              <a:rPr lang="en-US" dirty="0"/>
              <a:t>:  People Alight with Their Clear Commitments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Authority</a:t>
            </a:r>
            <a:r>
              <a:rPr lang="en-US" dirty="0"/>
              <a:t>:  People Defer to Experts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Scarcity</a:t>
            </a:r>
            <a:r>
              <a:rPr lang="en-US" dirty="0"/>
              <a:t>:  People Want More of What They Can Have Less Of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0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Inspirational and Powerful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Nonverbal Communication including Videoconferencing &amp; Telepresence</a:t>
            </a:r>
            <a:endParaRPr lang="en-US" sz="2800" dirty="0"/>
          </a:p>
          <a:p>
            <a:pPr lvl="1"/>
            <a:endParaRPr lang="en-US" dirty="0"/>
          </a:p>
          <a:p>
            <a:pPr lvl="1"/>
            <a:r>
              <a:rPr lang="en-US" sz="2400" dirty="0"/>
              <a:t>Use Perfect Posture</a:t>
            </a:r>
          </a:p>
          <a:p>
            <a:pPr lvl="1"/>
            <a:r>
              <a:rPr lang="en-US" sz="2400" dirty="0"/>
              <a:t>Use Positive Head and Hand Gestures</a:t>
            </a:r>
          </a:p>
          <a:p>
            <a:pPr lvl="1"/>
            <a:r>
              <a:rPr lang="en-US" sz="2400" dirty="0"/>
              <a:t>If Standing, Stand Up Straight with Feet Outward</a:t>
            </a:r>
          </a:p>
          <a:p>
            <a:pPr lvl="1"/>
            <a:r>
              <a:rPr lang="en-US" sz="2400" dirty="0"/>
              <a:t>Speak at a Moderate Pace with Confident Voice</a:t>
            </a:r>
          </a:p>
          <a:p>
            <a:pPr lvl="1"/>
            <a:r>
              <a:rPr lang="en-US" sz="2400" dirty="0"/>
              <a:t>Smile Frequently and Naturally</a:t>
            </a:r>
          </a:p>
          <a:p>
            <a:pPr lvl="1"/>
            <a:r>
              <a:rPr lang="en-US" sz="2400" dirty="0"/>
              <a:t>Maintain Eye Contact</a:t>
            </a:r>
          </a:p>
          <a:p>
            <a:pPr lvl="1"/>
            <a:r>
              <a:rPr lang="en-US" sz="2400" dirty="0"/>
              <a:t>Gesture in a Natural, Friendly Way</a:t>
            </a:r>
          </a:p>
          <a:p>
            <a:pPr lvl="1"/>
            <a:r>
              <a:rPr lang="en-US" sz="2400" dirty="0"/>
              <a:t>Guard the Time</a:t>
            </a:r>
          </a:p>
        </p:txBody>
      </p:sp>
    </p:spTree>
    <p:extLst>
      <p:ext uri="{BB962C8B-B14F-4D97-AF65-F5344CB8AC3E}">
        <p14:creationId xmlns:p14="http://schemas.microsoft.com/office/powerpoint/2010/main" val="421856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Listening as a Leadership Skill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200" dirty="0"/>
              <a:t>Listening is a fundamental management and leadership skill.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Impediments to effective listening include:</a:t>
            </a:r>
          </a:p>
          <a:p>
            <a:pPr lvl="1"/>
            <a:r>
              <a:rPr lang="en-US" sz="2400" dirty="0"/>
              <a:t>Not enough time</a:t>
            </a:r>
          </a:p>
          <a:p>
            <a:pPr lvl="1"/>
            <a:r>
              <a:rPr lang="en-US" sz="2400" dirty="0"/>
              <a:t>Speed and difference between speaking and listening</a:t>
            </a:r>
          </a:p>
          <a:p>
            <a:pPr lvl="2"/>
            <a:r>
              <a:rPr lang="en-US" sz="2000" dirty="0"/>
              <a:t>Average rate of speaking is 110-200 words per minute</a:t>
            </a:r>
          </a:p>
          <a:p>
            <a:pPr lvl="2"/>
            <a:r>
              <a:rPr lang="en-US" sz="2000" dirty="0"/>
              <a:t>Average person listens in the range of 400-3000 words per minute</a:t>
            </a:r>
          </a:p>
          <a:p>
            <a:pPr lvl="2"/>
            <a:r>
              <a:rPr lang="en-US" sz="2000" dirty="0"/>
              <a:t>This difference provides a great deal of time to let your mind wander.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55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Listening as a Leadership Skill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Strategies Towards Enhancing Your Listening Skills:</a:t>
            </a:r>
          </a:p>
          <a:p>
            <a:endParaRPr lang="en-US" sz="2400" dirty="0"/>
          </a:p>
          <a:p>
            <a:pPr lvl="1"/>
            <a:r>
              <a:rPr lang="en-US" sz="2400" dirty="0"/>
              <a:t>Selective Listening to Problems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Making the Rounds</a:t>
            </a:r>
          </a:p>
          <a:p>
            <a:pPr lvl="2"/>
            <a:r>
              <a:rPr lang="en-US" sz="2000" dirty="0"/>
              <a:t>Getting out of your office to have conversations with group members, employees, etc.</a:t>
            </a:r>
          </a:p>
          <a:p>
            <a:pPr lvl="2"/>
            <a:r>
              <a:rPr lang="en-US" sz="2000" dirty="0"/>
              <a:t>Similar to the concept of “Management by Walking Around”</a:t>
            </a:r>
          </a:p>
          <a:p>
            <a:pPr lvl="2"/>
            <a:r>
              <a:rPr lang="en-US" sz="2000" dirty="0"/>
              <a:t>A leader who “makes the rounds” often enhances morale, particularly when the organization is going through a tough period.</a:t>
            </a:r>
          </a:p>
        </p:txBody>
      </p:sp>
    </p:spTree>
    <p:extLst>
      <p:ext uri="{BB962C8B-B14F-4D97-AF65-F5344CB8AC3E}">
        <p14:creationId xmlns:p14="http://schemas.microsoft.com/office/powerpoint/2010/main" val="3748906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890</TotalTime>
  <Words>790</Words>
  <Application>Microsoft Office PowerPoint</Application>
  <PresentationFormat>On-screen Show (4:3)</PresentationFormat>
  <Paragraphs>117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Adjacency</vt:lpstr>
      <vt:lpstr>PowerPoint Presentation</vt:lpstr>
      <vt:lpstr>Chapter Twelve Communication &amp; Conflict Resolution Skills</vt:lpstr>
      <vt:lpstr>Learning Objectives</vt:lpstr>
      <vt:lpstr>Communication Networks for Leaders</vt:lpstr>
      <vt:lpstr>Inspirational and Powerful Communication</vt:lpstr>
      <vt:lpstr>Inspirational and Powerful Communication</vt:lpstr>
      <vt:lpstr>Inspirational and Powerful Communication</vt:lpstr>
      <vt:lpstr>Listening as a Leadership Skill</vt:lpstr>
      <vt:lpstr>Listening as a Leadership Skill</vt:lpstr>
      <vt:lpstr>Overcoming Cross-Cultural Communication Barriers</vt:lpstr>
      <vt:lpstr>The Leader’s Role in Resolving Conflict and Negotiating</vt:lpstr>
      <vt:lpstr>Negotiating &amp; Bargaining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Twelve Communication &amp; Conflict Resolution Skills</dc:title>
  <dc:creator>Jane Murtaugh</dc:creator>
  <cp:lastModifiedBy>Maryam Farooq</cp:lastModifiedBy>
  <cp:revision>15</cp:revision>
  <dcterms:created xsi:type="dcterms:W3CDTF">2011-10-29T02:07:50Z</dcterms:created>
  <dcterms:modified xsi:type="dcterms:W3CDTF">2020-04-24T19:51:03Z</dcterms:modified>
</cp:coreProperties>
</file>