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3" r:id="rId4"/>
    <p:sldId id="264" r:id="rId5"/>
    <p:sldId id="259" r:id="rId6"/>
    <p:sldId id="266" r:id="rId7"/>
    <p:sldId id="265" r:id="rId8"/>
    <p:sldId id="272" r:id="rId9"/>
    <p:sldId id="267" r:id="rId10"/>
    <p:sldId id="260" r:id="rId11"/>
    <p:sldId id="268" r:id="rId12"/>
    <p:sldId id="273" r:id="rId13"/>
    <p:sldId id="27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snapToObjects="1">
      <p:cViewPr varScale="1">
        <p:scale>
          <a:sx n="68" d="100"/>
          <a:sy n="68" d="100"/>
        </p:scale>
        <p:origin x="14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880DED-E86A-7F4F-B7D4-1860D0E9807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880DED-E86A-7F4F-B7D4-1860D0E9807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880DED-E86A-7F4F-B7D4-1860D0E9807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880DED-E86A-7F4F-B7D4-1860D0E9807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880DED-E86A-7F4F-B7D4-1860D0E9807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880DED-E86A-7F4F-B7D4-1860D0E9807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880DED-E86A-7F4F-B7D4-1860D0E9807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880DED-E86A-7F4F-B7D4-1860D0E9807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880DED-E86A-7F4F-B7D4-1860D0E9807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880DED-E86A-7F4F-B7D4-1860D0E9807C}"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5D51EC-A9D8-7140-831F-22CB46BBED1B}" type="datetimeFigureOut">
              <a:rPr lang="en-US" smtClean="0"/>
              <a:pPr/>
              <a:t>5/19/2020</a:t>
            </a:fld>
            <a:endParaRPr lang="en-US" dirty="0"/>
          </a:p>
        </p:txBody>
      </p:sp>
      <p:sp>
        <p:nvSpPr>
          <p:cNvPr id="9" name="Slide Number Placeholder 8"/>
          <p:cNvSpPr>
            <a:spLocks noGrp="1"/>
          </p:cNvSpPr>
          <p:nvPr>
            <p:ph type="sldNum" sz="quarter" idx="11"/>
          </p:nvPr>
        </p:nvSpPr>
        <p:spPr/>
        <p:txBody>
          <a:bodyPr/>
          <a:lstStyle/>
          <a:p>
            <a:fld id="{CD880DED-E86A-7F4F-B7D4-1860D0E9807C}"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D880DED-E86A-7F4F-B7D4-1860D0E9807C}"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5D51EC-A9D8-7140-831F-22CB46BBED1B}" type="datetimeFigureOut">
              <a:rPr lang="en-US" smtClean="0"/>
              <a:pPr/>
              <a:t>5/19/2020</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78025"/>
            <a:ext cx="7543800" cy="2593975"/>
          </a:xfrm>
        </p:spPr>
        <p:txBody>
          <a:bodyPr/>
          <a:lstStyle/>
          <a:p>
            <a:r>
              <a:rPr lang="en-US" b="1" dirty="0"/>
              <a:t>Chapter Nine</a:t>
            </a:r>
            <a:br>
              <a:rPr lang="en-US" b="1" dirty="0"/>
            </a:br>
            <a:r>
              <a:rPr lang="en-US" dirty="0"/>
              <a:t>Developing Teamwork</a:t>
            </a:r>
          </a:p>
        </p:txBody>
      </p:sp>
      <p:sp>
        <p:nvSpPr>
          <p:cNvPr id="4" name="Subtitle 3"/>
          <p:cNvSpPr>
            <a:spLocks noGrp="1"/>
          </p:cNvSpPr>
          <p:nvPr>
            <p:ph type="subTitle" idx="1"/>
          </p:nvPr>
        </p:nvSpPr>
        <p:spPr/>
        <p:txBody>
          <a:bodyPr>
            <a:normAutofit lnSpcReduction="10000"/>
          </a:bodyPr>
          <a:lstStyle/>
          <a:p>
            <a:r>
              <a:rPr lang="en-US" dirty="0"/>
              <a:t>LEADERSHIP</a:t>
            </a:r>
          </a:p>
          <a:p>
            <a:r>
              <a:rPr lang="en-US" dirty="0"/>
              <a:t>Andrew J. DuBrin, 7</a:t>
            </a:r>
            <a:r>
              <a:rPr lang="en-US" baseline="30000" dirty="0"/>
              <a:t>th</a:t>
            </a:r>
            <a:r>
              <a:rPr lang="en-US" dirty="0"/>
              <a:t> Edition</a:t>
            </a:r>
          </a:p>
          <a:p>
            <a:pPr algn="r"/>
            <a:r>
              <a:rPr lang="en-US" b="1" dirty="0"/>
              <a:t>Course Instructor : Ms. Rizwana Hameed</a:t>
            </a:r>
          </a:p>
          <a:p>
            <a:endParaRPr lang="en-US" dirty="0"/>
          </a:p>
          <a:p>
            <a:endParaRPr lang="en-US" dirty="0"/>
          </a:p>
          <a:p>
            <a:endParaRPr lang="en-US" dirty="0"/>
          </a:p>
        </p:txBody>
      </p:sp>
    </p:spTree>
    <p:extLst>
      <p:ext uri="{BB962C8B-B14F-4D97-AF65-F5344CB8AC3E}">
        <p14:creationId xmlns:p14="http://schemas.microsoft.com/office/powerpoint/2010/main" val="1719829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Offsite Training &amp; Team Development—</a:t>
            </a:r>
            <a:r>
              <a:rPr lang="en-US" sz="3600" b="1" dirty="0"/>
              <a:t>Outdoor Training</a:t>
            </a:r>
          </a:p>
        </p:txBody>
      </p:sp>
      <p:sp>
        <p:nvSpPr>
          <p:cNvPr id="3" name="Content Placeholder 2"/>
          <p:cNvSpPr>
            <a:spLocks noGrp="1"/>
          </p:cNvSpPr>
          <p:nvPr>
            <p:ph idx="1"/>
          </p:nvPr>
        </p:nvSpPr>
        <p:spPr/>
        <p:txBody>
          <a:bodyPr>
            <a:noAutofit/>
          </a:bodyPr>
          <a:lstStyle/>
          <a:p>
            <a:r>
              <a:rPr lang="en-US" dirty="0"/>
              <a:t>Participation in experiential activities aimed at building teamwork and leadership skills</a:t>
            </a:r>
          </a:p>
          <a:p>
            <a:endParaRPr lang="en-US" dirty="0"/>
          </a:p>
          <a:p>
            <a:r>
              <a:rPr lang="en-US" dirty="0"/>
              <a:t>Participants acquire leadership and teamwork skills by confronting physical challenges and exceeding their self-imposed limitations.</a:t>
            </a:r>
          </a:p>
          <a:p>
            <a:endParaRPr lang="en-US" dirty="0"/>
          </a:p>
          <a:p>
            <a:r>
              <a:rPr lang="en-US" dirty="0"/>
              <a:t>Emphasis is typically on building not only teamwork but also self-confidence for leadership.</a:t>
            </a:r>
          </a:p>
          <a:p>
            <a:endParaRPr lang="en-US" dirty="0"/>
          </a:p>
          <a:p>
            <a:r>
              <a:rPr lang="en-US" dirty="0"/>
              <a:t>Outdoor training enhances teamwork by helping participants examine the process of getting things done through working with people.</a:t>
            </a:r>
          </a:p>
          <a:p>
            <a:endParaRPr lang="en-US" dirty="0"/>
          </a:p>
        </p:txBody>
      </p:sp>
    </p:spTree>
    <p:extLst>
      <p:ext uri="{BB962C8B-B14F-4D97-AF65-F5344CB8AC3E}">
        <p14:creationId xmlns:p14="http://schemas.microsoft.com/office/powerpoint/2010/main" val="280243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Offsite Training &amp; Team Development—</a:t>
            </a:r>
            <a:r>
              <a:rPr lang="en-US" sz="3600" b="1" dirty="0"/>
              <a:t>Outdoor Training</a:t>
            </a:r>
            <a:endParaRPr lang="en-US" sz="4400" b="1" dirty="0"/>
          </a:p>
        </p:txBody>
      </p:sp>
      <p:sp>
        <p:nvSpPr>
          <p:cNvPr id="3" name="Content Placeholder 2"/>
          <p:cNvSpPr>
            <a:spLocks noGrp="1"/>
          </p:cNvSpPr>
          <p:nvPr>
            <p:ph idx="1"/>
          </p:nvPr>
        </p:nvSpPr>
        <p:spPr/>
        <p:txBody>
          <a:bodyPr>
            <a:normAutofit/>
          </a:bodyPr>
          <a:lstStyle/>
          <a:p>
            <a:endParaRPr lang="en-US" sz="2400" dirty="0"/>
          </a:p>
          <a:p>
            <a:r>
              <a:rPr lang="en-US" sz="3200" b="1" dirty="0"/>
              <a:t>Pros</a:t>
            </a:r>
            <a:r>
              <a:rPr lang="en-US" sz="2400" dirty="0"/>
              <a:t>:</a:t>
            </a:r>
          </a:p>
          <a:p>
            <a:pPr lvl="1"/>
            <a:r>
              <a:rPr lang="en-US" sz="2400" dirty="0"/>
              <a:t>Perception that trust, cooperation, communication, self-confidence, and teamwork improve with outdoor training.</a:t>
            </a:r>
          </a:p>
          <a:p>
            <a:endParaRPr lang="en-US" sz="2400" dirty="0"/>
          </a:p>
          <a:p>
            <a:r>
              <a:rPr lang="en-US" sz="3200" b="1" dirty="0"/>
              <a:t>Cons</a:t>
            </a:r>
            <a:r>
              <a:rPr lang="en-US" sz="2400" dirty="0"/>
              <a:t>:</a:t>
            </a:r>
          </a:p>
          <a:p>
            <a:pPr lvl="1"/>
            <a:r>
              <a:rPr lang="en-US" sz="2400" dirty="0"/>
              <a:t>Perception that team members revert to old behaviors over time, team members come and go, thereby diluting the experience for their group, and team members are sometimes exposed to harm or injury.</a:t>
            </a:r>
          </a:p>
          <a:p>
            <a:endParaRPr lang="en-US" sz="2400" dirty="0"/>
          </a:p>
        </p:txBody>
      </p:sp>
    </p:spTree>
    <p:extLst>
      <p:ext uri="{BB962C8B-B14F-4D97-AF65-F5344CB8AC3E}">
        <p14:creationId xmlns:p14="http://schemas.microsoft.com/office/powerpoint/2010/main" val="315848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09D4-42FB-47D1-9B50-0DD64B379B17}"/>
              </a:ext>
            </a:extLst>
          </p:cNvPr>
          <p:cNvSpPr>
            <a:spLocks noGrp="1"/>
          </p:cNvSpPr>
          <p:nvPr>
            <p:ph type="title"/>
          </p:nvPr>
        </p:nvSpPr>
        <p:spPr/>
        <p:txBody>
          <a:bodyPr/>
          <a:lstStyle/>
          <a:p>
            <a:r>
              <a:rPr lang="en-US" b="1" dirty="0"/>
              <a:t>Group Tasks</a:t>
            </a:r>
            <a:br>
              <a:rPr lang="en-US" dirty="0"/>
            </a:br>
            <a:endParaRPr lang="en-US" dirty="0"/>
          </a:p>
        </p:txBody>
      </p:sp>
      <p:sp>
        <p:nvSpPr>
          <p:cNvPr id="3" name="Content Placeholder 2">
            <a:extLst>
              <a:ext uri="{FF2B5EF4-FFF2-40B4-BE49-F238E27FC236}">
                <a16:creationId xmlns:a16="http://schemas.microsoft.com/office/drawing/2014/main" id="{2A5A6487-DEC3-4C78-94A0-12183FE2FF43}"/>
              </a:ext>
            </a:extLst>
          </p:cNvPr>
          <p:cNvSpPr>
            <a:spLocks noGrp="1"/>
          </p:cNvSpPr>
          <p:nvPr>
            <p:ph idx="1"/>
          </p:nvPr>
        </p:nvSpPr>
        <p:spPr/>
        <p:txBody>
          <a:bodyPr>
            <a:normAutofit fontScale="92500" lnSpcReduction="10000"/>
          </a:bodyPr>
          <a:lstStyle/>
          <a:p>
            <a:pPr algn="just"/>
            <a:r>
              <a:rPr lang="en-US" dirty="0"/>
              <a:t>Perhaps the most widely used team-building activity is the trust fall, which may be familiar to many readers. Nevertheless, each application of this exercise is likely to produce new and informative results. The class organizes itself into teams. In each team, each willing member stands on a chair and falls back into the arms of teammates. A less frightening alternative to falling off a chair is to simply fall backward standing up. Team members who, for whatever physical or mental reason, would prefer not to fall back into others or participate in catching others are unconditionally excluded. However, they can serve as observers. After the trust falls have been completed, a team leader gathers answers to the following questions and then shares the answers with the rest of the class.</a:t>
            </a:r>
          </a:p>
          <a:p>
            <a:r>
              <a:rPr lang="en-US" dirty="0"/>
              <a:t>1.How does this exercise develop teamwork?</a:t>
            </a:r>
          </a:p>
          <a:p>
            <a:r>
              <a:rPr lang="en-US" dirty="0"/>
              <a:t> 2.How does the exercise develop leadership skills?</a:t>
            </a:r>
          </a:p>
          <a:p>
            <a:r>
              <a:rPr lang="en-US" dirty="0"/>
              <a:t> 3.What did the participants learn about themselves?</a:t>
            </a:r>
          </a:p>
          <a:p>
            <a:endParaRPr lang="en-US" dirty="0"/>
          </a:p>
        </p:txBody>
      </p:sp>
    </p:spTree>
    <p:extLst>
      <p:ext uri="{BB962C8B-B14F-4D97-AF65-F5344CB8AC3E}">
        <p14:creationId xmlns:p14="http://schemas.microsoft.com/office/powerpoint/2010/main" val="30709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C705AC-4327-402A-A7EF-296126F930B7}"/>
              </a:ext>
            </a:extLst>
          </p:cNvPr>
          <p:cNvSpPr/>
          <p:nvPr/>
        </p:nvSpPr>
        <p:spPr>
          <a:xfrm>
            <a:off x="1294228" y="3244334"/>
            <a:ext cx="3880918" cy="1015663"/>
          </a:xfrm>
          <a:prstGeom prst="rect">
            <a:avLst/>
          </a:prstGeom>
        </p:spPr>
        <p:txBody>
          <a:bodyPr wrap="square">
            <a:spAutoFit/>
          </a:bodyPr>
          <a:lstStyle/>
          <a:p>
            <a:r>
              <a:rPr lang="en-US" sz="6000" dirty="0">
                <a:latin typeface="+mj-lt"/>
              </a:rPr>
              <a:t>Thank you </a:t>
            </a:r>
          </a:p>
        </p:txBody>
      </p:sp>
    </p:spTree>
    <p:extLst>
      <p:ext uri="{BB962C8B-B14F-4D97-AF65-F5344CB8AC3E}">
        <p14:creationId xmlns:p14="http://schemas.microsoft.com/office/powerpoint/2010/main" val="15343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p>
        </p:txBody>
      </p:sp>
      <p:sp>
        <p:nvSpPr>
          <p:cNvPr id="3" name="Content Placeholder 2"/>
          <p:cNvSpPr>
            <a:spLocks noGrp="1"/>
          </p:cNvSpPr>
          <p:nvPr>
            <p:ph idx="1"/>
          </p:nvPr>
        </p:nvSpPr>
        <p:spPr/>
        <p:txBody>
          <a:bodyPr/>
          <a:lstStyle/>
          <a:p>
            <a:endParaRPr lang="en-US" dirty="0"/>
          </a:p>
          <a:p>
            <a:r>
              <a:rPr lang="en-US" dirty="0"/>
              <a:t>Understand the leader’s role in a team-based organization.</a:t>
            </a:r>
          </a:p>
          <a:p>
            <a:endParaRPr lang="en-US" dirty="0"/>
          </a:p>
          <a:p>
            <a:r>
              <a:rPr lang="en-US" dirty="0"/>
              <a:t>Describe leader actions that foster teamwork.</a:t>
            </a:r>
          </a:p>
          <a:p>
            <a:endParaRPr lang="en-US" dirty="0"/>
          </a:p>
          <a:p>
            <a:r>
              <a:rPr lang="en-US" dirty="0"/>
              <a:t>Explain the potential contribution of outdoor training to the development of team leadership.</a:t>
            </a:r>
          </a:p>
          <a:p>
            <a:endParaRPr lang="en-US" dirty="0"/>
          </a:p>
          <a:p>
            <a:r>
              <a:rPr lang="en-US" dirty="0"/>
              <a:t>Describe how the leader-member exchange model contributes to an understanding of leadership.</a:t>
            </a:r>
          </a:p>
        </p:txBody>
      </p:sp>
    </p:spTree>
    <p:extLst>
      <p:ext uri="{BB962C8B-B14F-4D97-AF65-F5344CB8AC3E}">
        <p14:creationId xmlns:p14="http://schemas.microsoft.com/office/powerpoint/2010/main" val="320699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Teams and Teamwork</a:t>
            </a:r>
          </a:p>
        </p:txBody>
      </p:sp>
      <p:sp>
        <p:nvSpPr>
          <p:cNvPr id="3" name="Content Placeholder 2"/>
          <p:cNvSpPr>
            <a:spLocks noGrp="1"/>
          </p:cNvSpPr>
          <p:nvPr>
            <p:ph idx="1"/>
          </p:nvPr>
        </p:nvSpPr>
        <p:spPr/>
        <p:txBody>
          <a:bodyPr>
            <a:noAutofit/>
          </a:bodyPr>
          <a:lstStyle/>
          <a:p>
            <a:r>
              <a:rPr lang="en-US" sz="2800" b="1" dirty="0"/>
              <a:t>Team</a:t>
            </a:r>
          </a:p>
          <a:p>
            <a:pPr lvl="1"/>
            <a:r>
              <a:rPr lang="en-US" sz="2400" dirty="0"/>
              <a:t>Work group that must rely on collaboration of each member to experience optimum success and achievement.</a:t>
            </a:r>
          </a:p>
          <a:p>
            <a:pPr lvl="1"/>
            <a:endParaRPr lang="en-US" sz="2400" dirty="0"/>
          </a:p>
          <a:p>
            <a:r>
              <a:rPr lang="en-US" sz="2800" b="1" dirty="0"/>
              <a:t>Teamwork</a:t>
            </a:r>
            <a:endParaRPr lang="en-US" sz="2400" b="1" dirty="0"/>
          </a:p>
          <a:p>
            <a:pPr lvl="1"/>
            <a:r>
              <a:rPr lang="en-US" sz="2400" dirty="0"/>
              <a:t>Work down with an understanding and commitment to group goals on the part of all team members.</a:t>
            </a:r>
          </a:p>
          <a:p>
            <a:pPr lvl="1"/>
            <a:endParaRPr lang="en-US" sz="2400" dirty="0"/>
          </a:p>
          <a:p>
            <a:r>
              <a:rPr lang="en-US" sz="2400" i="1" dirty="0"/>
              <a:t>Developing teamwork is such an important leadership role that team building is said to differentiate successful from unsuccessful leaders.</a:t>
            </a:r>
          </a:p>
        </p:txBody>
      </p:sp>
    </p:spTree>
    <p:extLst>
      <p:ext uri="{BB962C8B-B14F-4D97-AF65-F5344CB8AC3E}">
        <p14:creationId xmlns:p14="http://schemas.microsoft.com/office/powerpoint/2010/main" val="117661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Distinguishing Between Teams and Groups</a:t>
            </a:r>
          </a:p>
        </p:txBody>
      </p:sp>
      <p:sp>
        <p:nvSpPr>
          <p:cNvPr id="6" name="Text Placeholder 5"/>
          <p:cNvSpPr>
            <a:spLocks noGrp="1"/>
          </p:cNvSpPr>
          <p:nvPr>
            <p:ph type="body" idx="1"/>
          </p:nvPr>
        </p:nvSpPr>
        <p:spPr/>
        <p:txBody>
          <a:bodyPr/>
          <a:lstStyle/>
          <a:p>
            <a:r>
              <a:rPr lang="en-US" sz="3200" dirty="0"/>
              <a:t>Teams</a:t>
            </a:r>
          </a:p>
        </p:txBody>
      </p:sp>
      <p:sp>
        <p:nvSpPr>
          <p:cNvPr id="7" name="Content Placeholder 6"/>
          <p:cNvSpPr>
            <a:spLocks noGrp="1"/>
          </p:cNvSpPr>
          <p:nvPr>
            <p:ph sz="half" idx="2"/>
          </p:nvPr>
        </p:nvSpPr>
        <p:spPr/>
        <p:txBody>
          <a:bodyPr>
            <a:normAutofit fontScale="77500" lnSpcReduction="20000"/>
          </a:bodyPr>
          <a:lstStyle/>
          <a:p>
            <a:r>
              <a:rPr lang="en-US" dirty="0"/>
              <a:t>Characterized by a common commitment</a:t>
            </a:r>
          </a:p>
          <a:p>
            <a:r>
              <a:rPr lang="en-US" dirty="0"/>
              <a:t>Shared leadership roles</a:t>
            </a:r>
          </a:p>
          <a:p>
            <a:r>
              <a:rPr lang="en-US" dirty="0"/>
              <a:t>Accomplishes many collective work products</a:t>
            </a:r>
          </a:p>
          <a:p>
            <a:r>
              <a:rPr lang="en-US" dirty="0"/>
              <a:t>Includes individual &amp; mutual accountability</a:t>
            </a:r>
          </a:p>
          <a:p>
            <a:r>
              <a:rPr lang="en-US" dirty="0"/>
              <a:t>Produce collective work product</a:t>
            </a:r>
          </a:p>
          <a:p>
            <a:r>
              <a:rPr lang="en-US" dirty="0"/>
              <a:t>Team leader encourages open-ended discussions and active problem-solving</a:t>
            </a:r>
          </a:p>
          <a:p>
            <a:r>
              <a:rPr lang="en-US" dirty="0"/>
              <a:t>Team members discuss, decide, and do real work together</a:t>
            </a:r>
          </a:p>
        </p:txBody>
      </p:sp>
      <p:sp>
        <p:nvSpPr>
          <p:cNvPr id="8" name="Text Placeholder 7"/>
          <p:cNvSpPr>
            <a:spLocks noGrp="1"/>
          </p:cNvSpPr>
          <p:nvPr>
            <p:ph type="body" sz="quarter" idx="3"/>
          </p:nvPr>
        </p:nvSpPr>
        <p:spPr/>
        <p:txBody>
          <a:bodyPr/>
          <a:lstStyle/>
          <a:p>
            <a:r>
              <a:rPr lang="en-US" sz="3200" dirty="0"/>
              <a:t>Groups</a:t>
            </a:r>
          </a:p>
        </p:txBody>
      </p:sp>
      <p:sp>
        <p:nvSpPr>
          <p:cNvPr id="9" name="Content Placeholder 8"/>
          <p:cNvSpPr>
            <a:spLocks noGrp="1"/>
          </p:cNvSpPr>
          <p:nvPr>
            <p:ph sz="quarter" idx="4"/>
          </p:nvPr>
        </p:nvSpPr>
        <p:spPr/>
        <p:txBody>
          <a:bodyPr>
            <a:normAutofit fontScale="85000" lnSpcReduction="20000"/>
          </a:bodyPr>
          <a:lstStyle/>
          <a:p>
            <a:r>
              <a:rPr lang="en-US" dirty="0"/>
              <a:t>May not have a strong commitment</a:t>
            </a:r>
          </a:p>
          <a:p>
            <a:r>
              <a:rPr lang="en-US" dirty="0"/>
              <a:t>Members tend to work slightly more independently</a:t>
            </a:r>
          </a:p>
          <a:p>
            <a:r>
              <a:rPr lang="en-US" dirty="0"/>
              <a:t>Members have a strong leader</a:t>
            </a:r>
          </a:p>
          <a:p>
            <a:r>
              <a:rPr lang="en-US" dirty="0"/>
              <a:t>Emphasizes individual accountability</a:t>
            </a:r>
          </a:p>
          <a:p>
            <a:r>
              <a:rPr lang="en-US" dirty="0"/>
              <a:t>Sometimes produce individual work products</a:t>
            </a:r>
          </a:p>
          <a:p>
            <a:r>
              <a:rPr lang="en-US" dirty="0"/>
              <a:t>Group leader runs an efficient meeting</a:t>
            </a:r>
          </a:p>
          <a:p>
            <a:r>
              <a:rPr lang="en-US" dirty="0"/>
              <a:t>More likely to discuss, divide, and delegate</a:t>
            </a:r>
          </a:p>
          <a:p>
            <a:endParaRPr lang="en-US" dirty="0"/>
          </a:p>
        </p:txBody>
      </p:sp>
    </p:spTree>
    <p:extLst>
      <p:ext uri="{BB962C8B-B14F-4D97-AF65-F5344CB8AC3E}">
        <p14:creationId xmlns:p14="http://schemas.microsoft.com/office/powerpoint/2010/main" val="33410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Leader’s Role in the Team-Based Organization </a:t>
            </a:r>
          </a:p>
        </p:txBody>
      </p:sp>
      <p:sp>
        <p:nvSpPr>
          <p:cNvPr id="3" name="Content Placeholder 2"/>
          <p:cNvSpPr>
            <a:spLocks noGrp="1"/>
          </p:cNvSpPr>
          <p:nvPr>
            <p:ph idx="1"/>
          </p:nvPr>
        </p:nvSpPr>
        <p:spPr/>
        <p:txBody>
          <a:bodyPr>
            <a:normAutofit fontScale="92500"/>
          </a:bodyPr>
          <a:lstStyle/>
          <a:p>
            <a:r>
              <a:rPr lang="en-US" i="1" dirty="0"/>
              <a:t>Team-based organizations need leaders who are knowledgeable in the team process and can help with the interpersonal demands of teams.</a:t>
            </a:r>
          </a:p>
          <a:p>
            <a:r>
              <a:rPr lang="en-US" b="1" dirty="0"/>
              <a:t>Key roles of a team-based leader</a:t>
            </a:r>
            <a:r>
              <a:rPr lang="en-US" dirty="0"/>
              <a:t>:</a:t>
            </a:r>
          </a:p>
          <a:p>
            <a:pPr lvl="1"/>
            <a:r>
              <a:rPr lang="en-US" dirty="0"/>
              <a:t>Building trust and inspiring teamwork</a:t>
            </a:r>
          </a:p>
          <a:p>
            <a:pPr lvl="1"/>
            <a:r>
              <a:rPr lang="en-US" dirty="0"/>
              <a:t>Coaching team members and group members toward higher levels of performance</a:t>
            </a:r>
          </a:p>
          <a:p>
            <a:pPr lvl="1"/>
            <a:r>
              <a:rPr lang="en-US" dirty="0"/>
              <a:t>Facilitating and supporting the team’s decisions</a:t>
            </a:r>
          </a:p>
          <a:p>
            <a:pPr lvl="1"/>
            <a:r>
              <a:rPr lang="en-US" dirty="0"/>
              <a:t>Expanding the team’s capabilities</a:t>
            </a:r>
          </a:p>
          <a:p>
            <a:pPr lvl="1"/>
            <a:r>
              <a:rPr lang="en-US" dirty="0"/>
              <a:t>Creating a team identity</a:t>
            </a:r>
          </a:p>
          <a:p>
            <a:pPr lvl="1"/>
            <a:r>
              <a:rPr lang="en-US" dirty="0"/>
              <a:t>Anticipating and influencing change</a:t>
            </a:r>
          </a:p>
          <a:p>
            <a:pPr lvl="1"/>
            <a:r>
              <a:rPr lang="en-US" dirty="0"/>
              <a:t>Inspiring the team toward higher levels of performance</a:t>
            </a:r>
          </a:p>
          <a:p>
            <a:pPr lvl="1"/>
            <a:r>
              <a:rPr lang="en-US" dirty="0"/>
              <a:t>Enabling and empowering group members to accomplish their work</a:t>
            </a:r>
          </a:p>
          <a:p>
            <a:pPr lvl="1"/>
            <a:r>
              <a:rPr lang="en-US" dirty="0"/>
              <a:t>Encouraging team members to eliminate low-value work</a:t>
            </a:r>
          </a:p>
        </p:txBody>
      </p:sp>
    </p:spTree>
    <p:extLst>
      <p:ext uri="{BB962C8B-B14F-4D97-AF65-F5344CB8AC3E}">
        <p14:creationId xmlns:p14="http://schemas.microsoft.com/office/powerpoint/2010/main" val="418911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Fostering Teamwork</a:t>
            </a:r>
          </a:p>
        </p:txBody>
      </p:sp>
      <p:sp>
        <p:nvSpPr>
          <p:cNvPr id="3" name="Content Placeholder 2"/>
          <p:cNvSpPr>
            <a:spLocks noGrp="1"/>
          </p:cNvSpPr>
          <p:nvPr>
            <p:ph idx="1"/>
          </p:nvPr>
        </p:nvSpPr>
        <p:spPr/>
        <p:txBody>
          <a:bodyPr>
            <a:noAutofit/>
          </a:bodyPr>
          <a:lstStyle/>
          <a:p>
            <a:pPr marL="114300" indent="0">
              <a:buNone/>
            </a:pPr>
            <a:endParaRPr lang="en-US" sz="2400" dirty="0"/>
          </a:p>
          <a:p>
            <a:r>
              <a:rPr lang="en-US" sz="2400" b="1" dirty="0"/>
              <a:t>Leader’s Personality</a:t>
            </a:r>
          </a:p>
          <a:p>
            <a:pPr lvl="1"/>
            <a:r>
              <a:rPr lang="en-US" sz="2400" dirty="0"/>
              <a:t>Inspiring, Charm, Charisma, Personal Magnetism</a:t>
            </a:r>
          </a:p>
          <a:p>
            <a:pPr lvl="1"/>
            <a:endParaRPr lang="en-US" sz="2400" dirty="0"/>
          </a:p>
          <a:p>
            <a:r>
              <a:rPr lang="en-US" sz="2400" b="1" dirty="0"/>
              <a:t>Informal Techniques</a:t>
            </a:r>
          </a:p>
          <a:p>
            <a:pPr lvl="1"/>
            <a:r>
              <a:rPr lang="en-US" sz="2400" dirty="0"/>
              <a:t>Using the Leader’s Resources</a:t>
            </a:r>
          </a:p>
          <a:p>
            <a:endParaRPr lang="en-US" sz="2400" dirty="0"/>
          </a:p>
          <a:p>
            <a:r>
              <a:rPr lang="en-US" sz="2400" b="1" dirty="0"/>
              <a:t>Formal Techniques</a:t>
            </a:r>
          </a:p>
          <a:p>
            <a:pPr lvl="1"/>
            <a:r>
              <a:rPr lang="en-US" sz="2400" dirty="0"/>
              <a:t>Requires Organizational Structures and Policies</a:t>
            </a:r>
          </a:p>
        </p:txBody>
      </p:sp>
    </p:spTree>
    <p:extLst>
      <p:ext uri="{BB962C8B-B14F-4D97-AF65-F5344CB8AC3E}">
        <p14:creationId xmlns:p14="http://schemas.microsoft.com/office/powerpoint/2010/main" val="146529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Teamwork Actions Leaders Can Take Using Their Own Resources</a:t>
            </a:r>
          </a:p>
        </p:txBody>
      </p:sp>
      <p:sp>
        <p:nvSpPr>
          <p:cNvPr id="3" name="Content Placeholder 2"/>
          <p:cNvSpPr>
            <a:spLocks noGrp="1"/>
          </p:cNvSpPr>
          <p:nvPr>
            <p:ph idx="1"/>
          </p:nvPr>
        </p:nvSpPr>
        <p:spPr/>
        <p:txBody>
          <a:bodyPr>
            <a:normAutofit/>
          </a:bodyPr>
          <a:lstStyle/>
          <a:p>
            <a:r>
              <a:rPr lang="en-US" dirty="0"/>
              <a:t>Defining team mission</a:t>
            </a:r>
          </a:p>
          <a:p>
            <a:r>
              <a:rPr lang="en-US" dirty="0"/>
              <a:t>Establishing a climate of trust</a:t>
            </a:r>
          </a:p>
          <a:p>
            <a:r>
              <a:rPr lang="en-US" dirty="0"/>
              <a:t>Develop a norm of teamwork, including emotional intelligence</a:t>
            </a:r>
          </a:p>
          <a:p>
            <a:r>
              <a:rPr lang="en-US" dirty="0"/>
              <a:t>Emphasize pride in being outstanding</a:t>
            </a:r>
          </a:p>
          <a:p>
            <a:r>
              <a:rPr lang="en-US" dirty="0"/>
              <a:t>Serve as a model of teamwork, including power sharing</a:t>
            </a:r>
          </a:p>
          <a:p>
            <a:r>
              <a:rPr lang="en-US" dirty="0"/>
              <a:t>Use a consensus leadership style</a:t>
            </a:r>
          </a:p>
          <a:p>
            <a:r>
              <a:rPr lang="en-US" dirty="0"/>
              <a:t>Establish urgency, demand performance standards, and provide direction</a:t>
            </a:r>
          </a:p>
          <a:p>
            <a:r>
              <a:rPr lang="en-US" dirty="0"/>
              <a:t>Encourage cooperation with another group</a:t>
            </a:r>
          </a:p>
          <a:p>
            <a:r>
              <a:rPr lang="en-US" dirty="0"/>
              <a:t>Encourage use of jargon</a:t>
            </a:r>
          </a:p>
          <a:p>
            <a:r>
              <a:rPr lang="en-US" dirty="0"/>
              <a:t>Minimize micro managing</a:t>
            </a:r>
          </a:p>
          <a:p>
            <a:r>
              <a:rPr lang="en-US" dirty="0"/>
              <a:t>Practice e-leadership for virtual teams</a:t>
            </a:r>
          </a:p>
        </p:txBody>
      </p:sp>
    </p:spTree>
    <p:extLst>
      <p:ext uri="{BB962C8B-B14F-4D97-AF65-F5344CB8AC3E}">
        <p14:creationId xmlns:p14="http://schemas.microsoft.com/office/powerpoint/2010/main" val="2006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1C73-5F17-4082-871B-100890B28FE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8847532-E3C4-4172-A60F-B432838F3CF8}"/>
              </a:ext>
            </a:extLst>
          </p:cNvPr>
          <p:cNvPicPr>
            <a:picLocks noGrp="1" noChangeAspect="1"/>
          </p:cNvPicPr>
          <p:nvPr>
            <p:ph idx="1"/>
          </p:nvPr>
        </p:nvPicPr>
        <p:blipFill>
          <a:blip r:embed="rId2"/>
          <a:stretch>
            <a:fillRect/>
          </a:stretch>
        </p:blipFill>
        <p:spPr>
          <a:xfrm>
            <a:off x="126609" y="274639"/>
            <a:ext cx="9017391" cy="6583362"/>
          </a:xfrm>
          <a:prstGeom prst="rect">
            <a:avLst/>
          </a:prstGeom>
        </p:spPr>
      </p:pic>
    </p:spTree>
    <p:extLst>
      <p:ext uri="{BB962C8B-B14F-4D97-AF65-F5344CB8AC3E}">
        <p14:creationId xmlns:p14="http://schemas.microsoft.com/office/powerpoint/2010/main" val="175311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Teamwork Actions Generally Requiring Organization Structure or Policy</a:t>
            </a:r>
          </a:p>
        </p:txBody>
      </p:sp>
      <p:sp>
        <p:nvSpPr>
          <p:cNvPr id="3" name="Content Placeholder 2"/>
          <p:cNvSpPr>
            <a:spLocks noGrp="1"/>
          </p:cNvSpPr>
          <p:nvPr>
            <p:ph idx="1"/>
          </p:nvPr>
        </p:nvSpPr>
        <p:spPr/>
        <p:txBody>
          <a:bodyPr>
            <a:normAutofit/>
          </a:bodyPr>
          <a:lstStyle/>
          <a:p>
            <a:r>
              <a:rPr lang="en-US" sz="2400" dirty="0"/>
              <a:t>Designing physical structures that facilitate communication</a:t>
            </a:r>
          </a:p>
          <a:p>
            <a:r>
              <a:rPr lang="en-US" sz="2400" dirty="0"/>
              <a:t>Emphasizing group recognition and rewards</a:t>
            </a:r>
          </a:p>
          <a:p>
            <a:r>
              <a:rPr lang="en-US" sz="2400" dirty="0"/>
              <a:t>Initiating ritual and ceremony</a:t>
            </a:r>
          </a:p>
          <a:p>
            <a:r>
              <a:rPr lang="en-US" sz="2400" dirty="0"/>
              <a:t>Practicing open-book management</a:t>
            </a:r>
          </a:p>
          <a:p>
            <a:r>
              <a:rPr lang="en-US" sz="2400" dirty="0"/>
              <a:t>Selecting team-oriented members</a:t>
            </a:r>
          </a:p>
          <a:p>
            <a:r>
              <a:rPr lang="en-US" sz="2400" dirty="0"/>
              <a:t>Using technology that facilitates teamwork including social media</a:t>
            </a:r>
          </a:p>
          <a:p>
            <a:r>
              <a:rPr lang="en-US" sz="2400" dirty="0"/>
              <a:t>Blending representatives from the domestic company and foreign nationals on the team</a:t>
            </a:r>
          </a:p>
        </p:txBody>
      </p:sp>
    </p:spTree>
    <p:extLst>
      <p:ext uri="{BB962C8B-B14F-4D97-AF65-F5344CB8AC3E}">
        <p14:creationId xmlns:p14="http://schemas.microsoft.com/office/powerpoint/2010/main" val="3561802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3638</TotalTime>
  <Words>768</Words>
  <Application>Microsoft Office PowerPoint</Application>
  <PresentationFormat>On-screen Show (4:3)</PresentationFormat>
  <Paragraphs>102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vt:lpstr>
      <vt:lpstr>Adjacency</vt:lpstr>
      <vt:lpstr>Chapter Nine Developing Teamwork</vt:lpstr>
      <vt:lpstr>Learning Objectives</vt:lpstr>
      <vt:lpstr>Teams and Teamwork</vt:lpstr>
      <vt:lpstr>Distinguishing Between Teams and Groups</vt:lpstr>
      <vt:lpstr>The Leader’s Role in the Team-Based Organization </vt:lpstr>
      <vt:lpstr>Fostering Teamwork</vt:lpstr>
      <vt:lpstr>Teamwork Actions Leaders Can Take Using Their Own Resources</vt:lpstr>
      <vt:lpstr>PowerPoint Presentation</vt:lpstr>
      <vt:lpstr>Teamwork Actions Generally Requiring Organization Structure or Policy</vt:lpstr>
      <vt:lpstr>Offsite Training &amp; Team Development—Outdoor Training</vt:lpstr>
      <vt:lpstr>Offsite Training &amp; Team Development—Outdoor Training</vt:lpstr>
      <vt:lpstr>Group Tasks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Nine Developing Teamwork</dc:title>
  <dc:creator>Jane Murtaugh</dc:creator>
  <cp:lastModifiedBy>user</cp:lastModifiedBy>
  <cp:revision>26</cp:revision>
  <dcterms:created xsi:type="dcterms:W3CDTF">2011-10-27T01:42:37Z</dcterms:created>
  <dcterms:modified xsi:type="dcterms:W3CDTF">2020-05-19T03:49:27Z</dcterms:modified>
</cp:coreProperties>
</file>