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sldIdLst>
    <p:sldId id="285" r:id="rId2"/>
    <p:sldId id="388" r:id="rId3"/>
    <p:sldId id="356" r:id="rId4"/>
    <p:sldId id="357" r:id="rId5"/>
    <p:sldId id="358" r:id="rId6"/>
    <p:sldId id="360" r:id="rId7"/>
    <p:sldId id="361" r:id="rId8"/>
    <p:sldId id="389" r:id="rId9"/>
    <p:sldId id="362" r:id="rId10"/>
    <p:sldId id="363" r:id="rId11"/>
    <p:sldId id="394" r:id="rId12"/>
    <p:sldId id="397" r:id="rId13"/>
    <p:sldId id="395" r:id="rId14"/>
    <p:sldId id="396" r:id="rId15"/>
    <p:sldId id="364" r:id="rId16"/>
    <p:sldId id="391" r:id="rId17"/>
    <p:sldId id="390" r:id="rId18"/>
    <p:sldId id="365" r:id="rId19"/>
    <p:sldId id="366" r:id="rId20"/>
    <p:sldId id="367" r:id="rId21"/>
    <p:sldId id="380" r:id="rId22"/>
    <p:sldId id="369" r:id="rId23"/>
    <p:sldId id="370" r:id="rId24"/>
    <p:sldId id="371" r:id="rId25"/>
    <p:sldId id="372" r:id="rId26"/>
    <p:sldId id="373" r:id="rId27"/>
    <p:sldId id="374" r:id="rId28"/>
    <p:sldId id="376" r:id="rId29"/>
    <p:sldId id="381" r:id="rId30"/>
    <p:sldId id="382" r:id="rId31"/>
    <p:sldId id="383" r:id="rId32"/>
    <p:sldId id="393" r:id="rId33"/>
    <p:sldId id="39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10" autoAdjust="0"/>
  </p:normalViewPr>
  <p:slideViewPr>
    <p:cSldViewPr>
      <p:cViewPr varScale="1">
        <p:scale>
          <a:sx n="50" d="100"/>
          <a:sy n="50" d="100"/>
        </p:scale>
        <p:origin x="19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B6B08DF-44DA-4DB1-B597-38D50113F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B08DF-44DA-4DB1-B597-38D50113F30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44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2128C9-6EBB-44AA-B0E6-35797C8CF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164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75CF2-01C7-49D2-AD69-F21ED25B2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908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B21C6F-4001-4B07-B5CC-A2CD99280D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603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84E9C-3948-45EC-84D6-D8F722A74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097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0551F3-BBA4-48A4-B87E-A4D2FEF66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95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34479-B976-4BAC-9D18-790ADB6047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8871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7AA40-0A27-4442-8BFE-D8406B2E0F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270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268A4B-F5F7-499C-A616-D3B8C78B9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966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03268B-181D-4B04-9397-1FDF16EB6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1095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5EED66-4A33-46A0-A3DA-6F49782BC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7624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C4E02D-14AF-4D5F-A686-CF1E45B85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489069-1CA2-4841-A6AC-5F7C1074F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3" r:id="rId2"/>
    <p:sldLayoutId id="2147483758" r:id="rId3"/>
    <p:sldLayoutId id="2147483754" r:id="rId4"/>
    <p:sldLayoutId id="2147483755" r:id="rId5"/>
    <p:sldLayoutId id="2147483759" r:id="rId6"/>
    <p:sldLayoutId id="2147483760" r:id="rId7"/>
    <p:sldLayoutId id="2147483761" r:id="rId8"/>
    <p:sldLayoutId id="2147483762" r:id="rId9"/>
    <p:sldLayoutId id="2147483756" r:id="rId10"/>
    <p:sldLayoutId id="21474837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817563" y="3806825"/>
            <a:ext cx="7467600" cy="990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CS445 Programming Languages </a:t>
            </a:r>
            <a:r>
              <a:rPr lang="en-US" altLang="en-US" sz="2800" smtClean="0"/>
              <a:t>Slides 7 </a:t>
            </a:r>
            <a:r>
              <a:rPr lang="en-US" altLang="en-US" sz="2800" dirty="0" smtClean="0"/>
              <a:t>– Syntax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By Talha Waheed, UET Lahore</a:t>
            </a:r>
            <a:endParaRPr lang="en-US" dirty="0"/>
          </a:p>
        </p:txBody>
      </p:sp>
      <p:pic>
        <p:nvPicPr>
          <p:cNvPr id="10244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76200"/>
            <a:ext cx="51101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454D72-E163-46E5-9DE0-C110636154C6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6775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37125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different interpretations of same sentence.</a:t>
            </a:r>
          </a:p>
          <a:p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a </a:t>
            </a:r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or 2D </a:t>
            </a: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location?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A[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Both are different</a:t>
            </a:r>
            <a:endParaRPr lang="en-US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dangling else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will see it later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056D8-B2FA-4B91-94F3-77B71C125599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(Apply some rule)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229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if E then S</a:t>
            </a:r>
          </a:p>
          <a:p>
            <a:pPr>
              <a:buFontTx/>
              <a:buNone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| if E then S else S</a:t>
            </a:r>
          </a:p>
          <a:p>
            <a:pPr>
              <a:buFontTx/>
              <a:buNone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122" name="Picture 2" descr="Learn C cod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62100"/>
            <a:ext cx="605692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056D8-B2FA-4B91-94F3-77B71C125599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(Apply brackets)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229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if E then S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| if E then S else S</a:t>
            </a:r>
          </a:p>
          <a:p>
            <a:pPr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124200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if E1 then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{if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E2 then S1 else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S2}</a:t>
            </a:r>
            <a:endParaRPr lang="en-US" altLang="en-US" sz="2800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if E1 then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{if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E2 then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S1}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else S2</a:t>
            </a:r>
          </a:p>
          <a:p>
            <a:pPr>
              <a:buFontTx/>
              <a:buNone/>
            </a:pPr>
            <a:endParaRPr lang="en-US" altLang="en-US" sz="2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3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39EB4B-3F2F-4D7A-B7BD-9FCB93365841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(Revised Grammar)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1000" y="16002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Times New Roman" panose="02020603050405020304" pitchFamily="18" charset="0"/>
              </a:rPr>
              <a:t>S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| U 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	M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 if E then M else M | A 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	U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 if E then S 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 | if E then M else U </a:t>
            </a:r>
            <a:endParaRPr lang="en-US" altLang="en-US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Where M is for matched and U is for Unmatched </a:t>
            </a:r>
            <a:endParaRPr lang="en-US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0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4B3DB-45BA-46DD-AC0D-A20A83DE6247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(Introducing Keyword)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57200" y="1752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S 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 if E then 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 if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	 | if E then S else 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 if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135443"/>
            <a:ext cx="5715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if E then S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else S </a:t>
            </a:r>
            <a:r>
              <a:rPr lang="en-US" altLang="en-US" dirty="0" err="1" smtClean="0">
                <a:sym typeface="Symbol" panose="05050102010706020507" pitchFamily="18" charset="2"/>
              </a:rPr>
              <a:t>endif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| if E then S </a:t>
            </a:r>
            <a:r>
              <a:rPr lang="en-US" altLang="en-US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elsif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S </a:t>
            </a:r>
            <a:r>
              <a:rPr lang="en-US" altLang="en-US" dirty="0" smtClean="0">
                <a:sym typeface="Symbol" panose="05050102010706020507" pitchFamily="18" charset="2"/>
              </a:rPr>
              <a:t>else S </a:t>
            </a:r>
            <a:r>
              <a:rPr lang="en-US" altLang="en-US" dirty="0" err="1" smtClean="0">
                <a:sym typeface="Symbol" panose="05050102010706020507" pitchFamily="18" charset="2"/>
              </a:rPr>
              <a:t>endif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9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53446B-C1CD-4EB0-862B-0F9FF45C395B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6775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Ease of Translation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ease of translation is the regularity of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and arithmetic expressions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inter-changeable. 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LISP – very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rules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regularity of the syntax</a:t>
            </a:r>
          </a:p>
          <a:p>
            <a:pPr lvl="1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become hard to translate as the number of special syntactic constructs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exceptions increases. 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++j, j = j+1, j += 1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C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(int. vs. array)</a:t>
            </a:r>
            <a:endParaRPr lang="en-US" alt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Levels of Syntax (As per Chomsky Hierarchy)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01396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Words</a:t>
            </a:r>
            <a:r>
              <a:rPr lang="en-US" sz="2800" dirty="0" smtClean="0"/>
              <a:t> </a:t>
            </a:r>
            <a:r>
              <a:rPr lang="en-US" sz="2800" dirty="0"/>
              <a:t>– the lexical level, determining how characters form tokens</a:t>
            </a:r>
            <a:r>
              <a:rPr lang="en-US" sz="2800" dirty="0" smtClean="0"/>
              <a:t>; </a:t>
            </a:r>
          </a:p>
          <a:p>
            <a:pPr lvl="1"/>
            <a:r>
              <a:rPr lang="en-US" sz="2400" dirty="0" smtClean="0"/>
              <a:t>(Type 3: </a:t>
            </a:r>
            <a:r>
              <a:rPr lang="en-US" sz="2400" dirty="0" smtClean="0">
                <a:solidFill>
                  <a:srgbClr val="FF0000"/>
                </a:solidFill>
              </a:rPr>
              <a:t>Regular Grammar </a:t>
            </a:r>
            <a:r>
              <a:rPr lang="en-US" sz="2400" dirty="0" smtClean="0"/>
              <a:t>or Regular Expressions)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Phrases/</a:t>
            </a:r>
            <a:r>
              <a:rPr lang="en-US" sz="2800" dirty="0" err="1" smtClean="0">
                <a:solidFill>
                  <a:srgbClr val="FF0000"/>
                </a:solidFill>
              </a:rPr>
              <a:t>Statments</a:t>
            </a:r>
            <a:r>
              <a:rPr lang="en-US" sz="2800" dirty="0" smtClean="0"/>
              <a:t> </a:t>
            </a:r>
            <a:r>
              <a:rPr lang="en-US" sz="2800" dirty="0"/>
              <a:t>– the grammar level, narrowly speaking, determining how tokens form phrases</a:t>
            </a:r>
            <a:r>
              <a:rPr lang="en-US" sz="2800" dirty="0" smtClean="0"/>
              <a:t>; </a:t>
            </a:r>
          </a:p>
          <a:p>
            <a:pPr lvl="1"/>
            <a:r>
              <a:rPr lang="en-US" sz="2400" dirty="0" smtClean="0"/>
              <a:t>(Type 2: </a:t>
            </a:r>
            <a:r>
              <a:rPr lang="en-US" sz="2400" dirty="0" smtClean="0">
                <a:solidFill>
                  <a:srgbClr val="FF0000"/>
                </a:solidFill>
              </a:rPr>
              <a:t>Context-Free Grammar</a:t>
            </a:r>
            <a:r>
              <a:rPr lang="en-US" sz="2400" dirty="0" smtClean="0"/>
              <a:t>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Context</a:t>
            </a:r>
            <a:r>
              <a:rPr lang="en-US" sz="2800" dirty="0"/>
              <a:t> – determining what objects or variables names refer to, if types are valid, etc</a:t>
            </a:r>
            <a:r>
              <a:rPr lang="en-US" sz="2800" dirty="0" smtClean="0"/>
              <a:t>.</a:t>
            </a:r>
            <a:r>
              <a:rPr lang="ur-PK" sz="2800" dirty="0" smtClean="0"/>
              <a:t> 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(Type 1: </a:t>
            </a:r>
            <a:r>
              <a:rPr lang="en-US" sz="2400" dirty="0" smtClean="0">
                <a:solidFill>
                  <a:srgbClr val="FF0000"/>
                </a:solidFill>
              </a:rPr>
              <a:t>Context-Sensitive Grammar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806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Major Notations for Statement Syntax of PL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04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Naur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 Road Diagrams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96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F39F5C-2568-4684-A5E2-FEF9A6E5508F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(CFG)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1275"/>
            <a:ext cx="8229600" cy="4937125"/>
          </a:xfrm>
        </p:spPr>
        <p:txBody>
          <a:bodyPr/>
          <a:lstStyle/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Noam Chomsky in the mid-1950s    </a:t>
            </a:r>
          </a:p>
          <a:p>
            <a:pPr lvl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generators, meant to describe the syntax of natural languages</a:t>
            </a:r>
          </a:p>
          <a:p>
            <a:pPr lvl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languages called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languages (CFL)</a:t>
            </a:r>
          </a:p>
          <a:p>
            <a:pPr lvl="1"/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C1C326-367B-4D1A-A2EA-626B9F9C07F1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66775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Backus Normal Form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BNF (1959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Backus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</a:t>
            </a:r>
            <a:r>
              <a:rPr lang="en-US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Algol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58</a:t>
            </a:r>
          </a:p>
          <a:p>
            <a:r>
              <a:rPr lang="en-US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BNF </a:t>
            </a:r>
            <a:r>
              <a:rPr lang="en-US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CFG</a:t>
            </a:r>
            <a:endParaRPr lang="en-US" altLang="en-US" sz="2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BNF is a </a:t>
            </a:r>
            <a:r>
              <a:rPr lang="en-US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meta-language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programming languages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BNF,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(or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nonterminal)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represent classes of syntactic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- they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like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 variables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lists are described in BNF using recursion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ident_list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 | ident,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ident_list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using BNF rule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while_stmt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&lt;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logic_expr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do &lt;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buFontTx/>
              <a:buNone/>
            </a:pPr>
            <a:endParaRPr lang="en-US" altLang="en-US" sz="2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</a:rPr>
              <a:t>Course Learning Objective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0724EF-F5DD-43C7-91A4-AB1933012861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- A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BNF Grammar and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&lt;program&gt; 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| 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; 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= &lt;expr&gt;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&lt;expr&gt; 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&lt;term&gt;+&lt;term&gt;| &lt;term&gt;-&lt;term&gt;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&lt;term&gt; 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|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a | b | c | d</a:t>
            </a:r>
          </a:p>
          <a:p>
            <a:pPr>
              <a:lnSpc>
                <a:spcPct val="80000"/>
              </a:lnSpc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Leftmost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input: 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b +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&lt;program&gt; 	=&gt; 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= &lt;expr&gt; 	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a = &lt;expr&gt; 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a = &lt;term&gt; + &lt;term&gt; 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a = &lt;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+ &lt;term&gt; 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a = b + &lt;term&gt;	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=&gt; a = b +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86800" cy="53340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rules, starting with start symbol and ending with a sentence (all terminal symbols)</a:t>
            </a:r>
          </a:p>
          <a:p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string of symbols (intermediate form) in the process of derivation is called a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sentential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0" indent="0" algn="ctr">
              <a:buNone/>
            </a:pP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en-US" alt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sentential form that has only terminal symbols (final form)</a:t>
            </a:r>
          </a:p>
          <a:p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leftmost/rightmost derivation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the leftmost/rightmost nonterminal in each sentential form is the one that is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9A571-86A8-4936-BEF2-7C39C80D6840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906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Left and Rightmost Derivations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lvl="1" indent="0" algn="ctr">
              <a:spcBef>
                <a:spcPts val="600"/>
              </a:spcBef>
              <a:buClr>
                <a:schemeClr val="accent1"/>
              </a:buClr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Grammar 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E+E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E*E | a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Leftmost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derivation: </a:t>
            </a:r>
            <a:b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non-terminal is always reduced:</a:t>
            </a:r>
          </a:p>
          <a:p>
            <a:pPr marL="457200" lvl="1" indent="0">
              <a:buFontTx/>
              <a:buNone/>
              <a:tabLst>
                <a:tab pos="457200" algn="l"/>
              </a:tabLst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=&gt;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*E =&gt;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+E*E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*E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*a</a:t>
            </a:r>
          </a:p>
          <a:p>
            <a:pPr>
              <a:tabLst>
                <a:tab pos="457200" algn="l"/>
              </a:tabLst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Rightmost derivation: </a:t>
            </a:r>
            <a:b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rightmost non-terminal is always reduced:</a:t>
            </a:r>
          </a:p>
          <a:p>
            <a:pPr marL="457200" lvl="1" indent="0">
              <a:buFontTx/>
              <a:buNone/>
              <a:tabLst>
                <a:tab pos="457200" algn="l"/>
              </a:tabLst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=&gt; E+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=&gt; E+E*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=&gt; E+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*a =&gt;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*a =&gt;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a+a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ED4EC-1B55-44B7-93B9-D7E4279802E5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20574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graphical/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derivations 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appealing, did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provide sequence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completed.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(Where derivation provide linear sequence)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Parse Trees from previous example of derivation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ambiguity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3597275"/>
            <a:ext cx="1708150" cy="2514600"/>
            <a:chOff x="988" y="2448"/>
            <a:chExt cx="1076" cy="1584"/>
          </a:xfrm>
        </p:grpSpPr>
        <p:sp>
          <p:nvSpPr>
            <p:cNvPr id="27674" name="Text Box 5"/>
            <p:cNvSpPr txBox="1">
              <a:spLocks noChangeArrowheads="1"/>
            </p:cNvSpPr>
            <p:nvPr/>
          </p:nvSpPr>
          <p:spPr bwMode="auto">
            <a:xfrm>
              <a:off x="1008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 Box 6"/>
            <p:cNvSpPr txBox="1">
              <a:spLocks noChangeArrowheads="1"/>
            </p:cNvSpPr>
            <p:nvPr/>
          </p:nvSpPr>
          <p:spPr bwMode="auto">
            <a:xfrm>
              <a:off x="1296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6" name="Text Box 7"/>
            <p:cNvSpPr txBox="1">
              <a:spLocks noChangeArrowheads="1"/>
            </p:cNvSpPr>
            <p:nvPr/>
          </p:nvSpPr>
          <p:spPr bwMode="auto">
            <a:xfrm>
              <a:off x="1584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8"/>
            <p:cNvSpPr txBox="1">
              <a:spLocks noChangeArrowheads="1"/>
            </p:cNvSpPr>
            <p:nvPr/>
          </p:nvSpPr>
          <p:spPr bwMode="auto">
            <a:xfrm>
              <a:off x="1831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8" name="Text Box 9"/>
            <p:cNvSpPr txBox="1">
              <a:spLocks noChangeArrowheads="1"/>
            </p:cNvSpPr>
            <p:nvPr/>
          </p:nvSpPr>
          <p:spPr bwMode="auto">
            <a:xfrm>
              <a:off x="1392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9" name="Text Box 10"/>
            <p:cNvSpPr txBox="1">
              <a:spLocks noChangeArrowheads="1"/>
            </p:cNvSpPr>
            <p:nvPr/>
          </p:nvSpPr>
          <p:spPr bwMode="auto">
            <a:xfrm>
              <a:off x="988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80" name="Text Box 11"/>
            <p:cNvSpPr txBox="1">
              <a:spLocks noChangeArrowheads="1"/>
            </p:cNvSpPr>
            <p:nvPr/>
          </p:nvSpPr>
          <p:spPr bwMode="auto">
            <a:xfrm>
              <a:off x="1392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81" name="Text Box 12"/>
            <p:cNvSpPr txBox="1">
              <a:spLocks noChangeArrowheads="1"/>
            </p:cNvSpPr>
            <p:nvPr/>
          </p:nvSpPr>
          <p:spPr bwMode="auto">
            <a:xfrm>
              <a:off x="1831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82" name="Line 13"/>
            <p:cNvSpPr>
              <a:spLocks noChangeShapeType="1"/>
            </p:cNvSpPr>
            <p:nvPr/>
          </p:nvSpPr>
          <p:spPr bwMode="auto">
            <a:xfrm flipH="1">
              <a:off x="120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14"/>
            <p:cNvSpPr>
              <a:spLocks noChangeShapeType="1"/>
            </p:cNvSpPr>
            <p:nvPr/>
          </p:nvSpPr>
          <p:spPr bwMode="auto">
            <a:xfrm flipH="1">
              <a:off x="153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15"/>
            <p:cNvSpPr>
              <a:spLocks noChangeShapeType="1"/>
            </p:cNvSpPr>
            <p:nvPr/>
          </p:nvSpPr>
          <p:spPr bwMode="auto">
            <a:xfrm flipH="1">
              <a:off x="1927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16"/>
            <p:cNvSpPr>
              <a:spLocks noChangeShapeType="1"/>
            </p:cNvSpPr>
            <p:nvPr/>
          </p:nvSpPr>
          <p:spPr bwMode="auto">
            <a:xfrm flipH="1">
              <a:off x="148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17"/>
            <p:cNvSpPr>
              <a:spLocks noChangeShapeType="1"/>
            </p:cNvSpPr>
            <p:nvPr/>
          </p:nvSpPr>
          <p:spPr bwMode="auto">
            <a:xfrm>
              <a:off x="177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18"/>
            <p:cNvSpPr>
              <a:spLocks noChangeShapeType="1"/>
            </p:cNvSpPr>
            <p:nvPr/>
          </p:nvSpPr>
          <p:spPr bwMode="auto">
            <a:xfrm>
              <a:off x="1488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19"/>
            <p:cNvSpPr>
              <a:spLocks noChangeShapeType="1"/>
            </p:cNvSpPr>
            <p:nvPr/>
          </p:nvSpPr>
          <p:spPr bwMode="auto">
            <a:xfrm flipH="1">
              <a:off x="11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Line 20"/>
            <p:cNvSpPr>
              <a:spLocks noChangeShapeType="1"/>
            </p:cNvSpPr>
            <p:nvPr/>
          </p:nvSpPr>
          <p:spPr bwMode="auto">
            <a:xfrm flipH="1">
              <a:off x="144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Line 21"/>
            <p:cNvSpPr>
              <a:spLocks noChangeShapeType="1"/>
            </p:cNvSpPr>
            <p:nvPr/>
          </p:nvSpPr>
          <p:spPr bwMode="auto">
            <a:xfrm flipH="1">
              <a:off x="172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Text Box 22"/>
            <p:cNvSpPr txBox="1">
              <a:spLocks noChangeArrowheads="1"/>
            </p:cNvSpPr>
            <p:nvPr/>
          </p:nvSpPr>
          <p:spPr bwMode="auto">
            <a:xfrm>
              <a:off x="1296" y="283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7692" name="Text Box 23"/>
            <p:cNvSpPr txBox="1">
              <a:spLocks noChangeArrowheads="1"/>
            </p:cNvSpPr>
            <p:nvPr/>
          </p:nvSpPr>
          <p:spPr bwMode="auto">
            <a:xfrm>
              <a:off x="1632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414588" y="3635375"/>
            <a:ext cx="1676400" cy="2514600"/>
            <a:chOff x="3360" y="2448"/>
            <a:chExt cx="1056" cy="1584"/>
          </a:xfrm>
        </p:grpSpPr>
        <p:sp>
          <p:nvSpPr>
            <p:cNvPr id="27655" name="Text Box 25"/>
            <p:cNvSpPr txBox="1">
              <a:spLocks noChangeArrowheads="1"/>
            </p:cNvSpPr>
            <p:nvPr/>
          </p:nvSpPr>
          <p:spPr bwMode="auto">
            <a:xfrm>
              <a:off x="3600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6" name="Text Box 26"/>
            <p:cNvSpPr txBox="1">
              <a:spLocks noChangeArrowheads="1"/>
            </p:cNvSpPr>
            <p:nvPr/>
          </p:nvSpPr>
          <p:spPr bwMode="auto">
            <a:xfrm>
              <a:off x="3888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7" name="Text Box 27"/>
            <p:cNvSpPr txBox="1">
              <a:spLocks noChangeArrowheads="1"/>
            </p:cNvSpPr>
            <p:nvPr/>
          </p:nvSpPr>
          <p:spPr bwMode="auto">
            <a:xfrm>
              <a:off x="4176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8" name="Text Box 28"/>
            <p:cNvSpPr txBox="1">
              <a:spLocks noChangeArrowheads="1"/>
            </p:cNvSpPr>
            <p:nvPr/>
          </p:nvSpPr>
          <p:spPr bwMode="auto">
            <a:xfrm>
              <a:off x="3799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29"/>
            <p:cNvSpPr txBox="1">
              <a:spLocks noChangeArrowheads="1"/>
            </p:cNvSpPr>
            <p:nvPr/>
          </p:nvSpPr>
          <p:spPr bwMode="auto">
            <a:xfrm>
              <a:off x="3360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0" name="Text Box 30"/>
            <p:cNvSpPr txBox="1">
              <a:spLocks noChangeArrowheads="1"/>
            </p:cNvSpPr>
            <p:nvPr/>
          </p:nvSpPr>
          <p:spPr bwMode="auto">
            <a:xfrm>
              <a:off x="4204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1" name="Text Box 31"/>
            <p:cNvSpPr txBox="1">
              <a:spLocks noChangeArrowheads="1"/>
            </p:cNvSpPr>
            <p:nvPr/>
          </p:nvSpPr>
          <p:spPr bwMode="auto">
            <a:xfrm>
              <a:off x="3360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2" name="Text Box 32"/>
            <p:cNvSpPr txBox="1">
              <a:spLocks noChangeArrowheads="1"/>
            </p:cNvSpPr>
            <p:nvPr/>
          </p:nvSpPr>
          <p:spPr bwMode="auto">
            <a:xfrm>
              <a:off x="3799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3" name="Line 33"/>
            <p:cNvSpPr>
              <a:spLocks noChangeShapeType="1"/>
            </p:cNvSpPr>
            <p:nvPr/>
          </p:nvSpPr>
          <p:spPr bwMode="auto">
            <a:xfrm flipH="1">
              <a:off x="379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34"/>
            <p:cNvSpPr>
              <a:spLocks noChangeShapeType="1"/>
            </p:cNvSpPr>
            <p:nvPr/>
          </p:nvSpPr>
          <p:spPr bwMode="auto">
            <a:xfrm flipH="1">
              <a:off x="350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35"/>
            <p:cNvSpPr>
              <a:spLocks noChangeShapeType="1"/>
            </p:cNvSpPr>
            <p:nvPr/>
          </p:nvSpPr>
          <p:spPr bwMode="auto">
            <a:xfrm flipH="1">
              <a:off x="3895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36"/>
            <p:cNvSpPr>
              <a:spLocks noChangeShapeType="1"/>
            </p:cNvSpPr>
            <p:nvPr/>
          </p:nvSpPr>
          <p:spPr bwMode="auto">
            <a:xfrm flipH="1">
              <a:off x="3456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37"/>
            <p:cNvSpPr>
              <a:spLocks noChangeShapeType="1"/>
            </p:cNvSpPr>
            <p:nvPr/>
          </p:nvSpPr>
          <p:spPr bwMode="auto">
            <a:xfrm>
              <a:off x="374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38"/>
            <p:cNvSpPr>
              <a:spLocks noChangeShapeType="1"/>
            </p:cNvSpPr>
            <p:nvPr/>
          </p:nvSpPr>
          <p:spPr bwMode="auto">
            <a:xfrm>
              <a:off x="408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39"/>
            <p:cNvSpPr>
              <a:spLocks noChangeShapeType="1"/>
            </p:cNvSpPr>
            <p:nvPr/>
          </p:nvSpPr>
          <p:spPr bwMode="auto">
            <a:xfrm flipH="1">
              <a:off x="4320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40"/>
            <p:cNvSpPr>
              <a:spLocks noChangeShapeType="1"/>
            </p:cNvSpPr>
            <p:nvPr/>
          </p:nvSpPr>
          <p:spPr bwMode="auto">
            <a:xfrm flipH="1">
              <a:off x="403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41"/>
            <p:cNvSpPr>
              <a:spLocks noChangeShapeType="1"/>
            </p:cNvSpPr>
            <p:nvPr/>
          </p:nvSpPr>
          <p:spPr bwMode="auto">
            <a:xfrm flipH="1">
              <a:off x="369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7673" name="Text Box 43"/>
            <p:cNvSpPr txBox="1">
              <a:spLocks noChangeArrowheads="1"/>
            </p:cNvSpPr>
            <p:nvPr/>
          </p:nvSpPr>
          <p:spPr bwMode="auto">
            <a:xfrm>
              <a:off x="3600" y="331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1FA8C-D777-42DC-A6A3-D5ACBAC8B99D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1275"/>
            <a:ext cx="8991600" cy="4937125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ambiguous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generates a sentential form for a single phrase that has two or more distinct parse trees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(any other definition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lvl="1"/>
            <a:r>
              <a:rPr lang="en-US" alt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Leftmost</a:t>
            </a: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/rightmost derivations for same sentence</a:t>
            </a:r>
            <a:endParaRPr lang="en-US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phrase with two trees is proof of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grammar.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ambiguous? 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phrases must have only one parse tree!</a:t>
            </a:r>
          </a:p>
          <a:p>
            <a:pPr lvl="1"/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to show</a:t>
            </a:r>
            <a:endParaRPr lang="en-US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quite different from an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inherently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(that has no simple solution)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1D8531-6ABB-4E78-A3F2-80253BB799B3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(ambiguous)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Grammar: 		E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 + E | E * E | (E) | id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Input:			a + a *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3048000"/>
            <a:ext cx="1708150" cy="2514600"/>
            <a:chOff x="988" y="2448"/>
            <a:chExt cx="1076" cy="1584"/>
          </a:xfrm>
        </p:grpSpPr>
        <p:sp>
          <p:nvSpPr>
            <p:cNvPr id="29722" name="Text Box 5"/>
            <p:cNvSpPr txBox="1">
              <a:spLocks noChangeArrowheads="1"/>
            </p:cNvSpPr>
            <p:nvPr/>
          </p:nvSpPr>
          <p:spPr bwMode="auto">
            <a:xfrm>
              <a:off x="1008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3" name="Text Box 6"/>
            <p:cNvSpPr txBox="1">
              <a:spLocks noChangeArrowheads="1"/>
            </p:cNvSpPr>
            <p:nvPr/>
          </p:nvSpPr>
          <p:spPr bwMode="auto">
            <a:xfrm>
              <a:off x="1296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4" name="Text Box 7"/>
            <p:cNvSpPr txBox="1">
              <a:spLocks noChangeArrowheads="1"/>
            </p:cNvSpPr>
            <p:nvPr/>
          </p:nvSpPr>
          <p:spPr bwMode="auto">
            <a:xfrm>
              <a:off x="1584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5" name="Text Box 8"/>
            <p:cNvSpPr txBox="1">
              <a:spLocks noChangeArrowheads="1"/>
            </p:cNvSpPr>
            <p:nvPr/>
          </p:nvSpPr>
          <p:spPr bwMode="auto">
            <a:xfrm>
              <a:off x="1831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6" name="Text Box 9"/>
            <p:cNvSpPr txBox="1">
              <a:spLocks noChangeArrowheads="1"/>
            </p:cNvSpPr>
            <p:nvPr/>
          </p:nvSpPr>
          <p:spPr bwMode="auto">
            <a:xfrm>
              <a:off x="1392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10"/>
            <p:cNvSpPr txBox="1">
              <a:spLocks noChangeArrowheads="1"/>
            </p:cNvSpPr>
            <p:nvPr/>
          </p:nvSpPr>
          <p:spPr bwMode="auto">
            <a:xfrm>
              <a:off x="988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8" name="Text Box 11"/>
            <p:cNvSpPr txBox="1">
              <a:spLocks noChangeArrowheads="1"/>
            </p:cNvSpPr>
            <p:nvPr/>
          </p:nvSpPr>
          <p:spPr bwMode="auto">
            <a:xfrm>
              <a:off x="1392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12"/>
            <p:cNvSpPr txBox="1">
              <a:spLocks noChangeArrowheads="1"/>
            </p:cNvSpPr>
            <p:nvPr/>
          </p:nvSpPr>
          <p:spPr bwMode="auto">
            <a:xfrm>
              <a:off x="1831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30" name="Line 13"/>
            <p:cNvSpPr>
              <a:spLocks noChangeShapeType="1"/>
            </p:cNvSpPr>
            <p:nvPr/>
          </p:nvSpPr>
          <p:spPr bwMode="auto">
            <a:xfrm flipH="1">
              <a:off x="120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14"/>
            <p:cNvSpPr>
              <a:spLocks noChangeShapeType="1"/>
            </p:cNvSpPr>
            <p:nvPr/>
          </p:nvSpPr>
          <p:spPr bwMode="auto">
            <a:xfrm flipH="1">
              <a:off x="153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15"/>
            <p:cNvSpPr>
              <a:spLocks noChangeShapeType="1"/>
            </p:cNvSpPr>
            <p:nvPr/>
          </p:nvSpPr>
          <p:spPr bwMode="auto">
            <a:xfrm flipH="1">
              <a:off x="1927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Line 16"/>
            <p:cNvSpPr>
              <a:spLocks noChangeShapeType="1"/>
            </p:cNvSpPr>
            <p:nvPr/>
          </p:nvSpPr>
          <p:spPr bwMode="auto">
            <a:xfrm flipH="1">
              <a:off x="148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17"/>
            <p:cNvSpPr>
              <a:spLocks noChangeShapeType="1"/>
            </p:cNvSpPr>
            <p:nvPr/>
          </p:nvSpPr>
          <p:spPr bwMode="auto">
            <a:xfrm>
              <a:off x="177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18"/>
            <p:cNvSpPr>
              <a:spLocks noChangeShapeType="1"/>
            </p:cNvSpPr>
            <p:nvPr/>
          </p:nvSpPr>
          <p:spPr bwMode="auto">
            <a:xfrm>
              <a:off x="1488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19"/>
            <p:cNvSpPr>
              <a:spLocks noChangeShapeType="1"/>
            </p:cNvSpPr>
            <p:nvPr/>
          </p:nvSpPr>
          <p:spPr bwMode="auto">
            <a:xfrm flipH="1">
              <a:off x="11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20"/>
            <p:cNvSpPr>
              <a:spLocks noChangeShapeType="1"/>
            </p:cNvSpPr>
            <p:nvPr/>
          </p:nvSpPr>
          <p:spPr bwMode="auto">
            <a:xfrm flipH="1">
              <a:off x="144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21"/>
            <p:cNvSpPr>
              <a:spLocks noChangeShapeType="1"/>
            </p:cNvSpPr>
            <p:nvPr/>
          </p:nvSpPr>
          <p:spPr bwMode="auto">
            <a:xfrm flipH="1">
              <a:off x="172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Text Box 22"/>
            <p:cNvSpPr txBox="1">
              <a:spLocks noChangeArrowheads="1"/>
            </p:cNvSpPr>
            <p:nvPr/>
          </p:nvSpPr>
          <p:spPr bwMode="auto">
            <a:xfrm>
              <a:off x="1296" y="283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740" name="Text Box 23"/>
            <p:cNvSpPr txBox="1">
              <a:spLocks noChangeArrowheads="1"/>
            </p:cNvSpPr>
            <p:nvPr/>
          </p:nvSpPr>
          <p:spPr bwMode="auto">
            <a:xfrm>
              <a:off x="1632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524000" y="3048000"/>
            <a:ext cx="1676400" cy="2514600"/>
            <a:chOff x="3360" y="2448"/>
            <a:chExt cx="1056" cy="1584"/>
          </a:xfrm>
        </p:grpSpPr>
        <p:sp>
          <p:nvSpPr>
            <p:cNvPr id="29703" name="Text Box 25"/>
            <p:cNvSpPr txBox="1">
              <a:spLocks noChangeArrowheads="1"/>
            </p:cNvSpPr>
            <p:nvPr/>
          </p:nvSpPr>
          <p:spPr bwMode="auto">
            <a:xfrm>
              <a:off x="3600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4" name="Text Box 26"/>
            <p:cNvSpPr txBox="1">
              <a:spLocks noChangeArrowheads="1"/>
            </p:cNvSpPr>
            <p:nvPr/>
          </p:nvSpPr>
          <p:spPr bwMode="auto">
            <a:xfrm>
              <a:off x="3888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5" name="Text Box 27"/>
            <p:cNvSpPr txBox="1">
              <a:spLocks noChangeArrowheads="1"/>
            </p:cNvSpPr>
            <p:nvPr/>
          </p:nvSpPr>
          <p:spPr bwMode="auto">
            <a:xfrm>
              <a:off x="4176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6" name="Text Box 28"/>
            <p:cNvSpPr txBox="1">
              <a:spLocks noChangeArrowheads="1"/>
            </p:cNvSpPr>
            <p:nvPr/>
          </p:nvSpPr>
          <p:spPr bwMode="auto">
            <a:xfrm>
              <a:off x="3799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7" name="Text Box 29"/>
            <p:cNvSpPr txBox="1">
              <a:spLocks noChangeArrowheads="1"/>
            </p:cNvSpPr>
            <p:nvPr/>
          </p:nvSpPr>
          <p:spPr bwMode="auto">
            <a:xfrm>
              <a:off x="3360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8" name="Text Box 30"/>
            <p:cNvSpPr txBox="1">
              <a:spLocks noChangeArrowheads="1"/>
            </p:cNvSpPr>
            <p:nvPr/>
          </p:nvSpPr>
          <p:spPr bwMode="auto">
            <a:xfrm>
              <a:off x="4204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9" name="Text Box 31"/>
            <p:cNvSpPr txBox="1">
              <a:spLocks noChangeArrowheads="1"/>
            </p:cNvSpPr>
            <p:nvPr/>
          </p:nvSpPr>
          <p:spPr bwMode="auto">
            <a:xfrm>
              <a:off x="3360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0" name="Text Box 32"/>
            <p:cNvSpPr txBox="1">
              <a:spLocks noChangeArrowheads="1"/>
            </p:cNvSpPr>
            <p:nvPr/>
          </p:nvSpPr>
          <p:spPr bwMode="auto">
            <a:xfrm>
              <a:off x="3799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1" name="Line 33"/>
            <p:cNvSpPr>
              <a:spLocks noChangeShapeType="1"/>
            </p:cNvSpPr>
            <p:nvPr/>
          </p:nvSpPr>
          <p:spPr bwMode="auto">
            <a:xfrm flipH="1">
              <a:off x="379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34"/>
            <p:cNvSpPr>
              <a:spLocks noChangeShapeType="1"/>
            </p:cNvSpPr>
            <p:nvPr/>
          </p:nvSpPr>
          <p:spPr bwMode="auto">
            <a:xfrm flipH="1">
              <a:off x="350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35"/>
            <p:cNvSpPr>
              <a:spLocks noChangeShapeType="1"/>
            </p:cNvSpPr>
            <p:nvPr/>
          </p:nvSpPr>
          <p:spPr bwMode="auto">
            <a:xfrm flipH="1">
              <a:off x="3895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36"/>
            <p:cNvSpPr>
              <a:spLocks noChangeShapeType="1"/>
            </p:cNvSpPr>
            <p:nvPr/>
          </p:nvSpPr>
          <p:spPr bwMode="auto">
            <a:xfrm flipH="1">
              <a:off x="3456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37"/>
            <p:cNvSpPr>
              <a:spLocks noChangeShapeType="1"/>
            </p:cNvSpPr>
            <p:nvPr/>
          </p:nvSpPr>
          <p:spPr bwMode="auto">
            <a:xfrm>
              <a:off x="374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38"/>
            <p:cNvSpPr>
              <a:spLocks noChangeShapeType="1"/>
            </p:cNvSpPr>
            <p:nvPr/>
          </p:nvSpPr>
          <p:spPr bwMode="auto">
            <a:xfrm>
              <a:off x="408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39"/>
            <p:cNvSpPr>
              <a:spLocks noChangeShapeType="1"/>
            </p:cNvSpPr>
            <p:nvPr/>
          </p:nvSpPr>
          <p:spPr bwMode="auto">
            <a:xfrm flipH="1">
              <a:off x="4320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40"/>
            <p:cNvSpPr>
              <a:spLocks noChangeShapeType="1"/>
            </p:cNvSpPr>
            <p:nvPr/>
          </p:nvSpPr>
          <p:spPr bwMode="auto">
            <a:xfrm flipH="1">
              <a:off x="403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41"/>
            <p:cNvSpPr>
              <a:spLocks noChangeShapeType="1"/>
            </p:cNvSpPr>
            <p:nvPr/>
          </p:nvSpPr>
          <p:spPr bwMode="auto">
            <a:xfrm flipH="1">
              <a:off x="369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9721" name="Text Box 43"/>
            <p:cNvSpPr txBox="1">
              <a:spLocks noChangeArrowheads="1"/>
            </p:cNvSpPr>
            <p:nvPr/>
          </p:nvSpPr>
          <p:spPr bwMode="auto">
            <a:xfrm>
              <a:off x="3600" y="331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6A34F-4742-4BD3-8F7B-FD2F7BF81E20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(unambiguous)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429000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the parse tree to indicate precedence levels of the operators, we cannot have ambiguity</a:t>
            </a:r>
          </a:p>
          <a:p>
            <a:pPr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Grammar E 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 + E | E * E | (E) | 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Rewritten Grammar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E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 + T |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T * F |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(E) | id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E = expression, 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term and F = factor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2590800"/>
            <a:ext cx="1708150" cy="3124200"/>
            <a:chOff x="2544" y="2016"/>
            <a:chExt cx="1076" cy="1968"/>
          </a:xfrm>
        </p:grpSpPr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2564" y="240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28" name="Text Box 6"/>
            <p:cNvSpPr txBox="1">
              <a:spLocks noChangeArrowheads="1"/>
            </p:cNvSpPr>
            <p:nvPr/>
          </p:nvSpPr>
          <p:spPr bwMode="auto">
            <a:xfrm>
              <a:off x="2852" y="201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3140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387" y="288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F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2948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561" y="28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948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latin typeface="Times New Roman" panose="02020603050405020304" pitchFamily="18" charset="0"/>
                </a:rPr>
                <a:t>a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3387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 flipH="1">
              <a:off x="275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 flipH="1">
              <a:off x="309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 flipH="1">
              <a:off x="3483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 flipH="1">
              <a:off x="3044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>
              <a:off x="333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3044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 flipH="1">
              <a:off x="2677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 flipH="1">
              <a:off x="29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 flipH="1">
              <a:off x="328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Text Box 22"/>
            <p:cNvSpPr txBox="1">
              <a:spLocks noChangeArrowheads="1"/>
            </p:cNvSpPr>
            <p:nvPr/>
          </p:nvSpPr>
          <p:spPr bwMode="auto">
            <a:xfrm>
              <a:off x="2852" y="240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745" name="Text Box 23"/>
            <p:cNvSpPr txBox="1">
              <a:spLocks noChangeArrowheads="1"/>
            </p:cNvSpPr>
            <p:nvPr/>
          </p:nvSpPr>
          <p:spPr bwMode="auto">
            <a:xfrm>
              <a:off x="3188" y="28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0746" name="Text Box 24"/>
            <p:cNvSpPr txBox="1">
              <a:spLocks noChangeArrowheads="1"/>
            </p:cNvSpPr>
            <p:nvPr/>
          </p:nvSpPr>
          <p:spPr bwMode="auto">
            <a:xfrm>
              <a:off x="254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47" name="Line 25"/>
            <p:cNvSpPr>
              <a:spLocks noChangeShapeType="1"/>
            </p:cNvSpPr>
            <p:nvPr/>
          </p:nvSpPr>
          <p:spPr bwMode="auto">
            <a:xfrm flipH="1">
              <a:off x="2660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26"/>
            <p:cNvSpPr txBox="1">
              <a:spLocks noChangeArrowheads="1"/>
            </p:cNvSpPr>
            <p:nvPr/>
          </p:nvSpPr>
          <p:spPr bwMode="auto">
            <a:xfrm>
              <a:off x="2935" y="32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F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49" name="Line 27"/>
            <p:cNvSpPr>
              <a:spLocks noChangeShapeType="1"/>
            </p:cNvSpPr>
            <p:nvPr/>
          </p:nvSpPr>
          <p:spPr bwMode="auto">
            <a:xfrm flipH="1">
              <a:off x="3051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28"/>
            <p:cNvSpPr txBox="1">
              <a:spLocks noChangeArrowheads="1"/>
            </p:cNvSpPr>
            <p:nvPr/>
          </p:nvSpPr>
          <p:spPr bwMode="auto">
            <a:xfrm>
              <a:off x="2551" y="32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F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51" name="Line 29"/>
            <p:cNvSpPr>
              <a:spLocks noChangeShapeType="1"/>
            </p:cNvSpPr>
            <p:nvPr/>
          </p:nvSpPr>
          <p:spPr bwMode="auto">
            <a:xfrm flipH="1">
              <a:off x="2667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914400" y="5572125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Input: a + a *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5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D2297-F00F-4935-BDC4-C101BC4FC23C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6500"/>
            <a:ext cx="7772400" cy="838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 + E | id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: a + b + 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081" y="2095500"/>
            <a:ext cx="1708150" cy="2514600"/>
            <a:chOff x="988" y="2448"/>
            <a:chExt cx="1076" cy="1584"/>
          </a:xfrm>
        </p:grpSpPr>
        <p:sp>
          <p:nvSpPr>
            <p:cNvPr id="31770" name="Text Box 5"/>
            <p:cNvSpPr txBox="1">
              <a:spLocks noChangeArrowheads="1"/>
            </p:cNvSpPr>
            <p:nvPr/>
          </p:nvSpPr>
          <p:spPr bwMode="auto">
            <a:xfrm>
              <a:off x="1008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1" name="Text Box 6"/>
            <p:cNvSpPr txBox="1">
              <a:spLocks noChangeArrowheads="1"/>
            </p:cNvSpPr>
            <p:nvPr/>
          </p:nvSpPr>
          <p:spPr bwMode="auto">
            <a:xfrm>
              <a:off x="1296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2" name="Text Box 7"/>
            <p:cNvSpPr txBox="1">
              <a:spLocks noChangeArrowheads="1"/>
            </p:cNvSpPr>
            <p:nvPr/>
          </p:nvSpPr>
          <p:spPr bwMode="auto">
            <a:xfrm>
              <a:off x="1584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3" name="Text Box 8"/>
            <p:cNvSpPr txBox="1">
              <a:spLocks noChangeArrowheads="1"/>
            </p:cNvSpPr>
            <p:nvPr/>
          </p:nvSpPr>
          <p:spPr bwMode="auto">
            <a:xfrm>
              <a:off x="1831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9"/>
            <p:cNvSpPr txBox="1">
              <a:spLocks noChangeArrowheads="1"/>
            </p:cNvSpPr>
            <p:nvPr/>
          </p:nvSpPr>
          <p:spPr bwMode="auto">
            <a:xfrm>
              <a:off x="1392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10"/>
            <p:cNvSpPr txBox="1">
              <a:spLocks noChangeArrowheads="1"/>
            </p:cNvSpPr>
            <p:nvPr/>
          </p:nvSpPr>
          <p:spPr bwMode="auto">
            <a:xfrm>
              <a:off x="988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6" name="Text Box 11"/>
            <p:cNvSpPr txBox="1">
              <a:spLocks noChangeArrowheads="1"/>
            </p:cNvSpPr>
            <p:nvPr/>
          </p:nvSpPr>
          <p:spPr bwMode="auto">
            <a:xfrm>
              <a:off x="1392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b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7" name="Text Box 12"/>
            <p:cNvSpPr txBox="1">
              <a:spLocks noChangeArrowheads="1"/>
            </p:cNvSpPr>
            <p:nvPr/>
          </p:nvSpPr>
          <p:spPr bwMode="auto">
            <a:xfrm>
              <a:off x="1831" y="374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8" name="Line 13"/>
            <p:cNvSpPr>
              <a:spLocks noChangeShapeType="1"/>
            </p:cNvSpPr>
            <p:nvPr/>
          </p:nvSpPr>
          <p:spPr bwMode="auto">
            <a:xfrm flipH="1">
              <a:off x="120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Line 14"/>
            <p:cNvSpPr>
              <a:spLocks noChangeShapeType="1"/>
            </p:cNvSpPr>
            <p:nvPr/>
          </p:nvSpPr>
          <p:spPr bwMode="auto">
            <a:xfrm flipH="1">
              <a:off x="153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15"/>
            <p:cNvSpPr>
              <a:spLocks noChangeShapeType="1"/>
            </p:cNvSpPr>
            <p:nvPr/>
          </p:nvSpPr>
          <p:spPr bwMode="auto">
            <a:xfrm flipH="1">
              <a:off x="1927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16"/>
            <p:cNvSpPr>
              <a:spLocks noChangeShapeType="1"/>
            </p:cNvSpPr>
            <p:nvPr/>
          </p:nvSpPr>
          <p:spPr bwMode="auto">
            <a:xfrm flipH="1">
              <a:off x="148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17"/>
            <p:cNvSpPr>
              <a:spLocks noChangeShapeType="1"/>
            </p:cNvSpPr>
            <p:nvPr/>
          </p:nvSpPr>
          <p:spPr bwMode="auto">
            <a:xfrm>
              <a:off x="177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18"/>
            <p:cNvSpPr>
              <a:spLocks noChangeShapeType="1"/>
            </p:cNvSpPr>
            <p:nvPr/>
          </p:nvSpPr>
          <p:spPr bwMode="auto">
            <a:xfrm>
              <a:off x="1488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9"/>
            <p:cNvSpPr>
              <a:spLocks noChangeShapeType="1"/>
            </p:cNvSpPr>
            <p:nvPr/>
          </p:nvSpPr>
          <p:spPr bwMode="auto">
            <a:xfrm flipH="1">
              <a:off x="11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20"/>
            <p:cNvSpPr>
              <a:spLocks noChangeShapeType="1"/>
            </p:cNvSpPr>
            <p:nvPr/>
          </p:nvSpPr>
          <p:spPr bwMode="auto">
            <a:xfrm flipH="1">
              <a:off x="144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1"/>
            <p:cNvSpPr>
              <a:spLocks noChangeShapeType="1"/>
            </p:cNvSpPr>
            <p:nvPr/>
          </p:nvSpPr>
          <p:spPr bwMode="auto">
            <a:xfrm flipH="1">
              <a:off x="172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22"/>
            <p:cNvSpPr txBox="1">
              <a:spLocks noChangeArrowheads="1"/>
            </p:cNvSpPr>
            <p:nvPr/>
          </p:nvSpPr>
          <p:spPr bwMode="auto">
            <a:xfrm>
              <a:off x="1296" y="283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788" name="Text Box 23"/>
            <p:cNvSpPr txBox="1">
              <a:spLocks noChangeArrowheads="1"/>
            </p:cNvSpPr>
            <p:nvPr/>
          </p:nvSpPr>
          <p:spPr bwMode="auto">
            <a:xfrm>
              <a:off x="1632" y="331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66800" y="1828800"/>
            <a:ext cx="1665288" cy="2514600"/>
            <a:chOff x="3360" y="2448"/>
            <a:chExt cx="1049" cy="1584"/>
          </a:xfrm>
        </p:grpSpPr>
        <p:sp>
          <p:nvSpPr>
            <p:cNvPr id="31751" name="Text Box 25"/>
            <p:cNvSpPr txBox="1">
              <a:spLocks noChangeArrowheads="1"/>
            </p:cNvSpPr>
            <p:nvPr/>
          </p:nvSpPr>
          <p:spPr bwMode="auto">
            <a:xfrm>
              <a:off x="3600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2" name="Text Box 26"/>
            <p:cNvSpPr txBox="1">
              <a:spLocks noChangeArrowheads="1"/>
            </p:cNvSpPr>
            <p:nvPr/>
          </p:nvSpPr>
          <p:spPr bwMode="auto">
            <a:xfrm>
              <a:off x="3888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latin typeface="Times New Roman" panose="02020603050405020304" pitchFamily="18" charset="0"/>
                </a:rPr>
                <a:t>E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753" name="Text Box 27"/>
            <p:cNvSpPr txBox="1">
              <a:spLocks noChangeArrowheads="1"/>
            </p:cNvSpPr>
            <p:nvPr/>
          </p:nvSpPr>
          <p:spPr bwMode="auto">
            <a:xfrm>
              <a:off x="4176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4" name="Text Box 28"/>
            <p:cNvSpPr txBox="1">
              <a:spLocks noChangeArrowheads="1"/>
            </p:cNvSpPr>
            <p:nvPr/>
          </p:nvSpPr>
          <p:spPr bwMode="auto">
            <a:xfrm>
              <a:off x="3799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5" name="Text Box 29"/>
            <p:cNvSpPr txBox="1">
              <a:spLocks noChangeArrowheads="1"/>
            </p:cNvSpPr>
            <p:nvPr/>
          </p:nvSpPr>
          <p:spPr bwMode="auto">
            <a:xfrm>
              <a:off x="3360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6" name="Text Box 30"/>
            <p:cNvSpPr txBox="1">
              <a:spLocks noChangeArrowheads="1"/>
            </p:cNvSpPr>
            <p:nvPr/>
          </p:nvSpPr>
          <p:spPr bwMode="auto">
            <a:xfrm>
              <a:off x="4204" y="32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7" name="Text Box 31"/>
            <p:cNvSpPr txBox="1">
              <a:spLocks noChangeArrowheads="1"/>
            </p:cNvSpPr>
            <p:nvPr/>
          </p:nvSpPr>
          <p:spPr bwMode="auto">
            <a:xfrm>
              <a:off x="3360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8" name="Text Box 32"/>
            <p:cNvSpPr txBox="1">
              <a:spLocks noChangeArrowheads="1"/>
            </p:cNvSpPr>
            <p:nvPr/>
          </p:nvSpPr>
          <p:spPr bwMode="auto">
            <a:xfrm>
              <a:off x="3799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b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9" name="Line 33"/>
            <p:cNvSpPr>
              <a:spLocks noChangeShapeType="1"/>
            </p:cNvSpPr>
            <p:nvPr/>
          </p:nvSpPr>
          <p:spPr bwMode="auto">
            <a:xfrm flipH="1">
              <a:off x="379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34"/>
            <p:cNvSpPr>
              <a:spLocks noChangeShapeType="1"/>
            </p:cNvSpPr>
            <p:nvPr/>
          </p:nvSpPr>
          <p:spPr bwMode="auto">
            <a:xfrm flipH="1">
              <a:off x="350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35"/>
            <p:cNvSpPr>
              <a:spLocks noChangeShapeType="1"/>
            </p:cNvSpPr>
            <p:nvPr/>
          </p:nvSpPr>
          <p:spPr bwMode="auto">
            <a:xfrm flipH="1">
              <a:off x="3895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36"/>
            <p:cNvSpPr>
              <a:spLocks noChangeShapeType="1"/>
            </p:cNvSpPr>
            <p:nvPr/>
          </p:nvSpPr>
          <p:spPr bwMode="auto">
            <a:xfrm flipH="1">
              <a:off x="3456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37"/>
            <p:cNvSpPr>
              <a:spLocks noChangeShapeType="1"/>
            </p:cNvSpPr>
            <p:nvPr/>
          </p:nvSpPr>
          <p:spPr bwMode="auto">
            <a:xfrm>
              <a:off x="374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8"/>
            <p:cNvSpPr>
              <a:spLocks noChangeShapeType="1"/>
            </p:cNvSpPr>
            <p:nvPr/>
          </p:nvSpPr>
          <p:spPr bwMode="auto">
            <a:xfrm>
              <a:off x="408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9"/>
            <p:cNvSpPr>
              <a:spLocks noChangeShapeType="1"/>
            </p:cNvSpPr>
            <p:nvPr/>
          </p:nvSpPr>
          <p:spPr bwMode="auto">
            <a:xfrm flipH="1">
              <a:off x="4320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40"/>
            <p:cNvSpPr>
              <a:spLocks noChangeShapeType="1"/>
            </p:cNvSpPr>
            <p:nvPr/>
          </p:nvSpPr>
          <p:spPr bwMode="auto">
            <a:xfrm flipH="1">
              <a:off x="403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41"/>
            <p:cNvSpPr>
              <a:spLocks noChangeShapeType="1"/>
            </p:cNvSpPr>
            <p:nvPr/>
          </p:nvSpPr>
          <p:spPr bwMode="auto">
            <a:xfrm flipH="1">
              <a:off x="369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769" name="Text Box 43"/>
            <p:cNvSpPr txBox="1">
              <a:spLocks noChangeArrowheads="1"/>
            </p:cNvSpPr>
            <p:nvPr/>
          </p:nvSpPr>
          <p:spPr bwMode="auto">
            <a:xfrm>
              <a:off x="3600" y="331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57200" y="4660676"/>
            <a:ext cx="607456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Revised Grammar</a:t>
            </a:r>
            <a:r>
              <a:rPr lang="en-US" altLang="en-US" dirty="0">
                <a:cs typeface="Times New Roman" panose="02020603050405020304" pitchFamily="18" charset="0"/>
              </a:rPr>
              <a:t>: 	</a:t>
            </a:r>
            <a:r>
              <a:rPr lang="en-US" altLang="en-US" dirty="0" smtClean="0">
                <a:cs typeface="Times New Roman" panose="02020603050405020304" pitchFamily="18" charset="0"/>
              </a:rPr>
              <a:t>E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E + id | id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6858794" y="3924300"/>
            <a:ext cx="1665287" cy="2514600"/>
            <a:chOff x="3360" y="2448"/>
            <a:chExt cx="1049" cy="1584"/>
          </a:xfrm>
        </p:grpSpPr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3600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3888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latin typeface="Times New Roman" panose="02020603050405020304" pitchFamily="18" charset="0"/>
                </a:rPr>
                <a:t>E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176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3799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3360" y="33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4204" y="32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3360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3799" y="37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b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 flipH="1">
              <a:off x="379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350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3895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>
              <a:off x="3456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3744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408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 flipH="1">
              <a:off x="4320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 flipH="1">
              <a:off x="403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 flipH="1">
              <a:off x="369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2"/>
            <p:cNvSpPr txBox="1">
              <a:spLocks noChangeArrowheads="1"/>
            </p:cNvSpPr>
            <p:nvPr/>
          </p:nvSpPr>
          <p:spPr bwMode="auto">
            <a:xfrm>
              <a:off x="3888" y="283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5" name="Text Box 23"/>
            <p:cNvSpPr txBox="1">
              <a:spLocks noChangeArrowheads="1"/>
            </p:cNvSpPr>
            <p:nvPr/>
          </p:nvSpPr>
          <p:spPr bwMode="auto">
            <a:xfrm>
              <a:off x="3600" y="331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B3884-0B7A-40A9-B9E1-0835D370CC22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Associativity Impact on semantics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429000"/>
            <a:ext cx="7772400" cy="76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 + E | id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 +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/>
              <a:t>		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828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 E - E | id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Input: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- b - c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7200" y="5029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 = 5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 = a++ + --a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0" y="1981200"/>
            <a:ext cx="4191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semantically incorrect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200400" y="3276600"/>
            <a:ext cx="563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semantically correct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advantage – optimization is possible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505200" y="5334000"/>
            <a:ext cx="4572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semantics??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4" grpId="0" autoUpdateAnimBg="0"/>
      <p:bldP spid="25605" grpId="0" autoUpdateAnimBg="0"/>
      <p:bldP spid="25606" grpId="0" autoUpdateAnimBg="0"/>
      <p:bldP spid="25607" grpId="0" autoUpdateAnimBg="0"/>
      <p:bldP spid="256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FF326C-6E8C-4281-AE14-783DB22148A3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BNF (EBNF)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parts are placed in square brackets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&lt;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proc_call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expr_list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parts of RHSs in round brackets () and     separate them with vertical bars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&lt;term&gt;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&lt;term&gt;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| -)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 or more) in curly brackets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&lt;ident&gt;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letter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 | digit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322E08-8BD9-4C94-96B9-FC86418B25D9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799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structure of the expressions, statements, and program units</a:t>
            </a:r>
          </a:p>
          <a:p>
            <a:pPr>
              <a:spcBef>
                <a:spcPct val="0"/>
              </a:spcBef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expressions, statements, and program units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990600" y="381000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Programming Languages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BNF vs EBNF  - 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 smtClean="0">
                <a:latin typeface="Helvetica" panose="020B0604020202020204" pitchFamily="34" charset="0"/>
              </a:rPr>
              <a:t>BNF: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&lt;expr&gt; -&gt; &lt;expr&gt; + &lt;term&gt;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   | &lt;expr&gt; - &lt;term&gt;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   | &lt;term&gt;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&lt;term&gt; -&gt; &lt;term&gt; * &lt;factor&gt;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   | &lt;term&gt; / &lt;factor&gt;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     | &lt;factor&gt;</a:t>
            </a:r>
          </a:p>
          <a:p>
            <a:endParaRPr lang="en-US" altLang="en-US" sz="2400" dirty="0" smtClean="0">
              <a:latin typeface="Courier"/>
            </a:endParaRPr>
          </a:p>
          <a:p>
            <a:r>
              <a:rPr lang="en-US" altLang="en-US" sz="2400" dirty="0" smtClean="0">
                <a:latin typeface="Helvetica" panose="020B0604020202020204" pitchFamily="34" charset="0"/>
              </a:rPr>
              <a:t>EBNF:</a:t>
            </a:r>
            <a:endParaRPr lang="en-US" altLang="en-US" sz="2400" dirty="0" smtClean="0">
              <a:latin typeface="Courier"/>
            </a:endParaRP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&lt;expr&gt; -&gt; &lt;term&gt; 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{(+ | -)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&lt;term&gt;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&lt;term&gt; -&gt; &lt;factor&gt; 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{(* | /)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&lt;factor&gt;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n-US" altLang="en-US" sz="28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latinLnBrk="1">
              <a:buFont typeface="Wingdings 3" panose="05040102010807070707" pitchFamily="18" charset="2"/>
              <a:buNone/>
            </a:pPr>
            <a:endParaRPr lang="en-US" altLang="en-US" sz="2700" dirty="0" smtClean="0">
              <a:latin typeface="Courier New" panose="02070309020205020404" pitchFamily="49" charset="0"/>
            </a:endParaRPr>
          </a:p>
          <a:p>
            <a:pPr lvl="1">
              <a:buFont typeface="Wingdings 3" panose="05040102010807070707" pitchFamily="18" charset="2"/>
              <a:buNone/>
            </a:pPr>
            <a:endParaRPr lang="en-US" altLang="en-US" sz="2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1851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Graphs (Rail Road Diagrams)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the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 in circles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ellipses and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the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rectangles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lines with arrowheads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Pascal type declarations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5000" y="3810000"/>
            <a:ext cx="5486400" cy="1676400"/>
            <a:chOff x="1872" y="3168"/>
            <a:chExt cx="3456" cy="1056"/>
          </a:xfrm>
        </p:grpSpPr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2548" y="346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4516" y="346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412" y="4036"/>
              <a:ext cx="280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..</a:t>
              </a:r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2352" y="331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4708" y="3552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2884" y="3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V="1">
              <a:off x="4176" y="3548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2016" y="3316"/>
              <a:ext cx="0" cy="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708" y="4080"/>
              <a:ext cx="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1872" y="331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224" y="331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2352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736" y="355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3936" y="35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4896" y="331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V="1">
              <a:off x="5088" y="331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H="1">
              <a:off x="3696" y="38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V="1">
              <a:off x="2880" y="35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2016" y="40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2832" y="40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3696" y="40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3168" y="3168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Type identifier</a:t>
              </a:r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3168" y="3456"/>
              <a:ext cx="76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Identifier</a:t>
              </a:r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2256" y="3936"/>
              <a:ext cx="57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constant</a:t>
              </a:r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4128" y="3984"/>
              <a:ext cx="62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constant</a:t>
              </a:r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3456" y="3744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Railroad Diagram Numbers Example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098" name="Picture 2" descr="The Shape of Code » Automatically generating railroad diagram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" y="1371600"/>
            <a:ext cx="77088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1" y="4876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Examples</a:t>
            </a:r>
          </a:p>
          <a:p>
            <a:r>
              <a:rPr lang="en-US" sz="2800" dirty="0" smtClean="0"/>
              <a:t>Minimum: 0.0</a:t>
            </a:r>
          </a:p>
          <a:p>
            <a:r>
              <a:rPr lang="en-US" sz="2800" dirty="0" smtClean="0"/>
              <a:t>A large one: -123456789.987654321E-123456789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95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Railroad Diagram SQL Example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SQLite Query Language: SE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94260"/>
            <a:ext cx="7696200" cy="49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0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0D0111-AE77-44BD-A6D0-4C06B0016E25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0575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of 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Definitions </a:t>
            </a:r>
            <a:endParaRPr lang="en-US" altLang="en-US" sz="3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Designers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Implementers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877DC2-9D54-4941-B898-4357B35760A5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Definitions (from Th. of Automata)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" y="1600200"/>
            <a:ext cx="9296400" cy="4419600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of characters over some alphabet </a:t>
            </a:r>
          </a:p>
          <a:p>
            <a:pPr lvl="1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 0;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sentences 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L= { x | all valid identifiers of C language}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lexeme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lowest level syntactic unit of a language (e.g., *, sum, begin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category of lexemes (e.g., identifier)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D9A883-A201-4176-ABE6-CD332027D69D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Syntactic Criteria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1275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purpose of the syntax is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notation for communication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programmer and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compiler.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Writeability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translation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FBBEA7-4224-4106-A9C5-206C947259A5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6775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 (Revisited)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37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Self-documenting (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comments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  <a:p>
            <a:pPr>
              <a:lnSpc>
                <a:spcPct val="8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>
              <a:lnSpc>
                <a:spcPct val="8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Liberal use of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noise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>
              <a:lnSpc>
                <a:spcPct val="8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style </a:t>
            </a:r>
          </a:p>
          <a:p>
            <a:pPr>
              <a:lnSpc>
                <a:spcPct val="8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Mnenomic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symbols e.g.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vs. NE</a:t>
            </a:r>
          </a:p>
          <a:p>
            <a:pPr>
              <a:lnSpc>
                <a:spcPct val="80000"/>
              </a:lnSpc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SNOBOL Example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Statement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in SNOBOL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subject pattern = replacement :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differentiate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an assignment statement, a subprogram call, a simple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 a subprogram return, a multi-way conditional branch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/>
              <a:t>BEGIN  </a:t>
            </a:r>
            <a:r>
              <a:rPr lang="en-US" sz="2400" dirty="0"/>
              <a:t>LINE = </a:t>
            </a:r>
            <a:r>
              <a:rPr lang="en-US" sz="2400" dirty="0" smtClean="0"/>
              <a:t>INPUT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LINE "QUIT"     :S(END)</a:t>
            </a:r>
          </a:p>
          <a:p>
            <a:pPr marL="0" indent="0">
              <a:buNone/>
            </a:pPr>
            <a:r>
              <a:rPr lang="en-US" sz="2400" dirty="0"/>
              <a:t>       OUTPUT = LINE   :(BEGIN)</a:t>
            </a:r>
          </a:p>
          <a:p>
            <a:pPr marL="0" indent="0">
              <a:buNone/>
            </a:pPr>
            <a:r>
              <a:rPr lang="en-US" sz="2400" dirty="0" smtClean="0"/>
              <a:t>END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read lines from input and print to output until QUIT is found anywhere in the input line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306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CFCDF4-DB24-4287-9726-FEA3DE524F9A}" type="slidenum"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lang="en-US" altLang="en-US" sz="3600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Writeability</a:t>
            </a:r>
            <a:r>
              <a:rPr lang="en-US" alt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(Revisited)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45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Writeability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sometime in conflict with readability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declaration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Type Conversion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 +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vs.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j +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into_integer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are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with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Readibility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(length)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vs.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field format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 vs. COBOL)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field format if statement may be written anywhere</a:t>
            </a:r>
            <a:endParaRPr lang="en-US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Mnemonic operation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e.g.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vs.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10319</TotalTime>
  <Words>1292</Words>
  <Application>Microsoft Office PowerPoint</Application>
  <PresentationFormat>On-screen Show (4:3)</PresentationFormat>
  <Paragraphs>341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Bookman Old Style</vt:lpstr>
      <vt:lpstr>Courier</vt:lpstr>
      <vt:lpstr>Courier New</vt:lpstr>
      <vt:lpstr>Gill Sans MT</vt:lpstr>
      <vt:lpstr>Helvetica</vt:lpstr>
      <vt:lpstr>Symbol</vt:lpstr>
      <vt:lpstr>Times New Roman</vt:lpstr>
      <vt:lpstr>Wingdings</vt:lpstr>
      <vt:lpstr>Wingdings 3</vt:lpstr>
      <vt:lpstr>Origin</vt:lpstr>
      <vt:lpstr>CS445 Programming Languages Slides 7 – Syntax of Programming Languages</vt:lpstr>
      <vt:lpstr>Course Learning Objective</vt:lpstr>
      <vt:lpstr>PowerPoint Presentation</vt:lpstr>
      <vt:lpstr>Users of Language Definitions </vt:lpstr>
      <vt:lpstr>Some Definitions (from Th. of Automata)</vt:lpstr>
      <vt:lpstr>General Syntactic Criteria</vt:lpstr>
      <vt:lpstr>Readability (Revisited)</vt:lpstr>
      <vt:lpstr>SNOBOL Example</vt:lpstr>
      <vt:lpstr>Writeability (Revisited)</vt:lpstr>
      <vt:lpstr>Lack of Ambiguity</vt:lpstr>
      <vt:lpstr>Dangling else (Apply some rule)</vt:lpstr>
      <vt:lpstr>Dangling else (Apply brackets)</vt:lpstr>
      <vt:lpstr>Dangling Else (Revised Grammar)</vt:lpstr>
      <vt:lpstr>Dangling else (Introducing Keyword)</vt:lpstr>
      <vt:lpstr>Ease of Translation</vt:lpstr>
      <vt:lpstr>Levels of Syntax (As per Chomsky Hierarchy)</vt:lpstr>
      <vt:lpstr>Major Notations for Statement Syntax of PL </vt:lpstr>
      <vt:lpstr>Context Free Grammar (CFG)</vt:lpstr>
      <vt:lpstr>Backus Normal Form – BNF (1959)</vt:lpstr>
      <vt:lpstr>Example - A BNF Grammar and Derivation</vt:lpstr>
      <vt:lpstr>Derivation</vt:lpstr>
      <vt:lpstr>Examples of Left and Rightmost Derivations</vt:lpstr>
      <vt:lpstr>Parse Tree</vt:lpstr>
      <vt:lpstr>Ambiguous Grammar</vt:lpstr>
      <vt:lpstr>Operator Precedence (ambiguous)</vt:lpstr>
      <vt:lpstr>Operator Precedence (unambiguous)</vt:lpstr>
      <vt:lpstr>Operator Associativity</vt:lpstr>
      <vt:lpstr>Operator Associativity Impact on semantics</vt:lpstr>
      <vt:lpstr>Extended BNF (EBNF)</vt:lpstr>
      <vt:lpstr>BNF vs EBNF  - Example</vt:lpstr>
      <vt:lpstr>Syntax Graphs (Rail Road Diagrams)</vt:lpstr>
      <vt:lpstr>Railroad Diagram Numbers Example</vt:lpstr>
      <vt:lpstr>Railroad Diagram SQL Example</vt:lpstr>
    </vt:vector>
  </TitlesOfParts>
  <Company>Idara Sulemani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Evaluation Criteria  (Is It Good?)</dc:title>
  <dc:creator>TW</dc:creator>
  <cp:lastModifiedBy>Talha Wahed</cp:lastModifiedBy>
  <cp:revision>69</cp:revision>
  <dcterms:created xsi:type="dcterms:W3CDTF">2002-01-08T15:57:31Z</dcterms:created>
  <dcterms:modified xsi:type="dcterms:W3CDTF">2020-06-09T07:39:34Z</dcterms:modified>
</cp:coreProperties>
</file>