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0"/>
  </p:notesMasterIdLst>
  <p:sldIdLst>
    <p:sldId id="294" r:id="rId2"/>
    <p:sldId id="293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87" r:id="rId22"/>
    <p:sldId id="289" r:id="rId23"/>
    <p:sldId id="290" r:id="rId24"/>
    <p:sldId id="291" r:id="rId25"/>
    <p:sldId id="275" r:id="rId26"/>
    <p:sldId id="277" r:id="rId27"/>
    <p:sldId id="292" r:id="rId28"/>
    <p:sldId id="276" r:id="rId29"/>
    <p:sldId id="278" r:id="rId30"/>
    <p:sldId id="279" r:id="rId31"/>
    <p:sldId id="280" r:id="rId32"/>
    <p:sldId id="288" r:id="rId33"/>
    <p:sldId id="281" r:id="rId34"/>
    <p:sldId id="282" r:id="rId35"/>
    <p:sldId id="283" r:id="rId36"/>
    <p:sldId id="284" r:id="rId37"/>
    <p:sldId id="285" r:id="rId38"/>
    <p:sldId id="286" r:id="rId3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595" autoAdjust="0"/>
  </p:normalViewPr>
  <p:slideViewPr>
    <p:cSldViewPr>
      <p:cViewPr varScale="1">
        <p:scale>
          <a:sx n="65" d="100"/>
          <a:sy n="65" d="100"/>
        </p:scale>
        <p:origin x="1536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B2CF164A-1514-43ED-B29E-B6A292AE650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A749FE-C198-47E9-9692-CBA8A852DD2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7326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B513DF-6965-42C0-910D-DC532150A53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7179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A9A59F-AA2C-407B-BA55-58004BFB4CC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6551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2652B1-777F-49CC-A448-A29A9308161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4208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CC02A2-EBC7-4C1B-B759-942306A8DDD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4067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F194FC-5225-4E1E-B305-F5BFA38A2FE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05715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672575-EB07-4B88-AA01-983B06A9019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20480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FFA3FA-6B8D-4EAD-9E59-4AC774AD82E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43987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0A1D88-7863-4A14-8A3D-1FB00C4E8B5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01710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0EB82D-990F-4F4B-AED6-158ACD263D9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7736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AC605E-E276-4BD6-8497-9C8DF60103C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56226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2B78839C-96FB-406B-8B5B-68FD09DC2DA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 bwMode="auto">
          <a:xfrm>
            <a:off x="533400" y="3806825"/>
            <a:ext cx="7751763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Bookman Old Style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Bookman Old Style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Bookman Old Style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Bookman Old Style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Bookman Old Style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Bookman Old Style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Bookman Old Style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Bookman Old Style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/>
                <a:ea typeface="+mj-ea"/>
                <a:cs typeface="+mj-cs"/>
              </a:rPr>
              <a:t>CS445 Programming Languages Slides 8</a:t>
            </a: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/>
                <a:ea typeface="+mj-ea"/>
                <a:cs typeface="+mj-cs"/>
              </a:rPr>
              <a:t> – </a:t>
            </a:r>
            <a:r>
              <a:rPr kumimoji="0" lang="en-US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/>
                <a:ea typeface="+mj-ea"/>
                <a:cs typeface="+mj-cs"/>
              </a:rPr>
              <a:t>Names, Bindings, </a:t>
            </a:r>
            <a:r>
              <a:rPr kumimoji="0" lang="en-US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/>
                <a:ea typeface="+mj-ea"/>
                <a:cs typeface="+mj-cs"/>
              </a:rPr>
              <a:t>Type </a:t>
            </a:r>
            <a:r>
              <a:rPr kumimoji="0" lang="en-US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/>
                <a:ea typeface="+mj-ea"/>
                <a:cs typeface="+mj-cs"/>
              </a:rPr>
              <a:t>Checking, </a:t>
            </a:r>
            <a:r>
              <a:rPr kumimoji="0" lang="en-US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/>
                <a:ea typeface="+mj-ea"/>
                <a:cs typeface="+mj-cs"/>
              </a:rPr>
              <a:t>Scope</a:t>
            </a:r>
          </a:p>
        </p:txBody>
      </p:sp>
      <p:sp>
        <p:nvSpPr>
          <p:cNvPr id="8" name="Subtitle 2"/>
          <p:cNvSpPr txBox="1">
            <a:spLocks/>
          </p:cNvSpPr>
          <p:nvPr/>
        </p:nvSpPr>
        <p:spPr bwMode="auto">
          <a:xfrm>
            <a:off x="1219200" y="5124450"/>
            <a:ext cx="6858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0" indent="0" algn="r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buNone/>
              <a:defRPr sz="2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 rtl="0" eaLnBrk="0" fontAlgn="base" hangingPunct="0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6000"/>
              <a:buFont typeface="Wingdings 3" panose="05040102010807070707" pitchFamily="18" charset="2"/>
              <a:buNone/>
              <a:defRPr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BCBCBC"/>
              </a:buClr>
              <a:buSzPct val="76000"/>
              <a:buFont typeface="Wingdings 3" panose="05040102010807070707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8BA2B4"/>
              </a:buClr>
              <a:buSzPct val="70000"/>
              <a:buFont typeface="Wingdings" panose="05000000000000000000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None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None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None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None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27CA3"/>
              </a:buClr>
              <a:buSzPct val="76000"/>
              <a:buFont typeface="Wingdings 3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464653"/>
                </a:solidFill>
                <a:effectLst/>
                <a:uLnTx/>
                <a:uFillTx/>
                <a:latin typeface="Bookman Old Style"/>
                <a:ea typeface="+mj-ea"/>
                <a:cs typeface="+mj-cs"/>
              </a:rPr>
              <a:t> By Talha Waheed, UET Lahore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464653"/>
              </a:solidFill>
              <a:effectLst/>
              <a:uLnTx/>
              <a:uFillTx/>
              <a:latin typeface="Bookman Old Style"/>
              <a:ea typeface="+mj-ea"/>
              <a:cs typeface="+mj-cs"/>
            </a:endParaRPr>
          </a:p>
        </p:txBody>
      </p:sp>
      <p:pic>
        <p:nvPicPr>
          <p:cNvPr id="9" name="Picture 3" descr="progLanguage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5488" y="76200"/>
            <a:ext cx="5110162" cy="353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2309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ChangeArrowheads="1"/>
          </p:cNvSpPr>
          <p:nvPr/>
        </p:nvSpPr>
        <p:spPr bwMode="auto">
          <a:xfrm>
            <a:off x="304800" y="990600"/>
            <a:ext cx="8534400" cy="557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7625" tIns="19050" rIns="47625" bIns="1905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457200" indent="-457200">
              <a:spcBef>
                <a:spcPct val="0"/>
              </a:spcBef>
              <a:buFontTx/>
              <a:buAutoNum type="arabicPeriod"/>
            </a:pPr>
            <a:r>
              <a:rPr lang="en-US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Language </a:t>
            </a: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 </a:t>
            </a:r>
            <a:r>
              <a:rPr lang="en-US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</a:p>
          <a:p>
            <a:pPr>
              <a:spcBef>
                <a:spcPct val="0"/>
              </a:spcBef>
              <a:buNone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binding of operator symbols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operations. 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E.g. </a:t>
            </a:r>
            <a:r>
              <a:rPr lang="en-US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:= </a:t>
            </a:r>
            <a:r>
              <a:rPr lang="en-US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assignment</a:t>
            </a:r>
            <a:endParaRPr lang="en-US" alt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Language implementation </a:t>
            </a:r>
            <a:r>
              <a:rPr lang="en-US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bind floating point type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 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representation e.g. some IEEE format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Compile </a:t>
            </a:r>
            <a:r>
              <a:rPr lang="en-US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bind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variable 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 to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type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Java, e.g. </a:t>
            </a:r>
            <a:r>
              <a:rPr lang="en-US" altLang="en-US" sz="24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length;</a:t>
            </a:r>
            <a:endParaRPr lang="en-US" alt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Load </a:t>
            </a:r>
            <a:r>
              <a:rPr lang="en-US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bind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FORTRAN 77 variable to a 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memory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cell 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(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a </a:t>
            </a: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 static variable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en-US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Runtime/Execution Time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dynamic memory allocation to a local variable. E.g. </a:t>
            </a:r>
            <a:r>
              <a:rPr lang="en-US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 = new (</a:t>
            </a:r>
            <a:r>
              <a:rPr lang="en-US" altLang="en-US" sz="24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alt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267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pPr eaLnBrk="1" hangingPunct="1"/>
            <a:r>
              <a:rPr lang="en-US" alt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Possible </a:t>
            </a:r>
            <a:r>
              <a:rPr lang="en-US" alt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Binding Times</a:t>
            </a:r>
            <a:endParaRPr lang="en-US" altLang="en-US" sz="4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ChangeArrowheads="1"/>
          </p:cNvSpPr>
          <p:nvPr/>
        </p:nvSpPr>
        <p:spPr bwMode="auto">
          <a:xfrm>
            <a:off x="1" y="1828800"/>
            <a:ext cx="9144000" cy="30546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7625" tIns="19050" rIns="47625" bIns="1905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binding is </a:t>
            </a:r>
            <a:r>
              <a:rPr lang="en-US" altLang="en-US" sz="2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en-US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it occurs </a:t>
            </a:r>
            <a:r>
              <a:rPr lang="en-US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before run time 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remains </a:t>
            </a:r>
            <a:r>
              <a:rPr lang="en-US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unchanged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throughout program </a:t>
            </a:r>
            <a:r>
              <a:rPr lang="en-US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execution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ctr">
              <a:spcBef>
                <a:spcPct val="0"/>
              </a:spcBef>
              <a:buFontTx/>
              <a:buNone/>
            </a:pPr>
            <a:endParaRPr lang="en-US" alt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Vs.</a:t>
            </a:r>
          </a:p>
          <a:p>
            <a:pPr algn="ctr">
              <a:spcBef>
                <a:spcPct val="0"/>
              </a:spcBef>
              <a:buFontTx/>
              <a:buNone/>
            </a:pPr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binding is </a:t>
            </a:r>
            <a:r>
              <a:rPr lang="en-US" altLang="en-US" sz="2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dynamic</a:t>
            </a:r>
            <a:r>
              <a:rPr lang="en-US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it occurs </a:t>
            </a:r>
            <a:r>
              <a:rPr lang="en-US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during </a:t>
            </a:r>
            <a:r>
              <a:rPr lang="en-US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execution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can change during </a:t>
            </a:r>
            <a:r>
              <a:rPr lang="en-US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execution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program.</a:t>
            </a:r>
          </a:p>
        </p:txBody>
      </p:sp>
      <p:sp>
        <p:nvSpPr>
          <p:cNvPr id="12291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Static vs Dynamic Binding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ChangeArrowheads="1"/>
          </p:cNvSpPr>
          <p:nvPr/>
        </p:nvSpPr>
        <p:spPr bwMode="auto">
          <a:xfrm>
            <a:off x="0" y="838200"/>
            <a:ext cx="9144000" cy="55784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47625" tIns="19050" rIns="47625" bIns="19050">
            <a:spAutoFit/>
          </a:bodyPr>
          <a:lstStyle/>
          <a:p>
            <a:pPr>
              <a:defRPr/>
            </a:pPr>
            <a:r>
              <a:rPr lang="en-US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Design Issues:</a:t>
            </a:r>
          </a:p>
          <a:p>
            <a:pPr marL="457200" indent="-457200">
              <a:buFontTx/>
              <a:buAutoNum type="arabicPeriod"/>
              <a:defRPr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type specified?</a:t>
            </a:r>
          </a:p>
          <a:p>
            <a:pPr marL="457200" indent="-457200">
              <a:buFontTx/>
              <a:buAutoNum type="arabicPeriod"/>
              <a:defRPr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does the binding 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type take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place?</a:t>
            </a:r>
          </a:p>
          <a:p>
            <a:pPr>
              <a:defRPr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pPr>
              <a:defRPr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If 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 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binding is 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may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specified by either an explicit or an</a:t>
            </a:r>
          </a:p>
          <a:p>
            <a:pPr>
              <a:defRPr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implicit declaration</a:t>
            </a:r>
          </a:p>
          <a:p>
            <a:pPr>
              <a:defRPr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US" altLang="en-US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explicit declaration</a:t>
            </a: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program 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 used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declaring the types of variables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US" altLang="en-US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implicit declaration</a:t>
            </a: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default mechanism 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specifying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variables (the first appearance of 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variable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program)</a:t>
            </a:r>
          </a:p>
          <a:p>
            <a:pPr>
              <a:defRPr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>
              <a:defRPr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FORTRAN, PL/I, 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BASIC provide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implicit declarations</a:t>
            </a:r>
          </a:p>
          <a:p>
            <a:pPr>
              <a:defRPr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Advantage: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writability</a:t>
            </a:r>
            <a:endParaRPr lang="en-US" alt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Disadvantage: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reliability is poor</a:t>
            </a:r>
            <a:endParaRPr lang="en-US" alt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15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alt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 Binding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5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639762"/>
          </a:xfrm>
        </p:spPr>
        <p:txBody>
          <a:bodyPr/>
          <a:lstStyle/>
          <a:p>
            <a:pPr eaLnBrk="1" hangingPunct="1"/>
            <a:r>
              <a:rPr lang="en-US" alt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Dynamic Type Binding</a:t>
            </a:r>
          </a:p>
        </p:txBody>
      </p:sp>
      <p:sp>
        <p:nvSpPr>
          <p:cNvPr id="14338" name="Rectangle 3"/>
          <p:cNvSpPr>
            <a:spLocks noChangeArrowheads="1"/>
          </p:cNvSpPr>
          <p:nvPr/>
        </p:nvSpPr>
        <p:spPr bwMode="auto">
          <a:xfrm>
            <a:off x="228600" y="838200"/>
            <a:ext cx="8534400" cy="5763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7625" tIns="19050" rIns="47625" bIns="1905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Specified through an assignment 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 e.g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APL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LIST &lt;- 2 4 6 8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LIST &lt;- 17.3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Advantage: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1" indent="-457200">
              <a:spcBef>
                <a:spcPct val="0"/>
              </a:spcBef>
              <a:buFont typeface="+mj-lt"/>
              <a:buAutoNum type="arabicPeriod"/>
            </a:pPr>
            <a:r>
              <a:rPr lang="en-US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Flexibility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(generic program units)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Disadvantages: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1. High </a:t>
            </a: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cost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(dynamic type checking and interpretation)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2. Type </a:t>
            </a: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error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detection by the compiler is </a:t>
            </a:r>
            <a:r>
              <a:rPr lang="en-US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difficult</a:t>
            </a:r>
          </a:p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Inferencing 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In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ML, Miranda, and Haskell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Rather than by assignment statement, types are determined 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from the </a:t>
            </a: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context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reference.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/>
          <p:cNvSpPr>
            <a:spLocks noChangeArrowheads="1"/>
          </p:cNvSpPr>
          <p:nvPr/>
        </p:nvSpPr>
        <p:spPr bwMode="auto">
          <a:xfrm>
            <a:off x="228600" y="228600"/>
            <a:ext cx="8534400" cy="69326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47625" tIns="19050" rIns="47625" bIns="19050">
            <a:spAutoFit/>
          </a:bodyPr>
          <a:lstStyle/>
          <a:p>
            <a:pPr algn="ctr">
              <a:defRPr/>
            </a:pPr>
            <a:r>
              <a:rPr lang="en-US" altLang="en-US" sz="4000" b="1" dirty="0">
                <a:latin typeface="Times New Roman" pitchFamily="18" charset="0"/>
                <a:cs typeface="Times New Roman" pitchFamily="18" charset="0"/>
              </a:rPr>
              <a:t>Storage Bindings</a:t>
            </a:r>
            <a:endParaRPr lang="en-US" altLang="en-US" sz="3200" b="1" dirty="0"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r>
              <a:rPr lang="en-US" altLang="en-US" sz="24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Allocation</a:t>
            </a:r>
            <a:r>
              <a:rPr lang="en-US" altLang="en-US" sz="2400" i="1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altLang="en-US" sz="2400" dirty="0">
              <a:solidFill>
                <a:srgbClr val="FFC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getting a memory cell from some pool of available memory</a:t>
            </a:r>
          </a:p>
          <a:p>
            <a:pPr>
              <a:defRPr/>
            </a:pPr>
            <a:endParaRPr lang="en-US" altLang="en-US" sz="2400" i="1" dirty="0">
              <a:solidFill>
                <a:srgbClr val="FFC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r>
              <a:rPr lang="en-US" altLang="en-US" sz="2400" i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Deallocation</a:t>
            </a:r>
            <a:r>
              <a:rPr lang="en-US" altLang="en-US" sz="2400" i="1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altLang="en-US" sz="2400" dirty="0">
              <a:solidFill>
                <a:srgbClr val="FFC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putting an unbound memory cell back into the pool</a:t>
            </a:r>
          </a:p>
          <a:p>
            <a:pPr>
              <a:defRPr/>
            </a:pPr>
            <a:endParaRPr lang="en-US" alt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r>
              <a:rPr lang="en-US" alt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Lifetime </a:t>
            </a:r>
          </a:p>
          <a:p>
            <a:pPr>
              <a:defRPr/>
            </a:pP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altLang="en-US" sz="2400" i="1" dirty="0">
                <a:latin typeface="Times New Roman" pitchFamily="18" charset="0"/>
                <a:cs typeface="Times New Roman" pitchFamily="18" charset="0"/>
              </a:rPr>
              <a:t>lifetime</a:t>
            </a: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 of a variable is the time during which it is bound</a:t>
            </a:r>
          </a:p>
          <a:p>
            <a:pPr>
              <a:defRPr/>
            </a:pP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         to a particular memory location</a:t>
            </a:r>
          </a:p>
          <a:p>
            <a:pPr>
              <a:defRPr/>
            </a:pPr>
            <a:endParaRPr lang="en-US" alt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r>
              <a:rPr lang="en-US" alt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Categories of variables by lifetimes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Static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Stack Dynamic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Explicit Heap Dynamic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Implicit Heap Dynamic</a:t>
            </a:r>
          </a:p>
          <a:p>
            <a:pPr>
              <a:defRPr/>
            </a:pPr>
            <a:endParaRPr lang="en-US" alt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endParaRPr lang="en-US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363" name="Rectangle 4"/>
          <p:cNvSpPr>
            <a:spLocks noChangeArrowheads="1"/>
          </p:cNvSpPr>
          <p:nvPr/>
        </p:nvSpPr>
        <p:spPr bwMode="auto">
          <a:xfrm>
            <a:off x="749300" y="5022850"/>
            <a:ext cx="7831138" cy="181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3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3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3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3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3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3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3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3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433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433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433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433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433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433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433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433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ChangeArrowheads="1"/>
          </p:cNvSpPr>
          <p:nvPr/>
        </p:nvSpPr>
        <p:spPr bwMode="auto">
          <a:xfrm>
            <a:off x="152400" y="381000"/>
            <a:ext cx="8991600" cy="5999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>
            <a:lvl1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Storage Binding - 1. Static </a:t>
            </a:r>
            <a:endParaRPr lang="en-US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bound to memory cells 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before execution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begins and remains bound to the same memory cell </a:t>
            </a:r>
            <a:r>
              <a:rPr lang="en-US" alt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throughout execution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e.g. </a:t>
            </a:r>
          </a:p>
          <a:p>
            <a:pPr>
              <a:spcBef>
                <a:spcPct val="0"/>
              </a:spcBef>
            </a:pP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FORTRAN 77 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 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 </a:t>
            </a:r>
            <a:r>
              <a:rPr lang="en-US" alt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(e.g. static </a:t>
            </a:r>
            <a:r>
              <a:rPr lang="en-US" altLang="en-US" sz="20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number = 9;)</a:t>
            </a:r>
            <a:endParaRPr lang="en-US" altLang="en-US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(static variables in C++ class, created before the first instantiation of class)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Advantages:  </a:t>
            </a:r>
          </a:p>
          <a:p>
            <a:pPr>
              <a:spcBef>
                <a:spcPct val="0"/>
              </a:spcBef>
            </a:pP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Globally accessible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 – for message passing, flag settings</a:t>
            </a:r>
          </a:p>
          <a:p>
            <a:pPr>
              <a:spcBef>
                <a:spcPct val="0"/>
              </a:spcBef>
            </a:pPr>
            <a:r>
              <a:rPr lang="en-US" alt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Efficiency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(direct addressing), 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time wastage for </a:t>
            </a:r>
            <a:r>
              <a:rPr lang="en-US" alt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allocation / deallocation </a:t>
            </a:r>
            <a:endParaRPr lang="en-US" altLang="en-US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</a:pPr>
            <a:r>
              <a:rPr lang="en-US" alt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History-sensitive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(for local static variable support in functions)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</a:t>
            </a:r>
            <a:r>
              <a:rPr lang="en-US" altLang="en-US" sz="2400" b="1" i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>
              <a:spcBef>
                <a:spcPct val="0"/>
              </a:spcBef>
            </a:pPr>
            <a:r>
              <a:rPr lang="en-US" alt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Lack 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flexibility 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(no recursion), </a:t>
            </a:r>
          </a:p>
          <a:p>
            <a:pPr>
              <a:spcBef>
                <a:spcPct val="0"/>
              </a:spcBef>
            </a:pPr>
            <a:r>
              <a:rPr lang="en-US" alt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Storage 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can’t be shared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among variables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3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3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3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3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3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3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53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3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53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53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536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536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536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536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536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536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536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536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536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536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536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536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536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536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2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/>
          <p:cNvSpPr>
            <a:spLocks noChangeArrowheads="1"/>
          </p:cNvSpPr>
          <p:nvPr/>
        </p:nvSpPr>
        <p:spPr bwMode="auto">
          <a:xfrm>
            <a:off x="152400" y="0"/>
            <a:ext cx="8839200" cy="6306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Storage Binding - </a:t>
            </a:r>
            <a:r>
              <a:rPr lang="en-US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Stack-dynamic</a:t>
            </a:r>
            <a:endParaRPr lang="en-US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Storage bindings are created for variables when their 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declaration statements are elaborated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(If scalar, all attributes except address are statically bound.)</a:t>
            </a:r>
          </a:p>
          <a:p>
            <a:pPr>
              <a:spcBef>
                <a:spcPct val="0"/>
              </a:spcBef>
              <a:buFontTx/>
              <a:buChar char="-"/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variable declarations at the beginning of a Java method are 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elaborated when the method is called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the variables defined by those declarations are 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deallocated when the method completes its execution.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Allocated from 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run-time stack.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e.g. local variables in Pascal and C subprograms (by default)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</a:t>
            </a:r>
            <a:r>
              <a:rPr lang="en-US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Allows 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recursion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each active copy of the recursive subprogram has its own version of the local variables.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Conserves 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storage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all subprograms share the same memory space for their locals.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Disadvantages: </a:t>
            </a:r>
          </a:p>
          <a:p>
            <a:pPr>
              <a:spcBef>
                <a:spcPct val="0"/>
              </a:spcBef>
            </a:pPr>
            <a:r>
              <a:rPr lang="en-US" alt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</a:t>
            </a:r>
            <a:r>
              <a:rPr lang="en-US" alt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ndirect 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addressing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Overhead of allocation and deallocation</a:t>
            </a:r>
          </a:p>
          <a:p>
            <a:pPr>
              <a:spcBef>
                <a:spcPct val="0"/>
              </a:spcBef>
            </a:pP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Subprograms 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cannot be history sensitive      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3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3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3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3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63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63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638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638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638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638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638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638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ChangeArrowheads="1"/>
          </p:cNvSpPr>
          <p:nvPr/>
        </p:nvSpPr>
        <p:spPr bwMode="auto">
          <a:xfrm>
            <a:off x="76200" y="152400"/>
            <a:ext cx="8915400" cy="6624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7625" tIns="19050" rIns="47625" bIns="1905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Storage Binding - </a:t>
            </a:r>
            <a:r>
              <a:rPr lang="en-US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Explicit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heap-dynamic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Allocated 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deallocated by </a:t>
            </a:r>
            <a:r>
              <a:rPr lang="en-US" alt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explicit directives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specified </a:t>
            </a:r>
            <a:r>
              <a:rPr lang="en-US" alt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the programmer, 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take effect during execution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Nameless (abstract) cells of heap memory accessed only through pointers or references,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2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en-US" sz="2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en-US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intnode</a:t>
            </a:r>
            <a:r>
              <a:rPr lang="en-US" alt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alt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	// Create a pointer of type </a:t>
            </a:r>
            <a:r>
              <a:rPr lang="en-US" altLang="en-US" sz="2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endParaRPr lang="en-US" altLang="en-US" sz="2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intnode</a:t>
            </a:r>
            <a:r>
              <a:rPr lang="en-US" alt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new </a:t>
            </a:r>
            <a:r>
              <a:rPr lang="en-US" altLang="en-US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alt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en-US" alt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the heap-dynamic variable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. 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delete </a:t>
            </a:r>
            <a:r>
              <a:rPr lang="en-US" altLang="en-US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intnode</a:t>
            </a:r>
            <a:r>
              <a:rPr lang="en-US" alt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altLang="en-US" sz="2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en-US" alt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Explicit Deallocation 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variable to which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intnode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points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bound 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 type at compile time (static) bound to storage at creation (run time)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e.g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dynamic objects in C++ (via </a:t>
            </a:r>
            <a:r>
              <a:rPr lang="en-US" alt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 and delete 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operators) or function call ( </a:t>
            </a:r>
            <a:r>
              <a:rPr lang="en-US" altLang="en-US" sz="2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malloc</a:t>
            </a:r>
            <a:r>
              <a:rPr lang="en-US" alt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</a:t>
            </a:r>
            <a:r>
              <a:rPr lang="en-US" altLang="en-US" sz="2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dealloc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in C, all objects in Java.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deallocation in </a:t>
            </a:r>
            <a:r>
              <a:rPr lang="en-US" alt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java, Automatic garbage collection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C#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has </a:t>
            </a:r>
            <a:r>
              <a:rPr lang="en-US" alt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explicit heap-dynamic and stack-dynamic objects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all are </a:t>
            </a:r>
            <a:r>
              <a:rPr lang="en-US" alt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implicitly deallocated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Unsafe reserve word in header of C# to use C++ like pointers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200" i="1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</a:t>
            </a:r>
            <a:r>
              <a:rPr lang="en-US" altLang="en-US" sz="2200" i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dynamic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storage management like link list to grow/shrink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</a:t>
            </a:r>
            <a:r>
              <a:rPr lang="en-US" altLang="en-US" sz="2200" i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inefficient, costly, complex and unreliable 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due to pointers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4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4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4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4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4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4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4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4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4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4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4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4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74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74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74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74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74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74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74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74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74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74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74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74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74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74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0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ChangeArrowheads="1"/>
          </p:cNvSpPr>
          <p:nvPr/>
        </p:nvSpPr>
        <p:spPr bwMode="auto">
          <a:xfrm>
            <a:off x="152400" y="228600"/>
            <a:ext cx="8991599" cy="63786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7625" tIns="19050" rIns="47625" bIns="1905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Storage Binding - </a:t>
            </a:r>
            <a:r>
              <a:rPr lang="en-US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Implicit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heap-dynamic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Allocation and deallocation 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caused by assignment statements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(bound to heap storage only when they are assigned values, 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their attributes are bound every time they are assigned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e.g. 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 in APL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in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 assignment 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statement:   highs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[74, 84, 86, 90, 71];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Regardless of whether the variable named highs was previously used in the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 or what it was used for, it is now an array of five numeric 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values </a:t>
            </a:r>
            <a:r>
              <a:rPr lang="en-US" alt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(Associated Arrays)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</a:t>
            </a: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eaLnBrk="1" hangingPunct="1">
              <a:spcBef>
                <a:spcPct val="0"/>
              </a:spcBef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highest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degree of 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flexibility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allowing highly generic code to be written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Disadvantages: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2900" indent="-342900">
              <a:spcBef>
                <a:spcPct val="0"/>
              </a:spcBef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- 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Inefficient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run-time overhead because all attributes are dynamic</a:t>
            </a:r>
          </a:p>
          <a:p>
            <a:pPr marL="342900" indent="-342900">
              <a:spcBef>
                <a:spcPct val="0"/>
              </a:spcBef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- 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Loss of error detection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4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4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4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4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4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4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4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4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4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4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4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84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843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843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843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843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843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843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843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843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843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843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4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3"/>
          <p:cNvSpPr>
            <a:spLocks noChangeArrowheads="1"/>
          </p:cNvSpPr>
          <p:nvPr/>
        </p:nvSpPr>
        <p:spPr bwMode="auto">
          <a:xfrm>
            <a:off x="0" y="0"/>
            <a:ext cx="8991600" cy="7055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7625" tIns="19050" rIns="47625" bIns="1905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</a:t>
            </a:r>
            <a:r>
              <a:rPr lang="en-US" alt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Checking</a:t>
            </a:r>
            <a:endParaRPr lang="en-US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activity of ensuring that the operands of an operator are of compatible types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altLang="en-US" sz="20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compatible type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one that is either 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legal for the operator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or is allowed 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under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language 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rules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be 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implicitly converted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by compiler- generated code, to a legal type.  </a:t>
            </a:r>
            <a:b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automatic conversion is called a </a:t>
            </a:r>
            <a:r>
              <a:rPr lang="en-US" altLang="en-US" sz="20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coercion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an </a:t>
            </a:r>
            <a:r>
              <a:rPr lang="en-US" altLang="en-US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variable and a float variable are added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Java, the value of the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variable is coerced 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float and a floating-point add is done.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Generalize Subprograms as operators whose operands are their parameters.  </a:t>
            </a:r>
            <a:b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assignment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symbol will be thought of as 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binary operator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its target variable and its expression being operands.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</a:t>
            </a: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 error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application of an operator to an operand of an inappropriate type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original version of C, if an </a:t>
            </a:r>
            <a:r>
              <a:rPr lang="en-US" altLang="en-US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value was passed to a function that expected a float value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error would occur (compiler didn’t check the parameters type)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Char char="-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If all 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 bindings of variables are static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lang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nearly all 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 checking can be </a:t>
            </a:r>
            <a:r>
              <a:rPr lang="en-US" alt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static.</a:t>
            </a:r>
            <a:endParaRPr lang="en-US" altLang="en-US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If 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 bindings are dynamic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 checking must be dynamic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4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4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4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4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4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4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4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4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45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45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45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45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945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945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945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945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8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Learning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253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/>
          <p:cNvSpPr>
            <a:spLocks noChangeArrowheads="1"/>
          </p:cNvSpPr>
          <p:nvPr/>
        </p:nvSpPr>
        <p:spPr bwMode="auto">
          <a:xfrm>
            <a:off x="0" y="0"/>
            <a:ext cx="9144000" cy="6778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7625" tIns="19050" rIns="47625" bIns="1905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Strong Typing and Coercion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programming language is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strongly typed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if </a:t>
            </a: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 errors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always </a:t>
            </a: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detected </a:t>
            </a:r>
            <a:r>
              <a:rPr lang="en-US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 </a:t>
            </a: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compile time or at run time</a:t>
            </a:r>
            <a:r>
              <a:rPr lang="en-US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Otherwise it is </a:t>
            </a:r>
            <a:r>
              <a:rPr lang="en-US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weakly typed.</a:t>
            </a:r>
            <a:endParaRPr lang="en-US" alt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ability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compiler to detect all misuses of variables that result in type errors.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FORTRAN 77 is not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Pascal is not: variant records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Modula-2 is not: variant records, WORD type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C/C++ are not: </a:t>
            </a: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parameter type checking can be avoided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unions are not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checked.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Ada is, almost (UNCHECKED CONVERSION is loophole), (Java and C# is similar 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Ada to explicitly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cast, no implicit ways type errors can go undetected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.)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Coercion </a:t>
            </a: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rules strongly affect strong typing error detection </a:t>
            </a:r>
            <a:r>
              <a:rPr lang="en-US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C++ is </a:t>
            </a: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less reliable </a:t>
            </a:r>
            <a:r>
              <a:rPr lang="en-US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due </a:t>
            </a: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high coercion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 Ada that has less coercion, 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ML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F# has no coercion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4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4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4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4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4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4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4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4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4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4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04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04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048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048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2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304800" y="304800"/>
            <a:ext cx="8534400" cy="6324600"/>
          </a:xfrm>
        </p:spPr>
        <p:txBody>
          <a:bodyPr rtlCol="0">
            <a:normAutofit/>
          </a:bodyPr>
          <a:lstStyle/>
          <a:p>
            <a:pPr algn="ctr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Dynamic Type Binding</a:t>
            </a:r>
            <a:endParaRPr lang="en-US" sz="2800" b="1" dirty="0" smtClean="0">
              <a:latin typeface="Times New Roman" pitchFamily="18" charset="0"/>
              <a:cs typeface="Times New Roman" pitchFamily="18" charset="0"/>
            </a:endParaRP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sz="2800" b="1" i="1" dirty="0" smtClean="0">
                <a:latin typeface="Times New Roman" pitchFamily="18" charset="0"/>
                <a:cs typeface="Times New Roman" pitchFamily="18" charset="0"/>
              </a:rPr>
              <a:t>Advantages:</a:t>
            </a:r>
            <a:endParaRPr lang="en-US" sz="2800" b="1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Flexibility</a:t>
            </a:r>
          </a:p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More </a:t>
            </a:r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short cuts and tricks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possible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endParaRPr lang="en-US" sz="2800" i="1" dirty="0" smtClean="0">
              <a:latin typeface="Times New Roman" pitchFamily="18" charset="0"/>
              <a:cs typeface="Times New Roman" pitchFamily="18" charset="0"/>
            </a:endParaRP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sz="2800" b="1" i="1" dirty="0" smtClean="0">
                <a:latin typeface="Times New Roman" pitchFamily="18" charset="0"/>
                <a:cs typeface="Times New Roman" pitchFamily="18" charset="0"/>
              </a:rPr>
              <a:t>Disadvantages:</a:t>
            </a:r>
          </a:p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efficiency</a:t>
            </a:r>
          </a:p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run-time error detection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(costs more)</a:t>
            </a:r>
          </a:p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Readability affected.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1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1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1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1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98438"/>
            <a:ext cx="8382000" cy="6659562"/>
          </a:xfrm>
        </p:spPr>
        <p:txBody>
          <a:bodyPr/>
          <a:lstStyle/>
          <a:p>
            <a:pPr eaLnBrk="1" hangingPunct="1"/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 checking is </a:t>
            </a:r>
            <a:r>
              <a:rPr lang="en-US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complicated 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when a language allows a memory 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location 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store values of different types at different times during execution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alt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Such memory 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locations 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 be created with Ada variant records, </a:t>
            </a:r>
            <a:r>
              <a:rPr lang="en-US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 and C++ unions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alt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 type checking, must be </a:t>
            </a:r>
            <a:r>
              <a:rPr lang="en-US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dynamic 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requires </a:t>
            </a:r>
            <a:r>
              <a:rPr lang="en-US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run-time system to maintain type of current value 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such memory 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locations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eaLnBrk="1" hangingPunct="1"/>
            <a:endParaRPr lang="en-US" alt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So, even though </a:t>
            </a:r>
            <a:r>
              <a:rPr lang="en-US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variables are statically bound to types in languages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such as C++, </a:t>
            </a:r>
            <a:r>
              <a:rPr lang="en-US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all type errors can be detected by static type checking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781800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 Compatibility</a:t>
            </a:r>
          </a:p>
          <a:p>
            <a:pPr eaLnBrk="1" hangingPunct="1">
              <a:buFontTx/>
              <a:buNone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compatibility rules dictate the types of </a:t>
            </a:r>
            <a:r>
              <a:rPr lang="en-US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operands that are acceptable 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each of the </a:t>
            </a:r>
            <a:r>
              <a:rPr lang="en-US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operators 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thereby specify the </a:t>
            </a:r>
            <a:r>
              <a:rPr lang="en-US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possible type errors 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the language. The type of an operand can be </a:t>
            </a:r>
            <a:r>
              <a:rPr lang="en-US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implicitly converted by the compiler or run-time system 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make it acceptable to the operator.</a:t>
            </a:r>
          </a:p>
          <a:p>
            <a:pPr eaLnBrk="1" hangingPunct="1">
              <a:buFontTx/>
              <a:buNone/>
            </a:pPr>
            <a:endParaRPr lang="en-US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en-US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Simple Rules for scalar types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complex for arrays, structures and user defined types (or classes)</a:t>
            </a:r>
          </a:p>
          <a:p>
            <a:pPr eaLnBrk="1" hangingPunct="1">
              <a:buFontTx/>
              <a:buNone/>
            </a:pPr>
            <a:endParaRPr lang="en-US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Coercion of these types is rare, so the </a:t>
            </a:r>
            <a:r>
              <a:rPr lang="en-US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issue is not type compatibility, but type equivalence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That is, two types are </a:t>
            </a:r>
            <a:r>
              <a:rPr lang="en-US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equivalent if an operand of one type in an expression is substituted for one of the other type, 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without coercion. </a:t>
            </a:r>
          </a:p>
          <a:p>
            <a:pPr eaLnBrk="1" hangingPunct="1">
              <a:buFontTx/>
              <a:buNone/>
            </a:pPr>
            <a:endParaRPr lang="en-US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 </a:t>
            </a:r>
            <a:r>
              <a:rPr lang="en-US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equivalence is a strict form of type </a:t>
            </a:r>
            <a:r>
              <a:rPr lang="en-US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compatibility 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i.e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compatibility 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without coercion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pPr eaLnBrk="1" hangingPunct="1"/>
            <a:r>
              <a:rPr lang="en-US" alt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Compatibility </a:t>
            </a:r>
            <a:r>
              <a:rPr lang="en-US" alt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US" alt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endParaRPr lang="en-US" altLang="en-US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2000"/>
            <a:ext cx="9144000" cy="6096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Two 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 have compatible types if they are </a:t>
            </a:r>
            <a:r>
              <a:rPr lang="en-US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either the same declaration or in declarations that use the same type name</a:t>
            </a:r>
          </a:p>
          <a:p>
            <a:pPr eaLnBrk="1" hangingPunct="1">
              <a:buFontTx/>
              <a:buNone/>
            </a:pPr>
            <a:endParaRPr lang="en-US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Easy 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implement but highly </a:t>
            </a:r>
            <a:r>
              <a:rPr lang="en-US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restrictive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eaLnBrk="1" hangingPunct="1">
              <a:buFontTx/>
              <a:buNone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Subranges 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integer types are </a:t>
            </a:r>
            <a:r>
              <a:rPr lang="en-US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compatible 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 integer types as in Ada count and index are not equal</a:t>
            </a:r>
          </a:p>
          <a:p>
            <a:pPr eaLnBrk="1" hangingPunct="1">
              <a:buFontTx/>
              <a:buNone/>
            </a:pPr>
            <a:endParaRPr lang="en-US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 </a:t>
            </a:r>
            <a:r>
              <a:rPr lang="en-US" altLang="en-US" sz="24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Indextype</a:t>
            </a:r>
            <a:r>
              <a:rPr lang="en-US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1..100;</a:t>
            </a:r>
          </a:p>
          <a:p>
            <a:pPr eaLnBrk="1" hangingPunct="1">
              <a:buFontTx/>
              <a:buNone/>
            </a:pPr>
            <a:r>
              <a:rPr lang="en-US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count : Integer;</a:t>
            </a:r>
          </a:p>
          <a:p>
            <a:pPr eaLnBrk="1" hangingPunct="1">
              <a:buFontTx/>
              <a:buNone/>
            </a:pPr>
            <a:r>
              <a:rPr lang="en-US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index : </a:t>
            </a:r>
            <a:r>
              <a:rPr lang="en-US" altLang="en-US" sz="24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Indextype</a:t>
            </a:r>
            <a:r>
              <a:rPr lang="en-US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eaLnBrk="1" hangingPunct="1">
              <a:buFontTx/>
              <a:buNone/>
            </a:pPr>
            <a:endParaRPr lang="en-US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Formal parameters 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must be the </a:t>
            </a:r>
            <a:r>
              <a:rPr lang="en-US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same type 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 their corresponding </a:t>
            </a:r>
            <a:r>
              <a:rPr lang="en-US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actual parameters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user-defined </a:t>
            </a:r>
            <a:r>
              <a:rPr lang="en-US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 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must be declared </a:t>
            </a:r>
            <a:r>
              <a:rPr lang="en-US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globally 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(Pascal)</a:t>
            </a:r>
          </a:p>
          <a:p>
            <a:pPr eaLnBrk="1" hangingPunct="1">
              <a:buFontTx/>
              <a:buNone/>
            </a:pPr>
            <a:endParaRPr lang="en-US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use name type equivalence, all types must have names. </a:t>
            </a:r>
            <a:b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Most languages allow users to define types that are anonymous—they do not have names. (Compiler may assign internal names)</a:t>
            </a:r>
          </a:p>
          <a:p>
            <a:pPr eaLnBrk="1" hangingPunct="1">
              <a:buFontTx/>
              <a:buNone/>
            </a:pPr>
            <a:endParaRPr lang="en-US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3"/>
          <p:cNvSpPr>
            <a:spLocks noChangeArrowheads="1"/>
          </p:cNvSpPr>
          <p:nvPr/>
        </p:nvSpPr>
        <p:spPr bwMode="auto">
          <a:xfrm>
            <a:off x="152400" y="862013"/>
            <a:ext cx="8839200" cy="53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Two variables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 compatible types if their types have 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identical structures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More 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flexible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but 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harder to implement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(entire structure 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must be compared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Issues</a:t>
            </a:r>
          </a:p>
          <a:p>
            <a:pPr marL="342900" indent="-342900">
              <a:spcBef>
                <a:spcPct val="0"/>
              </a:spcBef>
              <a:buFontTx/>
              <a:buChar char="-"/>
            </a:pPr>
            <a:r>
              <a:rPr lang="en-US" alt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compare a data structure that refers to its own type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e.g. a link list </a:t>
            </a:r>
            <a:endParaRPr lang="en-US" alt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Bef>
                <a:spcPct val="0"/>
              </a:spcBef>
              <a:buFontTx/>
              <a:buChar char="-"/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Char char="-"/>
            </a:pP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Are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record types compatible 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they are structurally the same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 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different field names</a:t>
            </a:r>
            <a:r>
              <a:rPr lang="en-US" alt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Char char="-"/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Char char="-"/>
            </a:pP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Are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compatible if they are the same 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except </a:t>
            </a:r>
            <a:r>
              <a:rPr lang="en-US" alt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 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subscripts are different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 (e.g. [1..10] and [-5..4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Char char="-"/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Are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enumeration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compatible if their components are spelled differently? E.g. 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sat, sun, mon </a:t>
            </a:r>
            <a:r>
              <a:rPr lang="en-US" alt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vs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Saturday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Sunday, </a:t>
            </a:r>
            <a:r>
              <a:rPr lang="en-US" alt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Monday</a:t>
            </a:r>
          </a:p>
          <a:p>
            <a:pPr marL="342900" indent="-342900">
              <a:lnSpc>
                <a:spcPct val="90000"/>
              </a:lnSpc>
              <a:spcBef>
                <a:spcPct val="0"/>
              </a:spcBef>
              <a:buFontTx/>
              <a:buChar char="-"/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Char char="-"/>
            </a:pP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With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structural type compatibility, you 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cannot differentiate between types of the same structure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(e.g. </a:t>
            </a:r>
            <a:r>
              <a:rPr lang="en-US" altLang="en-US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celsius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en-US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fahrenheit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both float, can be mixed in expressions, although have 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different abstractions of same domain</a:t>
            </a:r>
            <a:r>
              <a:rPr lang="en-US" alt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en-US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457200" y="-76200"/>
            <a:ext cx="8229600" cy="938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altLang="en-US" sz="3600" b="1" kern="0" dirty="0" smtClean="0">
                <a:latin typeface="Times New Roman" pitchFamily="18" charset="0"/>
                <a:ea typeface="+mj-ea"/>
                <a:cs typeface="Times New Roman" pitchFamily="18" charset="0"/>
              </a:rPr>
              <a:t>Compatibility </a:t>
            </a:r>
            <a:r>
              <a:rPr lang="en-US" altLang="en-US" sz="3600" b="1" kern="0" dirty="0">
                <a:latin typeface="Times New Roman" pitchFamily="18" charset="0"/>
                <a:ea typeface="+mj-ea"/>
                <a:cs typeface="Times New Roman" pitchFamily="18" charset="0"/>
              </a:rPr>
              <a:t>by </a:t>
            </a:r>
            <a:r>
              <a:rPr lang="en-US" altLang="en-US" sz="3600" b="1" kern="0" dirty="0" smtClean="0">
                <a:latin typeface="Times New Roman" pitchFamily="18" charset="0"/>
                <a:ea typeface="+mj-ea"/>
                <a:cs typeface="Times New Roman" pitchFamily="18" charset="0"/>
              </a:rPr>
              <a:t>Structure</a:t>
            </a:r>
            <a:endParaRPr lang="en-US" sz="3600" kern="0" dirty="0"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5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5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5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5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5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5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5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5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5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5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253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253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253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253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0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3"/>
          <p:cNvSpPr>
            <a:spLocks noChangeArrowheads="1"/>
          </p:cNvSpPr>
          <p:nvPr/>
        </p:nvSpPr>
        <p:spPr bwMode="auto">
          <a:xfrm>
            <a:off x="0" y="152400"/>
            <a:ext cx="8915400" cy="6651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 Compatibility in Ada</a:t>
            </a:r>
            <a:endParaRPr lang="en-US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restricted form of name type equivalence, </a:t>
            </a:r>
            <a:b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derived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is a new type that is 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based on some previously defined type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which it is 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equivalent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(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may have identical structure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  <a:b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Derived types 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inherit all the properties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their parent types. E.g.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 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Celsius is new Float;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 Fahrenheit is new Float;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types of variables of these two derived types are 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equivalent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although their 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structures are identical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Furthermore, variables of both types are 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type equivalent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any other floating-point type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subtype is range-constrained version of an existing type. type equivalent with its parent type.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 	</a:t>
            </a:r>
            <a:r>
              <a:rPr lang="en-US" altLang="en-US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Derived_Small_Int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is new 	Integer 	range 1..100;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subtype </a:t>
            </a:r>
            <a:r>
              <a:rPr lang="en-US" altLang="en-US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Subrange_Small_Int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is 	Integer 	range 1..100;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45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45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5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45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457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457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57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57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04800"/>
            <a:ext cx="9144000" cy="6400800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Compatibility in </a:t>
            </a:r>
            <a:r>
              <a:rPr lang="en-US" alt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C/C</a:t>
            </a:r>
            <a:r>
              <a:rPr lang="en-US" alt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++ </a:t>
            </a:r>
          </a:p>
          <a:p>
            <a:pPr eaLnBrk="1" hangingPunct="1">
              <a:buFontTx/>
              <a:buNone/>
            </a:pP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Uses </a:t>
            </a:r>
            <a:r>
              <a:rPr lang="en-US" alt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both name and structure 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 equivalence. </a:t>
            </a:r>
          </a:p>
          <a:p>
            <a:pPr eaLnBrk="1" hangingPunct="1">
              <a:buFontTx/>
              <a:buNone/>
            </a:pP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Every </a:t>
            </a:r>
            <a:r>
              <a:rPr lang="en-US" altLang="en-US" sz="20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alt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0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enum</a:t>
            </a:r>
            <a:r>
              <a:rPr lang="en-US" alt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and union declaration creates a new type </a:t>
            </a:r>
            <a:r>
              <a:rPr lang="en-US" alt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 type </a:t>
            </a:r>
            <a:r>
              <a:rPr lang="en-US" alt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equivqlence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</a:p>
          <a:p>
            <a:pPr eaLnBrk="1" hangingPunct="1">
              <a:buFontTx/>
              <a:buNone/>
            </a:pP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One </a:t>
            </a:r>
            <a:r>
              <a:rPr lang="en-US" alt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exception in C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two </a:t>
            </a:r>
            <a:r>
              <a:rPr lang="en-US" altLang="en-US" sz="20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alt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0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enum</a:t>
            </a:r>
            <a:r>
              <a:rPr lang="en-US" alt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or unions are defined in different files, in which case structural type equivalence is used. </a:t>
            </a:r>
          </a:p>
          <a:p>
            <a:pPr eaLnBrk="1" hangingPunct="1">
              <a:buFontTx/>
              <a:buNone/>
            </a:pP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C++ is like C except there is </a:t>
            </a:r>
            <a:r>
              <a:rPr lang="en-US" alt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exception for </a:t>
            </a:r>
            <a:r>
              <a:rPr lang="en-US" altLang="en-US" sz="20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alt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unions defined in different files.</a:t>
            </a:r>
          </a:p>
          <a:p>
            <a:pPr eaLnBrk="1" hangingPunct="1">
              <a:buFontTx/>
              <a:buNone/>
            </a:pPr>
            <a:endParaRPr lang="en-US" alt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Other </a:t>
            </a:r>
            <a:r>
              <a:rPr lang="en-US" altLang="en-US" sz="20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nonscalar</a:t>
            </a:r>
            <a:r>
              <a:rPr lang="en-US" alt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types use structure type equivalence. </a:t>
            </a:r>
          </a:p>
          <a:p>
            <a:pPr eaLnBrk="1" hangingPunct="1">
              <a:buFontTx/>
              <a:buNone/>
            </a:pPr>
            <a:r>
              <a:rPr lang="en-US" alt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 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types are </a:t>
            </a:r>
            <a:r>
              <a:rPr lang="en-US" alt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equivalent 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they have the </a:t>
            </a:r>
            <a:r>
              <a:rPr lang="en-US" alt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same type components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Also, if an </a:t>
            </a:r>
            <a:r>
              <a:rPr lang="en-US" alt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 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 has a </a:t>
            </a:r>
            <a:r>
              <a:rPr lang="en-US" alt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constant size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it is equivalent either to other arrays with the </a:t>
            </a:r>
            <a:r>
              <a:rPr lang="en-US" alt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same constant size 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 to with those </a:t>
            </a:r>
            <a:r>
              <a:rPr lang="en-US" alt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without a constant size. </a:t>
            </a:r>
          </a:p>
          <a:p>
            <a:pPr eaLnBrk="1" hangingPunct="1">
              <a:buFontTx/>
              <a:buNone/>
            </a:pPr>
            <a:r>
              <a:rPr lang="en-US" altLang="en-US" sz="20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Typedef</a:t>
            </a:r>
            <a:r>
              <a:rPr lang="en-US" alt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simply defines a new name for an existing type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So, any type defined with </a:t>
            </a:r>
            <a:r>
              <a:rPr lang="en-US" alt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typedef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type equivalent to its parent type. </a:t>
            </a:r>
            <a:endParaRPr lang="en-US" alt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buFontTx/>
              <a:buNone/>
            </a:pPr>
            <a:r>
              <a:rPr lang="en-US" altLang="en-US" sz="16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altLang="en-US" sz="1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Stack{</a:t>
            </a:r>
            <a:r>
              <a:rPr lang="en-US" altLang="en-US" sz="16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en-US" sz="1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TopStack</a:t>
            </a:r>
            <a:r>
              <a:rPr lang="en-US" altLang="en-US" sz="1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altLang="en-US" sz="16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en-US" sz="1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Data[100]; } X, Y;</a:t>
            </a:r>
          </a:p>
          <a:p>
            <a:pPr lvl="1" eaLnBrk="1" hangingPunct="1">
              <a:buNone/>
            </a:pPr>
            <a:r>
              <a:rPr lang="en-US" altLang="en-US" sz="16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altLang="en-US" sz="1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Set{</a:t>
            </a:r>
            <a:r>
              <a:rPr lang="en-US" altLang="en-US" sz="16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en-US" sz="1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NumberInSet</a:t>
            </a:r>
            <a:r>
              <a:rPr lang="en-US" altLang="en-US" sz="1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altLang="en-US" sz="1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Data[100]; } </a:t>
            </a:r>
            <a:r>
              <a:rPr lang="en-US" altLang="en-US" sz="1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A, B;</a:t>
            </a:r>
          </a:p>
          <a:p>
            <a:pPr lvl="1" eaLnBrk="1" hangingPunct="1">
              <a:buNone/>
            </a:pPr>
            <a:r>
              <a:rPr lang="en-US" altLang="en-US" sz="1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to calculate Stack equality of X, Y and set equality of A, B?</a:t>
            </a:r>
            <a:endParaRPr lang="en-US" altLang="en-US" sz="1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endParaRPr lang="en-US" alt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28600" y="304800"/>
            <a:ext cx="8686800" cy="6401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Compatibility </a:t>
            </a:r>
            <a:r>
              <a:rPr lang="en-US" alt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altLang="en-US" sz="3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Misc</a:t>
            </a:r>
            <a:r>
              <a:rPr lang="en-US" alt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</a:t>
            </a:r>
            <a:endParaRPr lang="en-US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Fortran and COBOL do </a:t>
            </a:r>
            <a:r>
              <a:rPr lang="en-US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allow users to define and name types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so name equivalence cannot be used.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Pascal: </a:t>
            </a:r>
            <a:r>
              <a:rPr lang="en-US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usually structure, but in some cases name is used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(as in formal parameters)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 Meters = integer; Liters = integer;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4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Len: Meters; Vol: Liters;</a:t>
            </a:r>
            <a:endParaRPr lang="en-US" alt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altLang="en-US" sz="24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Len+Vol</a:t>
            </a:r>
            <a:r>
              <a:rPr lang="en-US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 error??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and C++ bring issue of </a:t>
            </a:r>
            <a:r>
              <a:rPr lang="en-US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 compatibility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(of data and functions) and its </a:t>
            </a:r>
            <a:r>
              <a:rPr lang="en-US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relationship to the inheritance hierarchy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3"/>
          <p:cNvSpPr>
            <a:spLocks noChangeArrowheads="1"/>
          </p:cNvSpPr>
          <p:nvPr/>
        </p:nvSpPr>
        <p:spPr bwMode="auto">
          <a:xfrm>
            <a:off x="228600" y="1752600"/>
            <a:ext cx="8681864" cy="30546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47625" tIns="19050" rIns="47625" bIns="1905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Range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statements over which a variable is </a:t>
            </a:r>
            <a:r>
              <a:rPr lang="en-US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visible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nonlocal</a:t>
            </a:r>
            <a:r>
              <a:rPr lang="en-US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variables of a program unit are those that are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visible but not declared 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there.</a:t>
            </a:r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scoping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rules of a language determine </a:t>
            </a:r>
            <a:r>
              <a:rPr lang="en-US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</a:t>
            </a:r>
            <a:r>
              <a:rPr lang="en-US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 </a:t>
            </a:r>
            <a:r>
              <a:rPr lang="en-US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names are associated with </a:t>
            </a:r>
            <a:r>
              <a:rPr lang="en-US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variables?</a:t>
            </a:r>
            <a:endParaRPr lang="en-US" alt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38200" y="304800"/>
            <a:ext cx="672491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en-US" sz="3600" b="1" kern="0" dirty="0" smtClean="0">
                <a:latin typeface="Times New Roman" pitchFamily="18" charset="0"/>
                <a:ea typeface="+mj-ea"/>
                <a:cs typeface="Times New Roman" pitchFamily="18" charset="0"/>
              </a:rPr>
              <a:t>Attributes of Variables - 6. Scope</a:t>
            </a:r>
            <a:endParaRPr lang="en-US" altLang="en-US" sz="3600" b="1" kern="0" dirty="0"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6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6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6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6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96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6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8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/>
          <p:cNvSpPr>
            <a:spLocks noChangeArrowheads="1"/>
          </p:cNvSpPr>
          <p:nvPr/>
        </p:nvSpPr>
        <p:spPr bwMode="auto">
          <a:xfrm>
            <a:off x="749300" y="963613"/>
            <a:ext cx="7799388" cy="332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3075" name="Rectangle 4"/>
          <p:cNvSpPr>
            <a:spLocks noChangeArrowheads="1"/>
          </p:cNvSpPr>
          <p:nvPr/>
        </p:nvSpPr>
        <p:spPr bwMode="auto">
          <a:xfrm>
            <a:off x="228601" y="537909"/>
            <a:ext cx="8458199" cy="62555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7625" tIns="19050" rIns="47625" bIns="1905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Names</a:t>
            </a:r>
            <a:endParaRPr lang="en-US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-</a:t>
            </a:r>
            <a:r>
              <a:rPr lang="en-US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Design issues:</a:t>
            </a:r>
            <a:endParaRPr lang="en-US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- Maximum </a:t>
            </a: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length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- Are </a:t>
            </a: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connector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characters allowed?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- Are names </a:t>
            </a: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 sensitive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- Are special words </a:t>
            </a: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reserved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words or </a:t>
            </a: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keywords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Length</a:t>
            </a:r>
            <a:endParaRPr lang="en-US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- FORTRAN I: maximum 6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- COBOL: maximum 30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- FORTRAN 90 and ANSI C: maximum 31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- Ada: no limit, and all are significant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- C++: no limit, but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implementors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often impose 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one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Design Issue: </a:t>
            </a:r>
            <a:r>
              <a:rPr lang="en-US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Readability 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altLang="en-US" sz="24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Writability</a:t>
            </a:r>
            <a:r>
              <a:rPr lang="en-US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get affected.</a:t>
            </a:r>
            <a:endParaRPr lang="en-US" altLang="en-US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00" name="Rectangle 5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pPr eaLnBrk="1" hangingPunct="1"/>
            <a:r>
              <a:rPr lang="en-US" alt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Variable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30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30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30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307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307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307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3"/>
          <p:cNvSpPr>
            <a:spLocks noChangeArrowheads="1"/>
          </p:cNvSpPr>
          <p:nvPr/>
        </p:nvSpPr>
        <p:spPr bwMode="auto">
          <a:xfrm>
            <a:off x="457200" y="1143000"/>
            <a:ext cx="8382000" cy="5209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7625" tIns="19050" rIns="47625" bIns="1905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Based on program </a:t>
            </a:r>
            <a:r>
              <a:rPr lang="en-US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 location 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spatial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named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because the scope of a variable can be </a:t>
            </a: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statically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determined </a:t>
            </a:r>
            <a:r>
              <a:rPr lang="en-US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before </a:t>
            </a: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execution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To connect a name reference to a variable, you (or the compiler)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must </a:t>
            </a: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 the </a:t>
            </a:r>
            <a:r>
              <a:rPr lang="en-US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declaration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 process: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search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declarations, </a:t>
            </a: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 locally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then 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increasingly </a:t>
            </a: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larger enclosing scopes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until one is found for 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given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Enclosing static scopes (to a specific scope) are called its </a:t>
            </a:r>
            <a:r>
              <a:rPr lang="en-US" altLang="en-US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ancestors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the nearest static ancestor is called a </a:t>
            </a:r>
            <a:r>
              <a:rPr lang="en-US" altLang="en-US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static parent</a:t>
            </a:r>
          </a:p>
        </p:txBody>
      </p:sp>
      <p:sp>
        <p:nvSpPr>
          <p:cNvPr id="3" name="Rectangle 2"/>
          <p:cNvSpPr/>
          <p:nvPr/>
        </p:nvSpPr>
        <p:spPr>
          <a:xfrm>
            <a:off x="3581400" y="304800"/>
            <a:ext cx="2582863" cy="6461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 sz="3600" b="1" kern="0" dirty="0">
                <a:latin typeface="Times New Roman" pitchFamily="18" charset="0"/>
                <a:ea typeface="+mj-ea"/>
                <a:cs typeface="Times New Roman" pitchFamily="18" charset="0"/>
              </a:rPr>
              <a:t>Static Scope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07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07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07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07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2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3"/>
          <p:cNvSpPr>
            <a:spLocks noChangeArrowheads="1"/>
          </p:cNvSpPr>
          <p:nvPr/>
        </p:nvSpPr>
        <p:spPr bwMode="auto">
          <a:xfrm>
            <a:off x="27656" y="152400"/>
            <a:ext cx="8963944" cy="644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7625" tIns="19050" rIns="47625" bIns="1905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 can be </a:t>
            </a: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hidden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a 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function/block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having a </a:t>
            </a: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"closer" variable </a:t>
            </a:r>
            <a:r>
              <a:rPr lang="en-US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same </a:t>
            </a:r>
            <a:r>
              <a:rPr lang="en-US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name.</a:t>
            </a:r>
            <a:endParaRPr lang="en-US" alt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Char char="-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C++ and Ada allow access to these "hidden" variables</a:t>
            </a:r>
          </a:p>
          <a:p>
            <a:pPr>
              <a:spcBef>
                <a:spcPct val="0"/>
              </a:spcBef>
              <a:buFontTx/>
              <a:buChar char="-"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Blocks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a method of creating static scopes inside program units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introduced by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ALGOL 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60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C/C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++:  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for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(...)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	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index;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...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b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Ada:           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declare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INDEX : INTEGER;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 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begin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	       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...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 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end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7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7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7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7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7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7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17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17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7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7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17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17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17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17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174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174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174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174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174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174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174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174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174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174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6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Content Placeholder 2"/>
          <p:cNvSpPr>
            <a:spLocks noGrp="1"/>
          </p:cNvSpPr>
          <p:nvPr>
            <p:ph idx="1"/>
          </p:nvPr>
        </p:nvSpPr>
        <p:spPr>
          <a:xfrm>
            <a:off x="76200" y="0"/>
            <a:ext cx="3200400" cy="6781800"/>
          </a:xfrm>
          <a:solidFill>
            <a:schemeClr val="accent3">
              <a:lumMod val="40000"/>
              <a:lumOff val="60000"/>
            </a:schemeClr>
          </a:solidFill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400" dirty="0" smtClean="0">
                <a:latin typeface="Helvetica" panose="020B0604020202020204" pitchFamily="34" charset="0"/>
              </a:rPr>
              <a:t>1   </a:t>
            </a:r>
            <a:r>
              <a:rPr lang="en-US" altLang="en-US" sz="2400" dirty="0" err="1" smtClean="0">
                <a:latin typeface="Helvetica" panose="020B0604020202020204" pitchFamily="34" charset="0"/>
              </a:rPr>
              <a:t>int</a:t>
            </a:r>
            <a:r>
              <a:rPr lang="en-US" altLang="en-US" sz="2400" dirty="0" smtClean="0">
                <a:latin typeface="Helvetica" panose="020B0604020202020204" pitchFamily="34" charset="0"/>
              </a:rPr>
              <a:t> main</a:t>
            </a:r>
            <a:r>
              <a:rPr lang="en-US" altLang="en-US" sz="2400" dirty="0" smtClean="0">
                <a:latin typeface="Helvetica" panose="020B0604020202020204" pitchFamily="34" charset="0"/>
              </a:rPr>
              <a:t>() </a:t>
            </a:r>
          </a:p>
          <a:p>
            <a:pPr marL="457200" indent="-457200" eaLnBrk="1" hangingPunct="1">
              <a:buFontTx/>
              <a:buAutoNum type="arabicPlain" startAt="2"/>
            </a:pPr>
            <a:r>
              <a:rPr lang="en-US" altLang="en-US" sz="2400" dirty="0" smtClean="0">
                <a:latin typeface="Helvetica" panose="020B0604020202020204" pitchFamily="34" charset="0"/>
              </a:rPr>
              <a:t>{</a:t>
            </a:r>
            <a:r>
              <a:rPr lang="en-US" altLang="en-US" sz="2400" dirty="0" smtClean="0">
                <a:latin typeface="Helvetica" panose="020B0604020202020204" pitchFamily="34" charset="0"/>
              </a:rPr>
              <a:t>	</a:t>
            </a:r>
            <a:endParaRPr lang="en-US" altLang="en-US" sz="2400" dirty="0" smtClean="0">
              <a:latin typeface="Helvetica" panose="020B0604020202020204" pitchFamily="34" charset="0"/>
            </a:endParaRPr>
          </a:p>
          <a:p>
            <a:pPr marL="457200" indent="-457200" eaLnBrk="1" hangingPunct="1">
              <a:buFontTx/>
              <a:buAutoNum type="arabicPlain" startAt="2"/>
            </a:pPr>
            <a:r>
              <a:rPr lang="en-US" altLang="en-US" sz="2400" dirty="0" smtClean="0">
                <a:latin typeface="Helvetica" panose="020B0604020202020204" pitchFamily="34" charset="0"/>
              </a:rPr>
              <a:t>   </a:t>
            </a:r>
            <a:r>
              <a:rPr lang="en-US" altLang="en-US" sz="2400" dirty="0" err="1" smtClean="0">
                <a:latin typeface="Helvetica" panose="020B0604020202020204" pitchFamily="34" charset="0"/>
              </a:rPr>
              <a:t>int</a:t>
            </a:r>
            <a:r>
              <a:rPr lang="en-US" altLang="en-US" sz="2400" dirty="0" smtClean="0">
                <a:latin typeface="Helvetica" panose="020B0604020202020204" pitchFamily="34" charset="0"/>
              </a:rPr>
              <a:t> </a:t>
            </a:r>
            <a:r>
              <a:rPr lang="en-US" altLang="en-US" sz="2400" dirty="0" smtClean="0">
                <a:latin typeface="Helvetica" panose="020B0604020202020204" pitchFamily="34" charset="0"/>
              </a:rPr>
              <a:t>a = 1</a:t>
            </a:r>
            <a:r>
              <a:rPr lang="en-US" altLang="en-US" sz="2400" dirty="0" smtClean="0">
                <a:latin typeface="Helvetica" panose="020B0604020202020204" pitchFamily="34" charset="0"/>
              </a:rPr>
              <a:t>;</a:t>
            </a:r>
          </a:p>
          <a:p>
            <a:pPr marL="457200" indent="-457200" eaLnBrk="1" hangingPunct="1">
              <a:buFontTx/>
              <a:buAutoNum type="arabicPlain" startAt="2"/>
            </a:pPr>
            <a:r>
              <a:rPr lang="en-US" altLang="en-US" sz="2400" dirty="0" smtClean="0">
                <a:latin typeface="Helvetica" panose="020B0604020202020204" pitchFamily="34" charset="0"/>
              </a:rPr>
              <a:t>   A();</a:t>
            </a:r>
          </a:p>
          <a:p>
            <a:pPr marL="457200" indent="-457200" eaLnBrk="1" hangingPunct="1">
              <a:buFontTx/>
              <a:buAutoNum type="arabicPlain" startAt="2"/>
            </a:pPr>
            <a:r>
              <a:rPr lang="en-US" altLang="en-US" sz="2400" dirty="0" smtClean="0">
                <a:latin typeface="Helvetica" panose="020B0604020202020204" pitchFamily="34" charset="0"/>
              </a:rPr>
              <a:t>   B</a:t>
            </a:r>
            <a:r>
              <a:rPr lang="en-US" altLang="en-US" sz="2400" dirty="0" smtClean="0">
                <a:latin typeface="Helvetica" panose="020B0604020202020204" pitchFamily="34" charset="0"/>
              </a:rPr>
              <a:t>(); </a:t>
            </a:r>
            <a:endParaRPr lang="en-US" altLang="en-US" sz="2400" dirty="0">
              <a:latin typeface="Helvetica" panose="020B0604020202020204" pitchFamily="34" charset="0"/>
            </a:endParaRPr>
          </a:p>
          <a:p>
            <a:pPr marL="457200" indent="-457200" eaLnBrk="1" hangingPunct="1">
              <a:buFontTx/>
              <a:buAutoNum type="arabicPlain" startAt="2"/>
            </a:pPr>
            <a:r>
              <a:rPr lang="en-US" altLang="en-US" sz="2400" dirty="0" smtClean="0">
                <a:latin typeface="Helvetica" panose="020B0604020202020204" pitchFamily="34" charset="0"/>
              </a:rPr>
              <a:t>   … }</a:t>
            </a:r>
            <a:endParaRPr lang="en-US" altLang="en-US" sz="2400" dirty="0" smtClean="0">
              <a:latin typeface="Helvetica" panose="020B0604020202020204" pitchFamily="34" charset="0"/>
            </a:endParaRPr>
          </a:p>
          <a:p>
            <a:pPr eaLnBrk="1" hangingPunct="1">
              <a:buFontTx/>
              <a:buNone/>
            </a:pPr>
            <a:endParaRPr lang="en-US" altLang="en-US" sz="2400" dirty="0" smtClean="0">
              <a:latin typeface="Helvetica" panose="020B0604020202020204" pitchFamily="34" charset="0"/>
            </a:endParaRPr>
          </a:p>
          <a:p>
            <a:pPr eaLnBrk="1" hangingPunct="1">
              <a:buNone/>
            </a:pPr>
            <a:r>
              <a:rPr lang="en-US" altLang="en-US" sz="2400" dirty="0" smtClean="0">
                <a:latin typeface="Helvetica" panose="020B0604020202020204" pitchFamily="34" charset="0"/>
              </a:rPr>
              <a:t>7  </a:t>
            </a:r>
            <a:r>
              <a:rPr lang="en-US" altLang="en-US" sz="2400" dirty="0" err="1" smtClean="0">
                <a:latin typeface="Helvetica" panose="020B0604020202020204" pitchFamily="34" charset="0"/>
              </a:rPr>
              <a:t>int</a:t>
            </a:r>
            <a:r>
              <a:rPr lang="en-US" altLang="en-US" sz="2400" dirty="0" smtClean="0">
                <a:latin typeface="Helvetica" panose="020B0604020202020204" pitchFamily="34" charset="0"/>
              </a:rPr>
              <a:t> A()</a:t>
            </a:r>
            <a:r>
              <a:rPr lang="en-US" altLang="en-US" sz="2400" dirty="0">
                <a:solidFill>
                  <a:srgbClr val="FF0000"/>
                </a:solidFill>
                <a:latin typeface="Helvetica" panose="020B0604020202020204" pitchFamily="34" charset="0"/>
              </a:rPr>
              <a:t> </a:t>
            </a:r>
            <a:r>
              <a:rPr lang="en-US" altLang="en-US" sz="2400" dirty="0" smtClean="0">
                <a:solidFill>
                  <a:srgbClr val="FF0000"/>
                </a:solidFill>
                <a:latin typeface="Helvetica" panose="020B0604020202020204" pitchFamily="34" charset="0"/>
              </a:rPr>
              <a:t>	// </a:t>
            </a:r>
            <a:r>
              <a:rPr lang="en-US" altLang="en-US" sz="2400" dirty="0">
                <a:solidFill>
                  <a:srgbClr val="FF0000"/>
                </a:solidFill>
                <a:latin typeface="Helvetica" panose="020B0604020202020204" pitchFamily="34" charset="0"/>
              </a:rPr>
              <a:t>global</a:t>
            </a:r>
          </a:p>
          <a:p>
            <a:pPr marL="457200" indent="-457200" eaLnBrk="1" hangingPunct="1">
              <a:buFontTx/>
              <a:buAutoNum type="arabicPlain" startAt="8"/>
            </a:pPr>
            <a:r>
              <a:rPr lang="en-US" altLang="en-US" sz="2400" dirty="0" smtClean="0">
                <a:latin typeface="Helvetica" panose="020B0604020202020204" pitchFamily="34" charset="0"/>
              </a:rPr>
              <a:t>{	</a:t>
            </a:r>
            <a:r>
              <a:rPr lang="en-US" altLang="en-US" sz="2400" dirty="0" err="1" smtClean="0">
                <a:latin typeface="Helvetica" panose="020B0604020202020204" pitchFamily="34" charset="0"/>
              </a:rPr>
              <a:t>int</a:t>
            </a:r>
            <a:r>
              <a:rPr lang="en-US" altLang="en-US" sz="2400" dirty="0" smtClean="0">
                <a:latin typeface="Helvetica" panose="020B0604020202020204" pitchFamily="34" charset="0"/>
              </a:rPr>
              <a:t> b = 1;</a:t>
            </a:r>
          </a:p>
          <a:p>
            <a:pPr marL="457200" indent="-457200" eaLnBrk="1" hangingPunct="1">
              <a:buFontTx/>
              <a:buAutoNum type="arabicPlain" startAt="8"/>
            </a:pPr>
            <a:r>
              <a:rPr lang="en-US" altLang="en-US" sz="2400" dirty="0">
                <a:latin typeface="Helvetica" panose="020B0604020202020204" pitchFamily="34" charset="0"/>
              </a:rPr>
              <a:t> </a:t>
            </a:r>
            <a:r>
              <a:rPr lang="en-US" altLang="en-US" sz="2400" dirty="0" smtClean="0">
                <a:latin typeface="Helvetica" panose="020B0604020202020204" pitchFamily="34" charset="0"/>
              </a:rPr>
              <a:t>     </a:t>
            </a:r>
            <a:r>
              <a:rPr lang="en-US" altLang="en-US" sz="2400" dirty="0" smtClean="0">
                <a:latin typeface="Helvetica" panose="020B0604020202020204" pitchFamily="34" charset="0"/>
              </a:rPr>
              <a:t>C(); </a:t>
            </a:r>
          </a:p>
          <a:p>
            <a:pPr marL="0" indent="0" eaLnBrk="1" hangingPunct="1">
              <a:buNone/>
            </a:pPr>
            <a:r>
              <a:rPr lang="en-US" altLang="en-US" sz="2400" dirty="0" smtClean="0">
                <a:latin typeface="Helvetica" panose="020B0604020202020204" pitchFamily="34" charset="0"/>
              </a:rPr>
              <a:t>10      D</a:t>
            </a:r>
            <a:r>
              <a:rPr lang="en-US" altLang="en-US" sz="2400" dirty="0" smtClean="0">
                <a:latin typeface="Helvetica" panose="020B0604020202020204" pitchFamily="34" charset="0"/>
              </a:rPr>
              <a:t>(); </a:t>
            </a:r>
            <a:r>
              <a:rPr lang="en-US" altLang="en-US" sz="2400" dirty="0" smtClean="0">
                <a:latin typeface="Helvetica" panose="020B0604020202020204" pitchFamily="34" charset="0"/>
              </a:rPr>
              <a:t>  … }</a:t>
            </a:r>
            <a:endParaRPr lang="en-US" altLang="en-US" sz="2400" dirty="0" smtClean="0">
              <a:latin typeface="Helvetica" panose="020B0604020202020204" pitchFamily="34" charset="0"/>
            </a:endParaRPr>
          </a:p>
          <a:p>
            <a:pPr eaLnBrk="1" hangingPunct="1">
              <a:buNone/>
            </a:pPr>
            <a:r>
              <a:rPr lang="en-US" altLang="en-US" sz="2400" dirty="0" smtClean="0">
                <a:latin typeface="Helvetica" panose="020B0604020202020204" pitchFamily="34" charset="0"/>
              </a:rPr>
              <a:t>11  </a:t>
            </a:r>
            <a:r>
              <a:rPr lang="en-US" altLang="en-US" sz="2400" dirty="0" err="1" smtClean="0">
                <a:latin typeface="Helvetica" panose="020B0604020202020204" pitchFamily="34" charset="0"/>
              </a:rPr>
              <a:t>int</a:t>
            </a:r>
            <a:r>
              <a:rPr lang="en-US" altLang="en-US" sz="2400" dirty="0" smtClean="0">
                <a:latin typeface="Helvetica" panose="020B0604020202020204" pitchFamily="34" charset="0"/>
              </a:rPr>
              <a:t> B() 	</a:t>
            </a:r>
            <a:r>
              <a:rPr lang="en-US" altLang="en-US" sz="2400" dirty="0" smtClean="0">
                <a:solidFill>
                  <a:srgbClr val="FF0000"/>
                </a:solidFill>
                <a:latin typeface="Helvetica" panose="020B0604020202020204" pitchFamily="34" charset="0"/>
              </a:rPr>
              <a:t>// global</a:t>
            </a:r>
            <a:endParaRPr lang="en-US" altLang="en-US" sz="2400" dirty="0" smtClean="0">
              <a:latin typeface="Helvetica" panose="020B0604020202020204" pitchFamily="34" charset="0"/>
            </a:endParaRPr>
          </a:p>
          <a:p>
            <a:pPr eaLnBrk="1" hangingPunct="1">
              <a:buFontTx/>
              <a:buNone/>
            </a:pPr>
            <a:r>
              <a:rPr lang="en-US" altLang="en-US" sz="2400" dirty="0" smtClean="0">
                <a:latin typeface="Helvetica" panose="020B0604020202020204" pitchFamily="34" charset="0"/>
              </a:rPr>
              <a:t>12 {</a:t>
            </a:r>
            <a:r>
              <a:rPr lang="en-US" altLang="en-US" sz="2400" dirty="0" smtClean="0">
                <a:latin typeface="Helvetica" panose="020B0604020202020204" pitchFamily="34" charset="0"/>
              </a:rPr>
              <a:t>	</a:t>
            </a:r>
            <a:r>
              <a:rPr lang="en-US" altLang="en-US" sz="2400" dirty="0" smtClean="0">
                <a:latin typeface="Helvetica" panose="020B0604020202020204" pitchFamily="34" charset="0"/>
              </a:rPr>
              <a:t>… E(); …</a:t>
            </a:r>
            <a:r>
              <a:rPr lang="en-US" altLang="en-US" sz="2400" dirty="0" smtClean="0">
                <a:latin typeface="Helvetica" panose="020B0604020202020204" pitchFamily="34" charset="0"/>
              </a:rPr>
              <a:t>	</a:t>
            </a:r>
            <a:r>
              <a:rPr lang="en-US" altLang="en-US" sz="2400" dirty="0" smtClean="0">
                <a:latin typeface="Helvetica" panose="020B0604020202020204" pitchFamily="34" charset="0"/>
              </a:rPr>
              <a:t>}</a:t>
            </a:r>
          </a:p>
          <a:p>
            <a:pPr eaLnBrk="1" hangingPunct="1">
              <a:buFontTx/>
              <a:buNone/>
            </a:pPr>
            <a:r>
              <a:rPr lang="en-US" altLang="en-US" sz="2400" dirty="0" smtClean="0">
                <a:latin typeface="Helvetica" panose="020B0604020202020204" pitchFamily="34" charset="0"/>
              </a:rPr>
              <a:t>13 </a:t>
            </a:r>
            <a:r>
              <a:rPr lang="en-US" altLang="en-US" sz="2400" dirty="0" err="1" smtClean="0">
                <a:latin typeface="Helvetica" panose="020B0604020202020204" pitchFamily="34" charset="0"/>
              </a:rPr>
              <a:t>int</a:t>
            </a:r>
            <a:r>
              <a:rPr lang="en-US" altLang="en-US" sz="2400" dirty="0" smtClean="0">
                <a:latin typeface="Helvetica" panose="020B0604020202020204" pitchFamily="34" charset="0"/>
              </a:rPr>
              <a:t> C() {…} </a:t>
            </a:r>
            <a:r>
              <a:rPr lang="en-US" altLang="en-US" sz="2400" dirty="0" smtClean="0">
                <a:solidFill>
                  <a:srgbClr val="FF0000"/>
                </a:solidFill>
                <a:latin typeface="Helvetica" panose="020B0604020202020204" pitchFamily="34" charset="0"/>
              </a:rPr>
              <a:t>// global</a:t>
            </a:r>
          </a:p>
          <a:p>
            <a:pPr eaLnBrk="1" hangingPunct="1">
              <a:buNone/>
            </a:pPr>
            <a:r>
              <a:rPr lang="en-US" altLang="en-US" sz="2400" dirty="0" smtClean="0">
                <a:latin typeface="Helvetica" panose="020B0604020202020204" pitchFamily="34" charset="0"/>
              </a:rPr>
              <a:t>14 </a:t>
            </a:r>
            <a:r>
              <a:rPr lang="en-US" altLang="en-US" sz="2400" dirty="0" err="1" smtClean="0">
                <a:latin typeface="Helvetica" panose="020B0604020202020204" pitchFamily="34" charset="0"/>
              </a:rPr>
              <a:t>int</a:t>
            </a:r>
            <a:r>
              <a:rPr lang="en-US" altLang="en-US" sz="2400" dirty="0" smtClean="0">
                <a:latin typeface="Helvetica" panose="020B0604020202020204" pitchFamily="34" charset="0"/>
              </a:rPr>
              <a:t> D() {…} </a:t>
            </a:r>
            <a:r>
              <a:rPr lang="en-US" altLang="en-US" sz="2400" dirty="0">
                <a:solidFill>
                  <a:srgbClr val="FF0000"/>
                </a:solidFill>
                <a:latin typeface="Helvetica" panose="020B0604020202020204" pitchFamily="34" charset="0"/>
              </a:rPr>
              <a:t>// global</a:t>
            </a:r>
          </a:p>
          <a:p>
            <a:pPr eaLnBrk="1" hangingPunct="1">
              <a:buFontTx/>
              <a:buNone/>
            </a:pPr>
            <a:endParaRPr lang="en-US" altLang="en-US" sz="2400" dirty="0" smtClean="0">
              <a:latin typeface="Helvetica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381375" y="152400"/>
            <a:ext cx="5762625" cy="6461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en-US" sz="3600" b="1" kern="0" dirty="0">
                <a:latin typeface="Times New Roman" pitchFamily="18" charset="0"/>
                <a:ea typeface="+mj-ea"/>
                <a:cs typeface="Times New Roman" pitchFamily="18" charset="0"/>
              </a:rPr>
              <a:t>Evaluation of Static Scoping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505200" y="1331913"/>
            <a:ext cx="5105400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Main()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calls 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A()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B(),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A()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calls 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C()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D() whereas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B()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calls 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E().</a:t>
            </a:r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 on the </a:t>
            </a:r>
            <a:r>
              <a:rPr lang="en-US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same level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call each other.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the </a:t>
            </a:r>
            <a:r>
              <a:rPr lang="en-US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variables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declared in </a:t>
            </a:r>
            <a:r>
              <a:rPr lang="en-US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main()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lang="en-US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visible to </a:t>
            </a:r>
            <a:r>
              <a:rPr lang="en-US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functions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770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770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7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7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7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7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27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27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27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27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27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27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27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27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27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27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27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27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277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277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277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277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277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277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277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277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277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277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277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277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0" grpId="0" build="p" animBg="1"/>
      <p:bldP spid="4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/>
          <p:cNvSpPr>
            <a:spLocks noChangeArrowheads="1"/>
          </p:cNvSpPr>
          <p:nvPr/>
        </p:nvSpPr>
        <p:spPr bwMode="auto">
          <a:xfrm>
            <a:off x="3429000" y="127620"/>
            <a:ext cx="5638800" cy="6501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7625" tIns="19050" rIns="47625" bIns="19050">
            <a:spAutoFit/>
          </a:bodyPr>
          <a:lstStyle>
            <a:lvl1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Suppose 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specs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changed so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D() must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now access some data in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B()</a:t>
            </a:r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Solutions</a:t>
            </a:r>
            <a:r>
              <a:rPr lang="en-US" alt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AutoNum type="arabicPeriod"/>
            </a:pP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Put D()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B()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(but then 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C()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no longer call 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it, because it is local to B() and D()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cannot access 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A()'s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variables)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	Move the data from 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B()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D()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needs to main() 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 then all procedures can access them)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Same problem for procedure access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</a:t>
            </a:r>
            <a:r>
              <a:rPr lang="en-US" alt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 scoping often 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encourages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 </a:t>
            </a:r>
            <a:r>
              <a:rPr lang="en-US" altLang="en-US" sz="28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globals</a:t>
            </a:r>
            <a:r>
              <a:rPr lang="en-US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413" y="-76200"/>
            <a:ext cx="3200400" cy="6958980"/>
          </a:xfrm>
          <a:solidFill>
            <a:schemeClr val="accent3">
              <a:lumMod val="40000"/>
              <a:lumOff val="60000"/>
            </a:schemeClr>
          </a:solidFill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400" dirty="0" smtClean="0">
                <a:latin typeface="Helvetica" panose="020B0604020202020204" pitchFamily="34" charset="0"/>
              </a:rPr>
              <a:t>1   </a:t>
            </a:r>
            <a:r>
              <a:rPr lang="en-US" altLang="en-US" sz="2400" dirty="0" err="1" smtClean="0">
                <a:latin typeface="Helvetica" panose="020B0604020202020204" pitchFamily="34" charset="0"/>
              </a:rPr>
              <a:t>int</a:t>
            </a:r>
            <a:r>
              <a:rPr lang="en-US" altLang="en-US" sz="2400" dirty="0" smtClean="0">
                <a:latin typeface="Helvetica" panose="020B0604020202020204" pitchFamily="34" charset="0"/>
              </a:rPr>
              <a:t> main</a:t>
            </a:r>
            <a:r>
              <a:rPr lang="en-US" altLang="en-US" sz="2400" dirty="0" smtClean="0">
                <a:latin typeface="Helvetica" panose="020B0604020202020204" pitchFamily="34" charset="0"/>
              </a:rPr>
              <a:t>() </a:t>
            </a:r>
          </a:p>
          <a:p>
            <a:pPr marL="457200" indent="-457200" eaLnBrk="1" hangingPunct="1">
              <a:buFontTx/>
              <a:buAutoNum type="arabicPlain" startAt="2"/>
            </a:pPr>
            <a:r>
              <a:rPr lang="en-US" altLang="en-US" sz="2400" dirty="0" smtClean="0">
                <a:latin typeface="Helvetica" panose="020B0604020202020204" pitchFamily="34" charset="0"/>
              </a:rPr>
              <a:t>{</a:t>
            </a:r>
            <a:r>
              <a:rPr lang="en-US" altLang="en-US" sz="2400" dirty="0" smtClean="0">
                <a:latin typeface="Helvetica" panose="020B0604020202020204" pitchFamily="34" charset="0"/>
              </a:rPr>
              <a:t>	</a:t>
            </a:r>
            <a:endParaRPr lang="en-US" altLang="en-US" sz="2400" dirty="0" smtClean="0">
              <a:latin typeface="Helvetica" panose="020B0604020202020204" pitchFamily="34" charset="0"/>
            </a:endParaRPr>
          </a:p>
          <a:p>
            <a:pPr marL="457200" indent="-457200" eaLnBrk="1" hangingPunct="1">
              <a:buFontTx/>
              <a:buAutoNum type="arabicPlain" startAt="2"/>
            </a:pPr>
            <a:r>
              <a:rPr lang="en-US" altLang="en-US" sz="2400" dirty="0" smtClean="0">
                <a:latin typeface="Helvetica" panose="020B0604020202020204" pitchFamily="34" charset="0"/>
              </a:rPr>
              <a:t>   </a:t>
            </a:r>
            <a:r>
              <a:rPr lang="en-US" altLang="en-US" sz="2400" dirty="0" err="1" smtClean="0">
                <a:latin typeface="Helvetica" panose="020B0604020202020204" pitchFamily="34" charset="0"/>
              </a:rPr>
              <a:t>int</a:t>
            </a:r>
            <a:r>
              <a:rPr lang="en-US" altLang="en-US" sz="2400" dirty="0" smtClean="0">
                <a:latin typeface="Helvetica" panose="020B0604020202020204" pitchFamily="34" charset="0"/>
              </a:rPr>
              <a:t> </a:t>
            </a:r>
            <a:r>
              <a:rPr lang="en-US" altLang="en-US" sz="2400" dirty="0" smtClean="0">
                <a:latin typeface="Helvetica" panose="020B0604020202020204" pitchFamily="34" charset="0"/>
              </a:rPr>
              <a:t>a = 1</a:t>
            </a:r>
            <a:r>
              <a:rPr lang="en-US" altLang="en-US" sz="2400" dirty="0" smtClean="0">
                <a:latin typeface="Helvetica" panose="020B0604020202020204" pitchFamily="34" charset="0"/>
              </a:rPr>
              <a:t>;</a:t>
            </a:r>
          </a:p>
          <a:p>
            <a:pPr marL="457200" indent="-457200" eaLnBrk="1" hangingPunct="1">
              <a:buFontTx/>
              <a:buAutoNum type="arabicPlain" startAt="2"/>
            </a:pPr>
            <a:r>
              <a:rPr lang="en-US" altLang="en-US" sz="2400" dirty="0" smtClean="0">
                <a:latin typeface="Helvetica" panose="020B0604020202020204" pitchFamily="34" charset="0"/>
              </a:rPr>
              <a:t>   A();</a:t>
            </a:r>
          </a:p>
          <a:p>
            <a:pPr marL="457200" indent="-457200" eaLnBrk="1" hangingPunct="1">
              <a:buFontTx/>
              <a:buAutoNum type="arabicPlain" startAt="2"/>
            </a:pPr>
            <a:r>
              <a:rPr lang="en-US" altLang="en-US" sz="2400" dirty="0" smtClean="0">
                <a:latin typeface="Helvetica" panose="020B0604020202020204" pitchFamily="34" charset="0"/>
              </a:rPr>
              <a:t>   B</a:t>
            </a:r>
            <a:r>
              <a:rPr lang="en-US" altLang="en-US" sz="2400" dirty="0" smtClean="0">
                <a:latin typeface="Helvetica" panose="020B0604020202020204" pitchFamily="34" charset="0"/>
              </a:rPr>
              <a:t>(); </a:t>
            </a:r>
            <a:endParaRPr lang="en-US" altLang="en-US" sz="2400" dirty="0">
              <a:latin typeface="Helvetica" panose="020B0604020202020204" pitchFamily="34" charset="0"/>
            </a:endParaRPr>
          </a:p>
          <a:p>
            <a:pPr marL="457200" indent="-457200" eaLnBrk="1" hangingPunct="1">
              <a:buFontTx/>
              <a:buAutoNum type="arabicPlain" startAt="2"/>
            </a:pPr>
            <a:r>
              <a:rPr lang="en-US" altLang="en-US" sz="2400" dirty="0" smtClean="0">
                <a:latin typeface="Helvetica" panose="020B0604020202020204" pitchFamily="34" charset="0"/>
              </a:rPr>
              <a:t>   … }</a:t>
            </a:r>
            <a:endParaRPr lang="en-US" altLang="en-US" sz="2400" dirty="0" smtClean="0">
              <a:latin typeface="Helvetica" panose="020B0604020202020204" pitchFamily="34" charset="0"/>
            </a:endParaRPr>
          </a:p>
          <a:p>
            <a:pPr eaLnBrk="1" hangingPunct="1">
              <a:buFontTx/>
              <a:buNone/>
            </a:pPr>
            <a:endParaRPr lang="en-US" altLang="en-US" sz="2400" dirty="0" smtClean="0">
              <a:latin typeface="Helvetica" panose="020B0604020202020204" pitchFamily="34" charset="0"/>
            </a:endParaRPr>
          </a:p>
          <a:p>
            <a:pPr marL="457200" indent="-457200" eaLnBrk="1" hangingPunct="1">
              <a:buFontTx/>
              <a:buAutoNum type="arabicPlain" startAt="7"/>
            </a:pPr>
            <a:r>
              <a:rPr lang="en-US" altLang="en-US" sz="2400" dirty="0" err="1" smtClean="0">
                <a:latin typeface="Helvetica" panose="020B0604020202020204" pitchFamily="34" charset="0"/>
              </a:rPr>
              <a:t>int</a:t>
            </a:r>
            <a:r>
              <a:rPr lang="en-US" altLang="en-US" sz="2400" dirty="0" smtClean="0">
                <a:latin typeface="Helvetica" panose="020B0604020202020204" pitchFamily="34" charset="0"/>
              </a:rPr>
              <a:t> A()	</a:t>
            </a:r>
            <a:r>
              <a:rPr lang="en-US" altLang="en-US" sz="2400" dirty="0">
                <a:solidFill>
                  <a:srgbClr val="FF0000"/>
                </a:solidFill>
                <a:latin typeface="Helvetica" panose="020B0604020202020204" pitchFamily="34" charset="0"/>
              </a:rPr>
              <a:t>// global</a:t>
            </a:r>
            <a:endParaRPr lang="en-US" altLang="en-US" sz="2400" dirty="0" smtClean="0">
              <a:latin typeface="Helvetica" panose="020B0604020202020204" pitchFamily="34" charset="0"/>
            </a:endParaRPr>
          </a:p>
          <a:p>
            <a:pPr marL="457200" indent="-457200" eaLnBrk="1" hangingPunct="1">
              <a:buFontTx/>
              <a:buAutoNum type="arabicPlain" startAt="7"/>
            </a:pPr>
            <a:r>
              <a:rPr lang="en-US" altLang="en-US" sz="2400" dirty="0" smtClean="0">
                <a:latin typeface="Helvetica" panose="020B0604020202020204" pitchFamily="34" charset="0"/>
              </a:rPr>
              <a:t>{</a:t>
            </a:r>
            <a:r>
              <a:rPr lang="en-US" altLang="en-US" sz="2400" dirty="0" smtClean="0">
                <a:solidFill>
                  <a:srgbClr val="FF0000"/>
                </a:solidFill>
                <a:latin typeface="Helvetica" panose="020B0604020202020204" pitchFamily="34" charset="0"/>
              </a:rPr>
              <a:t>     </a:t>
            </a:r>
            <a:r>
              <a:rPr lang="en-US" altLang="en-US" sz="2400" dirty="0" err="1" smtClean="0">
                <a:solidFill>
                  <a:srgbClr val="FF0000"/>
                </a:solidFill>
                <a:latin typeface="Helvetica" panose="020B0604020202020204" pitchFamily="34" charset="0"/>
              </a:rPr>
              <a:t>int</a:t>
            </a:r>
            <a:r>
              <a:rPr lang="en-US" altLang="en-US" sz="2400" dirty="0" smtClean="0">
                <a:solidFill>
                  <a:srgbClr val="FF0000"/>
                </a:solidFill>
                <a:latin typeface="Helvetica" panose="020B0604020202020204" pitchFamily="34" charset="0"/>
              </a:rPr>
              <a:t> b = 2;</a:t>
            </a:r>
            <a:endParaRPr lang="en-US" altLang="en-US" sz="2400" dirty="0" smtClean="0">
              <a:solidFill>
                <a:srgbClr val="FF0000"/>
              </a:solidFill>
              <a:latin typeface="Helvetica" panose="020B0604020202020204" pitchFamily="34" charset="0"/>
            </a:endParaRPr>
          </a:p>
          <a:p>
            <a:pPr eaLnBrk="1" hangingPunct="1">
              <a:buFontTx/>
              <a:buNone/>
            </a:pPr>
            <a:r>
              <a:rPr lang="en-US" altLang="en-US" sz="2400" dirty="0">
                <a:latin typeface="Helvetica" panose="020B0604020202020204" pitchFamily="34" charset="0"/>
              </a:rPr>
              <a:t>9</a:t>
            </a:r>
            <a:r>
              <a:rPr lang="en-US" altLang="en-US" sz="2400" dirty="0" smtClean="0">
                <a:latin typeface="Helvetica" panose="020B0604020202020204" pitchFamily="34" charset="0"/>
              </a:rPr>
              <a:t>  </a:t>
            </a:r>
            <a:r>
              <a:rPr lang="en-US" altLang="en-US" sz="2400" dirty="0" smtClean="0">
                <a:latin typeface="Helvetica" panose="020B0604020202020204" pitchFamily="34" charset="0"/>
              </a:rPr>
              <a:t>	</a:t>
            </a:r>
            <a:r>
              <a:rPr lang="en-US" altLang="en-US" sz="2400" dirty="0" smtClean="0">
                <a:latin typeface="Helvetica" panose="020B0604020202020204" pitchFamily="34" charset="0"/>
              </a:rPr>
              <a:t>       C(); </a:t>
            </a:r>
          </a:p>
          <a:p>
            <a:pPr marL="0" indent="0" eaLnBrk="1" hangingPunct="1">
              <a:buNone/>
            </a:pPr>
            <a:r>
              <a:rPr lang="en-US" altLang="en-US" sz="2400" smtClean="0">
                <a:latin typeface="Helvetica" panose="020B0604020202020204" pitchFamily="34" charset="0"/>
              </a:rPr>
              <a:t>10      </a:t>
            </a:r>
            <a:r>
              <a:rPr lang="en-US" altLang="en-US" sz="2400" dirty="0" smtClean="0">
                <a:latin typeface="Helvetica" panose="020B0604020202020204" pitchFamily="34" charset="0"/>
              </a:rPr>
              <a:t>D();  … }</a:t>
            </a:r>
          </a:p>
          <a:p>
            <a:pPr eaLnBrk="1" hangingPunct="1">
              <a:buFontTx/>
              <a:buNone/>
            </a:pPr>
            <a:r>
              <a:rPr lang="en-US" altLang="en-US" sz="2400" dirty="0" smtClean="0">
                <a:latin typeface="Helvetica" panose="020B0604020202020204" pitchFamily="34" charset="0"/>
              </a:rPr>
              <a:t>11  </a:t>
            </a:r>
            <a:r>
              <a:rPr lang="en-US" altLang="en-US" sz="2400" dirty="0" err="1" smtClean="0">
                <a:latin typeface="Helvetica" panose="020B0604020202020204" pitchFamily="34" charset="0"/>
              </a:rPr>
              <a:t>int</a:t>
            </a:r>
            <a:r>
              <a:rPr lang="en-US" altLang="en-US" sz="2400" dirty="0" smtClean="0">
                <a:latin typeface="Helvetica" panose="020B0604020202020204" pitchFamily="34" charset="0"/>
              </a:rPr>
              <a:t> B()</a:t>
            </a:r>
            <a:r>
              <a:rPr lang="en-US" altLang="en-US" sz="2400" dirty="0">
                <a:solidFill>
                  <a:srgbClr val="FF0000"/>
                </a:solidFill>
                <a:latin typeface="Helvetica" panose="020B0604020202020204" pitchFamily="34" charset="0"/>
              </a:rPr>
              <a:t> </a:t>
            </a:r>
            <a:r>
              <a:rPr lang="en-US" altLang="en-US" sz="2400" dirty="0" smtClean="0">
                <a:solidFill>
                  <a:srgbClr val="FF0000"/>
                </a:solidFill>
                <a:latin typeface="Helvetica" panose="020B0604020202020204" pitchFamily="34" charset="0"/>
              </a:rPr>
              <a:t>	// </a:t>
            </a:r>
            <a:r>
              <a:rPr lang="en-US" altLang="en-US" sz="2400" dirty="0">
                <a:solidFill>
                  <a:srgbClr val="FF0000"/>
                </a:solidFill>
                <a:latin typeface="Helvetica" panose="020B0604020202020204" pitchFamily="34" charset="0"/>
              </a:rPr>
              <a:t>global</a:t>
            </a:r>
            <a:endParaRPr lang="en-US" altLang="en-US" sz="2400" dirty="0" smtClean="0">
              <a:latin typeface="Helvetica" panose="020B0604020202020204" pitchFamily="34" charset="0"/>
            </a:endParaRPr>
          </a:p>
          <a:p>
            <a:pPr eaLnBrk="1" hangingPunct="1">
              <a:buFontTx/>
              <a:buNone/>
            </a:pPr>
            <a:r>
              <a:rPr lang="en-US" altLang="en-US" sz="2400" dirty="0" smtClean="0">
                <a:latin typeface="Helvetica" panose="020B0604020202020204" pitchFamily="34" charset="0"/>
              </a:rPr>
              <a:t>12 {</a:t>
            </a:r>
            <a:r>
              <a:rPr lang="en-US" altLang="en-US" sz="2400" dirty="0" smtClean="0">
                <a:solidFill>
                  <a:srgbClr val="FF0000"/>
                </a:solidFill>
                <a:latin typeface="Helvetica" panose="020B0604020202020204" pitchFamily="34" charset="0"/>
              </a:rPr>
              <a:t>	</a:t>
            </a:r>
            <a:r>
              <a:rPr lang="en-US" altLang="en-US" sz="2400" dirty="0" err="1" smtClean="0">
                <a:solidFill>
                  <a:srgbClr val="FF0000"/>
                </a:solidFill>
                <a:latin typeface="Helvetica" panose="020B0604020202020204" pitchFamily="34" charset="0"/>
              </a:rPr>
              <a:t>int</a:t>
            </a:r>
            <a:r>
              <a:rPr lang="en-US" altLang="en-US" sz="2400" dirty="0" smtClean="0">
                <a:solidFill>
                  <a:srgbClr val="FF0000"/>
                </a:solidFill>
                <a:latin typeface="Helvetica" panose="020B0604020202020204" pitchFamily="34" charset="0"/>
              </a:rPr>
              <a:t> D(); // local</a:t>
            </a:r>
          </a:p>
          <a:p>
            <a:pPr marL="457200" indent="-457200" eaLnBrk="1" hangingPunct="1">
              <a:buFontTx/>
              <a:buAutoNum type="arabicPlain" startAt="13"/>
            </a:pPr>
            <a:r>
              <a:rPr lang="en-US" altLang="en-US" sz="2400" dirty="0" smtClean="0">
                <a:latin typeface="Helvetica" panose="020B0604020202020204" pitchFamily="34" charset="0"/>
              </a:rPr>
              <a:t>… E(); …</a:t>
            </a:r>
            <a:r>
              <a:rPr lang="en-US" altLang="en-US" sz="2400" dirty="0" smtClean="0">
                <a:latin typeface="Helvetica" panose="020B0604020202020204" pitchFamily="34" charset="0"/>
              </a:rPr>
              <a:t>	</a:t>
            </a:r>
            <a:r>
              <a:rPr lang="en-US" altLang="en-US" sz="2400" dirty="0" smtClean="0">
                <a:latin typeface="Helvetica" panose="020B0604020202020204" pitchFamily="34" charset="0"/>
              </a:rPr>
              <a:t>}</a:t>
            </a:r>
          </a:p>
          <a:p>
            <a:pPr marL="457200" indent="-457200" eaLnBrk="1" hangingPunct="1">
              <a:buFontTx/>
              <a:buAutoNum type="arabicPlain" startAt="13"/>
            </a:pPr>
            <a:r>
              <a:rPr lang="en-US" altLang="en-US" sz="2400" dirty="0" err="1" smtClean="0">
                <a:solidFill>
                  <a:srgbClr val="FF0000"/>
                </a:solidFill>
                <a:latin typeface="Helvetica" panose="020B0604020202020204" pitchFamily="34" charset="0"/>
              </a:rPr>
              <a:t>int</a:t>
            </a:r>
            <a:r>
              <a:rPr lang="en-US" altLang="en-US" sz="2400" dirty="0" smtClean="0">
                <a:solidFill>
                  <a:srgbClr val="FF0000"/>
                </a:solidFill>
                <a:latin typeface="Helvetica" panose="020B0604020202020204" pitchFamily="34" charset="0"/>
              </a:rPr>
              <a:t> C() {…}// global</a:t>
            </a:r>
            <a:endParaRPr lang="en-US" altLang="en-US" sz="2400" dirty="0">
              <a:solidFill>
                <a:srgbClr val="FF0000"/>
              </a:solidFill>
              <a:latin typeface="Helvetica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7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7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7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37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37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7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37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37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37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37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37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37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4" grpId="0" build="p"/>
      <p:bldP spid="3" grpId="0" build="p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3"/>
          <p:cNvSpPr>
            <a:spLocks noChangeArrowheads="1"/>
          </p:cNvSpPr>
          <p:nvPr/>
        </p:nvSpPr>
        <p:spPr bwMode="auto">
          <a:xfrm>
            <a:off x="304800" y="1371600"/>
            <a:ext cx="8534400" cy="305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7625" tIns="19050" rIns="47625" bIns="1905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</a:t>
            </a:r>
            <a:r>
              <a:rPr lang="en-US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calling sequences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program units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b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on their </a:t>
            </a:r>
            <a:r>
              <a:rPr lang="en-US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textual layout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temporal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versus spatial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 to variables are connected to declarations by </a:t>
            </a:r>
            <a:r>
              <a:rPr lang="en-US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searching back through the chain of subprogram calls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forced execution to this 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point.</a:t>
            </a:r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84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Dynamic Scope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8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8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8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8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8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3"/>
          <p:cNvSpPr>
            <a:spLocks noChangeArrowheads="1"/>
          </p:cNvSpPr>
          <p:nvPr/>
        </p:nvSpPr>
        <p:spPr bwMode="auto">
          <a:xfrm>
            <a:off x="152400" y="381000"/>
            <a:ext cx="2514600" cy="631711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xtLst/>
        </p:spPr>
        <p:txBody>
          <a:bodyPr wrap="square" lIns="47625" tIns="19050" rIns="47625" bIns="1905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  main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  {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 = 1;</a:t>
            </a:r>
            <a:b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A();</a:t>
            </a:r>
            <a:b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B();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  }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   A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   {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 = 2;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B();    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…}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  B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13  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    …</a:t>
            </a:r>
            <a:endParaRPr lang="en-US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14      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x;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15      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…}  </a:t>
            </a:r>
          </a:p>
        </p:txBody>
      </p:sp>
      <p:sp>
        <p:nvSpPr>
          <p:cNvPr id="36867" name="Rectangle 14"/>
          <p:cNvSpPr>
            <a:spLocks noGrp="1" noChangeArrowheads="1"/>
          </p:cNvSpPr>
          <p:nvPr>
            <p:ph type="title"/>
          </p:nvPr>
        </p:nvSpPr>
        <p:spPr>
          <a:xfrm>
            <a:off x="3429000" y="0"/>
            <a:ext cx="5257800" cy="1143000"/>
          </a:xfrm>
        </p:spPr>
        <p:txBody>
          <a:bodyPr/>
          <a:lstStyle/>
          <a:p>
            <a:pPr eaLnBrk="1" hangingPunct="1"/>
            <a:r>
              <a:rPr lang="en-US" alt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Scope- Example</a:t>
            </a:r>
            <a:endParaRPr lang="en-US" altLang="en-US" sz="3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429000" y="1219200"/>
            <a:ext cx="5257800" cy="526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Main() calls A()</a:t>
            </a:r>
            <a:b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 calls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B()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B() uses x defined in A()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Main() calls B()</a:t>
            </a:r>
            <a:b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B() uses x defined in main()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Static </a:t>
            </a:r>
            <a:r>
              <a:rPr lang="en-US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scoping </a:t>
            </a:r>
            <a:br>
              <a:rPr lang="en-US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 to 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main()’s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vs.</a:t>
            </a:r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Dynamic </a:t>
            </a:r>
            <a:r>
              <a:rPr lang="en-US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scoping </a:t>
            </a:r>
            <a:br>
              <a:rPr lang="en-US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 to 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A()'s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4"/>
          <p:cNvSpPr>
            <a:spLocks noChangeArrowheads="1"/>
          </p:cNvSpPr>
          <p:nvPr/>
        </p:nvSpPr>
        <p:spPr bwMode="auto">
          <a:xfrm>
            <a:off x="381000" y="1447800"/>
            <a:ext cx="7239000" cy="4347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7625" tIns="19050" rIns="47625" bIns="1905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Char char="-"/>
            </a:pPr>
            <a:r>
              <a:rPr lang="en-US" alt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convenience</a:t>
            </a:r>
          </a:p>
          <a:p>
            <a:pPr>
              <a:spcBef>
                <a:spcPct val="0"/>
              </a:spcBef>
              <a:buFontTx/>
              <a:buChar char="-"/>
            </a:pPr>
            <a:r>
              <a:rPr lang="en-US" alt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poor readability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Scope and lifetime are sometimes closely </a:t>
            </a:r>
            <a:r>
              <a:rPr lang="en-US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related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but are </a:t>
            </a:r>
            <a:r>
              <a:rPr lang="en-US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different concepts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!!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 a static variable in a C or C++ 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function. 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is its scope? vs.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is its lifetime?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atinLnBrk="1">
              <a:spcBef>
                <a:spcPct val="0"/>
              </a:spcBef>
              <a:buFontTx/>
              <a:buNone/>
            </a:pPr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891" name="Rectangle 5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 of Dynamic Scoping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3"/>
          <p:cNvSpPr>
            <a:spLocks noChangeArrowheads="1"/>
          </p:cNvSpPr>
          <p:nvPr/>
        </p:nvSpPr>
        <p:spPr bwMode="auto">
          <a:xfrm>
            <a:off x="152400" y="1066800"/>
            <a:ext cx="8915400" cy="4839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7625" tIns="19050" rIns="47625" bIns="1905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Referencing environment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a statement is the collection 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names that are visible in the 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statement.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e.g. in C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++: using </a:t>
            </a: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namespace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 </a:t>
            </a: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static scoped language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referencing environment is the </a:t>
            </a: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local variables plus all of the visible variables in all of the enclosing </a:t>
            </a:r>
            <a:r>
              <a:rPr lang="en-US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scopes.</a:t>
            </a:r>
            <a:endParaRPr lang="en-US" alt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subprogram is </a:t>
            </a:r>
            <a:r>
              <a:rPr lang="en-US" altLang="en-US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active</a:t>
            </a: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its execution has begun but has not yet 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terminated.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 </a:t>
            </a: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dynamic-scoped language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referencing environment is the </a:t>
            </a: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local variables plus all visible variables in all active </a:t>
            </a:r>
            <a:r>
              <a:rPr lang="en-US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subprograms. 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915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pPr eaLnBrk="1" hangingPunct="1"/>
            <a:r>
              <a:rPr lang="en-US" alt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Referencing Environments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8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8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8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78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78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78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78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78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78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78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78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78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0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3"/>
          <p:cNvSpPr>
            <a:spLocks noChangeArrowheads="1"/>
          </p:cNvSpPr>
          <p:nvPr/>
        </p:nvSpPr>
        <p:spPr bwMode="auto">
          <a:xfrm>
            <a:off x="304800" y="762000"/>
            <a:ext cx="8534400" cy="5824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7625" tIns="19050" rIns="47625" bIns="1905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Constant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A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 that is bound to a value only when it is bound to 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storage.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Advantages:</a:t>
            </a: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readability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modifiability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binding of values to named constants can be either static 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called manifest constants) or 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dynamic.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Examples in Languages</a:t>
            </a:r>
            <a:r>
              <a:rPr lang="en-US" alt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US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Pascal: 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literals only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Modula-2 and FORTRAN 90: 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constant-valued expressions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Ada, C++, and Java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expressions of any kind</a:t>
            </a:r>
          </a:p>
          <a:p>
            <a:pPr latinLnBrk="1">
              <a:spcBef>
                <a:spcPct val="0"/>
              </a:spcBef>
              <a:buFontTx/>
              <a:buNone/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 </a:t>
            </a:r>
            <a:r>
              <a:rPr lang="en-US" alt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Initialization</a:t>
            </a:r>
            <a:endParaRPr lang="en-US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binding of a variable to a value at the time it is bound to storage.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Initialization is often done on the declaration 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statement.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e.g., </a:t>
            </a:r>
            <a:b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Ada:	   SUM : FLOAT := 0.0;</a:t>
            </a: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C++:        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index = 0;</a:t>
            </a:r>
          </a:p>
        </p:txBody>
      </p:sp>
      <p:sp>
        <p:nvSpPr>
          <p:cNvPr id="39939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pPr eaLnBrk="1" hangingPunct="1"/>
            <a:r>
              <a:rPr lang="en-US" alt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Named Constant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9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9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89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89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89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89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89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89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89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89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89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89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89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89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89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89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89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89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89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89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91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91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891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891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4"/>
          <p:cNvSpPr>
            <a:spLocks noChangeArrowheads="1"/>
          </p:cNvSpPr>
          <p:nvPr/>
        </p:nvSpPr>
        <p:spPr bwMode="auto">
          <a:xfrm>
            <a:off x="0" y="1011481"/>
            <a:ext cx="8991600" cy="5609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7625" tIns="19050" rIns="47625" bIns="1905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Connectors</a:t>
            </a:r>
            <a:endParaRPr lang="en-US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 Pascal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Modula-2, and FORTRAN 77 don't allow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 Others do</a:t>
            </a:r>
          </a:p>
          <a:p>
            <a:pPr marL="285750" indent="-285750">
              <a:spcBef>
                <a:spcPct val="0"/>
              </a:spcBef>
              <a:buFontTx/>
              <a:buChar char="-"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Design Issue: Enhances </a:t>
            </a:r>
            <a:r>
              <a:rPr lang="en-US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readability?</a:t>
            </a:r>
          </a:p>
          <a:p>
            <a:pPr marL="285750" indent="-285750">
              <a:spcBef>
                <a:spcPct val="0"/>
              </a:spcBef>
              <a:buFontTx/>
              <a:buChar char="-"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‘_’ or ‘__________’ valid variable names. What does it mean?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</a:t>
            </a:r>
            <a:r>
              <a:rPr lang="en-US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Sensitivity</a:t>
            </a:r>
            <a:endParaRPr lang="en-US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Advantage:</a:t>
            </a:r>
            <a:r>
              <a:rPr lang="en-US" altLang="en-US" sz="1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Writability</a:t>
            </a:r>
            <a:r>
              <a:rPr lang="en-US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combinations of same alphabets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readability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(names that look alike are different)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- worse in Modula-2 because predefined 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names are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mixed case 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(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e.g.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WriteCard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ABC,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aBC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(how many </a:t>
            </a:r>
            <a:r>
              <a:rPr lang="en-US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combinations 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are possible?)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C, C++, Java, and Modula-2 names are case sensitive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names in other languages are 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24" name="Rectangle 5"/>
          <p:cNvSpPr>
            <a:spLocks noGrp="1" noChangeArrowheads="1"/>
          </p:cNvSpPr>
          <p:nvPr>
            <p:ph type="title"/>
          </p:nvPr>
        </p:nvSpPr>
        <p:spPr>
          <a:xfrm>
            <a:off x="495300" y="0"/>
            <a:ext cx="8229600" cy="868362"/>
          </a:xfrm>
        </p:spPr>
        <p:txBody>
          <a:bodyPr/>
          <a:lstStyle/>
          <a:p>
            <a:pPr eaLnBrk="1" hangingPunct="1"/>
            <a:r>
              <a:rPr lang="en-US" alt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</a:t>
            </a:r>
            <a:endParaRPr lang="en-US" altLang="en-US" sz="4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ChangeArrowheads="1"/>
          </p:cNvSpPr>
          <p:nvPr/>
        </p:nvSpPr>
        <p:spPr bwMode="auto">
          <a:xfrm>
            <a:off x="0" y="896938"/>
            <a:ext cx="9143999" cy="64094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7625" tIns="19050" rIns="47625" bIns="1905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Keywords</a:t>
            </a:r>
            <a:endParaRPr lang="en-US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keyword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word that is </a:t>
            </a: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special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</a:t>
            </a:r>
            <a:r>
              <a:rPr lang="en-US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certain contexts e.g. 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4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THEN = THEN 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THEN </a:t>
            </a:r>
            <a:r>
              <a:rPr lang="en-US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= ELSE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en-US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IF</a:t>
            </a:r>
            <a:endParaRPr lang="en-US" alt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-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Disadvantage: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poor readability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INTEGER     </a:t>
            </a:r>
            <a:r>
              <a:rPr lang="en-US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</a:t>
            </a:r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variable real of type integer</a:t>
            </a: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REAL    </a:t>
            </a: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INTEGER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variable 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integer of type real</a:t>
            </a:r>
            <a:endParaRPr lang="en-US" alt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REAL  X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REAL = 44.7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Reserve </a:t>
            </a:r>
            <a:r>
              <a:rPr lang="en-US" alt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Words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reserved word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special word that cannot be used as a user-defined name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atinLnBrk="1">
              <a:spcBef>
                <a:spcPct val="0"/>
              </a:spcBef>
              <a:buFontTx/>
              <a:buNone/>
            </a:pPr>
            <a:endParaRPr lang="en-US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47" name="Rectangle 4"/>
          <p:cNvSpPr>
            <a:spLocks noGrp="1" noChangeArrowheads="1"/>
          </p:cNvSpPr>
          <p:nvPr>
            <p:ph type="title"/>
          </p:nvPr>
        </p:nvSpPr>
        <p:spPr>
          <a:xfrm>
            <a:off x="457199" y="0"/>
            <a:ext cx="8229600" cy="762000"/>
          </a:xfrm>
        </p:spPr>
        <p:txBody>
          <a:bodyPr/>
          <a:lstStyle/>
          <a:p>
            <a:pPr eaLnBrk="1" hangingPunct="1"/>
            <a:r>
              <a:rPr lang="en-US" alt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</a:t>
            </a:r>
            <a:endParaRPr lang="en-US" altLang="en-US" sz="4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ChangeArrowheads="1"/>
          </p:cNvSpPr>
          <p:nvPr/>
        </p:nvSpPr>
        <p:spPr bwMode="auto">
          <a:xfrm>
            <a:off x="-31955" y="727587"/>
            <a:ext cx="9143999" cy="59477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7625" tIns="19050" rIns="47625" bIns="1905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an abstraction of a </a:t>
            </a: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memory </a:t>
            </a:r>
            <a:r>
              <a:rPr lang="en-US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location</a:t>
            </a:r>
          </a:p>
          <a:p>
            <a:pPr algn="ctr">
              <a:spcBef>
                <a:spcPct val="0"/>
              </a:spcBef>
              <a:buFontTx/>
              <a:buNone/>
            </a:pPr>
            <a:endParaRPr lang="en-US" alt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has 6 </a:t>
            </a:r>
            <a:r>
              <a:rPr lang="en-US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attributes (</a:t>
            </a:r>
            <a:r>
              <a:rPr lang="en-US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{name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address, value, type, lifetime, 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scope}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1: Variable Attribute: Name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all variables </a:t>
            </a:r>
            <a:r>
              <a:rPr lang="en-US" alt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(memory) have names.</a:t>
            </a:r>
            <a:endParaRPr lang="en-US" altLang="en-US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Variable Attribute: Address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the memory 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it is associated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A variable may have </a:t>
            </a: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different addresses at different times 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during execution (</a:t>
            </a:r>
            <a:r>
              <a:rPr lang="en-US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dynamic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A variable may have different addresses at different places in 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program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Aliases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If two variable names can be used to access the same memory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   location, they are called </a:t>
            </a:r>
            <a:r>
              <a:rPr lang="en-US" altLang="en-US" sz="24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aliases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4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Aliases are </a:t>
            </a:r>
            <a:r>
              <a:rPr lang="en-US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harmful 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readability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71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pPr eaLnBrk="1" hangingPunct="1"/>
            <a:r>
              <a:rPr lang="en-US" alt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</a:t>
            </a:r>
            <a:endParaRPr lang="en-US" altLang="en-US" sz="4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/>
          <p:cNvSpPr>
            <a:spLocks noChangeArrowheads="1"/>
          </p:cNvSpPr>
          <p:nvPr/>
        </p:nvSpPr>
        <p:spPr bwMode="auto">
          <a:xfrm>
            <a:off x="0" y="1549400"/>
            <a:ext cx="9143999" cy="4470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7625" tIns="19050" rIns="47625" bIns="1905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aliases can be created: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- </a:t>
            </a: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Pointers, reference variables, </a:t>
            </a:r>
            <a:endParaRPr lang="en-US" altLang="en-US" sz="24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-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Pascal</a:t>
            </a:r>
            <a:r>
              <a:rPr lang="en-US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variant </a:t>
            </a:r>
            <a:r>
              <a:rPr lang="en-US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records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endParaRPr lang="en-US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- 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C++ </a:t>
            </a: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unions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endParaRPr lang="en-US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- 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FORTRAN </a:t>
            </a:r>
            <a:r>
              <a:rPr lang="en-US" alt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EQUIVALENCE</a:t>
            </a:r>
            <a:r>
              <a:rPr lang="en-US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(and through parameters)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Some of the original justifications for aliases are no 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longer valid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e.g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memory reuse in FORTRAN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Solution: replace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them with dynamic allocation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95" name="Rectangle 4"/>
          <p:cNvSpPr>
            <a:spLocks noGrp="1" noChangeArrowheads="1"/>
          </p:cNvSpPr>
          <p:nvPr>
            <p:ph type="title"/>
          </p:nvPr>
        </p:nvSpPr>
        <p:spPr>
          <a:xfrm>
            <a:off x="457199" y="0"/>
            <a:ext cx="8229600" cy="792162"/>
          </a:xfrm>
        </p:spPr>
        <p:txBody>
          <a:bodyPr/>
          <a:lstStyle/>
          <a:p>
            <a:pPr eaLnBrk="1" hangingPunct="1"/>
            <a:r>
              <a:rPr lang="en-US" alt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Aliases</a:t>
            </a:r>
            <a:endParaRPr lang="en-US" altLang="en-US" sz="4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/>
          <p:cNvSpPr>
            <a:spLocks noChangeArrowheads="1"/>
          </p:cNvSpPr>
          <p:nvPr/>
        </p:nvSpPr>
        <p:spPr bwMode="auto">
          <a:xfrm>
            <a:off x="152400" y="958850"/>
            <a:ext cx="8991599" cy="56400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7625" tIns="19050" rIns="47625" bIns="1905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3: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 </a:t>
            </a:r>
            <a:r>
              <a:rPr lang="en-US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 -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contents of the 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memory location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which 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variable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associated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Abstract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</a:t>
            </a:r>
            <a:r>
              <a:rPr lang="en-US" alt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location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the physical 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location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collection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locations (e.g. in arrays) associated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a 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variable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The </a:t>
            </a:r>
            <a:r>
              <a:rPr lang="en-US" altLang="en-US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l-value</a:t>
            </a: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a variable is its address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The </a:t>
            </a:r>
            <a:r>
              <a:rPr lang="en-US" altLang="en-US" sz="2400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r-value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a variable is its 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3: Variable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 -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</a:t>
            </a:r>
            <a:endParaRPr lang="en-US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Bef>
                <a:spcPct val="0"/>
              </a:spcBef>
              <a:buFontTx/>
              <a:buChar char="-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determines the </a:t>
            </a: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range of values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variables and the set of </a:t>
            </a: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operations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are defined for values of that type; </a:t>
            </a:r>
            <a:endParaRPr lang="en-US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Bef>
                <a:spcPct val="0"/>
              </a:spcBef>
              <a:buFontTx/>
              <a:buChar char="-"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Bef>
                <a:spcPct val="0"/>
              </a:spcBef>
              <a:buFontTx/>
              <a:buChar char="-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case of </a:t>
            </a: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floating point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type also determines the </a:t>
            </a:r>
            <a:r>
              <a:rPr lang="en-US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precision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19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pPr eaLnBrk="1" hangingPunct="1"/>
            <a:r>
              <a:rPr lang="en-US" alt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Variable</a:t>
            </a:r>
            <a:endParaRPr lang="en-US" altLang="en-US" sz="4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/>
          <p:cNvSpPr>
            <a:spLocks noChangeArrowheads="1"/>
          </p:cNvSpPr>
          <p:nvPr/>
        </p:nvSpPr>
        <p:spPr bwMode="auto">
          <a:xfrm>
            <a:off x="-1" y="2200275"/>
            <a:ext cx="9144001" cy="2623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7625" tIns="19050" rIns="47625" bIns="1905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binding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an association, such as 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between </a:t>
            </a:r>
            <a:b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 and an 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entity (e.g. a variable and its name), </a:t>
            </a:r>
            <a:b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 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operation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a 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symbol (e.g. increment and ++).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8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Binding </a:t>
            </a:r>
            <a:r>
              <a:rPr lang="en-US" altLang="en-US" sz="2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  <a:r>
              <a:rPr lang="en-US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time at which 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binding of an attribute </a:t>
            </a:r>
            <a:b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entity takes place.</a:t>
            </a:r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19" name="Rectangle 5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Two Important Terms</a:t>
            </a:r>
            <a:b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Binding and Binding Time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8" grpId="0"/>
      <p:bldP spid="9218" grpId="1"/>
      <p:bldP spid="9218" grpId="2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2831</TotalTime>
  <Words>2239</Words>
  <Application>Microsoft Office PowerPoint</Application>
  <PresentationFormat>On-screen Show (4:3)</PresentationFormat>
  <Paragraphs>485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6" baseType="lpstr">
      <vt:lpstr>Arial</vt:lpstr>
      <vt:lpstr>Bookman Old Style</vt:lpstr>
      <vt:lpstr>Calibri</vt:lpstr>
      <vt:lpstr>Helvetica</vt:lpstr>
      <vt:lpstr>Times New Roman</vt:lpstr>
      <vt:lpstr>Wingdings</vt:lpstr>
      <vt:lpstr>Wingdings 3</vt:lpstr>
      <vt:lpstr>Office Theme</vt:lpstr>
      <vt:lpstr>PowerPoint Presentation</vt:lpstr>
      <vt:lpstr>Course Learning Objectives</vt:lpstr>
      <vt:lpstr>Variable</vt:lpstr>
      <vt:lpstr>Variables</vt:lpstr>
      <vt:lpstr>Variables</vt:lpstr>
      <vt:lpstr>Variables</vt:lpstr>
      <vt:lpstr>Aliases</vt:lpstr>
      <vt:lpstr>Variable</vt:lpstr>
      <vt:lpstr>Two Important Terms Binding and Binding Time</vt:lpstr>
      <vt:lpstr>Possible Binding Times</vt:lpstr>
      <vt:lpstr>Static vs Dynamic Binding</vt:lpstr>
      <vt:lpstr>Type Binding</vt:lpstr>
      <vt:lpstr>Dynamic Type Binding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Compatibility by Name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Dynamic Scope</vt:lpstr>
      <vt:lpstr>Scope- Example</vt:lpstr>
      <vt:lpstr>Evaluation of Dynamic Scoping</vt:lpstr>
      <vt:lpstr>Referencing Environments</vt:lpstr>
      <vt:lpstr>Named Constant</vt:lpstr>
    </vt:vector>
  </TitlesOfParts>
  <Company>GloTek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Comparison of Programming Languages.</dc:title>
  <dc:creator>TW</dc:creator>
  <cp:lastModifiedBy>Talha Wahed</cp:lastModifiedBy>
  <cp:revision>160</cp:revision>
  <dcterms:created xsi:type="dcterms:W3CDTF">2003-01-22T03:07:07Z</dcterms:created>
  <dcterms:modified xsi:type="dcterms:W3CDTF">2020-06-17T11:00:42Z</dcterms:modified>
</cp:coreProperties>
</file>