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4" r:id="rId3"/>
    <p:sldId id="260" r:id="rId4"/>
    <p:sldId id="259" r:id="rId5"/>
    <p:sldId id="288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90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1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2" r:id="rId43"/>
    <p:sldId id="304" r:id="rId44"/>
    <p:sldId id="306" r:id="rId45"/>
    <p:sldId id="308" r:id="rId46"/>
    <p:sldId id="310" r:id="rId47"/>
    <p:sldId id="311" r:id="rId48"/>
    <p:sldId id="312" r:id="rId49"/>
    <p:sldId id="313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 autoAdjust="0"/>
    <p:restoredTop sz="90929"/>
  </p:normalViewPr>
  <p:slideViewPr>
    <p:cSldViewPr>
      <p:cViewPr varScale="1">
        <p:scale>
          <a:sx n="69" d="100"/>
          <a:sy n="69" d="100"/>
        </p:scale>
        <p:origin x="16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C5ED-8525-4CB3-9FC1-03041C12B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5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774D1-B05B-435C-A1A8-CA28803436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2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7AA29-9C31-4504-8D60-66AED89B8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11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A8992-4A50-4186-88E4-0C1AC7EA9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7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76810-150D-4F55-97B5-247FE6448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09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510C3-1E42-497D-AA45-ED45E74E2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22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FCAD-1CFF-486E-AFF7-3EC28DAEC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0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A3F04-6D0F-4F01-A1EF-95A86266D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61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0F18-E00C-4BEE-A7BD-C71B02A5A7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17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2BA5-9678-4492-A17B-2255BE468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2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D26D5-C9A5-439E-90B0-6321FAA38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30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CC2817F-A9DC-4916-91E8-CCD981C01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817563" y="3806825"/>
            <a:ext cx="7467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CS445 Programming Languages Slides 9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– Data Types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r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By Talha Waheed, UET Lahore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  <p:pic>
        <p:nvPicPr>
          <p:cNvPr id="9" name="Picture 3" descr="progLangu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76200"/>
            <a:ext cx="5110162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8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" y="228600"/>
            <a:ext cx="8763000" cy="662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3600" b="1" dirty="0">
                <a:latin typeface="+mn-lt"/>
              </a:rPr>
              <a:t>Strings Examples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+mn-lt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en-US" sz="2800" b="1" dirty="0">
                <a:latin typeface="+mn-lt"/>
              </a:rPr>
              <a:t>Pascal </a:t>
            </a:r>
            <a:endParaRPr lang="en-US" altLang="en-US" b="1" dirty="0">
              <a:latin typeface="+mn-lt"/>
            </a:endParaRPr>
          </a:p>
          <a:p>
            <a:pPr marL="342900" indent="-342900">
              <a:lnSpc>
                <a:spcPct val="90000"/>
              </a:lnSpc>
              <a:buFontTx/>
              <a:buChar char="-"/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Not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primitive</a:t>
            </a:r>
            <a:r>
              <a:rPr lang="en-US" altLang="en-US" dirty="0">
                <a:latin typeface="+mn-lt"/>
              </a:rPr>
              <a:t>; </a:t>
            </a:r>
            <a:endParaRPr lang="en-US" altLang="en-US" dirty="0" smtClean="0">
              <a:latin typeface="+mn-lt"/>
            </a:endParaRPr>
          </a:p>
          <a:p>
            <a:pPr marL="342900" indent="-342900">
              <a:lnSpc>
                <a:spcPct val="90000"/>
              </a:lnSpc>
              <a:buFontTx/>
              <a:buChar char="-"/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Operations</a:t>
            </a:r>
            <a:r>
              <a:rPr lang="en-US" altLang="en-US" dirty="0" smtClean="0">
                <a:latin typeface="+mn-lt"/>
              </a:rPr>
              <a:t>: assignment </a:t>
            </a:r>
            <a:r>
              <a:rPr lang="en-US" altLang="en-US" dirty="0">
                <a:latin typeface="+mn-lt"/>
              </a:rPr>
              <a:t>and </a:t>
            </a:r>
            <a:r>
              <a:rPr lang="en-US" altLang="en-US" dirty="0" smtClean="0">
                <a:latin typeface="+mn-lt"/>
              </a:rPr>
              <a:t>comparison </a:t>
            </a:r>
            <a:r>
              <a:rPr lang="en-US" altLang="en-US" dirty="0">
                <a:latin typeface="+mn-lt"/>
              </a:rPr>
              <a:t>only (of packed arrays)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	Name: Array [1..5] of Char;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	Name: PACKED Array [1..5] of Char;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+mn-lt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en-US" sz="2800" b="1" dirty="0" err="1">
                <a:latin typeface="+mn-lt"/>
              </a:rPr>
              <a:t>Ada</a:t>
            </a:r>
            <a:r>
              <a:rPr lang="en-US" altLang="en-US" sz="2800" b="1" dirty="0">
                <a:latin typeface="+mn-lt"/>
              </a:rPr>
              <a:t>, FORTRAN 77, FORTRAN 90 and BASIC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+mn-lt"/>
              </a:rPr>
              <a:t>-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Somewhat primitive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+mn-lt"/>
              </a:rPr>
              <a:t>-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Operations</a:t>
            </a:r>
            <a:r>
              <a:rPr lang="en-US" altLang="en-US" dirty="0" smtClean="0">
                <a:latin typeface="+mn-lt"/>
              </a:rPr>
              <a:t>: Assignment</a:t>
            </a:r>
            <a:r>
              <a:rPr lang="en-US" altLang="en-US" dirty="0">
                <a:latin typeface="+mn-lt"/>
              </a:rPr>
              <a:t>, comparison, catenation, substring reference  </a:t>
            </a:r>
          </a:p>
          <a:p>
            <a:pPr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FORTRAN has an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intrinsic support for pattern matching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Name(2:4) =&gt;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substring </a:t>
            </a:r>
            <a:r>
              <a:rPr lang="en-US" altLang="en-US" dirty="0">
                <a:latin typeface="+mn-lt"/>
              </a:rPr>
              <a:t>consist of 2</a:t>
            </a:r>
            <a:r>
              <a:rPr lang="en-US" altLang="en-US" baseline="30000" dirty="0">
                <a:latin typeface="+mn-lt"/>
              </a:rPr>
              <a:t>nd</a:t>
            </a:r>
            <a:r>
              <a:rPr lang="en-US" altLang="en-US" dirty="0">
                <a:latin typeface="+mn-lt"/>
              </a:rPr>
              <a:t>, 3</a:t>
            </a:r>
            <a:r>
              <a:rPr lang="en-US" altLang="en-US" baseline="30000" dirty="0">
                <a:latin typeface="+mn-lt"/>
              </a:rPr>
              <a:t>rd</a:t>
            </a:r>
            <a:r>
              <a:rPr lang="en-US" altLang="en-US" dirty="0">
                <a:latin typeface="+mn-lt"/>
              </a:rPr>
              <a:t>, 4</a:t>
            </a:r>
            <a:r>
              <a:rPr lang="en-US" altLang="en-US" baseline="30000" dirty="0">
                <a:latin typeface="+mn-lt"/>
              </a:rPr>
              <a:t>th</a:t>
            </a:r>
            <a:r>
              <a:rPr lang="en-US" altLang="en-US" dirty="0">
                <a:latin typeface="+mn-lt"/>
              </a:rPr>
              <a:t> characters in Name.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1438" y="79375"/>
            <a:ext cx="8515350" cy="6435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en-US" sz="3200" b="1" dirty="0" err="1">
                <a:latin typeface="+mn-lt"/>
              </a:rPr>
              <a:t>Ada</a:t>
            </a:r>
            <a:endParaRPr lang="en-US" altLang="en-US" sz="3200" b="1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latin typeface="+mn-lt"/>
              </a:rPr>
              <a:t>  N := N1 &amp; N2 </a:t>
            </a:r>
            <a:r>
              <a:rPr lang="en-US" altLang="en-US" dirty="0">
                <a:latin typeface="+mn-lt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concatenation</a:t>
            </a:r>
            <a:r>
              <a:rPr lang="en-US" altLang="en-US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  </a:t>
            </a:r>
            <a:r>
              <a:rPr lang="en-US" altLang="en-US" sz="2000" dirty="0">
                <a:latin typeface="+mn-lt"/>
              </a:rPr>
              <a:t>N(2..4)  </a:t>
            </a:r>
            <a:r>
              <a:rPr lang="en-US" altLang="en-US" dirty="0">
                <a:latin typeface="+mn-lt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substring reference</a:t>
            </a:r>
            <a:r>
              <a:rPr lang="en-US" altLang="en-US" dirty="0">
                <a:latin typeface="+mn-lt"/>
              </a:rPr>
              <a:t>)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3200" b="1" dirty="0">
                <a:latin typeface="+mn-lt"/>
              </a:rPr>
              <a:t>C / C++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Not primitive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Use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char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arrays </a:t>
            </a:r>
            <a:r>
              <a:rPr lang="en-US" altLang="en-US" dirty="0">
                <a:latin typeface="+mn-lt"/>
              </a:rPr>
              <a:t>and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library of functions </a:t>
            </a:r>
            <a:r>
              <a:rPr lang="en-US" altLang="en-US" dirty="0">
                <a:latin typeface="+mn-lt"/>
              </a:rPr>
              <a:t>that provide operations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2800" b="1" dirty="0">
                <a:latin typeface="+mn-lt"/>
              </a:rPr>
              <a:t>SNOBOL4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string manipulation </a:t>
            </a:r>
            <a:r>
              <a:rPr lang="en-US" altLang="en-US" dirty="0">
                <a:latin typeface="+mn-lt"/>
              </a:rPr>
              <a:t>language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Primitive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-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Many operations</a:t>
            </a:r>
            <a:r>
              <a:rPr lang="en-US" altLang="en-US" dirty="0">
                <a:latin typeface="+mn-lt"/>
              </a:rPr>
              <a:t>, including elaborate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pattern matching</a:t>
            </a:r>
          </a:p>
          <a:p>
            <a:pPr algn="ctr" eaLnBrk="1" hangingPunct="1">
              <a:defRPr/>
            </a:pPr>
            <a:r>
              <a:rPr lang="en-US" altLang="en-US" sz="3200" b="1" dirty="0">
                <a:latin typeface="+mn-lt"/>
              </a:rPr>
              <a:t>Perl</a:t>
            </a:r>
          </a:p>
          <a:p>
            <a:pPr eaLnBrk="1" hangingPunct="1">
              <a:buFontTx/>
              <a:buChar char="-"/>
              <a:defRPr/>
            </a:pPr>
            <a:r>
              <a:rPr lang="en-US" altLang="en-US" dirty="0">
                <a:latin typeface="+mn-lt"/>
              </a:rPr>
              <a:t> Patterns are defined in terms of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regular expressions</a:t>
            </a:r>
          </a:p>
          <a:p>
            <a:pPr eaLnBrk="1" hangingPunct="1">
              <a:buFontTx/>
              <a:buChar char="-"/>
              <a:defRPr/>
            </a:pPr>
            <a:r>
              <a:rPr lang="en-US" altLang="en-US" dirty="0">
                <a:latin typeface="+mn-lt"/>
              </a:rPr>
              <a:t> A very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powerful </a:t>
            </a:r>
            <a:r>
              <a:rPr lang="en-US" altLang="en-US" dirty="0">
                <a:latin typeface="+mn-lt"/>
              </a:rPr>
              <a:t>facility</a:t>
            </a:r>
            <a:r>
              <a:rPr lang="en-US" altLang="en-US" dirty="0" smtClean="0">
                <a:latin typeface="+mn-lt"/>
              </a:rPr>
              <a:t>! 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- e.g., 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               </a:t>
            </a:r>
            <a:r>
              <a:rPr lang="en-US" altLang="en-US" dirty="0">
                <a:latin typeface="+mn-lt"/>
              </a:rPr>
              <a:t>/[A-Z a-z][A-Z a-z\d]+/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3200" b="1" dirty="0">
                <a:latin typeface="+mn-lt"/>
              </a:rPr>
              <a:t>Java </a:t>
            </a:r>
            <a:endParaRPr lang="en-US" altLang="en-US" b="1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-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Primitive </a:t>
            </a:r>
            <a:r>
              <a:rPr lang="en-US" altLang="en-US" dirty="0">
                <a:latin typeface="+mn-lt"/>
              </a:rPr>
              <a:t>type of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String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class </a:t>
            </a:r>
            <a:r>
              <a:rPr lang="en-US" altLang="en-US" dirty="0">
                <a:latin typeface="+mn-lt"/>
              </a:rPr>
              <a:t>and 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StringBuffer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class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-55305"/>
            <a:ext cx="8610600" cy="67403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3600" b="1" dirty="0">
                <a:latin typeface="+mn-lt"/>
              </a:rPr>
              <a:t>String Length Options</a:t>
            </a:r>
            <a:endParaRPr lang="en-US" altLang="en-US" b="1" dirty="0"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2800" b="1" dirty="0" smtClean="0">
                <a:latin typeface="+mn-lt"/>
              </a:rPr>
              <a:t>1</a:t>
            </a:r>
            <a:r>
              <a:rPr lang="en-US" altLang="en-US" sz="2800" b="1" dirty="0">
                <a:latin typeface="+mn-lt"/>
              </a:rPr>
              <a:t>.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Static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FORTRAN 77, </a:t>
            </a:r>
            <a:r>
              <a:rPr lang="en-US" altLang="en-US" dirty="0" err="1">
                <a:latin typeface="+mn-lt"/>
              </a:rPr>
              <a:t>Ada</a:t>
            </a:r>
            <a:r>
              <a:rPr lang="en-US" altLang="en-US" dirty="0">
                <a:latin typeface="+mn-lt"/>
              </a:rPr>
              <a:t>, COBOL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e.g. </a:t>
            </a:r>
            <a:r>
              <a:rPr lang="en-US" altLang="en-US" dirty="0" smtClean="0">
                <a:latin typeface="+mn-lt"/>
              </a:rPr>
              <a:t>in FORTRAN 90       </a:t>
            </a:r>
            <a:r>
              <a:rPr lang="en-US" altLang="en-US" sz="2000" dirty="0">
                <a:latin typeface="+mn-lt"/>
              </a:rPr>
              <a:t>CHARACTER (LEN = 15) NAME;</a:t>
            </a:r>
            <a:endParaRPr lang="en-US" altLang="en-US" dirty="0"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+mn-lt"/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800" b="1" dirty="0">
                <a:latin typeface="+mn-lt"/>
              </a:rPr>
              <a:t>2.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Limited Dynamic Length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+mn-lt"/>
              </a:rPr>
              <a:t> -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 and C++ </a:t>
            </a:r>
            <a:r>
              <a:rPr lang="en-US" altLang="en-US" dirty="0">
                <a:latin typeface="+mn-lt"/>
              </a:rPr>
              <a:t>actual length is indicated by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null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character ‘\0’.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2800" b="1" dirty="0">
                <a:latin typeface="+mn-lt"/>
              </a:rPr>
              <a:t>3.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Dynamic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+mn-lt"/>
              </a:rPr>
              <a:t>-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flexible </a:t>
            </a:r>
            <a:r>
              <a:rPr lang="en-US" altLang="en-US" dirty="0">
                <a:latin typeface="+mn-lt"/>
              </a:rPr>
              <a:t>but overhead of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allocation/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deallocation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+mn-lt"/>
              </a:rPr>
              <a:t>- </a:t>
            </a:r>
            <a:r>
              <a:rPr lang="en-US" altLang="en-US" dirty="0" smtClean="0">
                <a:latin typeface="+mn-lt"/>
              </a:rPr>
              <a:t>in SNOBOL4</a:t>
            </a:r>
            <a:r>
              <a:rPr lang="en-US" altLang="en-US" dirty="0">
                <a:latin typeface="+mn-lt"/>
              </a:rPr>
              <a:t>, </a:t>
            </a:r>
            <a:r>
              <a:rPr lang="en-US" altLang="en-US" dirty="0" smtClean="0">
                <a:latin typeface="+mn-lt"/>
              </a:rPr>
              <a:t>PERL</a:t>
            </a:r>
            <a:endParaRPr lang="en-US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3600" b="1" dirty="0">
                <a:latin typeface="+mn-lt"/>
              </a:rPr>
              <a:t>Evaluation of strings</a:t>
            </a:r>
            <a:endParaRPr lang="en-US" altLang="en-US" sz="2800" b="1" dirty="0">
              <a:latin typeface="+mn-lt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en-US" sz="2800" dirty="0" smtClean="0">
                <a:latin typeface="+mn-lt"/>
              </a:rPr>
              <a:t> Strings aid in </a:t>
            </a:r>
            <a:r>
              <a:rPr lang="en-US" altLang="en-US" sz="2800" dirty="0" err="1" smtClean="0">
                <a:solidFill>
                  <a:srgbClr val="FF0000"/>
                </a:solidFill>
                <a:latin typeface="+mn-lt"/>
              </a:rPr>
              <a:t>writability</a:t>
            </a:r>
            <a:endParaRPr lang="en-US" altLang="en-US" sz="2800" dirty="0" smtClean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endParaRPr lang="en-US" altLang="en-US" sz="2800" dirty="0" smtClean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en-US" sz="2800" dirty="0" smtClean="0">
                <a:solidFill>
                  <a:srgbClr val="FF0000"/>
                </a:solidFill>
              </a:rPr>
              <a:t> Pattern </a:t>
            </a:r>
            <a:r>
              <a:rPr lang="en-US" altLang="en-US" sz="2800" dirty="0">
                <a:solidFill>
                  <a:srgbClr val="FF0000"/>
                </a:solidFill>
              </a:rPr>
              <a:t>Matching </a:t>
            </a:r>
            <a:r>
              <a:rPr lang="en-US" altLang="en-US" sz="2800" dirty="0"/>
              <a:t>and </a:t>
            </a:r>
            <a:r>
              <a:rPr lang="en-US" altLang="en-US" sz="2800" dirty="0">
                <a:solidFill>
                  <a:srgbClr val="FF0000"/>
                </a:solidFill>
              </a:rPr>
              <a:t>Concatenation </a:t>
            </a:r>
            <a:r>
              <a:rPr lang="en-US" altLang="en-US" sz="2800" dirty="0"/>
              <a:t>are </a:t>
            </a:r>
            <a:r>
              <a:rPr lang="en-US" altLang="en-US" sz="2800" dirty="0">
                <a:solidFill>
                  <a:srgbClr val="FF0000"/>
                </a:solidFill>
              </a:rPr>
              <a:t>essential operations</a:t>
            </a:r>
            <a:r>
              <a:rPr lang="en-US" altLang="en-US" sz="2800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As a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primitive type with static length</a:t>
            </a:r>
            <a:r>
              <a:rPr lang="en-US" altLang="en-US" sz="2800" dirty="0">
                <a:latin typeface="+mn-lt"/>
              </a:rPr>
              <a:t>, they are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inexpensive </a:t>
            </a:r>
            <a:r>
              <a:rPr lang="en-US" altLang="en-US" sz="2800" dirty="0">
                <a:latin typeface="+mn-lt"/>
              </a:rPr>
              <a:t>to provide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as compared to char arrays </a:t>
            </a:r>
            <a:r>
              <a:rPr lang="en-US" altLang="en-US" sz="2800" dirty="0">
                <a:latin typeface="+mn-lt"/>
              </a:rPr>
              <a:t>-why not have them? </a:t>
            </a:r>
            <a:endParaRPr lang="en-US" altLang="en-US" sz="2800" dirty="0" smtClean="0">
              <a:latin typeface="+mn-lt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en-US" sz="2800" dirty="0" smtClean="0"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C++ provides </a:t>
            </a:r>
            <a:r>
              <a:rPr lang="en-US" altLang="en-US" sz="2800" dirty="0" smtClean="0">
                <a:latin typeface="+mn-lt"/>
              </a:rPr>
              <a:t>library </a:t>
            </a:r>
            <a:r>
              <a:rPr lang="en-US" altLang="en-US" sz="2800" dirty="0">
                <a:latin typeface="+mn-lt"/>
              </a:rPr>
              <a:t>functions for strings to complement)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2800" dirty="0" smtClean="0">
                <a:latin typeface="+mn-lt"/>
              </a:rPr>
              <a:t>- </a:t>
            </a:r>
            <a:r>
              <a:rPr lang="en-US" altLang="en-US" sz="2800" dirty="0">
                <a:latin typeface="+mn-lt"/>
              </a:rPr>
              <a:t>Dynamic length is nice, but is it worth expense?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306388"/>
            <a:ext cx="9144000" cy="61863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3600" b="1" dirty="0">
                <a:latin typeface="+mn-lt"/>
              </a:rPr>
              <a:t>Implementation of strings</a:t>
            </a:r>
            <a:endParaRPr lang="en-US" altLang="en-US" b="1" dirty="0">
              <a:latin typeface="+mn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en-US" sz="2800" b="1" dirty="0" smtClean="0">
                <a:latin typeface="+mn-lt"/>
              </a:rPr>
              <a:t>Static </a:t>
            </a:r>
            <a:r>
              <a:rPr lang="en-US" altLang="en-US" sz="2800" b="1" dirty="0">
                <a:latin typeface="+mn-lt"/>
              </a:rPr>
              <a:t>length </a:t>
            </a:r>
            <a:endParaRPr lang="en-US" altLang="en-US" b="1" dirty="0">
              <a:latin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- compile-time descriptor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+mn-lt"/>
              </a:rPr>
              <a:t>(A descriptor is the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collection of the attributes </a:t>
            </a:r>
            <a:r>
              <a:rPr lang="en-US" altLang="en-US" dirty="0">
                <a:latin typeface="+mn-lt"/>
              </a:rPr>
              <a:t>of a variable)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en-US" sz="2800" b="1" dirty="0" smtClean="0">
                <a:latin typeface="+mn-lt"/>
              </a:rPr>
              <a:t>Limited </a:t>
            </a:r>
            <a:r>
              <a:rPr lang="en-US" altLang="en-US" sz="2800" b="1" dirty="0">
                <a:latin typeface="+mn-lt"/>
              </a:rPr>
              <a:t>dynamic length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latin typeface="+mn-lt"/>
              </a:rPr>
              <a:t> - may need 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run-time descriptor </a:t>
            </a:r>
            <a:r>
              <a:rPr lang="en-US" altLang="en-US" dirty="0">
                <a:latin typeface="+mn-lt"/>
              </a:rPr>
              <a:t>for length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(but not in C/C++ : we use special symbol </a:t>
            </a:r>
            <a:r>
              <a:rPr lang="en-US" altLang="en-US" dirty="0" smtClean="0">
                <a:latin typeface="+mn-lt"/>
              </a:rPr>
              <a:t>of “\0” in </a:t>
            </a:r>
            <a:r>
              <a:rPr lang="en-US" altLang="en-US" dirty="0">
                <a:latin typeface="+mn-lt"/>
              </a:rPr>
              <a:t>these </a:t>
            </a:r>
            <a:r>
              <a:rPr lang="en-US" altLang="en-US" dirty="0" smtClean="0">
                <a:latin typeface="+mn-lt"/>
              </a:rPr>
              <a:t>languages)</a:t>
            </a:r>
            <a:endParaRPr lang="en-US" altLang="en-US" dirty="0">
              <a:latin typeface="+mn-lt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en-US" sz="2800" b="1" dirty="0" smtClean="0">
                <a:latin typeface="+mn-lt"/>
              </a:rPr>
              <a:t>Dynamic </a:t>
            </a:r>
            <a:r>
              <a:rPr lang="en-US" altLang="en-US" sz="2800" b="1" dirty="0">
                <a:latin typeface="+mn-lt"/>
              </a:rPr>
              <a:t>length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need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run-time descriptor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allocation/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deallocation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is the biggest implementation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" y="228600"/>
            <a:ext cx="8991600" cy="69160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47625" tIns="19050" rIns="47625" bIns="19050">
            <a:spAutoFit/>
          </a:bodyPr>
          <a:lstStyle/>
          <a:p>
            <a:pPr algn="ctr">
              <a:lnSpc>
                <a:spcPct val="97000"/>
              </a:lnSpc>
              <a:defRPr/>
            </a:pPr>
            <a:r>
              <a:rPr lang="en-US" altLang="en-US" sz="3600" b="1" dirty="0">
                <a:latin typeface="+mn-lt"/>
              </a:rPr>
              <a:t>Ordinal Types </a:t>
            </a:r>
            <a:r>
              <a:rPr lang="en-US" altLang="en-US" sz="3600" b="1" dirty="0" smtClean="0">
                <a:latin typeface="+mn-lt"/>
              </a:rPr>
              <a:t>(User Defined</a:t>
            </a:r>
            <a:r>
              <a:rPr lang="en-US" altLang="en-US" sz="3600" b="1" dirty="0">
                <a:latin typeface="+mn-lt"/>
              </a:rPr>
              <a:t>)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dirty="0">
                <a:latin typeface="+mn-lt"/>
              </a:rPr>
              <a:t>An ordinal type is one in which the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range</a:t>
            </a:r>
            <a:r>
              <a:rPr lang="en-US" altLang="en-US" dirty="0">
                <a:latin typeface="+mn-lt"/>
              </a:rPr>
              <a:t> of possible values can be easily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associated </a:t>
            </a:r>
            <a:r>
              <a:rPr lang="en-US" altLang="en-US" dirty="0">
                <a:latin typeface="+mn-lt"/>
              </a:rPr>
              <a:t>with the set of positive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integers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 algn="ctr">
              <a:defRPr/>
            </a:pPr>
            <a:r>
              <a:rPr lang="en-US" altLang="en-US" dirty="0">
                <a:latin typeface="+mn-lt"/>
              </a:rPr>
              <a:t> </a:t>
            </a:r>
            <a:r>
              <a:rPr lang="en-US" altLang="en-US" sz="2800" b="1" dirty="0">
                <a:latin typeface="+mn-lt"/>
              </a:rPr>
              <a:t>1. Enumeration Types</a:t>
            </a:r>
          </a:p>
          <a:p>
            <a:pPr>
              <a:defRPr/>
            </a:pPr>
            <a:r>
              <a:rPr lang="en-US" altLang="en-US" dirty="0" smtClean="0">
                <a:latin typeface="+mn-lt"/>
              </a:rPr>
              <a:t>One </a:t>
            </a:r>
            <a:r>
              <a:rPr lang="en-US" altLang="en-US" dirty="0">
                <a:latin typeface="+mn-lt"/>
              </a:rPr>
              <a:t>in which the user enumerates all of the possible values, which are symbolic </a:t>
            </a:r>
            <a:r>
              <a:rPr lang="en-US" altLang="en-US" dirty="0" smtClean="0">
                <a:latin typeface="+mn-lt"/>
              </a:rPr>
              <a:t>constants.</a:t>
            </a: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dirty="0"/>
              <a:t>e.g. in C++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typedef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enum</a:t>
            </a:r>
            <a:r>
              <a:rPr lang="en-US" altLang="en-US" dirty="0" smtClean="0"/>
              <a:t> {North </a:t>
            </a:r>
            <a:r>
              <a:rPr lang="en-US" altLang="en-US" dirty="0"/>
              <a:t>= 1, East = 2, West = 3, South = 4</a:t>
            </a:r>
            <a:r>
              <a:rPr lang="en-US" altLang="en-US" dirty="0" smtClean="0"/>
              <a:t>} </a:t>
            </a:r>
            <a:r>
              <a:rPr lang="en-US" altLang="en-US" dirty="0" smtClean="0">
                <a:solidFill>
                  <a:srgbClr val="FF0000"/>
                </a:solidFill>
              </a:rPr>
              <a:t>Directions</a:t>
            </a:r>
            <a:r>
              <a:rPr lang="en-US" altLang="en-US" dirty="0" smtClean="0"/>
              <a:t>;</a:t>
            </a:r>
            <a:endParaRPr lang="en-US" altLang="en-US" dirty="0" smtClean="0">
              <a:latin typeface="+mn-lt"/>
            </a:endParaRP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b="1" dirty="0">
                <a:latin typeface="+mn-lt"/>
              </a:rPr>
              <a:t>Design Issue: </a:t>
            </a:r>
          </a:p>
          <a:p>
            <a:pPr>
              <a:defRPr/>
            </a:pPr>
            <a:r>
              <a:rPr lang="en-US" altLang="en-US" dirty="0" smtClean="0">
                <a:latin typeface="+mn-lt"/>
              </a:rPr>
              <a:t>Should </a:t>
            </a:r>
            <a:r>
              <a:rPr lang="en-US" altLang="en-US" dirty="0">
                <a:latin typeface="+mn-lt"/>
              </a:rPr>
              <a:t>a symbolic constant be allowed to be in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more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than one type </a:t>
            </a:r>
            <a:r>
              <a:rPr lang="en-US" altLang="en-US" dirty="0">
                <a:latin typeface="+mn-lt"/>
              </a:rPr>
              <a:t>definition</a:t>
            </a:r>
            <a:r>
              <a:rPr lang="en-US" altLang="en-US" dirty="0" smtClean="0">
                <a:latin typeface="+mn-lt"/>
              </a:rPr>
              <a:t>?</a:t>
            </a:r>
          </a:p>
          <a:p>
            <a:pPr>
              <a:defRPr/>
            </a:pPr>
            <a:r>
              <a:rPr lang="en-US" altLang="en-US" dirty="0" err="1"/>
              <a:t>typedef</a:t>
            </a:r>
            <a:r>
              <a:rPr lang="en-US" altLang="en-US" dirty="0"/>
              <a:t> </a:t>
            </a:r>
            <a:r>
              <a:rPr lang="en-US" altLang="en-US" dirty="0" err="1"/>
              <a:t>enum</a:t>
            </a:r>
            <a:r>
              <a:rPr lang="en-US" altLang="en-US" dirty="0"/>
              <a:t> </a:t>
            </a:r>
            <a:r>
              <a:rPr lang="en-US" altLang="en-US" dirty="0" smtClean="0"/>
              <a:t>{</a:t>
            </a:r>
            <a:r>
              <a:rPr lang="en-US" altLang="en-US" dirty="0" smtClean="0">
                <a:solidFill>
                  <a:srgbClr val="FF0000"/>
                </a:solidFill>
              </a:rPr>
              <a:t>Right = 0</a:t>
            </a:r>
            <a:r>
              <a:rPr lang="en-US" altLang="en-US" dirty="0" smtClean="0"/>
              <a:t>, Left = 1} </a:t>
            </a:r>
            <a:r>
              <a:rPr lang="en-US" altLang="en-US" dirty="0">
                <a:solidFill>
                  <a:srgbClr val="FF0000"/>
                </a:solidFill>
              </a:rPr>
              <a:t>Directions</a:t>
            </a:r>
            <a:r>
              <a:rPr lang="en-US" altLang="en-US" dirty="0"/>
              <a:t>;</a:t>
            </a:r>
          </a:p>
          <a:p>
            <a:pPr>
              <a:defRPr/>
            </a:pPr>
            <a:r>
              <a:rPr lang="en-US" altLang="en-US" dirty="0" err="1"/>
              <a:t>typedef</a:t>
            </a:r>
            <a:r>
              <a:rPr lang="en-US" altLang="en-US" dirty="0"/>
              <a:t> </a:t>
            </a:r>
            <a:r>
              <a:rPr lang="en-US" altLang="en-US" dirty="0" err="1"/>
              <a:t>enum</a:t>
            </a:r>
            <a:r>
              <a:rPr lang="en-US" altLang="en-US" dirty="0"/>
              <a:t> </a:t>
            </a:r>
            <a:r>
              <a:rPr lang="en-US" altLang="en-US" dirty="0" smtClean="0"/>
              <a:t>{</a:t>
            </a:r>
            <a:r>
              <a:rPr lang="en-US" altLang="en-US" dirty="0" smtClean="0">
                <a:solidFill>
                  <a:srgbClr val="FF0000"/>
                </a:solidFill>
              </a:rPr>
              <a:t>Right </a:t>
            </a:r>
            <a:r>
              <a:rPr lang="en-US" altLang="en-US" dirty="0">
                <a:solidFill>
                  <a:srgbClr val="FF0000"/>
                </a:solidFill>
              </a:rPr>
              <a:t>= 1</a:t>
            </a:r>
            <a:r>
              <a:rPr lang="en-US" altLang="en-US" dirty="0"/>
              <a:t>, </a:t>
            </a:r>
            <a:r>
              <a:rPr lang="en-US" altLang="en-US" dirty="0" smtClean="0"/>
              <a:t>Wrong = 2} </a:t>
            </a:r>
            <a:r>
              <a:rPr lang="en-US" altLang="en-US" dirty="0" smtClean="0">
                <a:solidFill>
                  <a:srgbClr val="FF0000"/>
                </a:solidFill>
              </a:rPr>
              <a:t>Answer</a:t>
            </a:r>
            <a:r>
              <a:rPr lang="en-US" altLang="en-US" dirty="0" smtClean="0"/>
              <a:t>;</a:t>
            </a:r>
            <a:endParaRPr lang="en-US" altLang="en-US" dirty="0"/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dirty="0">
                <a:latin typeface="+mn-lt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228600" y="76200"/>
            <a:ext cx="8763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3600" b="1" dirty="0">
                <a:latin typeface="+mn-lt"/>
              </a:rPr>
              <a:t>Examples</a:t>
            </a:r>
          </a:p>
          <a:p>
            <a:pPr algn="ctr">
              <a:defRPr/>
            </a:pPr>
            <a:r>
              <a:rPr lang="en-US" altLang="en-US" sz="2800" b="1" dirty="0" smtClean="0">
                <a:latin typeface="+mn-lt"/>
              </a:rPr>
              <a:t>Pascal</a:t>
            </a:r>
            <a:endParaRPr lang="en-US" altLang="en-US" sz="2800" b="1" dirty="0">
              <a:latin typeface="+mn-lt"/>
            </a:endParaRPr>
          </a:p>
          <a:p>
            <a:pPr>
              <a:buFontTx/>
              <a:buChar char="-"/>
              <a:defRPr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cannot reuse </a:t>
            </a:r>
            <a:r>
              <a:rPr lang="en-US" altLang="en-US" dirty="0">
                <a:latin typeface="+mn-lt"/>
              </a:rPr>
              <a:t>constants; they can be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used for array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subscripts e.g. Array[LEFT] </a:t>
            </a:r>
            <a:r>
              <a:rPr lang="en-US" altLang="en-US" dirty="0" smtClean="0">
                <a:latin typeface="+mn-lt"/>
              </a:rPr>
              <a:t>,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latin typeface="+mn-lt"/>
              </a:rPr>
              <a:t>variables,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selectors e.g. in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case RIGHT: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  <a:p>
            <a:pPr>
              <a:buFontTx/>
              <a:buChar char="-"/>
              <a:defRPr/>
            </a:pP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NO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input or output</a:t>
            </a:r>
            <a:r>
              <a:rPr lang="en-US" altLang="en-US" dirty="0">
                <a:latin typeface="+mn-lt"/>
              </a:rPr>
              <a:t>; </a:t>
            </a:r>
            <a:endParaRPr lang="en-US" altLang="en-US" dirty="0" smtClean="0">
              <a:latin typeface="+mn-lt"/>
            </a:endParaRPr>
          </a:p>
          <a:p>
            <a:pPr>
              <a:buFontTx/>
              <a:buChar char="-"/>
              <a:defRPr/>
            </a:pPr>
            <a:r>
              <a:rPr lang="en-US" altLang="en-US" dirty="0" smtClean="0">
                <a:latin typeface="+mn-lt"/>
              </a:rPr>
              <a:t>however they can </a:t>
            </a:r>
            <a:r>
              <a:rPr lang="en-US" altLang="en-US" dirty="0">
                <a:latin typeface="+mn-lt"/>
              </a:rPr>
              <a:t>be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compared in conditions</a:t>
            </a:r>
            <a:r>
              <a:rPr lang="en-US" altLang="en-US" dirty="0" smtClean="0">
                <a:latin typeface="+mn-lt"/>
              </a:rPr>
              <a:t>.</a:t>
            </a:r>
            <a:endParaRPr lang="en-US" altLang="en-US" dirty="0">
              <a:latin typeface="+mn-lt"/>
            </a:endParaRPr>
          </a:p>
          <a:p>
            <a:pPr>
              <a:buFontTx/>
              <a:buChar char="-"/>
              <a:defRPr/>
            </a:pPr>
            <a:endParaRPr lang="en-US" altLang="en-US" dirty="0">
              <a:latin typeface="+mn-lt"/>
            </a:endParaRPr>
          </a:p>
          <a:p>
            <a:pPr algn="ctr">
              <a:defRPr/>
            </a:pPr>
            <a:r>
              <a:rPr lang="en-US" altLang="en-US" sz="2800" b="1" dirty="0" err="1">
                <a:latin typeface="+mn-lt"/>
              </a:rPr>
              <a:t>Ada</a:t>
            </a:r>
            <a:endParaRPr lang="en-US" altLang="en-US" sz="2800" b="1" dirty="0">
              <a:latin typeface="+mn-lt"/>
            </a:endParaRPr>
          </a:p>
          <a:p>
            <a:pPr>
              <a:buFontTx/>
              <a:buChar char="-"/>
              <a:defRPr/>
            </a:pPr>
            <a:r>
              <a:rPr lang="en-US" altLang="en-US" dirty="0">
                <a:latin typeface="+mn-lt"/>
              </a:rPr>
              <a:t> constants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can be reused </a:t>
            </a:r>
            <a:r>
              <a:rPr lang="en-US" altLang="en-US" dirty="0">
                <a:latin typeface="+mn-lt"/>
              </a:rPr>
              <a:t>(overloaded literals)</a:t>
            </a:r>
          </a:p>
          <a:p>
            <a:pPr>
              <a:buFontTx/>
              <a:buChar char="-"/>
              <a:defRPr/>
            </a:pPr>
            <a:r>
              <a:rPr lang="en-US" altLang="en-US" dirty="0">
                <a:latin typeface="+mn-lt"/>
              </a:rPr>
              <a:t> disambiguate with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context </a:t>
            </a:r>
            <a:r>
              <a:rPr lang="en-US" altLang="en-US" dirty="0">
                <a:latin typeface="+mn-lt"/>
              </a:rPr>
              <a:t>or 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type_name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(</a:t>
            </a:r>
            <a:r>
              <a:rPr lang="en-US" altLang="en-US" dirty="0">
                <a:latin typeface="+mn-lt"/>
              </a:rPr>
              <a:t>one of them)</a:t>
            </a:r>
          </a:p>
          <a:p>
            <a:pPr>
              <a:buFontTx/>
              <a:buChar char="-"/>
              <a:defRPr/>
            </a:pPr>
            <a:r>
              <a:rPr lang="en-US" altLang="en-US" dirty="0">
                <a:latin typeface="+mn-lt"/>
              </a:rPr>
              <a:t> can be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used as in Pascal</a:t>
            </a:r>
            <a:r>
              <a:rPr lang="en-US" altLang="en-US" dirty="0">
                <a:latin typeface="+mn-lt"/>
              </a:rPr>
              <a:t>; 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CAN be input and output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 algn="ctr">
              <a:defRPr/>
            </a:pPr>
            <a:r>
              <a:rPr lang="en-US" altLang="en-US" b="1" dirty="0">
                <a:latin typeface="+mn-lt"/>
              </a:rPr>
              <a:t>C/C++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-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like Pascal</a:t>
            </a:r>
            <a:r>
              <a:rPr lang="en-US" altLang="en-US" dirty="0">
                <a:latin typeface="+mn-lt"/>
              </a:rPr>
              <a:t>, except they can be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input and output as integers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 algn="ctr">
              <a:defRPr/>
            </a:pPr>
            <a:r>
              <a:rPr lang="en-US" altLang="en-US" sz="2800" b="1" dirty="0">
                <a:latin typeface="+mn-lt"/>
              </a:rPr>
              <a:t>Java </a:t>
            </a:r>
            <a:endParaRPr lang="en-US" altLang="en-US" b="1" dirty="0">
              <a:latin typeface="+mn-lt"/>
            </a:endParaRPr>
          </a:p>
          <a:p>
            <a:pPr>
              <a:defRPr/>
            </a:pPr>
            <a:r>
              <a:rPr lang="en-US" altLang="en-US" dirty="0">
                <a:latin typeface="+mn-lt"/>
              </a:rPr>
              <a:t>- does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not include </a:t>
            </a:r>
            <a:r>
              <a:rPr lang="en-US" altLang="en-US" dirty="0">
                <a:latin typeface="+mn-lt"/>
              </a:rPr>
              <a:t>an enumeration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8600" y="914400"/>
            <a:ext cx="8458200" cy="56297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3600" b="1" dirty="0">
                <a:latin typeface="+mn-lt"/>
              </a:rPr>
              <a:t>Evaluation of enumeration</a:t>
            </a:r>
            <a:endParaRPr lang="en-US" altLang="en-US" b="1" dirty="0">
              <a:latin typeface="+mn-lt"/>
            </a:endParaRP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 marL="457200" indent="-457200">
              <a:buFontTx/>
              <a:buAutoNum type="alphaLcPeriod"/>
              <a:defRPr/>
            </a:pPr>
            <a:r>
              <a:rPr lang="en-US" altLang="en-US" sz="2800" dirty="0" smtClean="0">
                <a:latin typeface="+mn-lt"/>
              </a:rPr>
              <a:t>Enhances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Readability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FF0000"/>
                </a:solidFill>
                <a:latin typeface="+mn-lt"/>
              </a:rPr>
            </a:br>
            <a:r>
              <a:rPr lang="en-US" altLang="en-US" sz="2800" dirty="0">
                <a:latin typeface="+mn-lt"/>
              </a:rPr>
              <a:t>e.g. no need to code a color as a </a:t>
            </a:r>
            <a:r>
              <a:rPr lang="en-US" altLang="en-US" sz="2800" dirty="0" smtClean="0">
                <a:latin typeface="+mn-lt"/>
              </a:rPr>
              <a:t>number, </a:t>
            </a:r>
            <a:br>
              <a:rPr lang="en-US" altLang="en-US" sz="2800" dirty="0" smtClean="0">
                <a:latin typeface="+mn-lt"/>
              </a:rPr>
            </a:br>
            <a:r>
              <a:rPr lang="en-US" altLang="en-US" sz="2800" dirty="0" smtClean="0">
                <a:latin typeface="+mn-lt"/>
              </a:rPr>
              <a:t>use Colors as Enumerations </a:t>
            </a:r>
            <a:br>
              <a:rPr lang="en-US" altLang="en-US" sz="2800" dirty="0" smtClean="0">
                <a:latin typeface="+mn-lt"/>
              </a:rPr>
            </a:b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Color = 0; vs. Color = BLACK;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FF0000"/>
                </a:solidFill>
                <a:latin typeface="+mn-lt"/>
              </a:rPr>
            </a:br>
            <a:endParaRPr lang="en-US" altLang="en-US" sz="2800" dirty="0">
              <a:solidFill>
                <a:srgbClr val="FF0000"/>
              </a:solidFill>
              <a:latin typeface="+mn-lt"/>
            </a:endParaRPr>
          </a:p>
          <a:p>
            <a:pPr marL="457200" indent="-457200">
              <a:defRPr/>
            </a:pPr>
            <a:r>
              <a:rPr lang="en-US" altLang="en-US" sz="2800" dirty="0">
                <a:latin typeface="+mn-lt"/>
              </a:rPr>
              <a:t>b. </a:t>
            </a:r>
            <a:r>
              <a:rPr lang="en-US" altLang="en-US" sz="2800" dirty="0"/>
              <a:t>Enhances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Reliability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FF0000"/>
                </a:solidFill>
                <a:latin typeface="+mn-lt"/>
              </a:rPr>
            </a:br>
            <a:r>
              <a:rPr lang="en-US" altLang="en-US" sz="2800" dirty="0">
                <a:latin typeface="+mn-lt"/>
              </a:rPr>
              <a:t>e.g. compiler can check operations and ranges of values</a:t>
            </a: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dirty="0">
                <a:latin typeface="+mn-lt"/>
              </a:rPr>
              <a:t>      </a:t>
            </a:r>
            <a:endParaRPr lang="en-US" altLang="en-US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6553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latin typeface="+mn-lt"/>
              </a:rPr>
              <a:t>2. </a:t>
            </a:r>
            <a:r>
              <a:rPr lang="en-US" altLang="en-US" sz="2800" b="1" dirty="0" smtClean="0">
                <a:latin typeface="+mn-lt"/>
              </a:rPr>
              <a:t>Sub-range </a:t>
            </a:r>
            <a:r>
              <a:rPr lang="en-US" altLang="en-US" sz="2800" b="1" dirty="0">
                <a:latin typeface="+mn-lt"/>
              </a:rPr>
              <a:t>Type</a:t>
            </a:r>
          </a:p>
          <a:p>
            <a:pPr>
              <a:defRPr/>
            </a:pPr>
            <a:r>
              <a:rPr lang="en-US" altLang="en-US" dirty="0" smtClean="0">
                <a:latin typeface="+mn-lt"/>
              </a:rPr>
              <a:t>An </a:t>
            </a:r>
            <a:r>
              <a:rPr lang="en-US" altLang="en-US" dirty="0">
                <a:latin typeface="+mn-lt"/>
              </a:rPr>
              <a:t>ordered contiguous subsequence of an ordinal type</a:t>
            </a:r>
          </a:p>
          <a:p>
            <a:pPr algn="ctr">
              <a:defRPr/>
            </a:pPr>
            <a:r>
              <a:rPr lang="en-US" altLang="en-US" b="1" dirty="0">
                <a:latin typeface="+mn-lt"/>
              </a:rPr>
              <a:t>Design Issue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 How can they be used?</a:t>
            </a:r>
          </a:p>
          <a:p>
            <a:pPr algn="ctr">
              <a:defRPr/>
            </a:pPr>
            <a:endParaRPr lang="en-US" altLang="en-US" sz="2800" b="1" dirty="0" smtClean="0">
              <a:latin typeface="+mn-lt"/>
            </a:endParaRPr>
          </a:p>
          <a:p>
            <a:pPr algn="ctr">
              <a:defRPr/>
            </a:pPr>
            <a:r>
              <a:rPr lang="en-US" altLang="en-US" sz="2800" b="1" dirty="0" smtClean="0">
                <a:latin typeface="+mn-lt"/>
              </a:rPr>
              <a:t>Examples</a:t>
            </a:r>
            <a:endParaRPr lang="en-US" altLang="en-US" b="1" dirty="0">
              <a:latin typeface="+mn-lt"/>
            </a:endParaRPr>
          </a:p>
          <a:p>
            <a:pPr algn="ctr">
              <a:defRPr/>
            </a:pPr>
            <a:r>
              <a:rPr lang="en-US" altLang="en-US" sz="2800" b="1" dirty="0">
                <a:latin typeface="+mn-lt"/>
              </a:rPr>
              <a:t>Pascal </a:t>
            </a:r>
            <a:endParaRPr lang="en-US" altLang="en-US" b="1" dirty="0">
              <a:latin typeface="+mn-lt"/>
            </a:endParaRPr>
          </a:p>
          <a:p>
            <a:pPr>
              <a:buFontTx/>
              <a:buChar char="-"/>
              <a:defRPr/>
            </a:pPr>
            <a:r>
              <a:rPr lang="en-US" altLang="en-US" dirty="0" err="1">
                <a:latin typeface="+mn-lt"/>
              </a:rPr>
              <a:t>Subrange</a:t>
            </a:r>
            <a:r>
              <a:rPr lang="en-US" altLang="en-US" dirty="0">
                <a:latin typeface="+mn-lt"/>
              </a:rPr>
              <a:t> types behave as their parent types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- can be used as 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>
                <a:latin typeface="+mn-lt"/>
              </a:rPr>
              <a:t> variables and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array indices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	e.g.   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 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0 .. MAXINT;</a:t>
            </a:r>
          </a:p>
          <a:p>
            <a:pPr algn="ctr">
              <a:defRPr/>
            </a:pPr>
            <a:r>
              <a:rPr lang="en-US" altLang="en-US" sz="2800" b="1" dirty="0" err="1">
                <a:latin typeface="+mn-lt"/>
              </a:rPr>
              <a:t>Ada</a:t>
            </a:r>
            <a:endParaRPr lang="en-US" altLang="en-US" b="1" dirty="0">
              <a:latin typeface="+mn-lt"/>
            </a:endParaRPr>
          </a:p>
          <a:p>
            <a:pPr>
              <a:defRPr/>
            </a:pPr>
            <a:r>
              <a:rPr lang="en-US" altLang="en-US" dirty="0">
                <a:latin typeface="+mn-lt"/>
              </a:rPr>
              <a:t> - Subtypes are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not new types</a:t>
            </a:r>
            <a:r>
              <a:rPr lang="en-US" altLang="en-US" dirty="0">
                <a:latin typeface="+mn-lt"/>
              </a:rPr>
              <a:t>, just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constrained existing types 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      (so they are </a:t>
            </a:r>
            <a:r>
              <a:rPr lang="en-US" altLang="en-US" dirty="0" smtClean="0">
                <a:latin typeface="+mn-lt"/>
              </a:rPr>
              <a:t>already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compatible</a:t>
            </a:r>
            <a:r>
              <a:rPr lang="en-US" altLang="en-US" dirty="0">
                <a:latin typeface="+mn-lt"/>
              </a:rPr>
              <a:t>); 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      can be used as in Pascal, plus in case constants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      e.g.</a:t>
            </a: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        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 POS_TYPE is </a:t>
            </a: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INTEGER range 0 ..INTEGER'LAST;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457200"/>
            <a:ext cx="9372600" cy="5814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3200" b="1" dirty="0">
                <a:latin typeface="+mn-lt"/>
              </a:rPr>
              <a:t>Evaluation of </a:t>
            </a:r>
            <a:r>
              <a:rPr lang="en-US" altLang="en-US" sz="3200" b="1" dirty="0" smtClean="0">
                <a:latin typeface="+mn-lt"/>
              </a:rPr>
              <a:t>sub-range </a:t>
            </a:r>
            <a:r>
              <a:rPr lang="en-US" altLang="en-US" sz="3200" b="1" dirty="0">
                <a:latin typeface="+mn-lt"/>
              </a:rPr>
              <a:t>types</a:t>
            </a:r>
            <a:r>
              <a:rPr lang="en-US" altLang="en-US" sz="2800" dirty="0">
                <a:latin typeface="+mn-lt"/>
              </a:rPr>
              <a:t>  </a:t>
            </a: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>
              <a:defRPr/>
            </a:pPr>
            <a:r>
              <a:rPr lang="en-US" altLang="en-US" sz="2800" dirty="0">
                <a:latin typeface="+mn-lt"/>
              </a:rPr>
              <a:t> - </a:t>
            </a:r>
            <a:r>
              <a:rPr lang="en-US" altLang="en-US" sz="2800" dirty="0" smtClean="0">
                <a:latin typeface="+mn-lt"/>
              </a:rPr>
              <a:t>Enhances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Readability</a:t>
            </a:r>
            <a:endParaRPr lang="en-US" altLang="en-US" sz="28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altLang="en-US" sz="2800" dirty="0">
                <a:latin typeface="+mn-lt"/>
              </a:rPr>
              <a:t/>
            </a:r>
            <a:br>
              <a:rPr lang="en-US" altLang="en-US" sz="2800" dirty="0">
                <a:latin typeface="+mn-lt"/>
              </a:rPr>
            </a:br>
            <a:r>
              <a:rPr lang="en-US" altLang="en-US" sz="2800" dirty="0">
                <a:latin typeface="+mn-lt"/>
              </a:rPr>
              <a:t> -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Reliability </a:t>
            </a:r>
            <a:r>
              <a:rPr lang="en-US" altLang="en-US" sz="2800" dirty="0">
                <a:latin typeface="+mn-lt"/>
              </a:rPr>
              <a:t>- restricted ranges </a:t>
            </a:r>
            <a:r>
              <a:rPr lang="en-US" altLang="en-US" sz="2800" dirty="0" smtClean="0">
                <a:latin typeface="+mn-lt"/>
              </a:rPr>
              <a:t>helps in </a:t>
            </a:r>
            <a:r>
              <a:rPr lang="en-US" altLang="en-US" sz="2800" dirty="0">
                <a:latin typeface="+mn-lt"/>
              </a:rPr>
              <a:t>error detection</a:t>
            </a:r>
          </a:p>
          <a:p>
            <a:pPr>
              <a:defRPr/>
            </a:pPr>
            <a:endParaRPr lang="en-US" altLang="en-US" sz="2800" dirty="0">
              <a:latin typeface="+mn-lt"/>
            </a:endParaRPr>
          </a:p>
          <a:p>
            <a:pPr algn="ctr">
              <a:defRPr/>
            </a:pPr>
            <a:r>
              <a:rPr lang="en-US" altLang="en-US" sz="3200" b="1" dirty="0">
                <a:latin typeface="+mn-lt"/>
              </a:rPr>
              <a:t>Implementation of </a:t>
            </a:r>
            <a:r>
              <a:rPr lang="en-US" altLang="en-US" sz="3200" b="1" dirty="0" smtClean="0">
                <a:latin typeface="+mn-lt"/>
              </a:rPr>
              <a:t>sub-range </a:t>
            </a:r>
            <a:r>
              <a:rPr lang="en-US" altLang="en-US" sz="3200" b="1" dirty="0">
                <a:latin typeface="+mn-lt"/>
              </a:rPr>
              <a:t>types</a:t>
            </a:r>
          </a:p>
          <a:p>
            <a:pPr algn="ctr">
              <a:defRPr/>
            </a:pPr>
            <a:endParaRPr lang="en-US" altLang="en-US" sz="2800" b="1" dirty="0">
              <a:latin typeface="+mn-lt"/>
            </a:endParaRPr>
          </a:p>
          <a:p>
            <a:pPr>
              <a:defRPr/>
            </a:pPr>
            <a:r>
              <a:rPr lang="en-US" altLang="en-US" sz="2800" dirty="0">
                <a:latin typeface="+mn-lt"/>
              </a:rPr>
              <a:t>-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Enumeration </a:t>
            </a:r>
            <a:r>
              <a:rPr lang="en-US" altLang="en-US" sz="2800" dirty="0">
                <a:latin typeface="+mn-lt"/>
              </a:rPr>
              <a:t>types are implemented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as integers</a:t>
            </a:r>
          </a:p>
          <a:p>
            <a:pPr>
              <a:defRPr/>
            </a:pPr>
            <a:r>
              <a:rPr lang="en-US" altLang="en-US" sz="2800" dirty="0">
                <a:latin typeface="+mn-lt"/>
              </a:rPr>
              <a:t>   </a:t>
            </a:r>
          </a:p>
          <a:p>
            <a:pPr>
              <a:buFontTx/>
              <a:buChar char="-"/>
              <a:defRPr/>
            </a:pP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Sub-range </a:t>
            </a:r>
            <a:r>
              <a:rPr lang="en-US" altLang="en-US" sz="2800" dirty="0">
                <a:latin typeface="+mn-lt"/>
              </a:rPr>
              <a:t>types are parent types with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code inserted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>
              <a:buFontTx/>
              <a:buChar char="-"/>
              <a:defRPr/>
            </a:pPr>
            <a:endParaRPr lang="en-US" altLang="en-US" sz="2800" dirty="0">
              <a:latin typeface="+mn-lt"/>
            </a:endParaRPr>
          </a:p>
          <a:p>
            <a:pPr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by the compiler</a:t>
            </a:r>
            <a:r>
              <a:rPr lang="en-US" altLang="en-US" sz="2800" dirty="0">
                <a:latin typeface="+mn-lt"/>
              </a:rPr>
              <a:t>)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to restrict assignments</a:t>
            </a:r>
            <a:r>
              <a:rPr lang="en-US" altLang="en-US" sz="2800" dirty="0">
                <a:latin typeface="+mn-lt"/>
              </a:rPr>
              <a:t> to </a:t>
            </a:r>
            <a:r>
              <a:rPr lang="en-US" altLang="en-US" sz="2800" dirty="0" smtClean="0">
                <a:latin typeface="+mn-lt"/>
              </a:rPr>
              <a:t>sub-range variables</a:t>
            </a: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Course Learning 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93763" y="782638"/>
            <a:ext cx="774382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44000" cy="61834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99000"/>
              </a:lnSpc>
              <a:defRPr/>
            </a:pPr>
            <a:r>
              <a:rPr lang="en-US" altLang="en-US" sz="3600" b="1" dirty="0">
                <a:latin typeface="+mn-lt"/>
              </a:rPr>
              <a:t>Arrays</a:t>
            </a:r>
          </a:p>
          <a:p>
            <a:pPr>
              <a:lnSpc>
                <a:spcPct val="99000"/>
              </a:lnSpc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An array is an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aggregate of homogeneous data </a:t>
            </a:r>
            <a:r>
              <a:rPr lang="en-US" altLang="en-US" dirty="0">
                <a:latin typeface="+mn-lt"/>
              </a:rPr>
              <a:t>elements in which an individual element is identified by its position in the aggregate, relative to the first </a:t>
            </a:r>
            <a:r>
              <a:rPr lang="en-US" altLang="en-US" dirty="0" smtClean="0">
                <a:latin typeface="+mn-lt"/>
              </a:rPr>
              <a:t>element (Random Access possible).</a:t>
            </a:r>
            <a:endParaRPr lang="en-US" altLang="en-US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endParaRPr lang="en-US" altLang="en-US" dirty="0">
              <a:latin typeface="+mn-lt"/>
            </a:endParaRPr>
          </a:p>
          <a:p>
            <a:pPr algn="ctr">
              <a:lnSpc>
                <a:spcPct val="99000"/>
              </a:lnSpc>
              <a:defRPr/>
            </a:pPr>
            <a:r>
              <a:rPr lang="en-US" altLang="en-US" sz="2800" b="1" dirty="0">
                <a:latin typeface="+mn-lt"/>
              </a:rPr>
              <a:t>Design Issues</a:t>
            </a:r>
          </a:p>
          <a:p>
            <a:pPr algn="ctr">
              <a:lnSpc>
                <a:spcPct val="99000"/>
              </a:lnSpc>
              <a:defRPr/>
            </a:pPr>
            <a:endParaRPr lang="en-US" altLang="en-US" b="1" dirty="0">
              <a:latin typeface="+mn-lt"/>
            </a:endParaRPr>
          </a:p>
          <a:p>
            <a:pPr marL="457200" indent="-457200">
              <a:lnSpc>
                <a:spcPct val="99000"/>
              </a:lnSpc>
              <a:buFont typeface="+mj-lt"/>
              <a:buAutoNum type="arabicPeriod"/>
              <a:defRPr/>
            </a:pPr>
            <a:r>
              <a:rPr lang="en-US" altLang="en-US" dirty="0">
                <a:latin typeface="+mn-lt"/>
              </a:rPr>
              <a:t>What </a:t>
            </a:r>
            <a:r>
              <a:rPr lang="en-US" altLang="en-US" dirty="0" smtClean="0">
                <a:latin typeface="+mn-lt"/>
              </a:rPr>
              <a:t>data types </a:t>
            </a:r>
            <a:r>
              <a:rPr lang="en-US" altLang="en-US" dirty="0">
                <a:latin typeface="+mn-lt"/>
              </a:rPr>
              <a:t>are legal for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subscripts</a:t>
            </a:r>
            <a:r>
              <a:rPr lang="en-US" altLang="en-US" dirty="0">
                <a:latin typeface="+mn-lt"/>
              </a:rPr>
              <a:t>?</a:t>
            </a:r>
          </a:p>
          <a:p>
            <a:pPr marL="457200" indent="-457200">
              <a:lnSpc>
                <a:spcPct val="99000"/>
              </a:lnSpc>
              <a:buFont typeface="+mj-lt"/>
              <a:buAutoNum type="arabicPeriod"/>
              <a:defRPr/>
            </a:pPr>
            <a:r>
              <a:rPr lang="en-US" altLang="en-US" dirty="0">
                <a:latin typeface="+mn-lt"/>
              </a:rPr>
              <a:t>Are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subscripting expressions </a:t>
            </a:r>
            <a:r>
              <a:rPr lang="en-US" altLang="en-US" dirty="0">
                <a:latin typeface="+mn-lt"/>
              </a:rPr>
              <a:t>in element references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range checked</a:t>
            </a:r>
            <a:r>
              <a:rPr lang="en-US" altLang="en-US" dirty="0">
                <a:latin typeface="+mn-lt"/>
              </a:rPr>
              <a:t>?</a:t>
            </a:r>
          </a:p>
          <a:p>
            <a:pPr marL="457200" indent="-457200">
              <a:lnSpc>
                <a:spcPct val="99000"/>
              </a:lnSpc>
              <a:buFont typeface="+mj-lt"/>
              <a:buAutoNum type="arabicPeriod"/>
              <a:defRPr/>
            </a:pPr>
            <a:r>
              <a:rPr lang="en-US" altLang="en-US" dirty="0">
                <a:latin typeface="+mn-lt"/>
              </a:rPr>
              <a:t>When are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subscript ranges bound</a:t>
            </a:r>
            <a:r>
              <a:rPr lang="en-US" altLang="en-US" dirty="0">
                <a:latin typeface="+mn-lt"/>
              </a:rPr>
              <a:t>?</a:t>
            </a:r>
          </a:p>
          <a:p>
            <a:pPr marL="457200" indent="-457200">
              <a:lnSpc>
                <a:spcPct val="99000"/>
              </a:lnSpc>
              <a:buFont typeface="+mj-lt"/>
              <a:buAutoNum type="arabicPeriod"/>
              <a:defRPr/>
            </a:pPr>
            <a:r>
              <a:rPr lang="en-US" altLang="en-US" dirty="0">
                <a:latin typeface="+mn-lt"/>
              </a:rPr>
              <a:t>When does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memory allocation </a:t>
            </a:r>
            <a:r>
              <a:rPr lang="en-US" altLang="en-US" dirty="0">
                <a:latin typeface="+mn-lt"/>
              </a:rPr>
              <a:t>take place?</a:t>
            </a:r>
          </a:p>
          <a:p>
            <a:pPr marL="457200" indent="-457200">
              <a:lnSpc>
                <a:spcPct val="99000"/>
              </a:lnSpc>
              <a:buFont typeface="+mj-lt"/>
              <a:buAutoNum type="arabicPeriod"/>
              <a:defRPr/>
            </a:pPr>
            <a:r>
              <a:rPr lang="en-US" altLang="en-US" dirty="0">
                <a:latin typeface="+mn-lt"/>
              </a:rPr>
              <a:t>What is the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maximum number of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subscripts </a:t>
            </a:r>
            <a:r>
              <a:rPr lang="en-US" altLang="en-US" dirty="0">
                <a:latin typeface="+mn-lt"/>
              </a:rPr>
              <a:t>in a multi-dimensional array?</a:t>
            </a:r>
          </a:p>
          <a:p>
            <a:pPr marL="457200" indent="-457200">
              <a:lnSpc>
                <a:spcPct val="99000"/>
              </a:lnSpc>
              <a:buFont typeface="+mj-lt"/>
              <a:buAutoNum type="arabicPeriod"/>
              <a:defRPr/>
            </a:pPr>
            <a:r>
              <a:rPr lang="en-US" altLang="en-US" dirty="0">
                <a:latin typeface="+mn-lt"/>
              </a:rPr>
              <a:t>Can array objects be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initialized</a:t>
            </a:r>
            <a:r>
              <a:rPr lang="en-US" altLang="en-US" dirty="0">
                <a:latin typeface="+mn-lt"/>
              </a:rPr>
              <a:t>?</a:t>
            </a:r>
          </a:p>
          <a:p>
            <a:pPr marL="457200" indent="-457200">
              <a:lnSpc>
                <a:spcPct val="99000"/>
              </a:lnSpc>
              <a:buFont typeface="+mj-lt"/>
              <a:buAutoNum type="arabicPeriod"/>
              <a:defRPr/>
            </a:pPr>
            <a:r>
              <a:rPr lang="en-US" altLang="en-US" dirty="0">
                <a:latin typeface="+mn-lt"/>
              </a:rPr>
              <a:t>Are any kind of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slices </a:t>
            </a:r>
            <a:r>
              <a:rPr lang="en-US" altLang="en-US" dirty="0">
                <a:latin typeface="+mn-lt"/>
              </a:rPr>
              <a:t>allowed?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893763" y="782638"/>
            <a:ext cx="7743825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28600" y="609600"/>
            <a:ext cx="81534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99000"/>
              </a:lnSpc>
              <a:defRPr/>
            </a:pPr>
            <a:r>
              <a:rPr lang="en-US" altLang="en-US" sz="3600" b="1" dirty="0">
                <a:latin typeface="+mn-lt"/>
              </a:rPr>
              <a:t>Arrays</a:t>
            </a:r>
            <a:endParaRPr lang="en-US" altLang="en-US" sz="2800" b="1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sz="2800" dirty="0">
                <a:latin typeface="+mn-lt"/>
              </a:rPr>
              <a:t>Indexing is a mapping from indices to elements</a:t>
            </a:r>
          </a:p>
          <a:p>
            <a:pPr>
              <a:lnSpc>
                <a:spcPct val="99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    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map (</a:t>
            </a: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array_name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index_value_list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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an element</a:t>
            </a:r>
          </a:p>
          <a:p>
            <a:pPr>
              <a:lnSpc>
                <a:spcPct val="99000"/>
              </a:lnSpc>
              <a:defRPr/>
            </a:pPr>
            <a:r>
              <a:rPr lang="en-US" altLang="en-US" sz="2800" dirty="0">
                <a:latin typeface="+mn-lt"/>
              </a:rPr>
              <a:t>   </a:t>
            </a:r>
          </a:p>
          <a:p>
            <a:pPr algn="ctr">
              <a:lnSpc>
                <a:spcPct val="99000"/>
              </a:lnSpc>
              <a:defRPr/>
            </a:pPr>
            <a:r>
              <a:rPr lang="en-US" altLang="en-US" sz="2800" dirty="0">
                <a:latin typeface="+mn-lt"/>
              </a:rPr>
              <a:t>   </a:t>
            </a:r>
            <a:r>
              <a:rPr lang="en-US" altLang="en-US" sz="2800" b="1" dirty="0">
                <a:latin typeface="+mn-lt"/>
              </a:rPr>
              <a:t>Syntax</a:t>
            </a:r>
            <a:r>
              <a:rPr lang="en-US" altLang="en-US" sz="2800" dirty="0">
                <a:latin typeface="+mn-lt"/>
              </a:rPr>
              <a:t/>
            </a:r>
            <a:br>
              <a:rPr lang="en-US" altLang="en-US" sz="2800" dirty="0">
                <a:latin typeface="+mn-lt"/>
              </a:rPr>
            </a:br>
            <a:endParaRPr lang="en-US" altLang="en-US" sz="2800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sz="2800" dirty="0">
                <a:latin typeface="+mn-lt"/>
              </a:rPr>
              <a:t>- FORTRAN, PL/I, Ada </a:t>
            </a:r>
            <a:r>
              <a:rPr lang="en-US" altLang="en-US" sz="2800" dirty="0" smtClean="0">
                <a:latin typeface="+mn-lt"/>
              </a:rPr>
              <a:t>uses parentheses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()</a:t>
            </a:r>
            <a:endParaRPr lang="en-US" altLang="en-US" sz="28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99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sz="2800" dirty="0">
                <a:latin typeface="+mn-lt"/>
              </a:rPr>
              <a:t>- Most others </a:t>
            </a:r>
            <a:r>
              <a:rPr lang="en-US" altLang="en-US" sz="2800" dirty="0" smtClean="0">
                <a:latin typeface="+mn-lt"/>
              </a:rPr>
              <a:t>languages used square brackets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[]</a:t>
            </a:r>
            <a:endParaRPr lang="en-US" altLang="en-US" sz="28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1000" y="990600"/>
            <a:ext cx="8266688" cy="48541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en-US" sz="3600" b="1" dirty="0">
                <a:latin typeface="+mn-lt"/>
              </a:rPr>
              <a:t>Array Subscript Types</a:t>
            </a:r>
            <a:endParaRPr lang="en-US" altLang="en-US" sz="2800" b="1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FORTRAN, C/C++ - </a:t>
            </a: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smtClean="0">
                <a:latin typeface="+mn-lt"/>
              </a:rPr>
              <a:t>only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altLang="en-US" sz="2800" dirty="0" smtClean="0">
              <a:latin typeface="+mn-lt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800" dirty="0"/>
              <a:t>Java - </a:t>
            </a:r>
            <a:r>
              <a:rPr lang="en-US" altLang="en-US" sz="2800" dirty="0">
                <a:solidFill>
                  <a:srgbClr val="FF0000"/>
                </a:solidFill>
              </a:rPr>
              <a:t>integer</a:t>
            </a:r>
            <a:r>
              <a:rPr lang="en-US" altLang="en-US" sz="2800" dirty="0"/>
              <a:t> types only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Pascal -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any ordinal type 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int</a:t>
            </a:r>
            <a:r>
              <a:rPr lang="en-US" altLang="en-US" sz="2800" dirty="0">
                <a:latin typeface="+mn-lt"/>
              </a:rPr>
              <a:t>, </a:t>
            </a:r>
            <a:r>
              <a:rPr lang="en-US" altLang="en-US" sz="2800" dirty="0" err="1">
                <a:latin typeface="+mn-lt"/>
              </a:rPr>
              <a:t>boolean</a:t>
            </a:r>
            <a:r>
              <a:rPr lang="en-US" altLang="en-US" sz="2800" dirty="0">
                <a:latin typeface="+mn-lt"/>
              </a:rPr>
              <a:t>, char, </a:t>
            </a:r>
            <a:r>
              <a:rPr lang="en-US" altLang="en-US" sz="2800" dirty="0" err="1">
                <a:latin typeface="+mn-lt"/>
              </a:rPr>
              <a:t>enum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800" dirty="0">
                <a:latin typeface="+mn-lt"/>
              </a:rPr>
              <a:t>Ada </a:t>
            </a:r>
            <a:r>
              <a:rPr lang="en-US" altLang="en-US" sz="2800" dirty="0" smtClean="0">
                <a:latin typeface="+mn-lt"/>
              </a:rPr>
              <a:t>– typically </a:t>
            </a:r>
            <a:r>
              <a:rPr lang="en-US" altLang="en-US" sz="280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or </a:t>
            </a: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enum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(includes </a:t>
            </a:r>
            <a:r>
              <a:rPr lang="en-US" altLang="en-US" sz="2800" dirty="0" err="1">
                <a:solidFill>
                  <a:srgbClr val="FF0000"/>
                </a:solidFill>
                <a:latin typeface="+mn-lt"/>
              </a:rPr>
              <a:t>boolean</a:t>
            </a:r>
            <a:r>
              <a:rPr lang="en-US" altLang="en-US" sz="2800" dirty="0">
                <a:latin typeface="+mn-lt"/>
              </a:rPr>
              <a:t> and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char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850900" y="844550"/>
            <a:ext cx="2794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Helvetica" panose="020B0604020202020204" pitchFamily="34" charset="0"/>
              </a:rPr>
              <a:t> </a:t>
            </a:r>
            <a:r>
              <a:rPr lang="en-US" altLang="en-US" sz="1800" b="1" i="1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228600"/>
            <a:ext cx="8915400" cy="6548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en-US" sz="3200" b="1" dirty="0">
                <a:latin typeface="+mn-lt"/>
              </a:rPr>
              <a:t>Four Categories of Arrays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3200" b="1" dirty="0">
                <a:latin typeface="+mn-lt"/>
              </a:rPr>
              <a:t/>
            </a:r>
            <a:br>
              <a:rPr lang="en-US" altLang="en-US" sz="3200" b="1" dirty="0">
                <a:latin typeface="+mn-lt"/>
              </a:rPr>
            </a:br>
            <a:r>
              <a:rPr lang="en-US" altLang="en-US" dirty="0">
                <a:latin typeface="+mn-lt"/>
              </a:rPr>
              <a:t>(based on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subscript binding </a:t>
            </a:r>
            <a:r>
              <a:rPr lang="en-US" altLang="en-US" dirty="0">
                <a:latin typeface="+mn-lt"/>
              </a:rPr>
              <a:t>and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storage binding </a:t>
            </a:r>
            <a:r>
              <a:rPr lang="en-US" altLang="en-US" dirty="0">
                <a:latin typeface="+mn-lt"/>
              </a:rPr>
              <a:t>to memory</a:t>
            </a:r>
            <a:r>
              <a:rPr lang="en-US" altLang="en-US" dirty="0" smtClean="0">
                <a:latin typeface="+mn-lt"/>
              </a:rPr>
              <a:t>)</a:t>
            </a:r>
            <a:endParaRPr lang="en-US" altLang="en-US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endParaRPr lang="en-US" altLang="en-US" dirty="0">
              <a:latin typeface="+mn-lt"/>
            </a:endParaRPr>
          </a:p>
          <a:p>
            <a:pPr marL="457200" indent="-457200" algn="ctr">
              <a:lnSpc>
                <a:spcPct val="99000"/>
              </a:lnSpc>
              <a:buFontTx/>
              <a:buAutoNum type="arabicPeriod"/>
              <a:defRPr/>
            </a:pPr>
            <a:r>
              <a:rPr lang="en-US" altLang="en-US" sz="2800" b="1" dirty="0">
                <a:latin typeface="+mn-lt"/>
              </a:rPr>
              <a:t>Static</a:t>
            </a:r>
          </a:p>
          <a:p>
            <a:pPr marL="457200" indent="-457200">
              <a:lnSpc>
                <a:spcPct val="99000"/>
              </a:lnSpc>
              <a:buFontTx/>
              <a:buChar char="-"/>
              <a:defRPr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range of subscripts </a:t>
            </a:r>
            <a:r>
              <a:rPr lang="en-US" altLang="en-US" dirty="0">
                <a:latin typeface="+mn-lt"/>
              </a:rPr>
              <a:t>and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storage bindings are static</a:t>
            </a: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      e.g. FORTRAN 77, some arrays in </a:t>
            </a:r>
            <a:r>
              <a:rPr lang="en-US" altLang="en-US" dirty="0" err="1">
                <a:latin typeface="+mn-lt"/>
              </a:rPr>
              <a:t>Ada</a:t>
            </a:r>
            <a:endParaRPr lang="en-US" altLang="en-US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        </a:t>
            </a: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Advantage: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execution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efficiency </a:t>
            </a:r>
            <a:r>
              <a:rPr lang="en-US" altLang="en-US" dirty="0">
                <a:latin typeface="+mn-lt"/>
              </a:rPr>
              <a:t>(no allocation/</a:t>
            </a:r>
            <a:r>
              <a:rPr lang="en-US" altLang="en-US" dirty="0" err="1">
                <a:latin typeface="+mn-lt"/>
              </a:rPr>
              <a:t>deallocation</a:t>
            </a:r>
            <a:r>
              <a:rPr lang="en-US" altLang="en-US" dirty="0">
                <a:latin typeface="+mn-lt"/>
              </a:rPr>
              <a:t>)</a:t>
            </a:r>
          </a:p>
          <a:p>
            <a:pPr>
              <a:lnSpc>
                <a:spcPct val="99000"/>
              </a:lnSpc>
              <a:defRPr/>
            </a:pPr>
            <a:endParaRPr lang="en-US" altLang="en-US" dirty="0">
              <a:latin typeface="+mn-lt"/>
            </a:endParaRPr>
          </a:p>
          <a:p>
            <a:pPr algn="ctr">
              <a:lnSpc>
                <a:spcPct val="99000"/>
              </a:lnSpc>
              <a:defRPr/>
            </a:pPr>
            <a:r>
              <a:rPr lang="en-US" altLang="en-US" sz="2800" b="1" dirty="0">
                <a:latin typeface="+mn-lt"/>
              </a:rPr>
              <a:t>2. Fixed stack dynamic </a:t>
            </a:r>
          </a:p>
          <a:p>
            <a:pPr marL="342900" indent="-342900">
              <a:lnSpc>
                <a:spcPct val="99000"/>
              </a:lnSpc>
              <a:buFontTx/>
              <a:buChar char="-"/>
              <a:defRPr/>
            </a:pPr>
            <a:r>
              <a:rPr lang="en-US" altLang="en-US" dirty="0" smtClean="0">
                <a:latin typeface="+mn-lt"/>
              </a:rPr>
              <a:t>range </a:t>
            </a:r>
            <a:r>
              <a:rPr lang="en-US" altLang="en-US" dirty="0">
                <a:latin typeface="+mn-lt"/>
              </a:rPr>
              <a:t>of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subscripts</a:t>
            </a:r>
            <a:r>
              <a:rPr lang="en-US" altLang="en-US" dirty="0">
                <a:latin typeface="+mn-lt"/>
              </a:rPr>
              <a:t> is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statically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bound</a:t>
            </a:r>
          </a:p>
          <a:p>
            <a:pPr marL="342900" indent="-342900">
              <a:lnSpc>
                <a:spcPct val="99000"/>
              </a:lnSpc>
              <a:buFontTx/>
              <a:buChar char="-"/>
              <a:defRPr/>
            </a:pPr>
            <a:r>
              <a:rPr lang="en-US" altLang="en-US" dirty="0" smtClean="0">
                <a:latin typeface="+mn-lt"/>
              </a:rPr>
              <a:t>but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storage </a:t>
            </a:r>
            <a:r>
              <a:rPr lang="en-US" altLang="en-US" dirty="0">
                <a:latin typeface="+mn-lt"/>
              </a:rPr>
              <a:t>is bound at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elaboration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time </a:t>
            </a:r>
            <a:r>
              <a:rPr lang="en-US" altLang="en-US" dirty="0">
                <a:latin typeface="+mn-lt"/>
              </a:rPr>
              <a:t>(declaration is first scene)</a:t>
            </a: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        e.g. Pascal locals and,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 locals that are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not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static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        </a:t>
            </a: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Advantage: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space efficiency</a:t>
            </a:r>
          </a:p>
          <a:p>
            <a:pPr>
              <a:lnSpc>
                <a:spcPct val="99000"/>
              </a:lnSpc>
              <a:defRPr/>
            </a:pPr>
            <a:endParaRPr lang="en-US" alt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850900" y="2336800"/>
            <a:ext cx="758031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2400" y="80963"/>
            <a:ext cx="8991600" cy="58246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47625" tIns="19050" rIns="47625" bIns="19050"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latin typeface="+mn-lt"/>
              </a:rPr>
              <a:t>3. Stack-dynamic </a:t>
            </a:r>
          </a:p>
          <a:p>
            <a:pPr>
              <a:buFontTx/>
              <a:buChar char="-"/>
              <a:defRPr/>
            </a:pP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 Subscript range </a:t>
            </a:r>
            <a:r>
              <a:rPr lang="en-US" altLang="en-US" sz="2800" dirty="0">
                <a:latin typeface="+mn-lt"/>
              </a:rPr>
              <a:t>and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storage </a:t>
            </a:r>
            <a:r>
              <a:rPr lang="en-US" altLang="en-US" sz="2800" dirty="0">
                <a:latin typeface="+mn-lt"/>
              </a:rPr>
              <a:t>are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dynamic</a:t>
            </a:r>
            <a:r>
              <a:rPr lang="en-US" altLang="en-US" sz="2800" dirty="0" smtClean="0">
                <a:latin typeface="+mn-lt"/>
              </a:rPr>
              <a:t> </a:t>
            </a:r>
          </a:p>
          <a:p>
            <a:pPr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 smtClean="0">
                <a:latin typeface="+mn-lt"/>
              </a:rPr>
              <a:t>but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fixed </a:t>
            </a:r>
            <a:r>
              <a:rPr lang="en-US" altLang="en-US" sz="2800" dirty="0">
                <a:latin typeface="+mn-lt"/>
              </a:rPr>
              <a:t>from then on for the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variable’s lifetime</a:t>
            </a:r>
            <a:br>
              <a:rPr lang="en-US" altLang="en-US" sz="2800" dirty="0">
                <a:solidFill>
                  <a:srgbClr val="FF0000"/>
                </a:solidFill>
                <a:latin typeface="+mn-lt"/>
              </a:rPr>
            </a:br>
            <a:endParaRPr lang="en-US" altLang="en-US" sz="2800" dirty="0">
              <a:solidFill>
                <a:srgbClr val="FF0000"/>
              </a:solidFill>
              <a:latin typeface="+mn-lt"/>
            </a:endParaRPr>
          </a:p>
          <a:p>
            <a:pPr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 e.g.  </a:t>
            </a:r>
            <a:r>
              <a:rPr lang="en-US" altLang="en-US" sz="2800" dirty="0" err="1">
                <a:latin typeface="+mn-lt"/>
              </a:rPr>
              <a:t>Ada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declare</a:t>
            </a:r>
            <a:r>
              <a:rPr lang="en-US" altLang="en-US" sz="2800" dirty="0">
                <a:latin typeface="+mn-lt"/>
              </a:rPr>
              <a:t> blocks</a:t>
            </a:r>
          </a:p>
          <a:p>
            <a:pPr>
              <a:defRPr/>
            </a:pPr>
            <a:r>
              <a:rPr lang="en-US" altLang="en-US" sz="2800" dirty="0">
                <a:latin typeface="+mn-lt"/>
              </a:rPr>
              <a:t>     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declare </a:t>
            </a:r>
          </a:p>
          <a:p>
            <a:pPr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    STUFF : array (1..N) of FLOAT;</a:t>
            </a:r>
          </a:p>
          <a:p>
            <a:pPr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        begin</a:t>
            </a:r>
          </a:p>
          <a:p>
            <a:pPr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        ...</a:t>
            </a:r>
          </a:p>
          <a:p>
            <a:pPr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        end;</a:t>
            </a:r>
            <a:endParaRPr lang="en-US" alt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en-US" sz="2800" dirty="0">
                <a:latin typeface="+mn-lt"/>
              </a:rPr>
              <a:t>Advantage: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flexibility </a:t>
            </a:r>
            <a:endParaRPr lang="en-US" altLang="en-US" sz="2800" dirty="0" smtClean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altLang="en-US" sz="2800" dirty="0" smtClean="0">
                <a:latin typeface="+mn-lt"/>
              </a:rPr>
              <a:t>- </a:t>
            </a:r>
            <a:r>
              <a:rPr lang="en-US" altLang="en-US" sz="2800" dirty="0">
                <a:latin typeface="+mn-lt"/>
              </a:rPr>
              <a:t>size need not be </a:t>
            </a:r>
            <a:r>
              <a:rPr lang="en-US" altLang="en-US" sz="2800" dirty="0" smtClean="0">
                <a:latin typeface="+mn-lt"/>
              </a:rPr>
              <a:t>known until </a:t>
            </a:r>
            <a:r>
              <a:rPr lang="en-US" altLang="en-US" sz="2800" dirty="0">
                <a:latin typeface="+mn-lt"/>
              </a:rPr>
              <a:t>the array is about to be used</a:t>
            </a:r>
          </a:p>
          <a:p>
            <a:pPr>
              <a:defRPr/>
            </a:pP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50900" y="2336800"/>
            <a:ext cx="758031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600" y="304800"/>
            <a:ext cx="8915400" cy="58246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47625" tIns="19050" rIns="47625" bIns="19050"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latin typeface="+mn-lt"/>
              </a:rPr>
              <a:t>4. Heap-dynamic</a:t>
            </a:r>
          </a:p>
          <a:p>
            <a:pPr algn="ctr">
              <a:defRPr/>
            </a:pPr>
            <a:endParaRPr lang="en-US" altLang="en-US" sz="2800" b="1" dirty="0">
              <a:latin typeface="+mn-lt"/>
            </a:endParaRPr>
          </a:p>
          <a:p>
            <a:pPr>
              <a:defRPr/>
            </a:pPr>
            <a:r>
              <a:rPr lang="en-US" altLang="en-US" dirty="0">
                <a:latin typeface="+mn-lt"/>
              </a:rPr>
              <a:t>-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subscript range </a:t>
            </a:r>
            <a:r>
              <a:rPr lang="en-US" altLang="en-US" dirty="0">
                <a:latin typeface="+mn-lt"/>
              </a:rPr>
              <a:t>and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storage bindings </a:t>
            </a:r>
            <a:r>
              <a:rPr lang="en-US" altLang="en-US" dirty="0">
                <a:latin typeface="+mn-lt"/>
              </a:rPr>
              <a:t>are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dynamic </a:t>
            </a:r>
            <a:r>
              <a:rPr lang="en-US" altLang="en-US" dirty="0">
                <a:latin typeface="+mn-lt"/>
              </a:rPr>
              <a:t>and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not fixed 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dirty="0">
                <a:latin typeface="+mn-lt"/>
              </a:rPr>
              <a:t>e.g. (FORTRAN 90)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INTEGER, ALLOCATABLE, ARRAY (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:,: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 :: MAT</a:t>
            </a: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    </a:t>
            </a:r>
            <a:r>
              <a:rPr lang="en-US" altLang="en-US" dirty="0">
                <a:latin typeface="+mn-lt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Declares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MAT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to be a dynamic 2-d array</a:t>
            </a:r>
            <a:r>
              <a:rPr lang="en-US" altLang="en-US" dirty="0">
                <a:latin typeface="+mn-lt"/>
              </a:rPr>
              <a:t>)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ALLOCATE (MAT (10, NUMBER_OF_COLS))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       (Allocates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MAT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to 10 rows and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NUMBER_OF_COLS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columns)</a:t>
            </a:r>
            <a:endParaRPr lang="en-US" altLang="en-US" sz="2000" dirty="0">
              <a:latin typeface="+mn-lt"/>
            </a:endParaRPr>
          </a:p>
          <a:p>
            <a:pPr>
              <a:defRPr/>
            </a:pPr>
            <a:r>
              <a:rPr lang="en-US" altLang="en-US" sz="2000" dirty="0">
                <a:latin typeface="+mn-lt"/>
              </a:rPr>
              <a:t>     </a:t>
            </a:r>
          </a:p>
          <a:p>
            <a:pPr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DEALLOCATE MAT </a:t>
            </a:r>
            <a:r>
              <a:rPr lang="en-US" altLang="en-US" dirty="0">
                <a:latin typeface="+mn-lt"/>
              </a:rPr>
              <a:t>(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Deallocates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MAT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’s storage</a:t>
            </a:r>
            <a:r>
              <a:rPr lang="en-US" altLang="en-US" dirty="0">
                <a:latin typeface="+mn-lt"/>
              </a:rPr>
              <a:t>)   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>
              <a:buFontTx/>
              <a:buChar char="-"/>
              <a:defRPr/>
            </a:pPr>
            <a:r>
              <a:rPr lang="en-US" altLang="en-US" dirty="0">
                <a:latin typeface="+mn-lt"/>
              </a:rPr>
              <a:t> In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APL &amp; Perl</a:t>
            </a:r>
            <a:r>
              <a:rPr lang="en-US" altLang="en-US" dirty="0">
                <a:latin typeface="+mn-lt"/>
              </a:rPr>
              <a:t>, arrays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grow and shrink as needed</a:t>
            </a:r>
          </a:p>
          <a:p>
            <a:pPr>
              <a:buFontTx/>
              <a:buChar char="-"/>
              <a:defRPr/>
            </a:pPr>
            <a:r>
              <a:rPr lang="en-US" altLang="en-US" dirty="0">
                <a:latin typeface="+mn-lt"/>
              </a:rPr>
              <a:t> In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Java</a:t>
            </a:r>
            <a:r>
              <a:rPr lang="en-US" altLang="en-US" dirty="0">
                <a:latin typeface="+mn-lt"/>
              </a:rPr>
              <a:t>, all arrays are objects (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heap-dynamic, auto garbage collection</a:t>
            </a:r>
            <a:r>
              <a:rPr lang="en-US" altLang="en-US" dirty="0" smtClean="0">
                <a:latin typeface="+mn-lt"/>
              </a:rPr>
              <a:t>)</a:t>
            </a:r>
            <a:endParaRPr lang="en-US" alt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" y="798513"/>
            <a:ext cx="8991600" cy="40231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en-US" sz="3200" b="1" dirty="0">
                <a:latin typeface="+mn-lt"/>
              </a:rPr>
              <a:t>Number of subscripts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latin typeface="+mn-lt"/>
              </a:rPr>
              <a:t> - FORTRAN I allowed up to three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latin typeface="+mn-lt"/>
              </a:rPr>
              <a:t> - FORTRAN 77 allows up to seven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latin typeface="+mn-lt"/>
              </a:rPr>
              <a:t> - C/C++, and Java allow just one, </a:t>
            </a:r>
            <a:r>
              <a:rPr lang="en-US" altLang="en-US" sz="2800" dirty="0" smtClean="0">
                <a:latin typeface="+mn-lt"/>
              </a:rPr>
              <a:t/>
            </a:r>
            <a:br>
              <a:rPr lang="en-US" altLang="en-US" sz="2800" dirty="0" smtClean="0">
                <a:latin typeface="+mn-lt"/>
              </a:rPr>
            </a:br>
            <a:r>
              <a:rPr lang="en-US" altLang="en-US" sz="2800" dirty="0" smtClean="0">
                <a:latin typeface="+mn-lt"/>
              </a:rPr>
              <a:t>       but its elements </a:t>
            </a:r>
            <a:r>
              <a:rPr lang="en-US" altLang="en-US" sz="2800" dirty="0">
                <a:latin typeface="+mn-lt"/>
              </a:rPr>
              <a:t>can </a:t>
            </a:r>
            <a:r>
              <a:rPr lang="en-US" altLang="en-US" sz="2800" dirty="0" smtClean="0">
                <a:latin typeface="+mn-lt"/>
              </a:rPr>
              <a:t>be another array e.g. </a:t>
            </a:r>
            <a:r>
              <a:rPr lang="en-US" altLang="en-US" sz="2800" dirty="0" err="1" smtClean="0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 Array[2][3];</a:t>
            </a:r>
            <a:endParaRPr lang="en-US" altLang="en-US" sz="28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90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latin typeface="+mn-lt"/>
              </a:rPr>
              <a:t> - Others - no limit</a:t>
            </a:r>
            <a:endParaRPr lang="en-US" altLang="en-US" sz="32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6793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en-US" sz="2800" b="1" dirty="0">
                <a:latin typeface="+mn-lt"/>
              </a:rPr>
              <a:t>Array Initialization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>
                <a:latin typeface="+mn-lt"/>
              </a:rPr>
              <a:t>Usually </a:t>
            </a:r>
            <a:r>
              <a:rPr lang="en-US" altLang="en-US" dirty="0">
                <a:latin typeface="+mn-lt"/>
              </a:rPr>
              <a:t>just a list of values that are put in the array in the order in which the array elements are stored in </a:t>
            </a:r>
            <a:r>
              <a:rPr lang="en-US" altLang="en-US" dirty="0" smtClean="0">
                <a:latin typeface="+mn-lt"/>
              </a:rPr>
              <a:t>memory.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Any mechanism for assigning bulk values in an array after initialization other than loop?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+mn-lt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en-US" sz="2800" b="1" dirty="0">
                <a:latin typeface="+mn-lt"/>
              </a:rPr>
              <a:t>Examples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1. FORTRAN - uses the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DATA statement, </a:t>
            </a:r>
            <a:br>
              <a:rPr lang="en-US" altLang="en-US" dirty="0">
                <a:solidFill>
                  <a:srgbClr val="FF0000"/>
                </a:solidFill>
                <a:latin typeface="+mn-lt"/>
              </a:rPr>
            </a:br>
            <a:r>
              <a:rPr lang="en-US" altLang="en-US" dirty="0">
                <a:latin typeface="+mn-lt"/>
              </a:rPr>
              <a:t>     or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put the values in / ... /</a:t>
            </a:r>
            <a:r>
              <a:rPr lang="en-US" altLang="en-US" dirty="0">
                <a:latin typeface="+mn-lt"/>
              </a:rPr>
              <a:t> on the </a:t>
            </a:r>
            <a:r>
              <a:rPr lang="en-US" altLang="en-US" dirty="0" smtClean="0">
                <a:latin typeface="+mn-lt"/>
              </a:rPr>
              <a:t>declaration time.</a:t>
            </a: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    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2. C and C++ - put the values in braces; let compiler count them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	e.g.      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stuff [] = {2, 4, 6, 8};</a:t>
            </a:r>
            <a:endParaRPr lang="en-US" alt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  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3. </a:t>
            </a:r>
            <a:r>
              <a:rPr lang="en-US" altLang="en-US" dirty="0" err="1">
                <a:latin typeface="+mn-lt"/>
              </a:rPr>
              <a:t>Ada</a:t>
            </a:r>
            <a:r>
              <a:rPr lang="en-US" altLang="en-US" dirty="0">
                <a:latin typeface="+mn-lt"/>
              </a:rPr>
              <a:t> -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positions for the values can be specified </a:t>
            </a:r>
            <a:r>
              <a:rPr lang="en-US" altLang="en-US" dirty="0">
                <a:latin typeface="+mn-lt"/>
              </a:rPr>
              <a:t> e.g.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SCORE : array (1..14, 1..2) := (1 =&gt; (24, 10), 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  				2 =&gt; (10, 7),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    			3 =&gt;(12, 30), others =&gt; (0, 0));  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4.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Pascal and Modula-2 do not allow array 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28600" y="609600"/>
            <a:ext cx="8350250" cy="5241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en-US" sz="2800" b="1" dirty="0">
                <a:latin typeface="+mn-lt"/>
              </a:rPr>
              <a:t>Array Operations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b="1" dirty="0">
              <a:latin typeface="+mn-lt"/>
            </a:endParaRPr>
          </a:p>
          <a:p>
            <a:pPr marL="457200" indent="-457200" algn="ctr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800" b="1" dirty="0" err="1">
                <a:latin typeface="+mn-lt"/>
              </a:rPr>
              <a:t>Ada</a:t>
            </a:r>
            <a:endParaRPr lang="en-US" altLang="en-US" sz="2800" b="1" dirty="0">
              <a:latin typeface="+mn-lt"/>
            </a:endParaRP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altLang="en-US" dirty="0">
              <a:latin typeface="+mn-lt"/>
            </a:endParaRP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-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Assignment</a:t>
            </a:r>
            <a:r>
              <a:rPr lang="en-US" altLang="en-US" dirty="0">
                <a:latin typeface="+mn-lt"/>
              </a:rPr>
              <a:t>; RHS can be an aggregate constant or an array name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Concatenation</a:t>
            </a:r>
            <a:r>
              <a:rPr lang="en-US" altLang="en-US" dirty="0">
                <a:latin typeface="+mn-lt"/>
              </a:rPr>
              <a:t>; for all single-dimensioned arrays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Relational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operators </a:t>
            </a:r>
            <a:r>
              <a:rPr lang="en-US" altLang="en-US" dirty="0">
                <a:latin typeface="+mn-lt"/>
              </a:rPr>
              <a:t>(= and /= only)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+mn-lt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en-US" b="1" dirty="0">
                <a:latin typeface="+mn-lt"/>
              </a:rPr>
              <a:t>2. FORTRAN 90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+mn-lt"/>
              </a:rPr>
              <a:t>Intrinsics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(subprograms)</a:t>
            </a:r>
            <a:r>
              <a:rPr lang="en-US" altLang="en-US" dirty="0">
                <a:latin typeface="+mn-lt"/>
              </a:rPr>
              <a:t> for a wide variety of array operations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    (e.g.,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matrix multiplication</a:t>
            </a:r>
            <a:r>
              <a:rPr lang="en-US" altLang="en-US" dirty="0">
                <a:latin typeface="+mn-lt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vector dot product</a:t>
            </a:r>
            <a:r>
              <a:rPr lang="en-US" altLang="en-US" dirty="0">
                <a:latin typeface="+mn-lt"/>
              </a:rPr>
              <a:t>)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28600" y="533400"/>
            <a:ext cx="8350250" cy="516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en-US" sz="3600" b="1" dirty="0">
                <a:latin typeface="+mn-lt"/>
              </a:rPr>
              <a:t>Slices</a:t>
            </a:r>
          </a:p>
          <a:p>
            <a:pPr algn="ctr">
              <a:lnSpc>
                <a:spcPct val="90000"/>
              </a:lnSpc>
              <a:defRPr/>
            </a:pPr>
            <a:endParaRPr lang="en-US" altLang="en-US" sz="3600" b="1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A slice is some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substructure of an array</a:t>
            </a:r>
            <a:r>
              <a:rPr lang="en-US" altLang="en-US" dirty="0">
                <a:latin typeface="+mn-lt"/>
              </a:rPr>
              <a:t>; </a:t>
            </a:r>
            <a:r>
              <a:rPr lang="en-US" altLang="en-US" dirty="0" smtClean="0">
                <a:latin typeface="+mn-lt"/>
              </a:rPr>
              <a:t/>
            </a:r>
            <a:br>
              <a:rPr lang="en-US" altLang="en-US" dirty="0" smtClean="0">
                <a:latin typeface="+mn-lt"/>
              </a:rPr>
            </a:br>
            <a:r>
              <a:rPr lang="en-US" altLang="en-US" dirty="0" smtClean="0">
                <a:latin typeface="+mn-lt"/>
              </a:rPr>
              <a:t>     nothing </a:t>
            </a:r>
            <a:r>
              <a:rPr lang="en-US" altLang="en-US" dirty="0">
                <a:latin typeface="+mn-lt"/>
              </a:rPr>
              <a:t>more than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 referencing mechanism</a:t>
            </a:r>
          </a:p>
          <a:p>
            <a:pPr>
              <a:lnSpc>
                <a:spcPct val="99000"/>
              </a:lnSpc>
              <a:defRPr/>
            </a:pPr>
            <a:endParaRPr lang="en-US" altLang="en-US" dirty="0">
              <a:latin typeface="+mn-lt"/>
            </a:endParaRPr>
          </a:p>
          <a:p>
            <a:pPr algn="ctr">
              <a:lnSpc>
                <a:spcPct val="99000"/>
              </a:lnSpc>
              <a:defRPr/>
            </a:pPr>
            <a:r>
              <a:rPr lang="en-US" altLang="en-US" sz="2800" b="1" dirty="0">
                <a:latin typeface="+mn-lt"/>
              </a:rPr>
              <a:t>Examples</a:t>
            </a:r>
            <a:endParaRPr lang="en-US" altLang="en-US" b="1" dirty="0">
              <a:latin typeface="+mn-lt"/>
            </a:endParaRPr>
          </a:p>
          <a:p>
            <a:pPr marL="457200" indent="-457200">
              <a:lnSpc>
                <a:spcPct val="99000"/>
              </a:lnSpc>
              <a:buFontTx/>
              <a:buAutoNum type="arabicPeriod"/>
              <a:defRPr/>
            </a:pPr>
            <a:r>
              <a:rPr lang="en-US" altLang="en-US" dirty="0">
                <a:latin typeface="+mn-lt"/>
              </a:rPr>
              <a:t>FORTRAN 90</a:t>
            </a:r>
          </a:p>
          <a:p>
            <a:pPr marL="457200" indent="-457200">
              <a:lnSpc>
                <a:spcPct val="99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INTEGER MAT (1 : 4, 1 : 4)</a:t>
            </a:r>
          </a:p>
          <a:p>
            <a:pPr>
              <a:lnSpc>
                <a:spcPct val="99000"/>
              </a:lnSpc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MAT(1 : 4, 1)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the first column</a:t>
            </a:r>
          </a:p>
          <a:p>
            <a:pPr>
              <a:lnSpc>
                <a:spcPct val="99000"/>
              </a:lnSpc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MAT(2, 1 : 4)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 the second row</a:t>
            </a:r>
          </a:p>
          <a:p>
            <a:pPr>
              <a:lnSpc>
                <a:spcPct val="99000"/>
              </a:lnSpc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2. </a:t>
            </a:r>
            <a:r>
              <a:rPr lang="en-US" altLang="en-US" dirty="0" err="1">
                <a:latin typeface="+mn-lt"/>
              </a:rPr>
              <a:t>Ada</a:t>
            </a:r>
            <a:r>
              <a:rPr lang="en-US" altLang="en-US" dirty="0">
                <a:latin typeface="+mn-lt"/>
              </a:rPr>
              <a:t> – One-D arrays only</a:t>
            </a: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        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LIST(4..10)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952500" y="1306513"/>
            <a:ext cx="1270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5407025"/>
            <a:ext cx="8839200" cy="776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7625" tIns="19050" rIns="47625" bIns="19050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altLang="en-US" dirty="0">
                <a:latin typeface="+mn-lt"/>
              </a:rPr>
              <a:t>What is the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syntax </a:t>
            </a:r>
            <a:r>
              <a:rPr lang="en-US" altLang="en-US" dirty="0">
                <a:latin typeface="+mn-lt"/>
              </a:rPr>
              <a:t>of references to variables?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dirty="0">
                <a:latin typeface="+mn-lt"/>
              </a:rPr>
              <a:t>What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operations </a:t>
            </a:r>
            <a:r>
              <a:rPr lang="en-US" altLang="en-US" dirty="0">
                <a:latin typeface="+mn-lt"/>
              </a:rPr>
              <a:t>are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defined </a:t>
            </a:r>
            <a:r>
              <a:rPr lang="en-US" altLang="en-US" dirty="0">
                <a:latin typeface="+mn-lt"/>
              </a:rPr>
              <a:t>and how are they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specified</a:t>
            </a:r>
            <a:r>
              <a:rPr lang="en-US" altLang="en-US" dirty="0">
                <a:latin typeface="+mn-lt"/>
              </a:rPr>
              <a:t>?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419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600" b="1" dirty="0" smtClean="0"/>
              <a:t>Design Issues for All Data Types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457200"/>
            <a:ext cx="8763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3600" b="1" dirty="0" smtClean="0">
                <a:latin typeface="+mn-lt"/>
              </a:rPr>
              <a:t>PL Data Types Background</a:t>
            </a:r>
            <a:endParaRPr lang="en-US" altLang="en-US" sz="3600" b="1" dirty="0">
              <a:latin typeface="+mn-lt"/>
            </a:endParaRPr>
          </a:p>
          <a:p>
            <a:pPr algn="ctr">
              <a:defRPr/>
            </a:pPr>
            <a:endParaRPr lang="en-US" altLang="en-US" b="1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dirty="0">
                <a:latin typeface="+mn-lt"/>
              </a:rPr>
              <a:t>Programs produce results by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manipulating data</a:t>
            </a:r>
            <a:r>
              <a:rPr lang="en-US" altLang="en-US" dirty="0">
                <a:latin typeface="+mn-lt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dirty="0">
                <a:latin typeface="+mn-lt"/>
              </a:rPr>
              <a:t>What are the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data types and structures </a:t>
            </a:r>
            <a:r>
              <a:rPr lang="en-US" altLang="en-US" dirty="0">
                <a:latin typeface="+mn-lt"/>
              </a:rPr>
              <a:t>to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include </a:t>
            </a:r>
            <a:r>
              <a:rPr lang="en-US" altLang="en-US" dirty="0">
                <a:latin typeface="+mn-lt"/>
              </a:rPr>
              <a:t>in a language?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en-US" dirty="0">
                <a:latin typeface="+mn-lt"/>
              </a:rPr>
              <a:t>How well these data types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model the real world</a:t>
            </a:r>
            <a:r>
              <a:rPr lang="en-US" altLang="en-US" dirty="0">
                <a:latin typeface="+mn-lt"/>
              </a:rPr>
              <a:t>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743200"/>
            <a:ext cx="8153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/>
              <a:t>Abstract Data 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Use of type is separate from its representation and set of operations on values of that type.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48" grpId="0"/>
      <p:bldP spid="7" grpId="0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8382000" cy="6610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99000"/>
              </a:lnSpc>
              <a:defRPr/>
            </a:pPr>
            <a:r>
              <a:rPr lang="en-US" altLang="en-US" sz="3600" b="1" dirty="0">
                <a:latin typeface="+mn-lt"/>
              </a:rPr>
              <a:t> Implementation of Arrays</a:t>
            </a:r>
          </a:p>
          <a:p>
            <a:pPr>
              <a:lnSpc>
                <a:spcPct val="99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sz="2800" dirty="0">
                <a:latin typeface="+mn-lt"/>
              </a:rPr>
              <a:t> - Access function maps subscript expressions to an address in the </a:t>
            </a:r>
            <a:r>
              <a:rPr lang="en-US" altLang="en-US" sz="2800" dirty="0" smtClean="0">
                <a:latin typeface="+mn-lt"/>
              </a:rPr>
              <a:t>array.</a:t>
            </a:r>
            <a:endParaRPr lang="en-US" altLang="en-US" sz="2800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endParaRPr lang="en-US" altLang="en-US" sz="2800" dirty="0" smtClean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sz="2800" dirty="0" smtClean="0">
                <a:latin typeface="+mn-lt"/>
              </a:rPr>
              <a:t>Two Approaches</a:t>
            </a:r>
            <a:endParaRPr lang="en-US" altLang="en-US" sz="2800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sz="2800" dirty="0">
                <a:latin typeface="+mn-lt"/>
              </a:rPr>
              <a:t> -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Row major </a:t>
            </a:r>
            <a:r>
              <a:rPr lang="en-US" altLang="en-US" sz="2800" dirty="0">
                <a:latin typeface="+mn-lt"/>
              </a:rPr>
              <a:t>(storage by rows) </a:t>
            </a:r>
            <a:r>
              <a:rPr lang="en-US" altLang="en-US" sz="2800" dirty="0" smtClean="0">
                <a:latin typeface="+mn-lt"/>
              </a:rPr>
              <a:t>vs. </a:t>
            </a:r>
            <a:br>
              <a:rPr lang="en-US" altLang="en-US" sz="2800" dirty="0" smtClean="0">
                <a:latin typeface="+mn-lt"/>
              </a:rPr>
            </a:b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column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major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order </a:t>
            </a:r>
            <a:r>
              <a:rPr lang="en-US" altLang="en-US" sz="2800" dirty="0" smtClean="0">
                <a:latin typeface="+mn-lt"/>
              </a:rPr>
              <a:t>(</a:t>
            </a:r>
            <a:r>
              <a:rPr lang="en-US" altLang="en-US" sz="2800" dirty="0">
                <a:latin typeface="+mn-lt"/>
              </a:rPr>
              <a:t>storage by columns</a:t>
            </a:r>
            <a:r>
              <a:rPr lang="en-US" altLang="en-US" sz="2800" dirty="0" smtClean="0">
                <a:latin typeface="+mn-lt"/>
              </a:rPr>
              <a:t>)</a:t>
            </a:r>
          </a:p>
          <a:p>
            <a:pPr>
              <a:lnSpc>
                <a:spcPct val="99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sz="2800" dirty="0" smtClean="0">
                <a:latin typeface="+mn-lt"/>
              </a:rPr>
              <a:t>What is affected if you access </a:t>
            </a:r>
            <a:br>
              <a:rPr lang="en-US" altLang="en-US" sz="2800" dirty="0" smtClean="0">
                <a:latin typeface="+mn-lt"/>
              </a:rPr>
            </a:br>
            <a:r>
              <a:rPr lang="en-US" altLang="en-US" sz="2800" dirty="0" smtClean="0">
                <a:latin typeface="+mn-lt"/>
              </a:rPr>
              <a:t>a row major array with </a:t>
            </a:r>
            <a:br>
              <a:rPr lang="en-US" altLang="en-US" sz="2800" dirty="0" smtClean="0">
                <a:latin typeface="+mn-lt"/>
              </a:rPr>
            </a:br>
            <a:r>
              <a:rPr lang="en-US" altLang="en-US" sz="2800" dirty="0" smtClean="0">
                <a:latin typeface="+mn-lt"/>
              </a:rPr>
              <a:t>a column major approach? </a:t>
            </a:r>
            <a:br>
              <a:rPr lang="en-US" altLang="en-US" sz="2800" dirty="0" smtClean="0">
                <a:latin typeface="+mn-lt"/>
              </a:rPr>
            </a:br>
            <a:r>
              <a:rPr lang="en-US" altLang="en-US" sz="2800" dirty="0" smtClean="0">
                <a:latin typeface="+mn-lt"/>
              </a:rPr>
              <a:t>Or vice versa?</a:t>
            </a:r>
            <a:endParaRPr lang="en-US" altLang="en-US" sz="2800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endParaRPr lang="en-US" altLang="en-US" sz="2800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sz="2800" dirty="0">
                <a:latin typeface="+mn-lt"/>
              </a:rPr>
              <a:t>- Subscript </a:t>
            </a:r>
            <a:r>
              <a:rPr lang="en-US" altLang="en-US" sz="2800" dirty="0" smtClean="0">
                <a:latin typeface="+mn-lt"/>
              </a:rPr>
              <a:t>Checking</a:t>
            </a:r>
            <a:endParaRPr lang="en-US" altLang="en-US" sz="3600" dirty="0">
              <a:latin typeface="+mn-lt"/>
            </a:endParaRPr>
          </a:p>
        </p:txBody>
      </p:sp>
      <p:pic>
        <p:nvPicPr>
          <p:cNvPr id="2054" name="Picture 6" descr="http://icarus.cs.weber.edu/~dab/cs1410/textbook/7.Arrays/images/rowmaj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25115"/>
            <a:ext cx="4259653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372600" cy="6549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99000"/>
              </a:lnSpc>
              <a:defRPr/>
            </a:pPr>
            <a:r>
              <a:rPr lang="en-US" altLang="en-US" sz="3600" b="1" dirty="0">
                <a:latin typeface="+mn-lt"/>
              </a:rPr>
              <a:t>Associative </a:t>
            </a:r>
            <a:r>
              <a:rPr lang="en-US" altLang="en-US" sz="3600" b="1" dirty="0" smtClean="0">
                <a:latin typeface="+mn-lt"/>
              </a:rPr>
              <a:t>Arrays (Maps)</a:t>
            </a:r>
            <a:endParaRPr lang="en-US" altLang="en-US" sz="3200" b="1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An associative </a:t>
            </a:r>
            <a:r>
              <a:rPr lang="en-US" altLang="en-US" dirty="0" smtClean="0">
                <a:latin typeface="+mn-lt"/>
              </a:rPr>
              <a:t>array is </a:t>
            </a:r>
            <a:r>
              <a:rPr lang="en-US" altLang="en-US" dirty="0">
                <a:latin typeface="+mn-lt"/>
              </a:rPr>
              <a:t>an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unordered collection of data </a:t>
            </a:r>
            <a:r>
              <a:rPr lang="en-US" altLang="en-US" dirty="0">
                <a:latin typeface="+mn-lt"/>
              </a:rPr>
              <a:t>elements that are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indexed by </a:t>
            </a:r>
            <a:r>
              <a:rPr lang="en-US" altLang="en-US" dirty="0">
                <a:latin typeface="+mn-lt"/>
              </a:rPr>
              <a:t>an equal number of values called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keys</a:t>
            </a:r>
            <a:r>
              <a:rPr lang="en-US" altLang="en-US" dirty="0" smtClean="0">
                <a:latin typeface="+mn-lt"/>
              </a:rPr>
              <a:t>. (Key, Value pair).</a:t>
            </a:r>
          </a:p>
          <a:p>
            <a:pPr>
              <a:lnSpc>
                <a:spcPct val="99000"/>
              </a:lnSpc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Something like 2 d array, one have data other have keys for indexing.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99000"/>
              </a:lnSpc>
              <a:defRPr/>
            </a:pPr>
            <a:endParaRPr lang="en-US" altLang="en-US" dirty="0" smtClean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dirty="0" smtClean="0">
                <a:latin typeface="+mn-lt"/>
              </a:rPr>
              <a:t>Typically found in modern scripting languages like Python, Perl, Ruby</a:t>
            </a:r>
          </a:p>
          <a:p>
            <a:pPr>
              <a:lnSpc>
                <a:spcPct val="99000"/>
              </a:lnSpc>
              <a:defRPr/>
            </a:pPr>
            <a:r>
              <a:rPr lang="en-US" altLang="en-US" dirty="0" smtClean="0">
                <a:latin typeface="+mn-lt"/>
              </a:rPr>
              <a:t>Example:</a:t>
            </a:r>
          </a:p>
          <a:p>
            <a:pPr>
              <a:lnSpc>
                <a:spcPct val="99000"/>
              </a:lnSpc>
              <a:defRPr/>
            </a:pP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{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"Pride and Prejudice": "Alice",</a:t>
            </a: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    "Wuthering Heights": "Alice",</a:t>
            </a: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    "Great Expectations": "John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"}</a:t>
            </a:r>
          </a:p>
          <a:p>
            <a:pPr>
              <a:lnSpc>
                <a:spcPct val="99000"/>
              </a:lnSpc>
              <a:defRPr/>
            </a:pPr>
            <a:endParaRPr lang="en-US" altLang="en-US" dirty="0">
              <a:latin typeface="+mn-lt"/>
            </a:endParaRPr>
          </a:p>
          <a:p>
            <a:pPr algn="ctr">
              <a:lnSpc>
                <a:spcPct val="99000"/>
              </a:lnSpc>
              <a:defRPr/>
            </a:pPr>
            <a:r>
              <a:rPr lang="en-US" altLang="en-US" sz="2800" b="1" dirty="0">
                <a:latin typeface="+mn-lt"/>
              </a:rPr>
              <a:t>Design Issues</a:t>
            </a:r>
          </a:p>
          <a:p>
            <a:pPr>
              <a:lnSpc>
                <a:spcPct val="99000"/>
              </a:lnSpc>
              <a:buFontTx/>
              <a:buChar char="-"/>
              <a:defRPr/>
            </a:pPr>
            <a:endParaRPr lang="en-US" altLang="en-US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1. What is the form of references to elements</a:t>
            </a:r>
            <a:r>
              <a:rPr lang="en-US" altLang="en-US" dirty="0" smtClean="0">
                <a:latin typeface="+mn-lt"/>
              </a:rPr>
              <a:t>?</a:t>
            </a:r>
            <a:endParaRPr lang="en-US" altLang="en-US" dirty="0">
              <a:latin typeface="+mn-lt"/>
            </a:endParaRPr>
          </a:p>
          <a:p>
            <a:pPr>
              <a:lnSpc>
                <a:spcPct val="99000"/>
              </a:lnSpc>
              <a:defRPr/>
            </a:pPr>
            <a:r>
              <a:rPr lang="en-US" altLang="en-US" dirty="0">
                <a:latin typeface="+mn-lt"/>
              </a:rPr>
              <a:t>2. Is the size </a:t>
            </a:r>
            <a:r>
              <a:rPr lang="en-US" altLang="en-US" dirty="0" smtClean="0">
                <a:latin typeface="+mn-lt"/>
              </a:rPr>
              <a:t>of array static </a:t>
            </a:r>
            <a:r>
              <a:rPr lang="en-US" altLang="en-US" dirty="0">
                <a:latin typeface="+mn-lt"/>
              </a:rPr>
              <a:t>or dynamic?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Associateive</a:t>
            </a:r>
            <a:r>
              <a:rPr lang="en-US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Arrays </a:t>
            </a:r>
            <a:br>
              <a:rPr lang="en-US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and Operations in Perl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876800"/>
          </a:xfrm>
        </p:spPr>
        <p:txBody>
          <a:bodyPr/>
          <a:lstStyle/>
          <a:p>
            <a:pPr eaLnBrk="1" hangingPunct="1">
              <a:lnSpc>
                <a:spcPct val="99000"/>
              </a:lnSpc>
              <a:spcBef>
                <a:spcPct val="0"/>
              </a:spcBef>
              <a:buFontTx/>
              <a:buNone/>
              <a:defRPr/>
            </a:pPr>
            <a:r>
              <a:rPr lang="en-US" sz="2800" dirty="0" smtClean="0"/>
              <a:t>- </a:t>
            </a:r>
            <a:r>
              <a:rPr lang="en-US" altLang="en-US" sz="2400" kern="1200" dirty="0" smtClean="0"/>
              <a:t>Names begin with %</a:t>
            </a:r>
          </a:p>
          <a:p>
            <a:pPr eaLnBrk="1" hangingPunct="1">
              <a:lnSpc>
                <a:spcPct val="99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kern="1200" dirty="0" smtClean="0"/>
              <a:t>- Literals are delimited by parentheses e.g., </a:t>
            </a:r>
          </a:p>
          <a:p>
            <a:pPr eaLnBrk="1" hangingPunct="1">
              <a:lnSpc>
                <a:spcPct val="99000"/>
              </a:lnSpc>
              <a:buFontTx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hi_temps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=("Monday”=&gt;77, "Tuesday”=&gt;79,…);</a:t>
            </a:r>
          </a:p>
          <a:p>
            <a:pPr eaLnBrk="1" hangingPunct="1">
              <a:lnSpc>
                <a:spcPct val="99000"/>
              </a:lnSpc>
              <a:buFontTx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9000"/>
              </a:lnSpc>
              <a:buFontTx/>
              <a:buNone/>
              <a:defRPr/>
            </a:pPr>
            <a:r>
              <a:rPr lang="en-US" sz="2800" dirty="0" smtClean="0"/>
              <a:t>- </a:t>
            </a:r>
            <a:r>
              <a:rPr lang="en-US" altLang="en-US" sz="2400" kern="1200" dirty="0" smtClean="0"/>
              <a:t>Subscripting is done using braces and keys e.g.,</a:t>
            </a:r>
          </a:p>
          <a:p>
            <a:pPr eaLnBrk="1" hangingPunct="1">
              <a:lnSpc>
                <a:spcPct val="99000"/>
              </a:lnSpc>
              <a:buFontTx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hi_temps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{"Wednesday"} = 83;</a:t>
            </a:r>
          </a:p>
          <a:p>
            <a:pPr eaLnBrk="1" hangingPunct="1">
              <a:lnSpc>
                <a:spcPct val="99000"/>
              </a:lnSpc>
              <a:buFontTx/>
              <a:buNone/>
              <a:defRPr/>
            </a:pPr>
            <a:endParaRPr lang="en-US" sz="3600" dirty="0" smtClean="0"/>
          </a:p>
          <a:p>
            <a:pPr eaLnBrk="1" hangingPunct="1">
              <a:lnSpc>
                <a:spcPct val="99000"/>
              </a:lnSpc>
              <a:buFontTx/>
              <a:buNone/>
              <a:defRPr/>
            </a:pPr>
            <a:r>
              <a:rPr lang="en-US" sz="2800" dirty="0" smtClean="0"/>
              <a:t>- </a:t>
            </a:r>
            <a:r>
              <a:rPr lang="en-US" altLang="en-US" sz="2400" kern="1200" dirty="0" smtClean="0"/>
              <a:t>Elements can be removed with </a:t>
            </a:r>
            <a:r>
              <a:rPr lang="en-US" sz="2400" dirty="0" smtClean="0"/>
              <a:t>delete </a:t>
            </a:r>
            <a:r>
              <a:rPr lang="en-US" sz="2800" dirty="0" smtClean="0"/>
              <a:t>e.g., </a:t>
            </a:r>
          </a:p>
          <a:p>
            <a:pPr eaLnBrk="1" hangingPunct="1">
              <a:lnSpc>
                <a:spcPct val="99000"/>
              </a:lnSpc>
              <a:buFontTx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 $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hi_temps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{"Tuesday"};</a:t>
            </a:r>
          </a:p>
          <a:p>
            <a:pPr eaLnBrk="1" hangingPunct="1">
              <a:buFontTx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889000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j-lt"/>
              </a:rPr>
              <a:t>Records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endParaRPr lang="en-US" altLang="en-US" sz="2800" b="1" dirty="0">
              <a:latin typeface="+mj-lt"/>
            </a:endParaRP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A </a:t>
            </a:r>
            <a:r>
              <a:rPr lang="en-US" altLang="en-US" sz="2800" i="1" dirty="0">
                <a:latin typeface="+mj-lt"/>
              </a:rPr>
              <a:t>record</a:t>
            </a:r>
            <a:r>
              <a:rPr lang="en-US" altLang="en-US" sz="2800" dirty="0">
                <a:latin typeface="+mj-lt"/>
              </a:rPr>
              <a:t> is a possibly heterogeneous aggregate of data elements in which the individual elements are identified by </a:t>
            </a:r>
            <a:r>
              <a:rPr lang="en-US" altLang="en-US" sz="2800" dirty="0" smtClean="0">
                <a:latin typeface="+mj-lt"/>
              </a:rPr>
              <a:t>names.</a:t>
            </a:r>
            <a:endParaRPr lang="en-US" altLang="en-US" sz="2800" dirty="0">
              <a:latin typeface="+mj-lt"/>
            </a:endParaRP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en-US" altLang="en-US" sz="2800" b="1" i="1" dirty="0">
                <a:latin typeface="+mj-lt"/>
              </a:rPr>
              <a:t>Design Issues: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   1. What is the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form of references</a:t>
            </a:r>
            <a:r>
              <a:rPr lang="en-US" altLang="en-US" sz="2800" dirty="0">
                <a:latin typeface="+mj-lt"/>
              </a:rPr>
              <a:t>? 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   2. What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unit operations </a:t>
            </a:r>
            <a:r>
              <a:rPr lang="en-US" altLang="en-US" sz="2800" dirty="0">
                <a:latin typeface="+mj-lt"/>
              </a:rPr>
              <a:t>are defined?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152400" y="76200"/>
            <a:ext cx="8915400" cy="642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en-US" altLang="en-US" sz="3600" b="1" i="1" dirty="0">
                <a:latin typeface="+mj-lt"/>
              </a:rPr>
              <a:t>Record Definition Syntax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endParaRPr lang="en-US" altLang="en-US" sz="2400" b="1" dirty="0">
              <a:latin typeface="+mj-lt"/>
            </a:endParaRP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+mj-lt"/>
              </a:rPr>
              <a:t> </a:t>
            </a:r>
            <a:r>
              <a:rPr lang="en-US" altLang="en-US" sz="2400" dirty="0">
                <a:latin typeface="+mj-lt"/>
              </a:rPr>
              <a:t>- COBOL uses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level numbers </a:t>
            </a:r>
            <a:r>
              <a:rPr lang="en-US" altLang="en-US" sz="2400" dirty="0">
                <a:latin typeface="+mj-lt"/>
              </a:rPr>
              <a:t>to show nested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records; others use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recursive definitions</a:t>
            </a: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latin typeface="+mj-lt"/>
              </a:rPr>
              <a:t>Record Field References</a:t>
            </a:r>
            <a:endParaRPr lang="en-US" altLang="en-US" sz="2400" b="1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+mj-lt"/>
              </a:rPr>
              <a:t>  </a:t>
            </a:r>
            <a:r>
              <a:rPr lang="en-US" altLang="en-US" sz="2400" dirty="0">
                <a:latin typeface="+mj-lt"/>
              </a:rPr>
              <a:t>1. COBOL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  </a:t>
            </a:r>
            <a:r>
              <a:rPr lang="en-US" altLang="en-US" sz="2400" dirty="0" err="1">
                <a:latin typeface="+mj-lt"/>
              </a:rPr>
              <a:t>field_name</a:t>
            </a:r>
            <a:r>
              <a:rPr lang="en-US" altLang="en-US" sz="2400" dirty="0">
                <a:latin typeface="+mj-lt"/>
              </a:rPr>
              <a:t> OF record_name_1 OF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...</a:t>
            </a: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smtClean="0">
                <a:latin typeface="+mj-lt"/>
              </a:rPr>
              <a:t>OF </a:t>
            </a:r>
            <a:r>
              <a:rPr lang="en-US" altLang="en-US" sz="2400" dirty="0" err="1" smtClean="0">
                <a:latin typeface="+mj-lt"/>
              </a:rPr>
              <a:t>record_name_n</a:t>
            </a:r>
            <a:endParaRPr lang="en-US" altLang="en-US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2. Others (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dot notation</a:t>
            </a:r>
            <a:r>
              <a:rPr lang="en-US" altLang="en-US" sz="2400" dirty="0">
                <a:latin typeface="+mj-lt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  record_name_1.record_name_2.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... </a:t>
            </a:r>
            <a:r>
              <a:rPr lang="en-US" altLang="en-US" sz="2400" dirty="0" smtClean="0">
                <a:latin typeface="+mj-lt"/>
              </a:rPr>
              <a:t>.</a:t>
            </a:r>
            <a:r>
              <a:rPr lang="en-US" altLang="en-US" sz="2400" dirty="0" err="1">
                <a:latin typeface="+mj-lt"/>
              </a:rPr>
              <a:t>record_name_n.field_name</a:t>
            </a:r>
            <a:endParaRPr lang="en-US" altLang="en-US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</a:rPr>
              <a:t>Fully qualified references </a:t>
            </a:r>
            <a:r>
              <a:rPr lang="en-US" altLang="en-US" sz="2400" dirty="0"/>
              <a:t>must include all record </a:t>
            </a:r>
            <a:r>
              <a:rPr lang="en-US" altLang="en-US" sz="2400" dirty="0" smtClean="0"/>
              <a:t>names.</a:t>
            </a:r>
            <a:endParaRPr lang="en-US" altLang="en-US" sz="24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 smtClean="0">
                <a:solidFill>
                  <a:srgbClr val="FF0000"/>
                </a:solidFill>
              </a:rPr>
              <a:t>Elliptical </a:t>
            </a:r>
            <a:r>
              <a:rPr lang="en-US" altLang="en-US" sz="2400" i="1" dirty="0">
                <a:solidFill>
                  <a:srgbClr val="FF0000"/>
                </a:solidFill>
              </a:rPr>
              <a:t>references </a:t>
            </a:r>
            <a:r>
              <a:rPr lang="en-US" altLang="en-US" sz="2400" dirty="0"/>
              <a:t>allow leaving out </a:t>
            </a:r>
            <a:r>
              <a:rPr lang="en-US" altLang="en-US" sz="2400" dirty="0" smtClean="0"/>
              <a:t>record names </a:t>
            </a:r>
            <a:r>
              <a:rPr lang="en-US" altLang="en-US" sz="2400" dirty="0"/>
              <a:t>as long as the reference is </a:t>
            </a:r>
            <a:r>
              <a:rPr lang="en-US" altLang="en-US" sz="2400" dirty="0" smtClean="0"/>
              <a:t>unambiguous.</a:t>
            </a:r>
            <a:endParaRPr lang="en-US" altLang="en-US" sz="24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Pascal </a:t>
            </a:r>
            <a:r>
              <a:rPr lang="en-US" altLang="en-US" sz="2400" dirty="0"/>
              <a:t>and Modula-2 provide </a:t>
            </a:r>
            <a:r>
              <a:rPr lang="en-US" altLang="en-US" sz="2400" dirty="0" smtClean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with clause to </a:t>
            </a:r>
            <a:r>
              <a:rPr lang="en-US" altLang="en-US" sz="2400" dirty="0" smtClean="0">
                <a:solidFill>
                  <a:srgbClr val="FF0000"/>
                </a:solidFill>
              </a:rPr>
              <a:t>abbreviate references</a:t>
            </a:r>
            <a:endParaRPr lang="en-US" altLang="en-US" sz="24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381000" y="304800"/>
            <a:ext cx="8382000" cy="52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j-lt"/>
              </a:rPr>
              <a:t>Record Operations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1. Assignment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 - Pascal, Ada, and C allow it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if the types are identical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 - In Ada, the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RHS can be an aggregate constant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2. Initialization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  - Allowed in Ada,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using an aggregate constant</a:t>
            </a:r>
            <a:endParaRPr lang="en-US" altLang="en-US" sz="2800" i="1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i="1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3. Comparison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 - In Ada,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= and /=; one operand can be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an aggregate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constant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4. MOVE CORRESPONDING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 - In COBOL - it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moves all fields in the source record </a:t>
            </a:r>
            <a:r>
              <a:rPr lang="en-US" altLang="en-US" sz="2400" dirty="0">
                <a:latin typeface="+mj-lt"/>
              </a:rPr>
              <a:t>to                                                                                                                 </a:t>
            </a:r>
            <a:r>
              <a:rPr lang="en-US" altLang="en-US" sz="2400" dirty="0" smtClean="0">
                <a:latin typeface="+mj-lt"/>
              </a:rPr>
              <a:t>	fields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with the same names in the destination </a:t>
            </a:r>
            <a:r>
              <a:rPr lang="en-US" altLang="en-US" sz="2400" dirty="0">
                <a:latin typeface="+mj-lt"/>
              </a:rPr>
              <a:t>record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28600" y="798513"/>
            <a:ext cx="8686800" cy="407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j-lt"/>
              </a:rPr>
              <a:t>Comparing records and arrays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1. Access to array elements is much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slower </a:t>
            </a:r>
            <a:r>
              <a:rPr lang="en-US" altLang="en-US" sz="2800" dirty="0">
                <a:latin typeface="+mj-lt"/>
              </a:rPr>
              <a:t>than access to record fields, because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subscripts are dynamic 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field names are static</a:t>
            </a:r>
            <a:r>
              <a:rPr lang="en-US" altLang="en-US" sz="2800" dirty="0">
                <a:latin typeface="+mj-lt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2.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Dynamic subscripts could be used with record field </a:t>
            </a:r>
            <a:r>
              <a:rPr lang="en-US" altLang="en-US" sz="2800" dirty="0">
                <a:latin typeface="+mj-lt"/>
              </a:rPr>
              <a:t>access, but it would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disallow type checking </a:t>
            </a:r>
            <a:r>
              <a:rPr lang="en-US" altLang="en-US" sz="2800" dirty="0">
                <a:latin typeface="+mj-lt"/>
              </a:rPr>
              <a:t>and it would be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much slower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798513"/>
            <a:ext cx="9144000" cy="44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latin typeface="+mj-lt"/>
              </a:rPr>
              <a:t>Unions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3600" b="1" dirty="0">
              <a:latin typeface="+mj-lt"/>
            </a:endParaRPr>
          </a:p>
          <a:p>
            <a:pPr algn="ctr">
              <a:lnSpc>
                <a:spcPct val="99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A </a:t>
            </a:r>
            <a:r>
              <a:rPr lang="en-US" altLang="en-US" sz="2800" i="1" dirty="0">
                <a:latin typeface="+mj-lt"/>
              </a:rPr>
              <a:t>union</a:t>
            </a:r>
            <a:r>
              <a:rPr lang="en-US" altLang="en-US" sz="2800" dirty="0">
                <a:latin typeface="+mj-lt"/>
              </a:rPr>
              <a:t> is a type whose variables are allowed to store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different type values at different times during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execution</a:t>
            </a:r>
            <a:r>
              <a:rPr lang="en-US" altLang="en-US" sz="2800" dirty="0" smtClean="0">
                <a:latin typeface="+mj-lt"/>
              </a:rPr>
              <a:t>.</a:t>
            </a:r>
            <a:endParaRPr lang="en-US" altLang="en-US" sz="2800" dirty="0">
              <a:latin typeface="+mj-lt"/>
            </a:endParaRPr>
          </a:p>
          <a:p>
            <a:pPr>
              <a:lnSpc>
                <a:spcPct val="99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  <a:p>
            <a:pPr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en-US" sz="2800" b="1" i="1" dirty="0">
                <a:latin typeface="+mj-lt"/>
              </a:rPr>
              <a:t>Design </a:t>
            </a:r>
            <a:r>
              <a:rPr lang="en-US" altLang="en-US" sz="2800" b="1" i="1" dirty="0" smtClean="0">
                <a:latin typeface="+mj-lt"/>
              </a:rPr>
              <a:t>Issues:</a:t>
            </a:r>
            <a:endParaRPr lang="en-US" altLang="en-US" sz="2800" b="1" dirty="0">
              <a:latin typeface="+mj-lt"/>
            </a:endParaRPr>
          </a:p>
          <a:p>
            <a:pPr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  <a:p>
            <a:pPr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1. What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kind of type checking</a:t>
            </a:r>
            <a:r>
              <a:rPr lang="en-US" altLang="en-US" sz="2800" dirty="0">
                <a:latin typeface="+mj-lt"/>
              </a:rPr>
              <a:t>, if any, must be done?</a:t>
            </a:r>
          </a:p>
          <a:p>
            <a:pPr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  <a:p>
            <a:pPr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2. Should unions be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integrated with records</a:t>
            </a:r>
            <a:r>
              <a:rPr lang="en-US" altLang="en-US" sz="2800" dirty="0">
                <a:latin typeface="+mj-lt"/>
              </a:rPr>
              <a:t>?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304800"/>
            <a:ext cx="8839200" cy="428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latin typeface="+mj-lt"/>
              </a:rPr>
              <a:t>Union – Examples from Different Languages</a:t>
            </a:r>
            <a:endParaRPr lang="en-US" altLang="en-US" sz="3600" b="1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1. FORTRAN - with </a:t>
            </a:r>
            <a:r>
              <a:rPr lang="en-US" altLang="en-US" sz="2000" dirty="0">
                <a:latin typeface="+mj-lt"/>
              </a:rPr>
              <a:t>EQUIVALENCE</a:t>
            </a:r>
            <a:endParaRPr lang="en-US" altLang="en-US" sz="24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2. Algol 68  - discriminated unions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    - Use a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hidden tag </a:t>
            </a:r>
            <a:r>
              <a:rPr lang="en-US" altLang="en-US" sz="2400" dirty="0">
                <a:latin typeface="+mj-lt"/>
              </a:rPr>
              <a:t>to maintain the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current 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    - Tag is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implicitly set </a:t>
            </a:r>
            <a:r>
              <a:rPr lang="en-US" altLang="en-US" sz="2400" dirty="0">
                <a:latin typeface="+mj-lt"/>
              </a:rPr>
              <a:t>by assignment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    - References are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legal only in conformity clauses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    - This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runtime type selection </a:t>
            </a:r>
            <a:r>
              <a:rPr lang="en-US" altLang="en-US" sz="2400" dirty="0">
                <a:latin typeface="+mj-lt"/>
              </a:rPr>
              <a:t>is a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safe </a:t>
            </a:r>
            <a:r>
              <a:rPr lang="en-US" altLang="en-US" sz="2400" dirty="0">
                <a:latin typeface="+mj-lt"/>
              </a:rPr>
              <a:t>method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            accessing union objects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+mj-lt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792163" y="676275"/>
            <a:ext cx="769778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0" y="0"/>
            <a:ext cx="9296400" cy="664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600" b="1" dirty="0"/>
              <a:t>Union – Examples from Different Languages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2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3</a:t>
            </a:r>
            <a:r>
              <a:rPr lang="en-US" altLang="en-US" sz="2200" dirty="0"/>
              <a:t>. Pascal - both </a:t>
            </a:r>
            <a:r>
              <a:rPr lang="en-US" altLang="en-US" sz="2200" dirty="0">
                <a:solidFill>
                  <a:srgbClr val="FF0000"/>
                </a:solidFill>
              </a:rPr>
              <a:t>discriminated and </a:t>
            </a:r>
            <a:r>
              <a:rPr lang="en-US" altLang="en-US" sz="2200" dirty="0" err="1">
                <a:solidFill>
                  <a:srgbClr val="FF0000"/>
                </a:solidFill>
              </a:rPr>
              <a:t>nondiscriminated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smtClean="0">
                <a:solidFill>
                  <a:srgbClr val="FF0000"/>
                </a:solidFill>
              </a:rPr>
              <a:t>unions </a:t>
            </a:r>
            <a:r>
              <a:rPr lang="en-US" altLang="en-US" sz="2200" dirty="0" smtClean="0"/>
              <a:t>e.g</a:t>
            </a:r>
            <a:r>
              <a:rPr lang="en-US" altLang="en-US" sz="2200" dirty="0"/>
              <a:t>.  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	 </a:t>
            </a:r>
            <a:r>
              <a:rPr lang="en-US" altLang="en-US" sz="2200" dirty="0" smtClean="0">
                <a:solidFill>
                  <a:srgbClr val="FF0000"/>
                </a:solidFill>
              </a:rPr>
              <a:t>type </a:t>
            </a:r>
            <a:r>
              <a:rPr lang="en-US" altLang="en-US" sz="2200" dirty="0" err="1">
                <a:solidFill>
                  <a:srgbClr val="FF0000"/>
                </a:solidFill>
              </a:rPr>
              <a:t>intreal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smtClean="0">
                <a:solidFill>
                  <a:srgbClr val="FF0000"/>
                </a:solidFill>
              </a:rPr>
              <a:t>= record </a:t>
            </a:r>
            <a:r>
              <a:rPr lang="en-US" altLang="en-US" sz="2200" dirty="0" err="1">
                <a:solidFill>
                  <a:srgbClr val="FF0000"/>
                </a:solidFill>
              </a:rPr>
              <a:t>tagg</a:t>
            </a:r>
            <a:r>
              <a:rPr lang="en-US" altLang="en-US" sz="2200" dirty="0">
                <a:solidFill>
                  <a:srgbClr val="FF0000"/>
                </a:solidFill>
              </a:rPr>
              <a:t> : Boolean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solidFill>
                  <a:srgbClr val="FF0000"/>
                </a:solidFill>
              </a:rPr>
              <a:t>	</a:t>
            </a:r>
            <a:r>
              <a:rPr lang="en-US" altLang="en-US" sz="2200" dirty="0">
                <a:solidFill>
                  <a:srgbClr val="FF0000"/>
                </a:solidFill>
              </a:rPr>
              <a:t>	    true : </a:t>
            </a:r>
            <a:r>
              <a:rPr lang="en-US" altLang="en-US" sz="2200" dirty="0" smtClean="0">
                <a:solidFill>
                  <a:srgbClr val="FF0000"/>
                </a:solidFill>
              </a:rPr>
              <a:t>  (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boolInt</a:t>
            </a:r>
            <a:r>
              <a:rPr lang="en-US" altLang="en-US" sz="2200" dirty="0" smtClean="0">
                <a:solidFill>
                  <a:srgbClr val="FF0000"/>
                </a:solidFill>
              </a:rPr>
              <a:t>     : </a:t>
            </a:r>
            <a:r>
              <a:rPr lang="en-US" altLang="en-US" sz="2200" dirty="0">
                <a:solidFill>
                  <a:srgbClr val="FF0000"/>
                </a:solidFill>
              </a:rPr>
              <a:t>integer);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solidFill>
                  <a:srgbClr val="FF0000"/>
                </a:solidFill>
              </a:rPr>
              <a:t>	</a:t>
            </a:r>
            <a:r>
              <a:rPr lang="en-US" altLang="en-US" sz="2200" dirty="0">
                <a:solidFill>
                  <a:srgbClr val="FF0000"/>
                </a:solidFill>
              </a:rPr>
              <a:t>	    false : </a:t>
            </a:r>
            <a:r>
              <a:rPr lang="en-US" altLang="en-US" sz="2200" dirty="0" smtClean="0">
                <a:solidFill>
                  <a:srgbClr val="FF0000"/>
                </a:solidFill>
              </a:rPr>
              <a:t> (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boolReal</a:t>
            </a:r>
            <a:r>
              <a:rPr lang="en-US" altLang="en-US" sz="2200" dirty="0" smtClean="0">
                <a:solidFill>
                  <a:srgbClr val="FF0000"/>
                </a:solidFill>
              </a:rPr>
              <a:t>  : </a:t>
            </a:r>
            <a:r>
              <a:rPr lang="en-US" altLang="en-US" sz="2200" dirty="0">
                <a:solidFill>
                  <a:srgbClr val="FF0000"/>
                </a:solidFill>
              </a:rPr>
              <a:t>real);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	</a:t>
            </a:r>
            <a:r>
              <a:rPr lang="en-US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end; </a:t>
            </a:r>
            <a:endParaRPr lang="en-US" altLang="en-US" sz="220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200" dirty="0">
              <a:latin typeface="+mj-lt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b="1" dirty="0" smtClean="0"/>
              <a:t>Reasons Why Pascal’s Type </a:t>
            </a:r>
            <a:r>
              <a:rPr lang="en-US" altLang="en-US" sz="2400" b="1" dirty="0"/>
              <a:t>Checking is Ineffective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+mj-lt"/>
              </a:rPr>
              <a:t>a. User </a:t>
            </a:r>
            <a:r>
              <a:rPr lang="en-US" altLang="en-US" sz="2200" dirty="0">
                <a:latin typeface="+mj-lt"/>
              </a:rPr>
              <a:t>can create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</a:rPr>
              <a:t>inconsistent unions </a:t>
            </a:r>
            <a:r>
              <a:rPr lang="en-US" altLang="en-US" sz="2200" dirty="0" smtClean="0">
                <a:latin typeface="+mj-lt"/>
              </a:rPr>
              <a:t>(</a:t>
            </a:r>
            <a:r>
              <a:rPr lang="en-US" altLang="en-US" sz="2200" dirty="0">
                <a:latin typeface="+mj-lt"/>
              </a:rPr>
              <a:t>because </a:t>
            </a:r>
            <a:r>
              <a:rPr lang="en-US" altLang="en-US" sz="2200" dirty="0" smtClean="0">
                <a:solidFill>
                  <a:srgbClr val="FF0000"/>
                </a:solidFill>
                <a:latin typeface="+mj-lt"/>
              </a:rPr>
              <a:t>tag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</a:rPr>
              <a:t>can be individually </a:t>
            </a:r>
            <a:r>
              <a:rPr lang="en-US" altLang="en-US" sz="2200" dirty="0" smtClean="0">
                <a:solidFill>
                  <a:srgbClr val="FF0000"/>
                </a:solidFill>
                <a:latin typeface="+mj-lt"/>
              </a:rPr>
              <a:t>assigned</a:t>
            </a:r>
            <a:r>
              <a:rPr lang="en-US" altLang="en-US" sz="2200" dirty="0" smtClean="0">
                <a:latin typeface="+mj-lt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2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+mj-lt"/>
              </a:rPr>
              <a:t>	  </a:t>
            </a:r>
            <a:r>
              <a:rPr lang="en-US" altLang="en-US" sz="2200" dirty="0" err="1">
                <a:latin typeface="+mj-lt"/>
              </a:rPr>
              <a:t>var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 err="1" smtClean="0">
                <a:latin typeface="+mj-lt"/>
              </a:rPr>
              <a:t>boolUrb</a:t>
            </a:r>
            <a:r>
              <a:rPr lang="en-US" altLang="en-US" sz="2200" dirty="0" smtClean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: </a:t>
            </a:r>
            <a:r>
              <a:rPr lang="en-US" altLang="en-US" sz="2200" dirty="0" err="1">
                <a:latin typeface="+mj-lt"/>
              </a:rPr>
              <a:t>intreal</a:t>
            </a:r>
            <a:r>
              <a:rPr lang="en-US" altLang="en-US" sz="2200" dirty="0" smtClean="0">
                <a:latin typeface="+mj-lt"/>
              </a:rPr>
              <a:t>; x </a:t>
            </a:r>
            <a:r>
              <a:rPr lang="en-US" altLang="en-US" sz="2200" dirty="0">
                <a:latin typeface="+mj-lt"/>
              </a:rPr>
              <a:t>: real</a:t>
            </a:r>
            <a:r>
              <a:rPr lang="en-US" altLang="en-US" sz="2200" dirty="0" smtClean="0">
                <a:latin typeface="+mj-lt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200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+mj-lt"/>
              </a:rPr>
              <a:t>	  </a:t>
            </a:r>
            <a:r>
              <a:rPr lang="en-US" altLang="en-US" sz="2200" dirty="0" err="1" smtClean="0">
                <a:latin typeface="+mj-lt"/>
              </a:rPr>
              <a:t>boolUrb.tagg</a:t>
            </a:r>
            <a:r>
              <a:rPr lang="en-US" altLang="en-US" sz="2200" dirty="0" smtClean="0">
                <a:latin typeface="+mj-lt"/>
              </a:rPr>
              <a:t> 	   := </a:t>
            </a:r>
            <a:r>
              <a:rPr lang="en-US" altLang="en-US" sz="2200" dirty="0">
                <a:latin typeface="+mj-lt"/>
              </a:rPr>
              <a:t>true;   </a:t>
            </a:r>
            <a:r>
              <a:rPr lang="en-US" altLang="en-US" sz="2200" dirty="0" smtClean="0">
                <a:latin typeface="+mj-lt"/>
              </a:rPr>
              <a:t>	        { </a:t>
            </a:r>
            <a:r>
              <a:rPr lang="en-US" altLang="en-US" sz="2200" dirty="0">
                <a:latin typeface="+mj-lt"/>
              </a:rPr>
              <a:t>it is an integer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+mj-lt"/>
              </a:rPr>
              <a:t>	  </a:t>
            </a:r>
            <a:r>
              <a:rPr lang="en-US" altLang="en-US" sz="2200" dirty="0" err="1" smtClean="0">
                <a:latin typeface="+mj-lt"/>
              </a:rPr>
              <a:t>boolUrb.boolInt</a:t>
            </a:r>
            <a:r>
              <a:rPr lang="en-US" altLang="en-US" sz="2200" dirty="0" smtClean="0">
                <a:latin typeface="+mj-lt"/>
              </a:rPr>
              <a:t> := </a:t>
            </a:r>
            <a:r>
              <a:rPr lang="en-US" altLang="en-US" sz="2200" dirty="0">
                <a:latin typeface="+mj-lt"/>
              </a:rPr>
              <a:t>47;    </a:t>
            </a:r>
            <a:r>
              <a:rPr lang="en-US" altLang="en-US" sz="2200" dirty="0" smtClean="0">
                <a:latin typeface="+mj-lt"/>
              </a:rPr>
              <a:t> 	        { </a:t>
            </a:r>
            <a:r>
              <a:rPr lang="en-US" altLang="en-US" sz="2200" dirty="0">
                <a:latin typeface="+mj-lt"/>
              </a:rPr>
              <a:t>ok }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+mj-lt"/>
              </a:rPr>
              <a:t>	  </a:t>
            </a:r>
            <a:r>
              <a:rPr lang="en-US" altLang="en-US" sz="2200" dirty="0" err="1" smtClean="0">
                <a:latin typeface="+mj-lt"/>
              </a:rPr>
              <a:t>booolUrb.tagg</a:t>
            </a:r>
            <a:r>
              <a:rPr lang="en-US" altLang="en-US" sz="2200" dirty="0" smtClean="0">
                <a:latin typeface="+mj-lt"/>
              </a:rPr>
              <a:t>    := </a:t>
            </a:r>
            <a:r>
              <a:rPr lang="en-US" altLang="en-US" sz="2200" dirty="0">
                <a:latin typeface="+mj-lt"/>
              </a:rPr>
              <a:t>false;  </a:t>
            </a:r>
            <a:r>
              <a:rPr lang="en-US" altLang="en-US" sz="2200" dirty="0" smtClean="0">
                <a:latin typeface="+mj-lt"/>
              </a:rPr>
              <a:t>	        {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</a:rPr>
              <a:t>it is a real </a:t>
            </a:r>
            <a:r>
              <a:rPr lang="en-US" altLang="en-US" sz="2200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+mj-lt"/>
              </a:rPr>
              <a:t>	  </a:t>
            </a:r>
            <a:r>
              <a:rPr lang="en-US" altLang="en-US" sz="2200" dirty="0">
                <a:latin typeface="+mj-lt"/>
              </a:rPr>
              <a:t>x </a:t>
            </a:r>
            <a:r>
              <a:rPr lang="en-US" altLang="en-US" sz="2200" dirty="0" smtClean="0">
                <a:latin typeface="+mj-lt"/>
              </a:rPr>
              <a:t>		   := </a:t>
            </a:r>
            <a:r>
              <a:rPr lang="en-US" altLang="en-US" sz="2200" dirty="0" err="1" smtClean="0">
                <a:latin typeface="+mj-lt"/>
              </a:rPr>
              <a:t>blurb.boolReal</a:t>
            </a:r>
            <a:r>
              <a:rPr lang="en-US" altLang="en-US" sz="2200" dirty="0">
                <a:latin typeface="+mj-lt"/>
              </a:rPr>
              <a:t>;  </a:t>
            </a:r>
            <a:r>
              <a:rPr lang="en-US" altLang="en-US" sz="2200" dirty="0" smtClean="0">
                <a:latin typeface="+mj-lt"/>
              </a:rPr>
              <a:t>{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</a:rPr>
              <a:t>assigns an </a:t>
            </a:r>
            <a:r>
              <a:rPr lang="en-US" altLang="en-US" sz="2200" dirty="0" smtClean="0">
                <a:solidFill>
                  <a:srgbClr val="FF0000"/>
                </a:solidFill>
                <a:latin typeface="+mj-lt"/>
              </a:rPr>
              <a:t>integer to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</a:rPr>
              <a:t>a real </a:t>
            </a:r>
            <a:r>
              <a:rPr lang="en-US" altLang="en-US" sz="2200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2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+mj-lt"/>
              </a:rPr>
              <a:t>b</a:t>
            </a:r>
            <a:r>
              <a:rPr lang="en-US" altLang="en-US" sz="2200" dirty="0">
                <a:latin typeface="+mj-lt"/>
              </a:rPr>
              <a:t>. The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</a:rPr>
              <a:t>tag is optional</a:t>
            </a:r>
            <a:r>
              <a:rPr lang="en-US" altLang="en-US" sz="2200" dirty="0" smtClean="0">
                <a:latin typeface="+mj-lt"/>
              </a:rPr>
              <a:t>! Now</a:t>
            </a:r>
            <a:r>
              <a:rPr lang="en-US" altLang="en-US" sz="2200" dirty="0">
                <a:latin typeface="+mj-lt"/>
              </a:rPr>
              <a:t>, only the declaration and the second </a:t>
            </a:r>
            <a:r>
              <a:rPr lang="en-US" altLang="en-US" sz="2200" dirty="0" smtClean="0">
                <a:latin typeface="+mj-lt"/>
              </a:rPr>
              <a:t>and last assignments </a:t>
            </a:r>
            <a:r>
              <a:rPr lang="en-US" altLang="en-US" sz="2200" dirty="0">
                <a:latin typeface="+mj-lt"/>
              </a:rPr>
              <a:t>are required to cause </a:t>
            </a:r>
            <a:r>
              <a:rPr lang="en-US" altLang="en-US" sz="2200" dirty="0" smtClean="0">
                <a:latin typeface="+mj-lt"/>
              </a:rPr>
              <a:t>trouble.</a:t>
            </a:r>
            <a:endParaRPr lang="en-US" altLang="en-US" sz="22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52500" y="1306513"/>
            <a:ext cx="1270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8600" y="1371600"/>
            <a:ext cx="8458200" cy="4840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7625" tIns="19050" rIns="47625" bIns="19050">
            <a:spAutoFit/>
          </a:bodyPr>
          <a:lstStyle/>
          <a:p>
            <a:pPr algn="ctr">
              <a:defRPr/>
            </a:pPr>
            <a:r>
              <a:rPr lang="en-US" altLang="en-US" dirty="0">
                <a:latin typeface="+mn-lt"/>
              </a:rPr>
              <a:t>FORTRAN I (1956)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- </a:t>
            </a:r>
            <a:r>
              <a:rPr lang="en-US" altLang="en-US" dirty="0" smtClean="0">
                <a:latin typeface="+mn-lt"/>
              </a:rPr>
              <a:t>Limited to </a:t>
            </a:r>
            <a:r>
              <a:rPr lang="en-US" altLang="en-US" sz="2000" dirty="0" smtClean="0">
                <a:latin typeface="+mn-lt"/>
              </a:rPr>
              <a:t>INTEGER</a:t>
            </a:r>
            <a:r>
              <a:rPr lang="en-US" altLang="en-US" dirty="0">
                <a:latin typeface="+mn-lt"/>
              </a:rPr>
              <a:t>, </a:t>
            </a:r>
            <a:r>
              <a:rPr lang="en-US" altLang="en-US" sz="2000" dirty="0">
                <a:latin typeface="+mn-lt"/>
              </a:rPr>
              <a:t>REAL</a:t>
            </a:r>
            <a:r>
              <a:rPr lang="en-US" altLang="en-US" dirty="0">
                <a:latin typeface="+mn-lt"/>
              </a:rPr>
              <a:t>, arrays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(even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link-list </a:t>
            </a:r>
            <a:r>
              <a:rPr lang="en-US" altLang="en-US" dirty="0">
                <a:latin typeface="+mn-lt"/>
              </a:rPr>
              <a:t>and binary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trees </a:t>
            </a:r>
            <a:r>
              <a:rPr lang="en-US" altLang="en-US" dirty="0">
                <a:latin typeface="+mn-lt"/>
              </a:rPr>
              <a:t>are modeled with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arrays </a:t>
            </a:r>
            <a:r>
              <a:rPr lang="en-US" altLang="en-US" dirty="0">
                <a:latin typeface="+mn-lt"/>
              </a:rPr>
              <a:t>)</a:t>
            </a:r>
            <a:br>
              <a:rPr lang="en-US" altLang="en-US" dirty="0">
                <a:latin typeface="+mn-lt"/>
              </a:rPr>
            </a:br>
            <a:endParaRPr lang="en-US" altLang="en-US" dirty="0">
              <a:latin typeface="+mn-lt"/>
            </a:endParaRPr>
          </a:p>
          <a:p>
            <a:pPr algn="ctr">
              <a:defRPr/>
            </a:pPr>
            <a:r>
              <a:rPr lang="en-US" altLang="en-US" dirty="0">
                <a:latin typeface="+mn-lt"/>
              </a:rPr>
              <a:t>ALGOL 68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A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few basic types</a:t>
            </a:r>
            <a:r>
              <a:rPr lang="en-US" altLang="en-US" dirty="0">
                <a:latin typeface="+mn-lt"/>
              </a:rPr>
              <a:t> and few flexible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structure </a:t>
            </a:r>
            <a:r>
              <a:rPr lang="en-US" altLang="en-US" dirty="0">
                <a:latin typeface="+mn-lt"/>
              </a:rPr>
              <a:t>defining operators to tailor a structure to user defined data types.</a:t>
            </a:r>
          </a:p>
          <a:p>
            <a:pPr>
              <a:defRPr/>
            </a:pPr>
            <a:r>
              <a:rPr lang="en-US" altLang="en-US" dirty="0" smtClean="0">
                <a:latin typeface="+mn-lt"/>
              </a:rPr>
              <a:t>Advantage: Improved 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readibility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and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type checking</a:t>
            </a:r>
            <a:r>
              <a:rPr lang="en-US" altLang="en-US" dirty="0">
                <a:latin typeface="+mn-lt"/>
              </a:rPr>
              <a:t>.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 algn="ctr">
              <a:defRPr/>
            </a:pPr>
            <a:r>
              <a:rPr lang="en-US" altLang="en-US" dirty="0" err="1">
                <a:latin typeface="+mn-lt"/>
              </a:rPr>
              <a:t>Ada</a:t>
            </a:r>
            <a:r>
              <a:rPr lang="en-US" altLang="en-US" dirty="0">
                <a:latin typeface="+mn-lt"/>
              </a:rPr>
              <a:t> (1983)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User can create a unique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type for every category of variables </a:t>
            </a:r>
            <a:r>
              <a:rPr lang="en-US" altLang="en-US" dirty="0">
                <a:latin typeface="+mn-lt"/>
              </a:rPr>
              <a:t>in the problem space and have the system enforce the uniqueness of types (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base for ADT</a:t>
            </a:r>
            <a:r>
              <a:rPr lang="en-US" altLang="en-US" dirty="0">
                <a:latin typeface="+mn-lt"/>
              </a:rPr>
              <a:t>)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pPr eaLnBrk="1" hangingPunct="1"/>
            <a:r>
              <a:rPr lang="en-US" altLang="en-US" sz="3600" b="1" smtClean="0"/>
              <a:t>Evolution of Data 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070975" cy="688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600" b="1" dirty="0"/>
              <a:t>Union – Examples from Different Languages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4</a:t>
            </a:r>
            <a:r>
              <a:rPr lang="en-US" altLang="en-US" sz="2800" dirty="0">
                <a:latin typeface="+mj-lt"/>
              </a:rPr>
              <a:t>. </a:t>
            </a:r>
            <a:r>
              <a:rPr lang="en-US" altLang="en-US" sz="2800" b="1" i="1" dirty="0">
                <a:latin typeface="+mj-lt"/>
              </a:rPr>
              <a:t>Ada </a:t>
            </a:r>
            <a:r>
              <a:rPr lang="en-US" altLang="en-US" sz="2800" dirty="0">
                <a:latin typeface="+mj-lt"/>
              </a:rPr>
              <a:t>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discriminated unions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- </a:t>
            </a:r>
            <a:r>
              <a:rPr lang="en-US" altLang="en-US" sz="2800" dirty="0">
                <a:latin typeface="+mj-lt"/>
              </a:rPr>
              <a:t>Reasons they are safer than Pascal &amp; Modula-2: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a</a:t>
            </a:r>
            <a:r>
              <a:rPr lang="en-US" altLang="en-US" sz="2800" dirty="0">
                <a:latin typeface="+mj-lt"/>
              </a:rPr>
              <a:t>.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Tag must be present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b</a:t>
            </a:r>
            <a:r>
              <a:rPr lang="en-US" altLang="en-US" sz="2800" dirty="0">
                <a:latin typeface="+mj-lt"/>
              </a:rPr>
              <a:t>. It is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impossible </a:t>
            </a:r>
            <a:r>
              <a:rPr lang="en-US" altLang="en-US" sz="2800" dirty="0">
                <a:latin typeface="+mj-lt"/>
              </a:rPr>
              <a:t>for user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to create an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inconsistent union</a:t>
            </a:r>
            <a:r>
              <a:rPr lang="en-US" altLang="en-US" sz="2800" dirty="0" smtClean="0">
                <a:latin typeface="+mj-lt"/>
              </a:rPr>
              <a:t> 	(</a:t>
            </a:r>
            <a:r>
              <a:rPr lang="en-US" altLang="en-US" sz="2800" dirty="0">
                <a:latin typeface="+mj-lt"/>
              </a:rPr>
              <a:t>because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tag cannot be assigned by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itself</a:t>
            </a:r>
            <a:r>
              <a:rPr lang="en-US" altLang="en-US" sz="2800" dirty="0" smtClean="0">
                <a:latin typeface="+mj-lt"/>
              </a:rPr>
              <a:t>, </a:t>
            </a:r>
            <a:br>
              <a:rPr lang="en-US" altLang="en-US" sz="2800" dirty="0" smtClean="0">
                <a:latin typeface="+mj-lt"/>
              </a:rPr>
            </a:br>
            <a:r>
              <a:rPr lang="en-US" altLang="en-US" sz="2800" dirty="0" smtClean="0">
                <a:latin typeface="+mj-lt"/>
              </a:rPr>
              <a:t>	  all </a:t>
            </a:r>
            <a:r>
              <a:rPr lang="en-US" altLang="en-US" sz="2800" dirty="0">
                <a:latin typeface="+mj-lt"/>
              </a:rPr>
              <a:t>assignments to union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must include tag </a:t>
            </a:r>
            <a:r>
              <a:rPr lang="en-US" altLang="en-US" sz="2800" dirty="0">
                <a:latin typeface="+mj-lt"/>
              </a:rPr>
              <a:t>value</a:t>
            </a:r>
            <a:r>
              <a:rPr lang="en-US" altLang="en-US" sz="2800" dirty="0" smtClean="0">
                <a:latin typeface="+mj-lt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8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 5. </a:t>
            </a:r>
            <a:r>
              <a:rPr lang="en-US" altLang="en-US" sz="2800" b="1" i="1" dirty="0">
                <a:latin typeface="+mj-lt"/>
              </a:rPr>
              <a:t>C and C++ </a:t>
            </a:r>
            <a:r>
              <a:rPr lang="en-US" altLang="en-US" sz="2800" dirty="0">
                <a:latin typeface="+mj-lt"/>
              </a:rPr>
              <a:t>- free unions (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no tags</a:t>
            </a:r>
            <a:r>
              <a:rPr lang="en-US" altLang="en-US" sz="2800" dirty="0">
                <a:latin typeface="+mj-lt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     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Not part of their records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     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No type checking of references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 6. </a:t>
            </a:r>
            <a:r>
              <a:rPr lang="en-US" altLang="en-US" sz="2800" b="1" i="1" dirty="0">
                <a:latin typeface="+mj-lt"/>
              </a:rPr>
              <a:t>Java </a:t>
            </a:r>
            <a:r>
              <a:rPr lang="en-US" altLang="en-US" sz="2800" dirty="0">
                <a:latin typeface="+mj-lt"/>
              </a:rPr>
              <a:t>has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neither records nor unions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latin typeface="+mj-lt"/>
              </a:rPr>
              <a:t>Evaluation of Unions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- potentially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unsafe </a:t>
            </a:r>
            <a:r>
              <a:rPr lang="en-US" altLang="en-US" sz="2800" dirty="0">
                <a:latin typeface="+mj-lt"/>
              </a:rPr>
              <a:t>in most </a:t>
            </a:r>
            <a:r>
              <a:rPr lang="en-US" altLang="en-US" sz="2800" dirty="0" smtClean="0">
                <a:latin typeface="+mj-lt"/>
              </a:rPr>
              <a:t>languages (</a:t>
            </a:r>
            <a:r>
              <a:rPr lang="en-US" altLang="en-US" sz="2800" dirty="0">
                <a:latin typeface="+mj-lt"/>
              </a:rPr>
              <a:t>not Ada</a:t>
            </a:r>
            <a:r>
              <a:rPr lang="en-US" altLang="en-US" sz="2800" dirty="0" smtClean="0">
                <a:latin typeface="+mj-lt"/>
              </a:rPr>
              <a:t>).</a:t>
            </a:r>
            <a:endParaRPr lang="en-US" altLang="en-US" sz="2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838200" y="2955925"/>
            <a:ext cx="1397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649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j-lt"/>
              </a:rPr>
              <a:t>Sets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A </a:t>
            </a:r>
            <a:r>
              <a:rPr lang="en-US" altLang="en-US" sz="2800" i="1" dirty="0">
                <a:latin typeface="+mj-lt"/>
              </a:rPr>
              <a:t>set</a:t>
            </a:r>
            <a:r>
              <a:rPr lang="en-US" altLang="en-US" sz="2800" dirty="0">
                <a:latin typeface="+mj-lt"/>
              </a:rPr>
              <a:t> is a type whose variables can store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unordered collections </a:t>
            </a:r>
            <a:br>
              <a:rPr lang="en-US" altLang="en-US" sz="2800" dirty="0" smtClean="0">
                <a:solidFill>
                  <a:srgbClr val="FF0000"/>
                </a:solidFill>
                <a:latin typeface="+mj-lt"/>
              </a:rPr>
            </a:b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of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distinct values </a:t>
            </a:r>
            <a:r>
              <a:rPr lang="en-US" altLang="en-US" sz="2800" dirty="0">
                <a:latin typeface="+mj-lt"/>
              </a:rPr>
              <a:t>from some ordinal </a:t>
            </a:r>
            <a:r>
              <a:rPr lang="en-US" altLang="en-US" sz="2800" dirty="0" smtClean="0">
                <a:latin typeface="+mj-lt"/>
              </a:rPr>
              <a:t>type.</a:t>
            </a:r>
            <a:endParaRPr lang="en-US" altLang="en-US" sz="2800" dirty="0">
              <a:latin typeface="+mj-lt"/>
            </a:endParaRP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b="1" i="1" dirty="0" smtClean="0">
                <a:latin typeface="+mj-lt"/>
              </a:rPr>
              <a:t>Design </a:t>
            </a:r>
            <a:r>
              <a:rPr lang="en-US" altLang="en-US" sz="2800" b="1" i="1" dirty="0">
                <a:latin typeface="+mj-lt"/>
              </a:rPr>
              <a:t>Issue:</a:t>
            </a:r>
            <a:endParaRPr lang="en-US" altLang="en-US" sz="2800" b="1" dirty="0">
              <a:latin typeface="+mj-lt"/>
            </a:endParaRP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What is the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maximum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No.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of elements </a:t>
            </a:r>
            <a:r>
              <a:rPr lang="en-US" altLang="en-US" sz="2800" dirty="0">
                <a:latin typeface="+mj-lt"/>
              </a:rPr>
              <a:t>in any </a:t>
            </a:r>
            <a:r>
              <a:rPr lang="en-US" altLang="en-US" sz="2800" dirty="0" smtClean="0">
                <a:latin typeface="+mj-lt"/>
              </a:rPr>
              <a:t>set </a:t>
            </a:r>
            <a:r>
              <a:rPr lang="en-US" altLang="en-US" sz="2800" dirty="0">
                <a:latin typeface="+mj-lt"/>
              </a:rPr>
              <a:t>base type</a:t>
            </a:r>
            <a:r>
              <a:rPr lang="en-US" altLang="en-US" sz="2800" dirty="0" smtClean="0">
                <a:latin typeface="+mj-lt"/>
              </a:rPr>
              <a:t>?</a:t>
            </a:r>
          </a:p>
          <a:p>
            <a:pPr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en-US" sz="2800" b="1" i="1" dirty="0" smtClean="0"/>
          </a:p>
          <a:p>
            <a:pPr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en-US" sz="2800" b="1" i="1" dirty="0" smtClean="0"/>
              <a:t>Evaluation</a:t>
            </a:r>
            <a:endParaRPr lang="en-US" altLang="en-US" sz="2800" b="1" i="1" dirty="0"/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-    If </a:t>
            </a:r>
            <a:r>
              <a:rPr lang="en-US" altLang="en-US" sz="2800" dirty="0"/>
              <a:t>a language does </a:t>
            </a:r>
            <a:r>
              <a:rPr lang="en-US" altLang="en-US" sz="2800" dirty="0">
                <a:solidFill>
                  <a:srgbClr val="FF0000"/>
                </a:solidFill>
              </a:rPr>
              <a:t>not have sets</a:t>
            </a:r>
            <a:r>
              <a:rPr lang="en-US" altLang="en-US" sz="2800" dirty="0"/>
              <a:t>, they must </a:t>
            </a:r>
            <a:r>
              <a:rPr lang="en-US" altLang="en-US" sz="2800" dirty="0"/>
              <a:t>be </a:t>
            </a:r>
            <a:r>
              <a:rPr lang="en-US" altLang="en-US" sz="2800" dirty="0">
                <a:solidFill>
                  <a:srgbClr val="FF0000"/>
                </a:solidFill>
              </a:rPr>
              <a:t>simulated</a:t>
            </a:r>
            <a:r>
              <a:rPr lang="en-US" altLang="en-US" sz="2800" dirty="0"/>
              <a:t>, </a:t>
            </a:r>
            <a:r>
              <a:rPr lang="en-US" altLang="en-US" sz="2800" dirty="0"/>
              <a:t>		either </a:t>
            </a:r>
            <a:r>
              <a:rPr lang="en-US" altLang="en-US" sz="2800" dirty="0"/>
              <a:t>with </a:t>
            </a:r>
            <a:r>
              <a:rPr lang="en-US" altLang="en-US" sz="2800" dirty="0">
                <a:solidFill>
                  <a:srgbClr val="FF0000"/>
                </a:solidFill>
              </a:rPr>
              <a:t>enumerated types or </a:t>
            </a:r>
            <a:r>
              <a:rPr lang="en-US" altLang="en-US" sz="2800" dirty="0">
                <a:solidFill>
                  <a:srgbClr val="FF0000"/>
                </a:solidFill>
              </a:rPr>
              <a:t>with arrays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98000"/>
              </a:lnSpc>
              <a:spcBef>
                <a:spcPct val="0"/>
              </a:spcBef>
              <a:buFontTx/>
              <a:buChar char="-"/>
            </a:pPr>
            <a:r>
              <a:rPr lang="en-US" altLang="en-US" sz="2800" dirty="0" smtClean="0">
                <a:solidFill>
                  <a:srgbClr val="FF0000"/>
                </a:solidFill>
              </a:rPr>
              <a:t>Arrays </a:t>
            </a:r>
            <a:r>
              <a:rPr lang="en-US" altLang="en-US" sz="2800" dirty="0"/>
              <a:t>are more </a:t>
            </a:r>
            <a:r>
              <a:rPr lang="en-US" altLang="en-US" sz="2800" dirty="0">
                <a:solidFill>
                  <a:srgbClr val="FF0000"/>
                </a:solidFill>
              </a:rPr>
              <a:t>flexible </a:t>
            </a:r>
            <a:r>
              <a:rPr lang="en-US" altLang="en-US" sz="2800" dirty="0"/>
              <a:t>than sets, but </a:t>
            </a:r>
            <a:r>
              <a:rPr lang="en-US" altLang="en-US" sz="2800" dirty="0" smtClean="0"/>
              <a:t>have much </a:t>
            </a:r>
            <a:r>
              <a:rPr lang="en-US" altLang="en-US" sz="2800" dirty="0">
                <a:solidFill>
                  <a:srgbClr val="FF0000"/>
                </a:solidFill>
              </a:rPr>
              <a:t>slower </a:t>
            </a:r>
            <a:r>
              <a:rPr lang="en-US" altLang="en-US" sz="2800" dirty="0" smtClean="0">
                <a:solidFill>
                  <a:srgbClr val="FF0000"/>
                </a:solidFill>
              </a:rPr>
              <a:t>operations</a:t>
            </a:r>
          </a:p>
          <a:p>
            <a:pPr marL="457200" indent="-457200">
              <a:lnSpc>
                <a:spcPct val="98000"/>
              </a:lnSpc>
              <a:spcBef>
                <a:spcPct val="0"/>
              </a:spcBef>
              <a:buFontTx/>
              <a:buChar char="-"/>
            </a:pPr>
            <a:endParaRPr lang="en-US" altLang="en-US" sz="2800" dirty="0"/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 smtClean="0"/>
              <a:t> </a:t>
            </a:r>
            <a:r>
              <a:rPr lang="en-US" altLang="en-US" sz="2800" b="1" i="1" dirty="0"/>
              <a:t>Implementation</a:t>
            </a:r>
            <a:endParaRPr lang="en-US" altLang="en-US" sz="2800" b="1" dirty="0"/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 </a:t>
            </a:r>
            <a:r>
              <a:rPr lang="en-US" altLang="en-US" sz="2800" dirty="0"/>
              <a:t>- </a:t>
            </a:r>
            <a:r>
              <a:rPr lang="en-US" altLang="en-US" sz="2800" dirty="0" smtClean="0"/>
              <a:t>  Usually </a:t>
            </a:r>
            <a:r>
              <a:rPr lang="en-US" altLang="en-US" sz="2800" dirty="0"/>
              <a:t>stored as </a:t>
            </a:r>
            <a:r>
              <a:rPr lang="en-US" altLang="en-US" sz="2800" dirty="0">
                <a:solidFill>
                  <a:srgbClr val="FF0000"/>
                </a:solidFill>
              </a:rPr>
              <a:t>bit strings </a:t>
            </a:r>
            <a:r>
              <a:rPr lang="en-US" altLang="en-US" sz="2800" dirty="0"/>
              <a:t>and use </a:t>
            </a:r>
            <a:r>
              <a:rPr lang="en-US" altLang="en-US" sz="2800" dirty="0" smtClean="0">
                <a:solidFill>
                  <a:srgbClr val="FF0000"/>
                </a:solidFill>
              </a:rPr>
              <a:t>logical operations </a:t>
            </a:r>
            <a:r>
              <a:rPr lang="en-US" altLang="en-US" sz="2800" dirty="0"/>
              <a:t>for </a:t>
            </a:r>
            <a:r>
              <a:rPr lang="en-US" altLang="en-US" sz="2800" dirty="0" smtClean="0"/>
              <a:t>	the </a:t>
            </a:r>
            <a:r>
              <a:rPr lang="en-US" altLang="en-US" sz="2800" dirty="0" smtClean="0">
                <a:solidFill>
                  <a:srgbClr val="FF0000"/>
                </a:solidFill>
              </a:rPr>
              <a:t>set operations</a:t>
            </a:r>
            <a:endParaRPr lang="en-US" altLang="en-US" sz="2800" i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850900" y="1306513"/>
            <a:ext cx="4651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Helvetica" panose="020B0604020202020204" pitchFamily="34" charset="0"/>
              </a:rPr>
              <a:t>    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152400" y="145766"/>
            <a:ext cx="8763000" cy="648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7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latin typeface="+mj-lt"/>
              </a:rPr>
              <a:t>Set Examples from Different Languages</a:t>
            </a:r>
            <a:endParaRPr lang="en-US" altLang="en-US" sz="3600" b="1" dirty="0">
              <a:latin typeface="+mj-lt"/>
            </a:endParaRP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/>
              <a:t> 1. Pascal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- No maximum size</a:t>
            </a:r>
            <a:r>
              <a:rPr lang="en-US" altLang="en-US" sz="2800" dirty="0"/>
              <a:t> in the language definition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b="1" i="1" dirty="0"/>
              <a:t>- Disadvantages</a:t>
            </a:r>
            <a:r>
              <a:rPr lang="en-US" altLang="en-US" sz="2800" dirty="0"/>
              <a:t>: </a:t>
            </a:r>
            <a:r>
              <a:rPr lang="en-US" altLang="en-US" sz="2800" dirty="0">
                <a:solidFill>
                  <a:srgbClr val="FF0000"/>
                </a:solidFill>
              </a:rPr>
              <a:t>not portable</a:t>
            </a:r>
            <a:r>
              <a:rPr lang="en-US" altLang="en-US" sz="2800" dirty="0"/>
              <a:t>, poor </a:t>
            </a:r>
            <a:r>
              <a:rPr lang="en-US" altLang="en-US" sz="2800" dirty="0" err="1">
                <a:solidFill>
                  <a:srgbClr val="FF0000"/>
                </a:solidFill>
              </a:rPr>
              <a:t>writability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if max is too small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/>
              <a:t>- </a:t>
            </a:r>
            <a:r>
              <a:rPr lang="en-US" altLang="en-US" sz="2800" b="1" i="1" dirty="0"/>
              <a:t>Operations</a:t>
            </a:r>
            <a:r>
              <a:rPr lang="en-US" altLang="en-US" sz="2800" dirty="0"/>
              <a:t>: </a:t>
            </a:r>
            <a:r>
              <a:rPr lang="en-US" altLang="en-US" sz="2800" dirty="0">
                <a:solidFill>
                  <a:srgbClr val="FF0000"/>
                </a:solidFill>
              </a:rPr>
              <a:t>union </a:t>
            </a:r>
            <a:r>
              <a:rPr lang="en-US" altLang="en-US" sz="2800" dirty="0"/>
              <a:t>(+), </a:t>
            </a:r>
            <a:r>
              <a:rPr lang="en-US" altLang="en-US" sz="2800" dirty="0">
                <a:solidFill>
                  <a:srgbClr val="FF0000"/>
                </a:solidFill>
              </a:rPr>
              <a:t>intersection </a:t>
            </a:r>
            <a:r>
              <a:rPr lang="en-US" altLang="en-US" sz="2800" dirty="0"/>
              <a:t>(*), </a:t>
            </a:r>
            <a:r>
              <a:rPr lang="en-US" altLang="en-US" sz="2800" dirty="0">
                <a:solidFill>
                  <a:srgbClr val="FF0000"/>
                </a:solidFill>
              </a:rPr>
              <a:t>difference </a:t>
            </a:r>
            <a:r>
              <a:rPr lang="en-US" altLang="en-US" sz="2800" dirty="0"/>
              <a:t>(-), </a:t>
            </a:r>
            <a:br>
              <a:rPr lang="en-US" altLang="en-US" sz="2800" dirty="0"/>
            </a:br>
            <a:r>
              <a:rPr lang="en-US" altLang="en-US" sz="2800" dirty="0" smtClean="0">
                <a:solidFill>
                  <a:srgbClr val="FF0000"/>
                </a:solidFill>
              </a:rPr>
              <a:t>equal </a:t>
            </a:r>
            <a:r>
              <a:rPr lang="en-US" altLang="en-US" sz="2800" dirty="0"/>
              <a:t>(=), </a:t>
            </a:r>
            <a:r>
              <a:rPr lang="en-US" altLang="en-US" sz="2800" dirty="0">
                <a:solidFill>
                  <a:srgbClr val="FF0000"/>
                </a:solidFill>
              </a:rPr>
              <a:t>not equal </a:t>
            </a:r>
            <a:r>
              <a:rPr lang="en-US" altLang="en-US" sz="2800" dirty="0"/>
              <a:t>(&lt;&gt;), </a:t>
            </a:r>
            <a:r>
              <a:rPr lang="en-US" altLang="en-US" sz="2800" dirty="0">
                <a:solidFill>
                  <a:srgbClr val="FF0000"/>
                </a:solidFill>
              </a:rPr>
              <a:t>superset </a:t>
            </a:r>
            <a:r>
              <a:rPr lang="en-US" altLang="en-US" sz="2800" dirty="0"/>
              <a:t>(&gt;=), </a:t>
            </a:r>
            <a:r>
              <a:rPr lang="en-US" altLang="en-US" sz="2800" dirty="0">
                <a:solidFill>
                  <a:srgbClr val="FF0000"/>
                </a:solidFill>
              </a:rPr>
              <a:t>subset </a:t>
            </a:r>
            <a:r>
              <a:rPr lang="en-US" altLang="en-US" sz="2800" dirty="0"/>
              <a:t>(&lt;=), </a:t>
            </a:r>
            <a:r>
              <a:rPr lang="en-US" altLang="en-US" sz="2800" dirty="0">
                <a:solidFill>
                  <a:srgbClr val="FF0000"/>
                </a:solidFill>
              </a:rPr>
              <a:t>in</a:t>
            </a:r>
          </a:p>
          <a:p>
            <a:pPr>
              <a:lnSpc>
                <a:spcPct val="97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2. Modula-2 and Modula-3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- </a:t>
            </a:r>
            <a:r>
              <a:rPr lang="en-US" altLang="en-US" sz="2800" dirty="0">
                <a:latin typeface="+mj-lt"/>
              </a:rPr>
              <a:t>Additional operations: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INCL, EXCL, / </a:t>
            </a:r>
            <a:r>
              <a:rPr lang="en-US" altLang="en-US" sz="2800" dirty="0" smtClean="0">
                <a:latin typeface="+mj-lt"/>
              </a:rPr>
              <a:t>(</a:t>
            </a:r>
            <a:r>
              <a:rPr lang="en-US" altLang="en-US" sz="2800" dirty="0">
                <a:latin typeface="+mj-lt"/>
              </a:rPr>
              <a:t>symmetric set </a:t>
            </a:r>
            <a:r>
              <a:rPr lang="en-US" altLang="en-US" sz="2800" dirty="0" smtClean="0">
                <a:latin typeface="+mj-lt"/>
              </a:rPr>
              <a:t>	difference, elements </a:t>
            </a:r>
            <a:r>
              <a:rPr lang="en-US" altLang="en-US" sz="2800" dirty="0">
                <a:latin typeface="+mj-lt"/>
              </a:rPr>
              <a:t>in one </a:t>
            </a:r>
            <a:r>
              <a:rPr lang="en-US" altLang="en-US" sz="2800" dirty="0" smtClean="0">
                <a:latin typeface="+mj-lt"/>
              </a:rPr>
              <a:t>but </a:t>
            </a:r>
            <a:r>
              <a:rPr lang="en-US" altLang="en-US" sz="2800" dirty="0">
                <a:latin typeface="+mj-lt"/>
              </a:rPr>
              <a:t>not both </a:t>
            </a:r>
            <a:r>
              <a:rPr lang="en-US" altLang="en-US" sz="2800" dirty="0" smtClean="0">
                <a:latin typeface="+mj-lt"/>
              </a:rPr>
              <a:t>operands)</a:t>
            </a:r>
            <a:endParaRPr lang="en-US" altLang="en-US" sz="2800" dirty="0">
              <a:latin typeface="+mj-lt"/>
            </a:endParaRP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3. Ada - does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not include sets</a:t>
            </a:r>
            <a:r>
              <a:rPr lang="en-US" altLang="en-US" sz="2800" dirty="0">
                <a:latin typeface="+mj-lt"/>
              </a:rPr>
              <a:t>, but defines in as </a:t>
            </a:r>
            <a:r>
              <a:rPr lang="en-US" altLang="en-US" sz="2800" dirty="0" smtClean="0">
                <a:latin typeface="+mj-lt"/>
              </a:rPr>
              <a:t>set 	membership </a:t>
            </a:r>
            <a:r>
              <a:rPr lang="en-US" altLang="en-US" sz="2800" dirty="0">
                <a:latin typeface="+mj-lt"/>
              </a:rPr>
              <a:t>operator for all enumeration types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4</a:t>
            </a:r>
            <a:r>
              <a:rPr lang="en-US" altLang="en-US" sz="2800" dirty="0">
                <a:latin typeface="+mj-lt"/>
              </a:rPr>
              <a:t>. Java includes a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class for set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operations </a:t>
            </a:r>
            <a:endParaRPr lang="en-US" altLang="en-US" sz="28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0" y="0"/>
            <a:ext cx="9144000" cy="687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latin typeface="+mj-lt"/>
              </a:rPr>
              <a:t>Pointers</a:t>
            </a:r>
            <a:endParaRPr lang="en-US" altLang="en-US" sz="2800" dirty="0">
              <a:latin typeface="+mj-lt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A </a:t>
            </a:r>
            <a:r>
              <a:rPr lang="en-US" altLang="en-US" sz="2400" i="1" dirty="0">
                <a:latin typeface="+mj-lt"/>
              </a:rPr>
              <a:t>pointer type</a:t>
            </a:r>
            <a:r>
              <a:rPr lang="en-US" altLang="en-US" sz="2400" dirty="0">
                <a:latin typeface="+mj-lt"/>
              </a:rPr>
              <a:t> is a type in which the range of </a:t>
            </a:r>
            <a:r>
              <a:rPr lang="en-US" altLang="en-US" sz="2400" dirty="0" smtClean="0">
                <a:latin typeface="+mj-lt"/>
              </a:rPr>
              <a:t>values consists </a:t>
            </a:r>
            <a:r>
              <a:rPr lang="en-US" altLang="en-US" sz="2400" dirty="0">
                <a:latin typeface="+mj-lt"/>
              </a:rPr>
              <a:t>of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memory addresses </a:t>
            </a:r>
            <a:r>
              <a:rPr lang="en-US" altLang="en-US" sz="2400" dirty="0">
                <a:latin typeface="+mj-lt"/>
              </a:rPr>
              <a:t>and a special value, </a:t>
            </a:r>
            <a:r>
              <a:rPr lang="en-US" altLang="en-US" sz="2400" dirty="0" smtClean="0">
                <a:latin typeface="+mj-lt"/>
              </a:rPr>
              <a:t>nil </a:t>
            </a:r>
            <a:r>
              <a:rPr lang="en-US" altLang="en-US" sz="2400" dirty="0">
                <a:latin typeface="+mj-lt"/>
              </a:rPr>
              <a:t>(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or null</a:t>
            </a:r>
            <a:r>
              <a:rPr lang="en-US" altLang="en-US" sz="2400" dirty="0">
                <a:latin typeface="+mj-lt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+mj-lt"/>
              </a:rPr>
              <a:t>  </a:t>
            </a:r>
            <a:r>
              <a:rPr lang="en-US" altLang="en-US" sz="2400" i="1" dirty="0">
                <a:latin typeface="+mj-lt"/>
              </a:rPr>
              <a:t>Uses:</a:t>
            </a:r>
            <a:endParaRPr lang="en-US" altLang="en-US" sz="24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+mj-lt"/>
              </a:rPr>
              <a:t>    </a:t>
            </a:r>
            <a:r>
              <a:rPr lang="en-US" altLang="en-US" sz="2400" dirty="0">
                <a:latin typeface="+mj-lt"/>
              </a:rPr>
              <a:t>1.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Addressing </a:t>
            </a:r>
            <a:r>
              <a:rPr lang="en-US" altLang="en-US" sz="2400" dirty="0" smtClean="0">
                <a:latin typeface="+mj-lt"/>
              </a:rPr>
              <a:t>flexibility	    </a:t>
            </a:r>
            <a:r>
              <a:rPr lang="en-US" altLang="en-US" sz="2400" dirty="0">
                <a:latin typeface="+mj-lt"/>
              </a:rPr>
              <a:t>2.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Dynamic storage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management</a:t>
            </a:r>
          </a:p>
          <a:p>
            <a:pPr>
              <a:buNone/>
              <a:defRPr/>
            </a:pPr>
            <a:r>
              <a:rPr lang="en-US" altLang="en-US" sz="2400" b="1" i="1" dirty="0">
                <a:latin typeface="+mj-lt"/>
              </a:rPr>
              <a:t>Design Issues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400" dirty="0" smtClean="0">
                <a:latin typeface="+mj-lt"/>
              </a:rPr>
              <a:t>What </a:t>
            </a:r>
            <a:r>
              <a:rPr lang="en-US" altLang="en-US" sz="2400" dirty="0">
                <a:latin typeface="+mj-lt"/>
              </a:rPr>
              <a:t>is the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scope and lifetime </a:t>
            </a:r>
            <a:r>
              <a:rPr lang="en-US" altLang="en-US" sz="2400" dirty="0">
                <a:latin typeface="+mj-lt"/>
              </a:rPr>
              <a:t>of pointer variables?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400" dirty="0">
                <a:latin typeface="+mj-lt"/>
              </a:rPr>
              <a:t>What is the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lifetime of heap-dynamic </a:t>
            </a:r>
            <a:r>
              <a:rPr lang="en-US" altLang="en-US" sz="2400" dirty="0">
                <a:latin typeface="+mj-lt"/>
              </a:rPr>
              <a:t>variables?</a:t>
            </a:r>
          </a:p>
          <a:p>
            <a:pPr>
              <a:buNone/>
              <a:defRPr/>
            </a:pPr>
            <a:r>
              <a:rPr lang="en-US" altLang="en-US" sz="2400" dirty="0">
                <a:latin typeface="+mj-lt"/>
              </a:rPr>
              <a:t>3.   Are pointers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restricted to </a:t>
            </a:r>
            <a:r>
              <a:rPr lang="en-US" altLang="en-US" sz="2400" dirty="0">
                <a:latin typeface="+mj-lt"/>
              </a:rPr>
              <a:t>pointing at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a particular type</a:t>
            </a:r>
            <a:r>
              <a:rPr lang="en-US" altLang="en-US" sz="2400" dirty="0">
                <a:latin typeface="+mj-lt"/>
              </a:rPr>
              <a:t>?</a:t>
            </a:r>
          </a:p>
          <a:p>
            <a:pPr>
              <a:buNone/>
              <a:defRPr/>
            </a:pPr>
            <a:r>
              <a:rPr lang="en-US" altLang="en-US" sz="2400" dirty="0">
                <a:latin typeface="+mj-lt"/>
              </a:rPr>
              <a:t>4.   Are pointers used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for dynamic storage management, indirect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	addressing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, or both</a:t>
            </a:r>
            <a:r>
              <a:rPr lang="en-US" altLang="en-US" sz="2400" dirty="0">
                <a:latin typeface="+mj-lt"/>
              </a:rPr>
              <a:t>?</a:t>
            </a:r>
          </a:p>
          <a:p>
            <a:pPr>
              <a:buNone/>
              <a:defRPr/>
            </a:pPr>
            <a:r>
              <a:rPr lang="en-US" altLang="en-US" sz="2400" dirty="0">
                <a:latin typeface="+mj-lt"/>
              </a:rPr>
              <a:t>5.  Should a language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support pointer types, reference types, or both</a:t>
            </a:r>
            <a:r>
              <a:rPr lang="en-US" altLang="en-US" sz="2400" dirty="0" smtClean="0">
                <a:latin typeface="+mj-lt"/>
              </a:rPr>
              <a:t>?</a:t>
            </a:r>
          </a:p>
          <a:p>
            <a:pPr>
              <a:defRPr/>
            </a:pPr>
            <a:endParaRPr lang="en-US" altLang="en-US" sz="2400" dirty="0">
              <a:latin typeface="+mj-lt"/>
            </a:endParaRPr>
          </a:p>
          <a:p>
            <a:pPr>
              <a:buNone/>
              <a:defRPr/>
            </a:pPr>
            <a:r>
              <a:rPr lang="en-US" altLang="en-US" sz="2400" b="1" i="1" dirty="0" smtClean="0">
                <a:latin typeface="+mj-lt"/>
              </a:rPr>
              <a:t>Fundamental </a:t>
            </a:r>
            <a:r>
              <a:rPr lang="en-US" altLang="en-US" sz="2400" b="1" i="1" dirty="0">
                <a:latin typeface="+mj-lt"/>
              </a:rPr>
              <a:t>Pointer Operations: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Assignment of an address </a:t>
            </a:r>
            <a:r>
              <a:rPr lang="en-US" altLang="en-US" sz="2400" dirty="0">
                <a:latin typeface="+mj-lt"/>
              </a:rPr>
              <a:t>to a </a:t>
            </a:r>
            <a:r>
              <a:rPr lang="en-US" altLang="en-US" sz="2400" dirty="0" smtClean="0">
                <a:latin typeface="+mj-lt"/>
              </a:rPr>
              <a:t>pointer.</a:t>
            </a:r>
            <a:endParaRPr lang="en-US" altLang="en-US" sz="2400" dirty="0">
              <a:latin typeface="+mj-lt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400" dirty="0">
                <a:latin typeface="+mj-lt"/>
              </a:rPr>
              <a:t>References (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explicit versus implicit dereferencing</a:t>
            </a:r>
            <a:r>
              <a:rPr lang="en-US" altLang="en-US" sz="2400" dirty="0" smtClean="0">
                <a:latin typeface="+mj-lt"/>
              </a:rPr>
              <a:t>).</a:t>
            </a:r>
            <a:endParaRPr lang="en-US" altLang="en-US" sz="24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157163" y="48444"/>
            <a:ext cx="8986837" cy="665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latin typeface="+mj-lt"/>
              </a:rPr>
              <a:t>Problems </a:t>
            </a:r>
            <a:r>
              <a:rPr lang="en-US" altLang="en-US" sz="3600" b="1" dirty="0">
                <a:latin typeface="+mj-lt"/>
              </a:rPr>
              <a:t>with pointers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+mj-lt"/>
              </a:rPr>
              <a:t>1</a:t>
            </a:r>
            <a:r>
              <a:rPr lang="en-US" altLang="en-US" sz="2400" dirty="0">
                <a:latin typeface="+mj-lt"/>
              </a:rPr>
              <a:t>.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Dangling </a:t>
            </a: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Pointers </a:t>
            </a:r>
            <a:r>
              <a:rPr lang="en-US" altLang="en-US" sz="2400" dirty="0">
                <a:latin typeface="+mj-lt"/>
              </a:rPr>
              <a:t>(dangerous)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latin typeface="+mj-lt"/>
              </a:rPr>
              <a:t>- </a:t>
            </a:r>
            <a:r>
              <a:rPr lang="en-US" altLang="en-US" sz="2400" dirty="0">
                <a:latin typeface="+mj-lt"/>
              </a:rPr>
              <a:t>A pointer points to a heap-dynamic </a:t>
            </a:r>
            <a:r>
              <a:rPr lang="en-US" altLang="en-US" sz="2400" dirty="0" smtClean="0">
                <a:latin typeface="+mj-lt"/>
              </a:rPr>
              <a:t>variable that </a:t>
            </a:r>
            <a:r>
              <a:rPr lang="en-US" altLang="en-US" sz="2400" dirty="0">
                <a:latin typeface="+mj-lt"/>
              </a:rPr>
              <a:t>has been </a:t>
            </a:r>
            <a:r>
              <a:rPr lang="en-US" altLang="en-US" sz="2400" dirty="0" smtClean="0">
                <a:latin typeface="+mj-lt"/>
              </a:rPr>
              <a:t>deallocated</a:t>
            </a:r>
            <a:endParaRPr lang="en-US" altLang="en-US" sz="2400" dirty="0">
              <a:latin typeface="+mj-lt"/>
            </a:endParaRPr>
          </a:p>
          <a:p>
            <a:pPr>
              <a:spcBef>
                <a:spcPct val="0"/>
              </a:spcBef>
              <a:buNone/>
            </a:pPr>
            <a:endParaRPr lang="en-US" altLang="en-US" sz="2400" b="1" i="1" dirty="0" smtClean="0">
              <a:latin typeface="+mj-lt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400" b="1" i="1" dirty="0" smtClean="0">
                <a:latin typeface="+mj-lt"/>
              </a:rPr>
              <a:t>Creating a Dangling Pointer:</a:t>
            </a:r>
            <a:endParaRPr lang="en-US" altLang="en-US" sz="2400" b="1" i="1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+mj-lt"/>
              </a:rPr>
              <a:t>a.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</a:rPr>
              <a:t>Allocate a heap-dynamic variable </a:t>
            </a:r>
            <a:r>
              <a:rPr lang="en-US" altLang="en-US" sz="2200" dirty="0">
                <a:latin typeface="+mj-lt"/>
              </a:rPr>
              <a:t>and set </a:t>
            </a:r>
            <a:r>
              <a:rPr lang="en-US" altLang="en-US" sz="2200" dirty="0" smtClean="0">
                <a:latin typeface="+mj-lt"/>
              </a:rPr>
              <a:t>a pointer </a:t>
            </a:r>
            <a:r>
              <a:rPr lang="en-US" altLang="en-US" sz="2200" dirty="0">
                <a:latin typeface="+mj-lt"/>
              </a:rPr>
              <a:t>to point at 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+mj-lt"/>
              </a:rPr>
              <a:t>b. Set a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</a:rPr>
              <a:t>second pointer to the value of first pointer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+mj-lt"/>
              </a:rPr>
              <a:t>c.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</a:rPr>
              <a:t>Deallocate heap-dynamic variable, using first </a:t>
            </a:r>
            <a:r>
              <a:rPr lang="en-US" altLang="en-US" sz="2200" dirty="0" smtClean="0">
                <a:solidFill>
                  <a:srgbClr val="FF0000"/>
                </a:solidFill>
                <a:latin typeface="+mj-lt"/>
              </a:rPr>
              <a:t>pointer.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latin typeface="+mj-lt"/>
              </a:rPr>
              <a:t>d. Second pointer is still pointing to the address of deallocated memory.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2. </a:t>
            </a:r>
            <a:r>
              <a:rPr lang="en-US" altLang="en-US" sz="2400" dirty="0">
                <a:solidFill>
                  <a:srgbClr val="FF0000"/>
                </a:solidFill>
              </a:rPr>
              <a:t>Lost Heap-Dynamic Variables </a:t>
            </a:r>
            <a:r>
              <a:rPr lang="en-US" altLang="en-US" sz="2400" dirty="0"/>
              <a:t>(wasteful)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- </a:t>
            </a:r>
            <a:r>
              <a:rPr lang="en-US" altLang="en-US" sz="2200" dirty="0"/>
              <a:t>A heap-dynamic variable that is no </a:t>
            </a:r>
            <a:r>
              <a:rPr lang="en-US" altLang="en-US" sz="2200" dirty="0" smtClean="0"/>
              <a:t>longer referenced </a:t>
            </a:r>
            <a:r>
              <a:rPr lang="en-US" altLang="en-US" sz="2200" dirty="0"/>
              <a:t>by any program pointer</a:t>
            </a:r>
          </a:p>
          <a:p>
            <a:pPr>
              <a:spcBef>
                <a:spcPct val="0"/>
              </a:spcBef>
              <a:buNone/>
            </a:pPr>
            <a:endParaRPr lang="en-US" altLang="en-US" sz="2400" b="1" i="1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sz="2400" b="1" i="1" dirty="0" smtClean="0"/>
              <a:t>Creating Lost Heap-Dynamic Variable:</a:t>
            </a:r>
            <a:endParaRPr lang="en-US" altLang="en-US" sz="2400" b="1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a</a:t>
            </a:r>
            <a:r>
              <a:rPr lang="en-US" altLang="en-US" sz="2200" dirty="0"/>
              <a:t>. Pointer </a:t>
            </a:r>
            <a:r>
              <a:rPr lang="en-US" altLang="en-US" sz="2200" dirty="0">
                <a:solidFill>
                  <a:srgbClr val="FF0000"/>
                </a:solidFill>
              </a:rPr>
              <a:t>p1 is set to point to a newly </a:t>
            </a:r>
            <a:r>
              <a:rPr lang="en-US" altLang="en-US" sz="2200" dirty="0" smtClean="0">
                <a:solidFill>
                  <a:srgbClr val="FF0000"/>
                </a:solidFill>
              </a:rPr>
              <a:t>created heap-dynamic variable.</a:t>
            </a:r>
            <a:endParaRPr lang="en-US" altLang="en-US" sz="22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b</a:t>
            </a:r>
            <a:r>
              <a:rPr lang="en-US" altLang="en-US" sz="2200" dirty="0"/>
              <a:t>. p1 is </a:t>
            </a:r>
            <a:r>
              <a:rPr lang="en-US" altLang="en-US" sz="2200" dirty="0">
                <a:solidFill>
                  <a:srgbClr val="FF0000"/>
                </a:solidFill>
              </a:rPr>
              <a:t>later set to point to another </a:t>
            </a:r>
            <a:r>
              <a:rPr lang="en-US" altLang="en-US" sz="2200" dirty="0" smtClean="0">
                <a:solidFill>
                  <a:srgbClr val="FF0000"/>
                </a:solidFill>
              </a:rPr>
              <a:t>newly created </a:t>
            </a:r>
            <a:r>
              <a:rPr lang="en-US" altLang="en-US" sz="2200" dirty="0">
                <a:solidFill>
                  <a:srgbClr val="FF0000"/>
                </a:solidFill>
              </a:rPr>
              <a:t>heap-dynamic </a:t>
            </a:r>
            <a:r>
              <a:rPr lang="en-US" altLang="en-US" sz="2200" dirty="0" smtClean="0">
                <a:solidFill>
                  <a:srgbClr val="FF0000"/>
                </a:solidFill>
              </a:rPr>
              <a:t>variable.</a:t>
            </a:r>
            <a:r>
              <a:rPr lang="en-US" altLang="en-US" sz="2400" dirty="0" smtClean="0">
                <a:solidFill>
                  <a:srgbClr val="FF0000"/>
                </a:solidFill>
              </a:rPr>
              <a:t>   </a:t>
            </a:r>
            <a:r>
              <a:rPr lang="en-US" altLang="en-US" sz="2400" dirty="0" smtClean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 smtClean="0"/>
              <a:t>- </a:t>
            </a:r>
            <a:r>
              <a:rPr lang="en-US" altLang="en-US" sz="2200" dirty="0"/>
              <a:t>The process of losing heap-dynamic </a:t>
            </a:r>
            <a:r>
              <a:rPr lang="en-US" altLang="en-US" sz="2200" dirty="0" smtClean="0"/>
              <a:t>variables </a:t>
            </a:r>
            <a:r>
              <a:rPr lang="en-US" altLang="en-US" sz="2200" dirty="0"/>
              <a:t>is called </a:t>
            </a:r>
            <a:r>
              <a:rPr lang="en-US" altLang="en-US" sz="2200" i="1" dirty="0">
                <a:solidFill>
                  <a:srgbClr val="FF0000"/>
                </a:solidFill>
              </a:rPr>
              <a:t>memory </a:t>
            </a:r>
            <a:r>
              <a:rPr lang="en-US" altLang="en-US" sz="2200" i="1" dirty="0" smtClean="0">
                <a:solidFill>
                  <a:srgbClr val="FF0000"/>
                </a:solidFill>
              </a:rPr>
              <a:t>leakage</a:t>
            </a:r>
            <a:endParaRPr lang="en-US" altLang="en-US" sz="2200" dirty="0">
              <a:solidFill>
                <a:srgbClr val="FF0000"/>
              </a:solidFill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793750" y="4156075"/>
            <a:ext cx="2413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1">
              <a:latin typeface="Helvetica" panose="020B0604020202020204" pitchFamily="34" charset="0"/>
            </a:endParaRPr>
          </a:p>
          <a:p>
            <a:pPr latinLnBrk="1">
              <a:spcBef>
                <a:spcPct val="0"/>
              </a:spcBef>
              <a:buFontTx/>
              <a:buNone/>
            </a:pPr>
            <a:endParaRPr lang="en-US" altLang="en-US" sz="2400" b="1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228600" y="182225"/>
            <a:ext cx="86868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latin typeface="+mj-lt"/>
              </a:rPr>
              <a:t>Problems with Pointers – </a:t>
            </a:r>
            <a:br>
              <a:rPr lang="en-US" altLang="en-US" sz="3600" b="1" dirty="0" smtClean="0">
                <a:latin typeface="+mj-lt"/>
              </a:rPr>
            </a:br>
            <a:r>
              <a:rPr lang="en-US" altLang="en-US" sz="3600" b="1" dirty="0" smtClean="0">
                <a:latin typeface="+mj-lt"/>
              </a:rPr>
              <a:t>Examples from Different Languages</a:t>
            </a:r>
            <a:endParaRPr lang="en-US" altLang="en-US" sz="3600" b="1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1.</a:t>
            </a:r>
            <a:r>
              <a:rPr lang="en-US" altLang="en-US" sz="2800" i="1" dirty="0">
                <a:latin typeface="+mj-lt"/>
              </a:rPr>
              <a:t> </a:t>
            </a:r>
            <a:r>
              <a:rPr lang="en-US" altLang="en-US" sz="2800" b="1" i="1" dirty="0">
                <a:latin typeface="+mj-lt"/>
              </a:rPr>
              <a:t>Pascal</a:t>
            </a:r>
            <a:r>
              <a:rPr lang="en-US" altLang="en-US" sz="2800" i="1" dirty="0">
                <a:latin typeface="+mj-lt"/>
              </a:rPr>
              <a:t>: </a:t>
            </a:r>
            <a:r>
              <a:rPr lang="en-US" altLang="en-US" sz="2800" dirty="0">
                <a:latin typeface="+mj-lt"/>
              </a:rPr>
              <a:t>used for dynamic storage management </a:t>
            </a:r>
            <a:r>
              <a:rPr lang="en-US" altLang="en-US" sz="2800" dirty="0" smtClean="0">
                <a:latin typeface="+mj-lt"/>
              </a:rPr>
              <a:t>only    </a:t>
            </a:r>
            <a:endParaRPr lang="en-US" altLang="en-US" sz="28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    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Explicit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dereferencing</a:t>
            </a:r>
            <a:endParaRPr lang="en-US" altLang="en-US" sz="2800" dirty="0">
              <a:solidFill>
                <a:srgbClr val="FF0000"/>
              </a:solidFill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    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Dangling pointers are possible </a:t>
            </a:r>
            <a:r>
              <a:rPr lang="en-US" altLang="en-US" sz="2800" dirty="0">
                <a:latin typeface="+mj-lt"/>
              </a:rPr>
              <a:t>(dispose</a:t>
            </a:r>
            <a:r>
              <a:rPr lang="en-US" altLang="en-US" sz="2800" dirty="0" smtClean="0">
                <a:latin typeface="+mj-lt"/>
              </a:rPr>
              <a:t>)</a:t>
            </a:r>
            <a:endParaRPr lang="en-US" altLang="en-US" sz="28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    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Dangling objects are also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possible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2.</a:t>
            </a:r>
            <a:r>
              <a:rPr lang="en-US" altLang="en-US" sz="2800" i="1" dirty="0">
                <a:latin typeface="+mj-lt"/>
              </a:rPr>
              <a:t> </a:t>
            </a:r>
            <a:r>
              <a:rPr lang="en-US" altLang="en-US" sz="2800" b="1" i="1" dirty="0">
                <a:latin typeface="+mj-lt"/>
              </a:rPr>
              <a:t>Ada</a:t>
            </a:r>
            <a:r>
              <a:rPr lang="en-US" altLang="en-US" sz="2800" i="1" dirty="0">
                <a:latin typeface="+mj-lt"/>
              </a:rPr>
              <a:t>:</a:t>
            </a:r>
            <a:r>
              <a:rPr lang="en-US" altLang="en-US" sz="2800" dirty="0">
                <a:latin typeface="+mj-lt"/>
              </a:rPr>
              <a:t> a little better than Pascal and Modula-2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- </a:t>
            </a:r>
            <a:r>
              <a:rPr lang="en-US" altLang="en-US" sz="2800" dirty="0">
                <a:latin typeface="+mj-lt"/>
              </a:rPr>
              <a:t>Some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dangling pointers are disallowed </a:t>
            </a:r>
            <a:r>
              <a:rPr lang="en-US" altLang="en-US" sz="2800" dirty="0">
                <a:latin typeface="+mj-lt"/>
              </a:rPr>
              <a:t>because </a:t>
            </a:r>
            <a:r>
              <a:rPr lang="en-US" altLang="en-US" sz="2800" dirty="0" smtClean="0">
                <a:latin typeface="+mj-lt"/>
              </a:rPr>
              <a:t/>
            </a:r>
            <a:br>
              <a:rPr lang="en-US" altLang="en-US" sz="2800" dirty="0" smtClean="0">
                <a:latin typeface="+mj-lt"/>
              </a:rPr>
            </a:br>
            <a:r>
              <a:rPr lang="en-US" altLang="en-US" sz="2800" dirty="0" smtClean="0">
                <a:latin typeface="+mj-lt"/>
              </a:rPr>
              <a:t>	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dynamic objects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can be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automatically deallocated </a:t>
            </a:r>
            <a:br>
              <a:rPr lang="en-US" altLang="en-US" sz="2800" dirty="0" smtClean="0">
                <a:solidFill>
                  <a:srgbClr val="FF0000"/>
                </a:solidFill>
                <a:latin typeface="+mj-lt"/>
              </a:rPr>
            </a:br>
            <a:r>
              <a:rPr lang="en-US" altLang="en-US" sz="2800" dirty="0" smtClean="0">
                <a:latin typeface="+mj-lt"/>
              </a:rPr>
              <a:t>	at </a:t>
            </a:r>
            <a:r>
              <a:rPr lang="en-US" altLang="en-US" sz="2800" dirty="0">
                <a:latin typeface="+mj-lt"/>
              </a:rPr>
              <a:t>the end of pointer's scope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- </a:t>
            </a:r>
            <a:r>
              <a:rPr lang="en-US" altLang="en-US" sz="2800" dirty="0">
                <a:latin typeface="+mj-lt"/>
              </a:rPr>
              <a:t>All pointers are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initialized to null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Similar dangling object problem </a:t>
            </a:r>
            <a:r>
              <a:rPr lang="en-US" altLang="en-US" sz="2800" dirty="0">
                <a:latin typeface="+mj-lt"/>
              </a:rPr>
              <a:t>(but rarely happens</a:t>
            </a:r>
            <a:r>
              <a:rPr lang="en-US" altLang="en-US" sz="2800" dirty="0" smtClean="0">
                <a:latin typeface="+mj-lt"/>
              </a:rPr>
              <a:t>)</a:t>
            </a:r>
            <a:endParaRPr lang="en-US" alt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0" y="0"/>
            <a:ext cx="9144000" cy="67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600" b="1" dirty="0"/>
              <a:t>Problems with Pointers – </a:t>
            </a:r>
            <a:br>
              <a:rPr lang="en-US" altLang="en-US" sz="3600" b="1" dirty="0"/>
            </a:br>
            <a:r>
              <a:rPr lang="en-US" altLang="en-US" sz="3600" b="1" dirty="0"/>
              <a:t>Examples from Different </a:t>
            </a:r>
            <a:r>
              <a:rPr lang="en-US" altLang="en-US" sz="3600" b="1" dirty="0" smtClean="0"/>
              <a:t>Languages</a:t>
            </a:r>
          </a:p>
          <a:p>
            <a:pPr algn="ctr">
              <a:spcBef>
                <a:spcPct val="0"/>
              </a:spcBef>
              <a:buNone/>
            </a:pPr>
            <a:endParaRPr lang="en-US" altLang="en-US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3</a:t>
            </a:r>
            <a:r>
              <a:rPr lang="en-US" altLang="en-US" sz="2800" dirty="0">
                <a:latin typeface="+mj-lt"/>
              </a:rPr>
              <a:t>. </a:t>
            </a:r>
            <a:r>
              <a:rPr lang="en-US" altLang="en-US" sz="2800" b="1" i="1" dirty="0">
                <a:latin typeface="+mj-lt"/>
              </a:rPr>
              <a:t>C and C++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 dirty="0">
                <a:latin typeface="+mj-lt"/>
              </a:rPr>
              <a:t>    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Used for dynamic storage management and addressing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    </a:t>
            </a:r>
            <a:r>
              <a:rPr lang="en-US" altLang="en-US" sz="2800" dirty="0">
                <a:latin typeface="+mj-lt"/>
              </a:rPr>
              <a:t>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Explicit dereferencing and address-of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operator (&amp;)</a:t>
            </a:r>
            <a:endParaRPr lang="en-US" altLang="en-US" sz="2800" dirty="0">
              <a:solidFill>
                <a:srgbClr val="FF0000"/>
              </a:solidFill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    </a:t>
            </a:r>
            <a:r>
              <a:rPr lang="en-US" altLang="en-US" sz="2800" dirty="0">
                <a:latin typeface="+mj-lt"/>
              </a:rPr>
              <a:t>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Can do address arithmetic in restricted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forms </a:t>
            </a:r>
            <a:r>
              <a:rPr lang="en-US" altLang="en-US" sz="2800" dirty="0" smtClean="0">
                <a:latin typeface="+mj-lt"/>
              </a:rPr>
              <a:t>e.g</a:t>
            </a:r>
            <a:r>
              <a:rPr lang="en-US" altLang="en-US" sz="2800" dirty="0">
                <a:latin typeface="+mj-lt"/>
              </a:rPr>
              <a:t>.  </a:t>
            </a:r>
            <a:endParaRPr lang="en-US" altLang="en-US" sz="28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	</a:t>
            </a:r>
            <a:r>
              <a:rPr lang="en-US" altLang="en-US" sz="2800" dirty="0" smtClean="0">
                <a:latin typeface="+mj-lt"/>
              </a:rPr>
              <a:t>float </a:t>
            </a:r>
            <a:r>
              <a:rPr lang="en-US" altLang="en-US" sz="2800" dirty="0">
                <a:latin typeface="+mj-lt"/>
              </a:rPr>
              <a:t>stuff[100</a:t>
            </a:r>
            <a:r>
              <a:rPr lang="en-US" altLang="en-US" sz="2800" dirty="0" smtClean="0">
                <a:latin typeface="+mj-lt"/>
              </a:rPr>
              <a:t>]; 	// Array of float</a:t>
            </a:r>
            <a:endParaRPr lang="en-US" altLang="en-US" sz="28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	float </a:t>
            </a:r>
            <a:r>
              <a:rPr lang="en-US" altLang="en-US" sz="2800" dirty="0">
                <a:latin typeface="+mj-lt"/>
              </a:rPr>
              <a:t>*p;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	p </a:t>
            </a:r>
            <a:r>
              <a:rPr lang="en-US" altLang="en-US" sz="2800" dirty="0">
                <a:latin typeface="+mj-lt"/>
              </a:rPr>
              <a:t>= stuff</a:t>
            </a:r>
            <a:r>
              <a:rPr lang="en-US" altLang="en-US" sz="2800" dirty="0" smtClean="0">
                <a:latin typeface="+mj-lt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              * ( p + 5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altLang="en-US" sz="2800" dirty="0">
                <a:latin typeface="+mj-lt"/>
              </a:rPr>
              <a:t> is equivalent to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stuff[5] </a:t>
            </a:r>
            <a:r>
              <a:rPr lang="en-US" altLang="en-US" sz="2800" dirty="0">
                <a:latin typeface="+mj-lt"/>
              </a:rPr>
              <a:t>and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p[5]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             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* ( p + </a:t>
            </a:r>
            <a:r>
              <a:rPr lang="en-US" altLang="en-US" sz="2800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) </a:t>
            </a:r>
            <a:r>
              <a:rPr lang="en-US" altLang="en-US" sz="2800" dirty="0" smtClean="0">
                <a:latin typeface="+mj-lt"/>
              </a:rPr>
              <a:t> is </a:t>
            </a:r>
            <a:r>
              <a:rPr lang="en-US" altLang="en-US" sz="2800" dirty="0">
                <a:latin typeface="+mj-lt"/>
              </a:rPr>
              <a:t>equivalent to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stuff[</a:t>
            </a:r>
            <a:r>
              <a:rPr lang="en-US" altLang="en-US" sz="28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]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smtClean="0">
                <a:latin typeface="+mj-lt"/>
              </a:rPr>
              <a:t> and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p[</a:t>
            </a:r>
            <a:r>
              <a:rPr lang="en-US" altLang="en-US" sz="28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    - </a:t>
            </a:r>
            <a:r>
              <a:rPr lang="en-US" altLang="en-US" sz="2800" dirty="0">
                <a:solidFill>
                  <a:srgbClr val="FF0000"/>
                </a:solidFill>
              </a:rPr>
              <a:t>Domain type need not be fixed </a:t>
            </a:r>
            <a:r>
              <a:rPr lang="en-US" altLang="en-US" sz="2800" dirty="0"/>
              <a:t>(void *, </a:t>
            </a:r>
            <a:r>
              <a:rPr lang="en-US" altLang="en-US" sz="2800" dirty="0"/>
              <a:t>can </a:t>
            </a:r>
            <a:r>
              <a:rPr lang="en-US" altLang="en-US" sz="2800" dirty="0">
                <a:solidFill>
                  <a:srgbClr val="FF0000"/>
                </a:solidFill>
              </a:rPr>
              <a:t>point to any </a:t>
            </a:r>
            <a:r>
              <a:rPr lang="en-US" altLang="en-US" sz="2800" dirty="0" smtClean="0">
                <a:solidFill>
                  <a:srgbClr val="FF0000"/>
                </a:solidFill>
              </a:rPr>
              <a:t>	</a:t>
            </a:r>
            <a:r>
              <a:rPr lang="en-US" altLang="en-US" sz="2800" dirty="0" smtClean="0"/>
              <a:t>type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FF0000"/>
                </a:solidFill>
              </a:rPr>
              <a:t>can be 	type checked, cannot be dereferenced</a:t>
            </a:r>
            <a:r>
              <a:rPr lang="en-US" altLang="en-US" sz="2800" dirty="0" smtClean="0"/>
              <a:t>)</a:t>
            </a:r>
            <a:r>
              <a:rPr lang="en-US" altLang="en-US" sz="2800" dirty="0" smtClean="0">
                <a:latin typeface="+mj-lt"/>
              </a:rPr>
              <a:t>  </a:t>
            </a:r>
            <a:endParaRPr lang="en-US" altLang="en-US" sz="2800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68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600" b="1" dirty="0">
                <a:latin typeface="+mj-lt"/>
              </a:rPr>
              <a:t>Problems with Pointers – </a:t>
            </a:r>
            <a:br>
              <a:rPr lang="en-US" altLang="en-US" sz="3600" b="1" dirty="0">
                <a:latin typeface="+mj-lt"/>
              </a:rPr>
            </a:br>
            <a:r>
              <a:rPr lang="en-US" altLang="en-US" sz="3600" b="1" dirty="0">
                <a:latin typeface="+mj-lt"/>
              </a:rPr>
              <a:t>Examples from Different Languages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i="1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i="1" dirty="0" smtClean="0">
                <a:latin typeface="+mj-lt"/>
              </a:rPr>
              <a:t>4</a:t>
            </a:r>
            <a:r>
              <a:rPr lang="en-US" altLang="en-US" sz="2800" dirty="0">
                <a:latin typeface="+mj-lt"/>
              </a:rPr>
              <a:t>. </a:t>
            </a:r>
            <a:r>
              <a:rPr lang="en-US" altLang="en-US" sz="2800" b="1" i="1" dirty="0">
                <a:latin typeface="+mj-lt"/>
              </a:rPr>
              <a:t>FORTRAN 90 </a:t>
            </a:r>
            <a:r>
              <a:rPr lang="en-US" altLang="en-US" sz="2800" dirty="0">
                <a:latin typeface="+mj-lt"/>
              </a:rPr>
              <a:t>Pointers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Can point to heap and non-heap variables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Implicit dereferencing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- </a:t>
            </a:r>
            <a:r>
              <a:rPr lang="en-US" altLang="en-US" sz="2800" dirty="0">
                <a:latin typeface="+mj-lt"/>
              </a:rPr>
              <a:t>Special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assignment operator for non-dereferenced references </a:t>
            </a:r>
            <a:r>
              <a:rPr lang="en-US" altLang="en-US" sz="2800" dirty="0" smtClean="0">
                <a:latin typeface="+mj-lt"/>
              </a:rPr>
              <a:t>e.g</a:t>
            </a:r>
            <a:r>
              <a:rPr lang="en-US" altLang="en-US" sz="2800" dirty="0">
                <a:latin typeface="+mj-lt"/>
              </a:rPr>
              <a:t>. </a:t>
            </a:r>
            <a:r>
              <a:rPr lang="en-US" altLang="en-US" sz="2800" dirty="0" smtClean="0">
                <a:latin typeface="+mj-lt"/>
              </a:rPr>
              <a:t>   </a:t>
            </a:r>
            <a:r>
              <a:rPr lang="en-US" altLang="en-US" sz="2800" dirty="0">
                <a:latin typeface="+mj-lt"/>
              </a:rPr>
              <a:t>	</a:t>
            </a:r>
            <a:r>
              <a:rPr lang="en-US" altLang="en-US" sz="2800" dirty="0" smtClean="0">
                <a:latin typeface="+mj-lt"/>
              </a:rPr>
              <a:t>REAL</a:t>
            </a:r>
            <a:r>
              <a:rPr lang="en-US" altLang="en-US" sz="2800" dirty="0">
                <a:latin typeface="+mj-lt"/>
              </a:rPr>
              <a:t>, POINTER :: </a:t>
            </a:r>
            <a:r>
              <a:rPr lang="en-US" altLang="en-US" sz="2800" dirty="0" err="1">
                <a:latin typeface="+mj-lt"/>
              </a:rPr>
              <a:t>ptr</a:t>
            </a:r>
            <a:r>
              <a:rPr lang="en-US" altLang="en-US" sz="2800" dirty="0">
                <a:latin typeface="+mj-lt"/>
              </a:rPr>
              <a:t> POINTER is an attribute)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	</a:t>
            </a:r>
            <a:r>
              <a:rPr lang="en-US" altLang="en-US" sz="2800" dirty="0" err="1" smtClean="0">
                <a:latin typeface="+mj-lt"/>
              </a:rPr>
              <a:t>ptr</a:t>
            </a:r>
            <a:r>
              <a:rPr lang="en-US" altLang="en-US" sz="2800" dirty="0" smtClean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=&gt; target (where target is either a pointer or a </a:t>
            </a:r>
            <a:r>
              <a:rPr lang="en-US" altLang="en-US" sz="2800" dirty="0" smtClean="0">
                <a:latin typeface="+mj-lt"/>
              </a:rPr>
              <a:t/>
            </a:r>
            <a:br>
              <a:rPr lang="en-US" altLang="en-US" sz="2800" dirty="0" smtClean="0">
                <a:latin typeface="+mj-lt"/>
              </a:rPr>
            </a:br>
            <a:r>
              <a:rPr lang="en-US" altLang="en-US" sz="2800" dirty="0" smtClean="0">
                <a:latin typeface="+mj-lt"/>
              </a:rPr>
              <a:t>			non- </a:t>
            </a:r>
            <a:r>
              <a:rPr lang="en-US" altLang="en-US" sz="2800" dirty="0">
                <a:latin typeface="+mj-lt"/>
              </a:rPr>
              <a:t>pointer with the TARGET attribute</a:t>
            </a:r>
            <a:r>
              <a:rPr lang="en-US" altLang="en-US" sz="2800" dirty="0" smtClean="0">
                <a:latin typeface="+mj-lt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- </a:t>
            </a:r>
            <a:r>
              <a:rPr lang="en-US" altLang="en-US" sz="2800" dirty="0">
                <a:latin typeface="+mj-lt"/>
              </a:rPr>
              <a:t>The TARGET attribute is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assigned in the declaration</a:t>
            </a:r>
            <a:r>
              <a:rPr lang="en-US" altLang="en-US" sz="2800" dirty="0">
                <a:latin typeface="+mj-lt"/>
              </a:rPr>
              <a:t>, as in</a:t>
            </a:r>
            <a:r>
              <a:rPr lang="en-US" altLang="en-US" sz="2800" dirty="0" smtClean="0">
                <a:latin typeface="+mj-lt"/>
              </a:rPr>
              <a:t>: </a:t>
            </a:r>
            <a:endParaRPr lang="en-US" altLang="en-US" sz="28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        INTEGER, TARGET :: </a:t>
            </a:r>
            <a:r>
              <a:rPr lang="en-US" altLang="en-US" sz="2800" dirty="0" smtClean="0">
                <a:latin typeface="+mj-lt"/>
              </a:rPr>
              <a:t>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- A </a:t>
            </a:r>
            <a:r>
              <a:rPr lang="en-US" altLang="en-US" sz="2800" dirty="0">
                <a:latin typeface="+mj-lt"/>
              </a:rPr>
              <a:t>special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assignment when dereferencing is not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wanted </a:t>
            </a:r>
            <a:r>
              <a:rPr lang="en-US" altLang="en-US" sz="2800" dirty="0" smtClean="0">
                <a:latin typeface="+mj-lt"/>
              </a:rPr>
              <a:t>e.g</a:t>
            </a:r>
            <a:r>
              <a:rPr lang="en-US" altLang="en-US" sz="2800" dirty="0">
                <a:latin typeface="+mj-lt"/>
              </a:rPr>
              <a:t>.,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           pointer =&gt; target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0" y="103188"/>
            <a:ext cx="9067800" cy="636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3600" b="1" dirty="0">
                <a:latin typeface="+mj-lt"/>
              </a:rPr>
              <a:t>Problems with Pointers – </a:t>
            </a:r>
            <a:br>
              <a:rPr lang="en-US" altLang="en-US" sz="3600" b="1" dirty="0">
                <a:latin typeface="+mj-lt"/>
              </a:rPr>
            </a:br>
            <a:r>
              <a:rPr lang="en-US" altLang="en-US" sz="3600" b="1" dirty="0">
                <a:latin typeface="+mj-lt"/>
              </a:rPr>
              <a:t>Examples from Different Languages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</a:rPr>
              <a:t>5</a:t>
            </a:r>
            <a:r>
              <a:rPr lang="en-US" altLang="en-US" sz="2800" dirty="0">
                <a:latin typeface="+mj-lt"/>
              </a:rPr>
              <a:t>. </a:t>
            </a:r>
            <a:r>
              <a:rPr lang="en-US" altLang="en-US" sz="2800" b="1" i="1" dirty="0">
                <a:latin typeface="+mj-lt"/>
              </a:rPr>
              <a:t>C++ Reference Types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Constant pointers </a:t>
            </a:r>
            <a:r>
              <a:rPr lang="en-US" altLang="en-US" sz="2800" dirty="0">
                <a:latin typeface="+mj-lt"/>
              </a:rPr>
              <a:t>that are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implicitly dereferenced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Used for parameters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- Advantages of both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pass-by-reference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and pass-by-value.</a:t>
            </a:r>
            <a:r>
              <a:rPr lang="en-US" altLang="en-US" sz="2800" i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altLang="en-US" sz="2800" i="1" dirty="0">
              <a:solidFill>
                <a:srgbClr val="FF0000"/>
              </a:solidFill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i="1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6. </a:t>
            </a:r>
            <a:r>
              <a:rPr lang="en-US" altLang="en-US" sz="2800" b="1" i="1" dirty="0">
                <a:latin typeface="+mj-lt"/>
              </a:rPr>
              <a:t>Java - Only references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No pointer arithmetic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2800" dirty="0">
                <a:latin typeface="+mj-lt"/>
              </a:rPr>
              <a:t> Can only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point at objects </a:t>
            </a:r>
            <a:r>
              <a:rPr lang="en-US" altLang="en-US" sz="2800" dirty="0">
                <a:latin typeface="+mj-lt"/>
              </a:rPr>
              <a:t>(which are all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on the heap</a:t>
            </a:r>
            <a:r>
              <a:rPr lang="en-US" altLang="en-US" sz="2800" dirty="0">
                <a:latin typeface="+mj-lt"/>
              </a:rPr>
              <a:t>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 No explicit </a:t>
            </a:r>
            <a:r>
              <a:rPr lang="en-US" altLang="en-US" sz="2800" dirty="0" err="1">
                <a:solidFill>
                  <a:srgbClr val="FF0000"/>
                </a:solidFill>
                <a:latin typeface="+mj-lt"/>
              </a:rPr>
              <a:t>deallocator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(garbage collection is used)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en-US" sz="2800" dirty="0">
                <a:latin typeface="+mj-lt"/>
              </a:rPr>
              <a:t> Means there can be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no dangling references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j-lt"/>
              </a:rPr>
              <a:t>- </a:t>
            </a:r>
            <a:r>
              <a:rPr lang="en-US" altLang="en-US" sz="2800" dirty="0">
                <a:solidFill>
                  <a:srgbClr val="FF0000"/>
                </a:solidFill>
                <a:latin typeface="+mj-lt"/>
              </a:rPr>
              <a:t>Dereferencing </a:t>
            </a:r>
            <a:r>
              <a:rPr lang="en-US" altLang="en-US" sz="2800" dirty="0">
                <a:latin typeface="+mj-lt"/>
              </a:rPr>
              <a:t>is always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</a:rPr>
              <a:t>implicit</a:t>
            </a:r>
            <a:endParaRPr lang="en-US" altLang="en-US" sz="28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762000"/>
            <a:ext cx="9143999" cy="452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latin typeface="+mj-lt"/>
                <a:cs typeface="Helvetica" panose="020B0604020202020204" pitchFamily="34" charset="0"/>
              </a:rPr>
              <a:t>Evaluation of pointers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 smtClean="0">
              <a:latin typeface="+mj-lt"/>
              <a:cs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  <a:cs typeface="Helvetica" panose="020B0604020202020204" pitchFamily="34" charset="0"/>
              </a:rPr>
              <a:t>  1.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  <a:cs typeface="Helvetica" panose="020B0604020202020204" pitchFamily="34" charset="0"/>
              </a:rPr>
              <a:t>Dangling pointers </a:t>
            </a:r>
            <a:r>
              <a:rPr lang="en-US" altLang="en-US" sz="2800" dirty="0" smtClean="0">
                <a:latin typeface="+mj-lt"/>
                <a:cs typeface="Helvetica" panose="020B0604020202020204" pitchFamily="34" charset="0"/>
              </a:rPr>
              <a:t>and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  <a:cs typeface="Helvetica" panose="020B0604020202020204" pitchFamily="34" charset="0"/>
              </a:rPr>
              <a:t>dangling objects </a:t>
            </a:r>
            <a:r>
              <a:rPr lang="en-US" altLang="en-US" sz="2800" dirty="0" smtClean="0">
                <a:latin typeface="+mj-lt"/>
                <a:cs typeface="Helvetica" panose="020B0604020202020204" pitchFamily="34" charset="0"/>
              </a:rPr>
              <a:t>are problems, as is heap management.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 smtClean="0">
              <a:latin typeface="+mj-lt"/>
              <a:cs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  <a:cs typeface="Helvetica" panose="020B0604020202020204" pitchFamily="34" charset="0"/>
              </a:rPr>
              <a:t>  2. Pointers are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  <a:cs typeface="Helvetica" panose="020B0604020202020204" pitchFamily="34" charset="0"/>
              </a:rPr>
              <a:t>like </a:t>
            </a:r>
            <a:r>
              <a:rPr lang="en-US" altLang="en-US" sz="2800" dirty="0" err="1" smtClean="0">
                <a:solidFill>
                  <a:srgbClr val="FF0000"/>
                </a:solidFill>
                <a:latin typeface="+mj-lt"/>
                <a:cs typeface="Helvetica" panose="020B0604020202020204" pitchFamily="34" charset="0"/>
              </a:rPr>
              <a:t>goto's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  <a:cs typeface="Helvetica" panose="020B0604020202020204" pitchFamily="34" charset="0"/>
              </a:rPr>
              <a:t> </a:t>
            </a:r>
            <a:r>
              <a:rPr lang="en-US" altLang="en-US" sz="2800" dirty="0" smtClean="0">
                <a:latin typeface="+mj-lt"/>
                <a:cs typeface="Helvetica" panose="020B0604020202020204" pitchFamily="34" charset="0"/>
              </a:rPr>
              <a:t>- they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  <a:cs typeface="Helvetica" panose="020B0604020202020204" pitchFamily="34" charset="0"/>
              </a:rPr>
              <a:t>widen the range of locations</a:t>
            </a:r>
            <a:r>
              <a:rPr lang="en-US" altLang="en-US" sz="2800" dirty="0" smtClean="0">
                <a:latin typeface="+mj-lt"/>
                <a:cs typeface="Helvetica" panose="020B0604020202020204" pitchFamily="34" charset="0"/>
              </a:rPr>
              <a:t> that can be accessed by a variable.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 smtClean="0">
              <a:latin typeface="+mj-lt"/>
              <a:cs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+mj-lt"/>
                <a:cs typeface="Helvetica" panose="020B0604020202020204" pitchFamily="34" charset="0"/>
              </a:rPr>
              <a:t>  3. Pointers are necessary - so we </a:t>
            </a:r>
            <a:r>
              <a:rPr lang="en-US" altLang="en-US" sz="2800" dirty="0" smtClean="0">
                <a:solidFill>
                  <a:srgbClr val="FF0000"/>
                </a:solidFill>
                <a:latin typeface="+mj-lt"/>
                <a:cs typeface="Helvetica" panose="020B0604020202020204" pitchFamily="34" charset="0"/>
              </a:rPr>
              <a:t>can't design a language without them.</a:t>
            </a:r>
            <a:endParaRPr lang="en-US" altLang="en-US" sz="2800" dirty="0">
              <a:solidFill>
                <a:srgbClr val="FF0000"/>
              </a:solidFill>
              <a:latin typeface="+mj-lt"/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 smtClean="0"/>
              <a:t>Syntax / Declaration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a;    		// C++, Java</a:t>
            </a:r>
          </a:p>
          <a:p>
            <a:pPr eaLnBrk="1" hangingPunct="1"/>
            <a:r>
              <a:rPr lang="en-US" altLang="en-US" dirty="0" smtClean="0"/>
              <a:t>a : integer ;  	// Ada, Pascal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(For compiler designer point of view </a:t>
            </a:r>
            <a:r>
              <a:rPr lang="en-US" altLang="en-US" dirty="0" smtClean="0">
                <a:solidFill>
                  <a:srgbClr val="FF0000"/>
                </a:solidFill>
              </a:rPr>
              <a:t>Ada’s statement are easier to implement.</a:t>
            </a:r>
            <a:r>
              <a:rPr lang="en-US" altLang="en-US" dirty="0" smtClean="0"/>
              <a:t>)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/>
              <a:t>Primitive Data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(those </a:t>
            </a:r>
            <a:r>
              <a:rPr lang="en-US" altLang="en-US" sz="2800" dirty="0" smtClean="0">
                <a:solidFill>
                  <a:srgbClr val="FF0000"/>
                </a:solidFill>
              </a:rPr>
              <a:t>not defined in terms of other data types</a:t>
            </a:r>
            <a:r>
              <a:rPr lang="en-US" altLang="en-US" sz="2800" dirty="0" smtClean="0"/>
              <a:t>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/>
              <a:t>Integer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Almost always an exact </a:t>
            </a:r>
            <a:r>
              <a:rPr lang="en-US" altLang="en-US" sz="2800" dirty="0" smtClean="0">
                <a:solidFill>
                  <a:srgbClr val="FF0000"/>
                </a:solidFill>
              </a:rPr>
              <a:t>reflection of the hardware</a:t>
            </a:r>
            <a:r>
              <a:rPr lang="en-US" altLang="en-US" sz="2800" dirty="0" smtClean="0"/>
              <a:t>, so the mapping is trivial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An integer value is represented in a computer by </a:t>
            </a:r>
            <a:r>
              <a:rPr lang="en-US" altLang="en-US" sz="2800" dirty="0" smtClean="0">
                <a:solidFill>
                  <a:srgbClr val="FF0000"/>
                </a:solidFill>
              </a:rPr>
              <a:t>string of bits</a:t>
            </a:r>
            <a:r>
              <a:rPr lang="en-US" altLang="en-US" sz="2800" dirty="0" smtClean="0"/>
              <a:t>, with one of the bits, typically the leftmost representing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sign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sign magnitude notation</a:t>
            </a:r>
            <a:r>
              <a:rPr lang="en-US" altLang="en-US" sz="2800" dirty="0" smtClean="0"/>
              <a:t>, vs. </a:t>
            </a:r>
            <a:r>
              <a:rPr lang="en-US" altLang="en-US" sz="2800" dirty="0" smtClean="0">
                <a:solidFill>
                  <a:srgbClr val="FF0000"/>
                </a:solidFill>
              </a:rPr>
              <a:t>2’s and 1’s complement </a:t>
            </a:r>
            <a:r>
              <a:rPr lang="en-US" altLang="en-US" sz="2800" dirty="0" smtClean="0"/>
              <a:t>for </a:t>
            </a:r>
            <a:r>
              <a:rPr lang="en-US" altLang="en-US" sz="2800" dirty="0" err="1" smtClean="0"/>
              <a:t>int</a:t>
            </a:r>
            <a:r>
              <a:rPr lang="en-US" altLang="en-US" sz="2800" dirty="0" smtClean="0"/>
              <a:t> storage</a:t>
            </a:r>
            <a:endParaRPr lang="en-US" altLang="en-US" sz="36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 smtClean="0"/>
              <a:t>There may be many </a:t>
            </a:r>
            <a:r>
              <a:rPr lang="en-US" altLang="en-US" sz="2800" dirty="0" smtClean="0">
                <a:solidFill>
                  <a:srgbClr val="FF0000"/>
                </a:solidFill>
              </a:rPr>
              <a:t>different integer types </a:t>
            </a:r>
            <a:r>
              <a:rPr lang="en-US" altLang="en-US" sz="2800" dirty="0" smtClean="0"/>
              <a:t>in a language (according to size &amp; sign)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 smtClean="0"/>
              <a:t>There may be as many as </a:t>
            </a:r>
            <a:r>
              <a:rPr lang="en-US" altLang="en-US" sz="2800" dirty="0" smtClean="0">
                <a:solidFill>
                  <a:srgbClr val="FF0000"/>
                </a:solidFill>
              </a:rPr>
              <a:t>eight different integer types </a:t>
            </a:r>
            <a:r>
              <a:rPr lang="en-US" altLang="en-US" sz="2800" dirty="0" smtClean="0"/>
              <a:t>in a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59375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3600" b="1" dirty="0">
                <a:latin typeface="+mn-lt"/>
              </a:rPr>
              <a:t>Decimal</a:t>
            </a:r>
          </a:p>
          <a:p>
            <a:pPr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For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business </a:t>
            </a:r>
            <a:r>
              <a:rPr lang="en-US" altLang="en-US" sz="2800" dirty="0">
                <a:latin typeface="+mn-lt"/>
              </a:rPr>
              <a:t>applications </a:t>
            </a:r>
            <a:r>
              <a:rPr lang="en-US" altLang="en-US" sz="2800" dirty="0" smtClean="0">
                <a:latin typeface="+mn-lt"/>
              </a:rPr>
              <a:t>(like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currency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Store a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fixed </a:t>
            </a:r>
            <a:r>
              <a:rPr lang="en-US" altLang="en-US" sz="2800" dirty="0">
                <a:latin typeface="+mn-lt"/>
              </a:rPr>
              <a:t>number of decimal digits (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coded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>
              <a:buFontTx/>
              <a:buChar char="-"/>
              <a:defRPr/>
            </a:pP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BCD </a:t>
            </a:r>
            <a:r>
              <a:rPr lang="en-US" altLang="en-US" sz="2800" dirty="0">
                <a:latin typeface="+mn-lt"/>
              </a:rPr>
              <a:t>(H/W or S/W support ) </a:t>
            </a:r>
            <a:r>
              <a:rPr lang="en-US" altLang="en-US" sz="2800" dirty="0" err="1">
                <a:latin typeface="+mn-lt"/>
              </a:rPr>
              <a:t>vs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Binary </a:t>
            </a:r>
            <a:r>
              <a:rPr lang="en-US" altLang="en-US" sz="2800" dirty="0">
                <a:latin typeface="+mn-lt"/>
              </a:rPr>
              <a:t>storage </a:t>
            </a:r>
          </a:p>
          <a:p>
            <a:pPr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Advantage: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accuracy</a:t>
            </a:r>
          </a:p>
          <a:p>
            <a:pPr>
              <a:buFontTx/>
              <a:buChar char="-"/>
              <a:defRPr/>
            </a:pPr>
            <a:r>
              <a:rPr lang="en-US" altLang="en-US" sz="2800" dirty="0">
                <a:latin typeface="+mn-lt"/>
              </a:rPr>
              <a:t>Disadvantages: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limited range, wastes memory</a:t>
            </a:r>
          </a:p>
          <a:p>
            <a:pPr>
              <a:buFontTx/>
              <a:buChar char="-"/>
              <a:defRPr/>
            </a:pPr>
            <a:endParaRPr lang="en-US" altLang="en-US" sz="2800" dirty="0">
              <a:latin typeface="+mn-lt"/>
            </a:endParaRPr>
          </a:p>
          <a:p>
            <a:pPr algn="ctr">
              <a:defRPr/>
            </a:pPr>
            <a:r>
              <a:rPr lang="en-US" altLang="en-US" sz="3600" b="1" dirty="0">
                <a:latin typeface="+mn-lt"/>
              </a:rPr>
              <a:t>Boolean</a:t>
            </a:r>
            <a:endParaRPr lang="en-US" altLang="en-US" sz="2800" b="1" dirty="0">
              <a:latin typeface="+mn-lt"/>
            </a:endParaRPr>
          </a:p>
          <a:p>
            <a:pPr>
              <a:defRPr/>
            </a:pPr>
            <a:r>
              <a:rPr lang="en-US" altLang="en-US" sz="2800" dirty="0">
                <a:latin typeface="+mn-lt"/>
              </a:rPr>
              <a:t>-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Simplest </a:t>
            </a:r>
            <a:r>
              <a:rPr lang="en-US" altLang="en-US" sz="2800" dirty="0">
                <a:latin typeface="+mn-lt"/>
              </a:rPr>
              <a:t>of all types</a:t>
            </a:r>
          </a:p>
          <a:p>
            <a:pPr>
              <a:defRPr/>
            </a:pPr>
            <a:r>
              <a:rPr lang="en-US" altLang="en-US" sz="2800" dirty="0">
                <a:latin typeface="+mn-lt"/>
              </a:rPr>
              <a:t>- ALGOL 60 introduced it.	</a:t>
            </a:r>
          </a:p>
          <a:p>
            <a:pPr>
              <a:defRPr/>
            </a:pPr>
            <a:r>
              <a:rPr lang="en-US" altLang="en-US" sz="2800" dirty="0">
                <a:latin typeface="+mn-lt"/>
              </a:rPr>
              <a:t>- Could be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implemented as bits</a:t>
            </a:r>
            <a:r>
              <a:rPr lang="en-US" altLang="en-US" sz="2800" dirty="0">
                <a:latin typeface="+mn-lt"/>
              </a:rPr>
              <a:t>, but often as 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bytes</a:t>
            </a:r>
            <a:r>
              <a:rPr lang="en-US" altLang="en-US" sz="2800" dirty="0" smtClean="0">
                <a:latin typeface="+mn-lt"/>
              </a:rPr>
              <a:t>. (</a:t>
            </a:r>
            <a:r>
              <a:rPr lang="en-US" altLang="en-US" sz="2800" dirty="0" smtClean="0">
                <a:solidFill>
                  <a:srgbClr val="FF0000"/>
                </a:solidFill>
                <a:latin typeface="+mn-lt"/>
              </a:rPr>
              <a:t>Compare</a:t>
            </a:r>
            <a:r>
              <a:rPr lang="en-US" altLang="en-US" sz="2800" dirty="0" smtClean="0">
                <a:latin typeface="+mn-lt"/>
              </a:rPr>
              <a:t>)</a:t>
            </a:r>
            <a:endParaRPr lang="en-US" altLang="en-US" sz="2800" dirty="0">
              <a:latin typeface="+mn-lt"/>
            </a:endParaRPr>
          </a:p>
          <a:p>
            <a:pPr>
              <a:defRPr/>
            </a:pPr>
            <a:r>
              <a:rPr lang="en-US" altLang="en-US" sz="2800" dirty="0">
                <a:latin typeface="+mn-lt"/>
              </a:rPr>
              <a:t>- In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C there is no Boolean type </a:t>
            </a:r>
            <a:r>
              <a:rPr lang="en-US" altLang="en-US" sz="2800" dirty="0">
                <a:latin typeface="+mn-lt"/>
              </a:rPr>
              <a:t>(But </a:t>
            </a:r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C++ </a:t>
            </a:r>
            <a:r>
              <a:rPr lang="en-US" altLang="en-US" sz="2800" dirty="0">
                <a:latin typeface="+mn-lt"/>
              </a:rPr>
              <a:t>has it)</a:t>
            </a:r>
          </a:p>
          <a:p>
            <a:pPr>
              <a:defRPr/>
            </a:pPr>
            <a:r>
              <a:rPr lang="en-US" altLang="en-US" sz="2800" dirty="0">
                <a:latin typeface="+mn-lt"/>
              </a:rPr>
              <a:t>- Advantage: </a:t>
            </a:r>
            <a:r>
              <a:rPr lang="en-US" altLang="en-US" sz="2800" dirty="0" smtClean="0">
                <a:latin typeface="+mn-lt"/>
              </a:rPr>
              <a:t>readability, Dis-</a:t>
            </a:r>
            <a:r>
              <a:rPr lang="en-US" altLang="en-US" sz="2800" dirty="0" err="1" smtClean="0">
                <a:latin typeface="+mn-lt"/>
              </a:rPr>
              <a:t>asdvantage</a:t>
            </a:r>
            <a:r>
              <a:rPr lang="en-US" altLang="en-US" sz="2800" dirty="0" smtClean="0">
                <a:latin typeface="+mn-lt"/>
              </a:rPr>
              <a:t>: ??</a:t>
            </a:r>
            <a:endParaRPr lang="en-US" altLang="en-US" sz="2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400" y="1185863"/>
            <a:ext cx="8763000" cy="372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en-US" dirty="0">
                <a:latin typeface="+mn-lt"/>
              </a:rPr>
              <a:t>- Model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real numbers</a:t>
            </a:r>
            <a:r>
              <a:rPr lang="en-US" altLang="en-US" dirty="0">
                <a:latin typeface="+mn-lt"/>
              </a:rPr>
              <a:t>, as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approximations </a:t>
            </a:r>
            <a:r>
              <a:rPr lang="en-US" altLang="en-US" dirty="0">
                <a:latin typeface="+mn-lt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+mn-lt"/>
              </a:rPr>
              <a:t>PI</a:t>
            </a:r>
            <a:r>
              <a:rPr lang="en-US" altLang="en-US" dirty="0">
                <a:latin typeface="+mn-lt"/>
              </a:rPr>
              <a:t>  can’t be stored exactly)</a:t>
            </a:r>
          </a:p>
          <a:p>
            <a:pPr>
              <a:buFontTx/>
              <a:buChar char="-"/>
              <a:defRPr/>
            </a:pPr>
            <a:r>
              <a:rPr lang="en-US" altLang="en-US" dirty="0">
                <a:latin typeface="+mn-lt"/>
              </a:rPr>
              <a:t> Even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0.1</a:t>
            </a:r>
            <a:r>
              <a:rPr lang="en-US" altLang="en-US" dirty="0">
                <a:latin typeface="+mn-lt"/>
              </a:rPr>
              <a:t> in decimal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can’t be represented </a:t>
            </a:r>
            <a:r>
              <a:rPr lang="en-US" altLang="en-US" dirty="0">
                <a:latin typeface="+mn-lt"/>
              </a:rPr>
              <a:t>by finite binary digits, </a:t>
            </a:r>
          </a:p>
          <a:p>
            <a:pPr>
              <a:defRPr/>
            </a:pPr>
            <a:r>
              <a:rPr lang="en-US" altLang="en-US" dirty="0">
                <a:latin typeface="+mn-lt"/>
              </a:rPr>
              <a:t>- </a:t>
            </a:r>
            <a:r>
              <a:rPr lang="en-US" altLang="en-US" dirty="0">
                <a:solidFill>
                  <a:srgbClr val="FF0000"/>
                </a:solidFill>
              </a:rPr>
              <a:t>Scientific </a:t>
            </a:r>
            <a:r>
              <a:rPr lang="en-US" altLang="en-US" dirty="0">
                <a:latin typeface="+mn-lt"/>
              </a:rPr>
              <a:t>languages support 2+ float types (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fractions and exponents</a:t>
            </a:r>
            <a:r>
              <a:rPr lang="en-US" altLang="en-US" dirty="0">
                <a:latin typeface="+mn-lt"/>
              </a:rPr>
              <a:t>)</a:t>
            </a:r>
          </a:p>
          <a:p>
            <a:pPr>
              <a:buFontTx/>
              <a:buChar char="-"/>
              <a:defRPr/>
            </a:pPr>
            <a:r>
              <a:rPr lang="en-US" altLang="en-US" dirty="0">
                <a:latin typeface="+mn-lt"/>
              </a:rPr>
              <a:t> Storage on new computers usually in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IEEE float point standard 754</a:t>
            </a:r>
          </a:p>
          <a:p>
            <a:pPr>
              <a:buFontTx/>
              <a:buChar char="-"/>
              <a:defRPr/>
            </a:pPr>
            <a:r>
              <a:rPr lang="en-US" altLang="en-US" dirty="0">
                <a:latin typeface="+mn-lt"/>
              </a:rPr>
              <a:t> Usually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exactly like hardware, software simulation is slow</a:t>
            </a:r>
          </a:p>
          <a:p>
            <a:pPr eaLnBrk="1" hangingPunct="1">
              <a:buFontTx/>
              <a:buChar char="-"/>
              <a:defRPr/>
            </a:pPr>
            <a:r>
              <a:rPr lang="en-US" altLang="en-US" dirty="0"/>
              <a:t> See </a:t>
            </a:r>
            <a:r>
              <a:rPr lang="en-US" altLang="en-US" dirty="0" smtClean="0"/>
              <a:t>books/google </a:t>
            </a:r>
            <a:r>
              <a:rPr lang="en-US" altLang="en-US" dirty="0"/>
              <a:t>for representation of floating </a:t>
            </a:r>
            <a:r>
              <a:rPr lang="en-US" altLang="en-US" dirty="0" smtClean="0"/>
              <a:t>point</a:t>
            </a:r>
            <a:endParaRPr lang="en-US" altLang="en-US" dirty="0"/>
          </a:p>
          <a:p>
            <a:pPr eaLnBrk="1" hangingPunct="1">
              <a:buFontTx/>
              <a:buChar char="-"/>
              <a:defRPr/>
            </a:pPr>
            <a:r>
              <a:rPr lang="en-US" altLang="en-US" dirty="0">
                <a:latin typeface="+mn-lt"/>
              </a:rPr>
              <a:t> Some languages allow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accuracy specs in code </a:t>
            </a:r>
            <a:r>
              <a:rPr lang="en-US" altLang="en-US" dirty="0">
                <a:latin typeface="+mn-lt"/>
              </a:rPr>
              <a:t>e.g. (</a:t>
            </a:r>
            <a:r>
              <a:rPr lang="en-US" altLang="en-US" dirty="0" err="1">
                <a:latin typeface="+mn-lt"/>
              </a:rPr>
              <a:t>Ada</a:t>
            </a:r>
            <a:r>
              <a:rPr lang="en-US" altLang="en-US" dirty="0"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altLang="en-US" dirty="0">
                <a:latin typeface="+mn-lt"/>
              </a:rPr>
              <a:t>     </a:t>
            </a:r>
          </a:p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ype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SPEED is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digits 7 range 0.0 .. 1000.0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VOLTAGE is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delta 0.1 range -12.0 .. 24.0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3048000" y="381000"/>
            <a:ext cx="2992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600" b="1" dirty="0">
                <a:latin typeface="+mj-lt"/>
              </a:rPr>
              <a:t>Floating 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8600" y="330200"/>
            <a:ext cx="8382000" cy="582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3600" b="1" dirty="0">
                <a:latin typeface="+mn-lt"/>
              </a:rPr>
              <a:t>Character and String Types </a:t>
            </a:r>
          </a:p>
          <a:p>
            <a:pPr>
              <a:buFontTx/>
              <a:buChar char="-"/>
              <a:defRPr/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Numeric coding</a:t>
            </a:r>
            <a:r>
              <a:rPr lang="en-US" altLang="en-US" dirty="0">
                <a:latin typeface="+mn-lt"/>
              </a:rPr>
              <a:t> (ASCII and Unicode)</a:t>
            </a:r>
          </a:p>
          <a:p>
            <a:pPr>
              <a:buFontTx/>
              <a:buChar char="-"/>
              <a:defRPr/>
            </a:pPr>
            <a:r>
              <a:rPr lang="en-US" altLang="en-US" dirty="0">
                <a:latin typeface="+mn-lt"/>
              </a:rPr>
              <a:t>String is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sequences of characters</a:t>
            </a:r>
            <a:endParaRPr lang="en-US" altLang="en-US" sz="18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 algn="ctr">
              <a:defRPr/>
            </a:pPr>
            <a:r>
              <a:rPr lang="en-US" altLang="en-US" i="1" dirty="0">
                <a:latin typeface="+mn-lt"/>
              </a:rPr>
              <a:t> </a:t>
            </a:r>
            <a:r>
              <a:rPr lang="en-US" altLang="en-US" sz="2800" b="1" dirty="0">
                <a:latin typeface="+mn-lt"/>
              </a:rPr>
              <a:t>Design issues</a:t>
            </a:r>
            <a:endParaRPr lang="en-US" altLang="en-US" b="1" dirty="0">
              <a:latin typeface="+mn-lt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en-US" dirty="0">
                <a:latin typeface="+mn-lt"/>
              </a:rPr>
              <a:t>Is it just a special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kind of array or a primitive type </a:t>
            </a:r>
            <a:r>
              <a:rPr lang="en-US" altLang="en-US" dirty="0">
                <a:latin typeface="+mn-lt"/>
              </a:rPr>
              <a:t/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(with no array-style subscript operations) ?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dirty="0">
                <a:latin typeface="+mn-lt"/>
              </a:rPr>
              <a:t>Is the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length of objects static or dynamic</a:t>
            </a:r>
            <a:r>
              <a:rPr lang="en-US" altLang="en-US" dirty="0">
                <a:latin typeface="+mn-lt"/>
              </a:rPr>
              <a:t>?</a:t>
            </a:r>
          </a:p>
          <a:p>
            <a:pPr>
              <a:defRPr/>
            </a:pPr>
            <a:endParaRPr lang="en-US" altLang="en-US" dirty="0">
              <a:latin typeface="+mn-lt"/>
            </a:endParaRPr>
          </a:p>
          <a:p>
            <a:pPr algn="ctr" rtl="1">
              <a:lnSpc>
                <a:spcPct val="90000"/>
              </a:lnSpc>
              <a:defRPr/>
            </a:pPr>
            <a:r>
              <a:rPr lang="en-US" altLang="en-US" sz="2800" b="1" dirty="0" smtClean="0">
                <a:latin typeface="+mn-lt"/>
              </a:rPr>
              <a:t>What Operations to Provide?</a:t>
            </a:r>
            <a:endParaRPr lang="en-US" altLang="en-US" b="1" dirty="0">
              <a:latin typeface="+mn-lt"/>
            </a:endParaRP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Assignment 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Comparison (=, &gt;, etc.)  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Concatenation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altLang="en-US" dirty="0">
                <a:latin typeface="+mn-lt"/>
              </a:rPr>
              <a:t> Substring reference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latin typeface="+mn-lt"/>
              </a:rPr>
              <a:t>- Pattern matching</a:t>
            </a:r>
            <a:r>
              <a:rPr lang="en-US" altLang="en-US" i="1" dirty="0">
                <a:latin typeface="+mn-lt"/>
              </a:rPr>
              <a:t>  </a:t>
            </a:r>
            <a:endParaRPr lang="en-US" alt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2197</Words>
  <Application>Microsoft Office PowerPoint</Application>
  <PresentationFormat>On-screen Show (4:3)</PresentationFormat>
  <Paragraphs>571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Bookman Old Style</vt:lpstr>
      <vt:lpstr>Courier New</vt:lpstr>
      <vt:lpstr>Helvetica</vt:lpstr>
      <vt:lpstr>Symbol</vt:lpstr>
      <vt:lpstr>Times New Roman</vt:lpstr>
      <vt:lpstr>Wingdings 3</vt:lpstr>
      <vt:lpstr>Default Design</vt:lpstr>
      <vt:lpstr>PowerPoint Presentation</vt:lpstr>
      <vt:lpstr>Course Learning Objectives</vt:lpstr>
      <vt:lpstr>Design Issues for All Data Types</vt:lpstr>
      <vt:lpstr>Evolution of Data Types</vt:lpstr>
      <vt:lpstr>Syntax / Declaration</vt:lpstr>
      <vt:lpstr>Primitive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Associateive Arrays  Structure and Operations in Perl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Shawtza And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– 12</dc:title>
  <dc:creator>TW</dc:creator>
  <cp:lastModifiedBy>Talha Wahed</cp:lastModifiedBy>
  <cp:revision>76</cp:revision>
  <dcterms:created xsi:type="dcterms:W3CDTF">1997-01-01T09:16:36Z</dcterms:created>
  <dcterms:modified xsi:type="dcterms:W3CDTF">2020-06-17T12:37:17Z</dcterms:modified>
</cp:coreProperties>
</file>