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8628820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96636935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dirty="0"/>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9/30/2018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9/30/2018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9/30/2018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9/30/2018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9/30/2018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solidFill>
                  <a:srgbClr val="FF0000"/>
                </a:solidFill>
              </a:rPr>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solidFill>
                  <a:srgbClr val="FF0000"/>
                </a:solidFill>
              </a:rPr>
              <a:t>Software specification</a:t>
            </a:r>
            <a:r>
              <a:rPr lang="en-GB" dirty="0" smtClean="0"/>
              <a:t>, where customers and engineers </a:t>
            </a:r>
            <a:r>
              <a:rPr lang="en-GB" dirty="0" smtClean="0">
                <a:solidFill>
                  <a:srgbClr val="FF0000"/>
                </a:solidFill>
              </a:rPr>
              <a:t>define the software </a:t>
            </a:r>
            <a:r>
              <a:rPr lang="en-GB" dirty="0" smtClean="0"/>
              <a:t>that is to be produced and the </a:t>
            </a:r>
            <a:r>
              <a:rPr lang="en-GB" dirty="0" smtClean="0">
                <a:solidFill>
                  <a:srgbClr val="FF0000"/>
                </a:solidFill>
              </a:rPr>
              <a:t>constraints on its operation.</a:t>
            </a:r>
          </a:p>
          <a:p>
            <a:r>
              <a:rPr lang="en-GB" dirty="0" smtClean="0">
                <a:solidFill>
                  <a:srgbClr val="FF0000"/>
                </a:solidFill>
              </a:rPr>
              <a:t>Software development</a:t>
            </a:r>
            <a:r>
              <a:rPr lang="en-GB" dirty="0" smtClean="0"/>
              <a:t>, where the software is designed and programmed.</a:t>
            </a:r>
          </a:p>
          <a:p>
            <a:r>
              <a:rPr lang="en-GB" dirty="0" smtClean="0">
                <a:solidFill>
                  <a:srgbClr val="FF0000"/>
                </a:solidFill>
              </a:rPr>
              <a:t>Software validation</a:t>
            </a:r>
            <a:r>
              <a:rPr lang="en-GB" dirty="0" smtClean="0"/>
              <a:t>, where the software is checked to </a:t>
            </a:r>
            <a:r>
              <a:rPr lang="en-GB" dirty="0" smtClean="0">
                <a:solidFill>
                  <a:srgbClr val="FF0000"/>
                </a:solidFill>
              </a:rPr>
              <a:t>ensure that it is what the customer requires</a:t>
            </a:r>
            <a:r>
              <a:rPr lang="en-GB" dirty="0" smtClean="0"/>
              <a:t>.</a:t>
            </a:r>
          </a:p>
          <a:p>
            <a:r>
              <a:rPr lang="en-GB" dirty="0" smtClean="0">
                <a:solidFill>
                  <a:srgbClr val="FF0000"/>
                </a:solidFill>
              </a:rPr>
              <a:t>Software evolution</a:t>
            </a:r>
            <a:r>
              <a:rPr lang="en-GB" dirty="0" smtClean="0"/>
              <a:t>, </a:t>
            </a:r>
            <a:r>
              <a:rPr lang="en-GB" dirty="0" smtClean="0">
                <a:solidFill>
                  <a:srgbClr val="FF0000"/>
                </a:solidFill>
              </a:rPr>
              <a:t>where the software is modified </a:t>
            </a:r>
            <a:r>
              <a:rPr lang="en-GB" dirty="0" smtClean="0"/>
              <a:t>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solidFill>
                  <a:srgbClr val="FF0000"/>
                </a:solidFill>
              </a:rPr>
              <a:t>Heterogeneity</a:t>
            </a:r>
            <a:r>
              <a:rPr lang="en-GB" dirty="0" smtClean="0"/>
              <a:t> </a:t>
            </a:r>
          </a:p>
          <a:p>
            <a:pPr lvl="1"/>
            <a:r>
              <a:rPr lang="en-GB" dirty="0" smtClean="0"/>
              <a:t>Increasingly, systems are required to operate as distributed systems across networks that include different types of computer and mobile devices. </a:t>
            </a:r>
          </a:p>
          <a:p>
            <a:r>
              <a:rPr lang="en-GB" dirty="0" smtClean="0">
                <a:solidFill>
                  <a:srgbClr val="FF0000"/>
                </a:solidFill>
              </a:rPr>
              <a:t>Business and social change </a:t>
            </a:r>
          </a:p>
          <a:p>
            <a:pPr lvl="1"/>
            <a:r>
              <a:rPr lang="en-GB" dirty="0" smtClean="0"/>
              <a:t>Business and society are changing incredibly quickly as emerging economies develop and new technologies become available. </a:t>
            </a:r>
            <a:r>
              <a:rPr lang="en-GB" dirty="0" smtClean="0">
                <a:solidFill>
                  <a:srgbClr val="FF0000"/>
                </a:solidFill>
              </a:rPr>
              <a:t>They need to be able to change their existing software and to rapidly develop new software</a:t>
            </a:r>
            <a:r>
              <a:rPr lang="en-GB" dirty="0" smtClean="0"/>
              <a:t>. </a:t>
            </a:r>
          </a:p>
          <a:p>
            <a:r>
              <a:rPr lang="en-GB" dirty="0" smtClean="0">
                <a:solidFill>
                  <a:srgbClr val="FF0000"/>
                </a:solidFill>
              </a:rPr>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dirty="0"/>
          </a:p>
        </p:txBody>
      </p:sp>
      <p:sp>
        <p:nvSpPr>
          <p:cNvPr id="6" name="TextBox 5"/>
          <p:cNvSpPr txBox="1"/>
          <p:nvPr/>
        </p:nvSpPr>
        <p:spPr>
          <a:xfrm>
            <a:off x="-2064327" y="1600200"/>
            <a:ext cx="1870363" cy="2308324"/>
          </a:xfrm>
          <a:prstGeom prst="rect">
            <a:avLst/>
          </a:prstGeom>
          <a:noFill/>
        </p:spPr>
        <p:txBody>
          <a:bodyPr wrap="square" rtlCol="0">
            <a:spAutoFit/>
          </a:bodyPr>
          <a:lstStyle/>
          <a:p>
            <a:r>
              <a:rPr lang="en-US" b="1" dirty="0" smtClean="0"/>
              <a:t>Distributed System: </a:t>
            </a:r>
            <a:r>
              <a:rPr lang="en-US" dirty="0"/>
              <a:t>a system whose components are located on different networked computers</a:t>
            </a:r>
            <a:r>
              <a:rPr lang="en-US" dirty="0" smtClean="0"/>
              <a:t> </a:t>
            </a:r>
            <a:endParaRPr lang="en-US" dirty="0"/>
          </a:p>
        </p:txBody>
      </p:sp>
      <p:sp>
        <p:nvSpPr>
          <p:cNvPr id="7" name="TextBox 6"/>
          <p:cNvSpPr txBox="1"/>
          <p:nvPr/>
        </p:nvSpPr>
        <p:spPr>
          <a:xfrm>
            <a:off x="9379528" y="563802"/>
            <a:ext cx="1870363" cy="1754326"/>
          </a:xfrm>
          <a:prstGeom prst="rect">
            <a:avLst/>
          </a:prstGeom>
          <a:noFill/>
        </p:spPr>
        <p:txBody>
          <a:bodyPr wrap="square" rtlCol="0">
            <a:spAutoFit/>
          </a:bodyPr>
          <a:lstStyle/>
          <a:p>
            <a:r>
              <a:rPr lang="en-US" b="1" dirty="0" smtClean="0"/>
              <a:t>Heterogeneity: </a:t>
            </a:r>
            <a:r>
              <a:rPr lang="en-US" dirty="0"/>
              <a:t>bandwidth, processor speed, disk capacity, security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a:t>
            </a:r>
            <a:r>
              <a:rPr lang="en-US" dirty="0" smtClean="0">
                <a:solidFill>
                  <a:srgbClr val="FF0000"/>
                </a:solidFill>
              </a:rPr>
              <a:t>there is no universal set of software techniques</a:t>
            </a:r>
            <a:r>
              <a:rPr lang="en-US" dirty="0" smtClean="0"/>
              <a:t> that is applicable to all of these.</a:t>
            </a:r>
          </a:p>
          <a:p>
            <a:r>
              <a:rPr lang="en-US" dirty="0" smtClean="0">
                <a:solidFill>
                  <a:srgbClr val="FF0000"/>
                </a:solidFill>
              </a:rPr>
              <a:t>The software engineering methods and tools used depend on the type of application being developed</a:t>
            </a:r>
            <a:r>
              <a:rPr lang="en-US" dirty="0" smtClean="0"/>
              <a:t>,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solidFill>
                  <a:srgbClr val="FF0000"/>
                </a:solidFill>
              </a:rPr>
              <a:t>Stand-alone applications </a:t>
            </a:r>
          </a:p>
          <a:p>
            <a:pPr lvl="1"/>
            <a:r>
              <a:rPr lang="en-GB" dirty="0" smtClean="0"/>
              <a:t>These are application systems that run on a local computer, such as a PC. They include all necessary functionality and </a:t>
            </a:r>
            <a:r>
              <a:rPr lang="en-GB" dirty="0" smtClean="0">
                <a:solidFill>
                  <a:srgbClr val="FF0000"/>
                </a:solidFill>
              </a:rPr>
              <a:t>do not need to be connected to a network</a:t>
            </a:r>
            <a:r>
              <a:rPr lang="en-GB" dirty="0" smtClean="0"/>
              <a:t>. </a:t>
            </a:r>
          </a:p>
          <a:p>
            <a:r>
              <a:rPr lang="en-GB" dirty="0" smtClean="0">
                <a:solidFill>
                  <a:srgbClr val="FF0000"/>
                </a:solidFill>
              </a:rPr>
              <a:t>Interactive transaction-based applications</a:t>
            </a:r>
            <a:r>
              <a:rPr lang="en-GB" i="1" dirty="0" smtClean="0">
                <a:solidFill>
                  <a:srgbClr val="FF0000"/>
                </a:solidFill>
              </a:rPr>
              <a:t> </a:t>
            </a:r>
          </a:p>
          <a:p>
            <a:pPr lvl="1"/>
            <a:r>
              <a:rPr lang="en-GB" dirty="0" smtClean="0"/>
              <a:t>Applications that </a:t>
            </a:r>
            <a:r>
              <a:rPr lang="en-GB" dirty="0" smtClean="0">
                <a:solidFill>
                  <a:srgbClr val="FF0000"/>
                </a:solidFill>
              </a:rPr>
              <a:t>execute on a remote computer </a:t>
            </a:r>
            <a:r>
              <a:rPr lang="en-GB" dirty="0" smtClean="0"/>
              <a:t>and are accessed by users from their own PCs or terminals. These include web applications such as </a:t>
            </a:r>
            <a:r>
              <a:rPr lang="en-GB" dirty="0" smtClean="0">
                <a:solidFill>
                  <a:srgbClr val="FF0000"/>
                </a:solidFill>
              </a:rPr>
              <a:t>e-commerce applications</a:t>
            </a:r>
            <a:r>
              <a:rPr lang="en-GB" dirty="0" smtClean="0"/>
              <a:t>. </a:t>
            </a:r>
          </a:p>
          <a:p>
            <a:r>
              <a:rPr lang="en-GB" dirty="0" smtClean="0">
                <a:solidFill>
                  <a:srgbClr val="FF0000"/>
                </a:solidFill>
              </a:rPr>
              <a:t>Embedded control systems </a:t>
            </a:r>
          </a:p>
          <a:p>
            <a:pPr lvl="1"/>
            <a:r>
              <a:rPr lang="en-GB" dirty="0" smtClean="0"/>
              <a:t>These are software control systems </a:t>
            </a:r>
            <a:r>
              <a:rPr lang="en-GB" dirty="0" smtClean="0">
                <a:solidFill>
                  <a:srgbClr val="FF0000"/>
                </a:solidFill>
              </a:rPr>
              <a:t>that control and manage hardware devices</a:t>
            </a:r>
            <a:r>
              <a:rPr lang="en-GB" dirty="0" smtClean="0"/>
              <a:t>. Numerically, </a:t>
            </a:r>
            <a:r>
              <a:rPr lang="en-GB" dirty="0" smtClean="0">
                <a:solidFill>
                  <a:srgbClr val="FF0000"/>
                </a:solidFill>
              </a:rPr>
              <a:t>there are probably more embedded systems than any other type of system.</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solidFill>
                  <a:srgbClr val="FF0000"/>
                </a:solidFill>
              </a:rPr>
              <a:t>Batch processing systems </a:t>
            </a:r>
          </a:p>
          <a:p>
            <a:pPr lvl="1"/>
            <a:r>
              <a:rPr lang="en-GB" dirty="0" smtClean="0"/>
              <a:t>These are business systems that are designed to process data in large batches. </a:t>
            </a:r>
            <a:r>
              <a:rPr lang="en-GB" dirty="0" smtClean="0">
                <a:solidFill>
                  <a:srgbClr val="FF0000"/>
                </a:solidFill>
              </a:rPr>
              <a:t>They process large numbers of individual inputs to create corresponding outputs. </a:t>
            </a:r>
          </a:p>
          <a:p>
            <a:r>
              <a:rPr lang="en-GB" dirty="0" smtClean="0">
                <a:solidFill>
                  <a:srgbClr val="FF0000"/>
                </a:solidFill>
              </a:rPr>
              <a:t>Entertainment systems </a:t>
            </a:r>
          </a:p>
          <a:p>
            <a:pPr lvl="1"/>
            <a:r>
              <a:rPr lang="en-GB" dirty="0" smtClean="0"/>
              <a:t>These are systems that are primarily </a:t>
            </a:r>
            <a:r>
              <a:rPr lang="en-GB" dirty="0" smtClean="0">
                <a:solidFill>
                  <a:srgbClr val="FF0000"/>
                </a:solidFill>
              </a:rPr>
              <a:t>for personal use and which are intended to entertain the user</a:t>
            </a:r>
            <a:r>
              <a:rPr lang="en-GB" dirty="0" smtClean="0"/>
              <a:t>. </a:t>
            </a:r>
          </a:p>
          <a:p>
            <a:r>
              <a:rPr lang="en-GB" dirty="0" smtClean="0">
                <a:solidFill>
                  <a:srgbClr val="FF0000"/>
                </a:solidFill>
              </a:rPr>
              <a:t>Systems for </a:t>
            </a:r>
            <a:r>
              <a:rPr lang="en-GB" dirty="0" err="1" smtClean="0">
                <a:solidFill>
                  <a:srgbClr val="FF0000"/>
                </a:solidFill>
              </a:rPr>
              <a:t>modeling</a:t>
            </a:r>
            <a:r>
              <a:rPr lang="en-GB" dirty="0" smtClean="0">
                <a:solidFill>
                  <a:srgbClr val="FF0000"/>
                </a:solidFill>
              </a:rPr>
              <a:t> </a:t>
            </a:r>
            <a:r>
              <a:rPr lang="en-GB" dirty="0" smtClean="0">
                <a:solidFill>
                  <a:srgbClr val="FF0000"/>
                </a:solidFill>
              </a:rPr>
              <a:t>and simulation </a:t>
            </a:r>
          </a:p>
          <a:p>
            <a:pPr lvl="1"/>
            <a:r>
              <a:rPr lang="en-GB" dirty="0" smtClean="0"/>
              <a:t>These are systems that are </a:t>
            </a:r>
            <a:r>
              <a:rPr lang="en-GB" dirty="0" smtClean="0">
                <a:solidFill>
                  <a:srgbClr val="FF0000"/>
                </a:solidFill>
              </a:rPr>
              <a:t>developed by scientists and engineers to model physical processes or situations</a:t>
            </a:r>
            <a:r>
              <a:rPr lang="en-GB" dirty="0" smtClean="0"/>
              <a:t>, which include many, separate, </a:t>
            </a:r>
            <a:r>
              <a:rPr lang="en-GB" dirty="0" smtClean="0">
                <a:solidFill>
                  <a:srgbClr val="FF0000"/>
                </a:solidFill>
              </a:rPr>
              <a:t>interacting objects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solidFill>
                  <a:srgbClr val="FF0000"/>
                </a:solidFill>
              </a:rPr>
              <a:t>Data collection systems </a:t>
            </a:r>
            <a:r>
              <a:rPr lang="en-GB" i="1" dirty="0" smtClean="0"/>
              <a:t>	</a:t>
            </a:r>
          </a:p>
          <a:p>
            <a:pPr lvl="1"/>
            <a:r>
              <a:rPr lang="en-GB" dirty="0" smtClean="0"/>
              <a:t>These are systems that collect data from their environment </a:t>
            </a:r>
            <a:r>
              <a:rPr lang="en-GB" dirty="0" smtClean="0">
                <a:solidFill>
                  <a:srgbClr val="FF0000"/>
                </a:solidFill>
              </a:rPr>
              <a:t>using a set of sensors </a:t>
            </a:r>
            <a:r>
              <a:rPr lang="en-GB" dirty="0" smtClean="0"/>
              <a:t>and </a:t>
            </a:r>
            <a:r>
              <a:rPr lang="en-GB" dirty="0" smtClean="0">
                <a:solidFill>
                  <a:srgbClr val="FF0000"/>
                </a:solidFill>
              </a:rPr>
              <a:t>send that data to other systems for processing.</a:t>
            </a:r>
            <a:r>
              <a:rPr lang="en-GB" dirty="0" smtClean="0"/>
              <a:t> </a:t>
            </a:r>
          </a:p>
          <a:p>
            <a:r>
              <a:rPr lang="en-GB" dirty="0" smtClean="0">
                <a:solidFill>
                  <a:srgbClr val="FF0000"/>
                </a:solidFill>
              </a:rPr>
              <a:t>Systems of systems </a:t>
            </a:r>
          </a:p>
          <a:p>
            <a:pPr lvl="1"/>
            <a:r>
              <a:rPr lang="en-GB" dirty="0" smtClean="0"/>
              <a:t>These are systems that are </a:t>
            </a:r>
            <a:r>
              <a:rPr lang="en-GB" dirty="0" smtClean="0">
                <a:solidFill>
                  <a:srgbClr val="FF0000"/>
                </a:solidFill>
              </a:rPr>
              <a:t>composed of a number of other software systems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a:t>
            </a:r>
            <a:r>
              <a:rPr lang="en-GB" dirty="0" smtClean="0">
                <a:solidFill>
                  <a:srgbClr val="FF0000"/>
                </a:solidFill>
              </a:rPr>
              <a:t>managed and understood development process</a:t>
            </a:r>
            <a:r>
              <a:rPr lang="en-GB" dirty="0" smtClean="0"/>
              <a:t>. Of course, different processes are used for different types of software.</a:t>
            </a:r>
          </a:p>
          <a:p>
            <a:pPr lvl="1"/>
            <a:r>
              <a:rPr lang="en-GB" dirty="0" smtClean="0">
                <a:solidFill>
                  <a:srgbClr val="FF0000"/>
                </a:solidFill>
              </a:rPr>
              <a:t>Dependability</a:t>
            </a:r>
            <a:r>
              <a:rPr lang="en-GB" dirty="0" smtClean="0"/>
              <a:t> and performance are important for all types of system. </a:t>
            </a:r>
          </a:p>
          <a:p>
            <a:pPr lvl="1"/>
            <a:r>
              <a:rPr lang="en-GB" dirty="0" smtClean="0"/>
              <a:t>Understanding and managing the </a:t>
            </a:r>
            <a:r>
              <a:rPr lang="en-GB" dirty="0" smtClean="0">
                <a:solidFill>
                  <a:srgbClr val="FF0000"/>
                </a:solidFill>
              </a:rPr>
              <a:t>software specification </a:t>
            </a:r>
            <a:r>
              <a:rPr lang="en-GB" dirty="0" smtClean="0"/>
              <a:t>and requirements (what the software should do) are important. </a:t>
            </a:r>
          </a:p>
          <a:p>
            <a:pPr lvl="1"/>
            <a:r>
              <a:rPr lang="en-GB" dirty="0" smtClean="0"/>
              <a:t>Where appropriate, you should </a:t>
            </a:r>
            <a:r>
              <a:rPr lang="en-GB" dirty="0" smtClean="0">
                <a:solidFill>
                  <a:srgbClr val="FF0000"/>
                </a:solidFill>
              </a:rPr>
              <a:t>reuse software </a:t>
            </a:r>
            <a:r>
              <a:rPr lang="en-GB" dirty="0" smtClean="0"/>
              <a:t>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solidFill>
                  <a:srgbClr val="FF0000"/>
                </a:solidFill>
              </a:rPr>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solidFill>
                  <a:srgbClr val="FF0000"/>
                </a:solidFill>
              </a:rPr>
              <a:t>Software reuse is the dominant approach for constructing web-based systems. </a:t>
            </a:r>
            <a:r>
              <a:rPr lang="en-GB" dirty="0" smtClean="0"/>
              <a:t>	</a:t>
            </a:r>
          </a:p>
          <a:p>
            <a:pPr lvl="1"/>
            <a:r>
              <a:rPr lang="en-GB" dirty="0" smtClean="0"/>
              <a:t>When building these systems, you think about how you can assemble them from pre-existing software components and systems.</a:t>
            </a:r>
          </a:p>
          <a:p>
            <a:r>
              <a:rPr lang="en-GB" dirty="0" smtClean="0">
                <a:solidFill>
                  <a:srgbClr val="FF0000"/>
                </a:solidFill>
              </a:rPr>
              <a:t>Web-based systems should be developed and delivered incrementally</a:t>
            </a:r>
            <a:r>
              <a:rPr lang="en-GB" dirty="0" smtClean="0"/>
              <a:t>.</a:t>
            </a:r>
          </a:p>
          <a:p>
            <a:pPr lvl="1"/>
            <a:r>
              <a:rPr lang="en-GB" dirty="0" smtClean="0"/>
              <a:t>It is now generally recognized that it is impractical to specify all the requirements for such systems in advance. </a:t>
            </a:r>
          </a:p>
          <a:p>
            <a:r>
              <a:rPr lang="en-GB" dirty="0" smtClean="0">
                <a:solidFill>
                  <a:srgbClr val="FF0000"/>
                </a:solidFill>
              </a:rPr>
              <a:t>User interfaces are constrained by the capabilities of web browsers</a:t>
            </a:r>
            <a:r>
              <a:rPr lang="en-GB" dirty="0" smtClean="0"/>
              <a:t>.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
        <p:nvSpPr>
          <p:cNvPr id="6" name="TextBox 5"/>
          <p:cNvSpPr txBox="1"/>
          <p:nvPr/>
        </p:nvSpPr>
        <p:spPr>
          <a:xfrm>
            <a:off x="-2147455" y="2258291"/>
            <a:ext cx="1981200" cy="1200329"/>
          </a:xfrm>
          <a:prstGeom prst="rect">
            <a:avLst/>
          </a:prstGeom>
          <a:noFill/>
        </p:spPr>
        <p:txBody>
          <a:bodyPr wrap="square" rtlCol="0">
            <a:spAutoFit/>
          </a:bodyPr>
          <a:lstStyle/>
          <a:p>
            <a:r>
              <a:rPr lang="en-US" b="1" dirty="0" smtClean="0"/>
              <a:t>Incremental Model: </a:t>
            </a:r>
            <a:r>
              <a:rPr lang="en-US" dirty="0" smtClean="0"/>
              <a:t>A little more added after each test.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solidFill>
                  <a:srgbClr val="FF0000"/>
                </a:solidFill>
              </a:rPr>
              <a:t>Essential software product attributes are maintainability, dependability and security, efficiency and acceptability.</a:t>
            </a:r>
          </a:p>
          <a:p>
            <a:r>
              <a:rPr lang="en-GB" dirty="0" smtClean="0">
                <a:solidFill>
                  <a:srgbClr val="FF0000"/>
                </a:solidFill>
              </a:rPr>
              <a:t>The high-level activities of specification, development, validation and evolution are part of all software processes.</a:t>
            </a:r>
          </a:p>
          <a:p>
            <a:r>
              <a:rPr lang="en-GB" dirty="0" smtClean="0">
                <a:solidFill>
                  <a:srgbClr val="FF0000"/>
                </a:solidFill>
              </a:rPr>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costs</a:t>
            </a:r>
          </a:p>
        </p:txBody>
      </p:sp>
      <p:sp>
        <p:nvSpPr>
          <p:cNvPr id="66565" name="Rectangle 5"/>
          <p:cNvSpPr>
            <a:spLocks noGrp="1" noChangeArrowheads="1"/>
          </p:cNvSpPr>
          <p:nvPr>
            <p:ph idx="1"/>
          </p:nvPr>
        </p:nvSpPr>
        <p:spPr/>
        <p:txBody>
          <a:bodyPr/>
          <a:lstStyle/>
          <a:p>
            <a:r>
              <a:rPr lang="en-GB" dirty="0">
                <a:solidFill>
                  <a:schemeClr val="tx1"/>
                </a:solidFill>
              </a:rPr>
              <a:t>Software costs often dominate computer system costs. </a:t>
            </a:r>
            <a:r>
              <a:rPr lang="en-GB" dirty="0"/>
              <a:t>The costs of software on a PC are often greater than the hardware cost.</a:t>
            </a:r>
          </a:p>
          <a:p>
            <a:r>
              <a:rPr lang="en-GB" dirty="0">
                <a:solidFill>
                  <a:schemeClr val="tx1"/>
                </a:solidFill>
              </a:rPr>
              <a:t>Software costs more to maintain than it does to develop. For systems with a long life, maintenance costs may be several times development costs.</a:t>
            </a:r>
          </a:p>
          <a:p>
            <a:r>
              <a:rPr lang="en-GB" dirty="0">
                <a:solidFill>
                  <a:srgbClr val="FF0000"/>
                </a:solidFill>
              </a:rPr>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solidFill>
                  <a:srgbClr val="FF0000"/>
                </a:solidFill>
              </a:rPr>
              <a:t>Stand-alone systems that are marketed and sold to any customer who wishes to buy them</a:t>
            </a:r>
            <a:r>
              <a:rPr lang="en-US" dirty="0" smtClean="0"/>
              <a:t>.</a:t>
            </a:r>
          </a:p>
          <a:p>
            <a:pPr lvl="1"/>
            <a:r>
              <a:rPr lang="en-US" dirty="0" smtClean="0">
                <a:solidFill>
                  <a:srgbClr val="FF0000"/>
                </a:solidFill>
              </a:rPr>
              <a:t>Examples</a:t>
            </a:r>
            <a:r>
              <a:rPr lang="en-US" dirty="0" smtClean="0"/>
              <a:t> – PC software such as graphics programs, project management tools; </a:t>
            </a:r>
            <a:r>
              <a:rPr lang="en-US" dirty="0" smtClean="0">
                <a:solidFill>
                  <a:srgbClr val="FF0000"/>
                </a:solidFill>
              </a:rPr>
              <a:t>CAD software;</a:t>
            </a:r>
            <a:r>
              <a:rPr lang="en-US" dirty="0" smtClean="0"/>
              <a:t> software for specific markets such as </a:t>
            </a:r>
            <a:r>
              <a:rPr lang="en-US" dirty="0" smtClean="0">
                <a:solidFill>
                  <a:srgbClr val="FF0000"/>
                </a:solidFill>
              </a:rPr>
              <a:t>appointments systems for dentists.</a:t>
            </a:r>
          </a:p>
          <a:p>
            <a:r>
              <a:rPr lang="en-US" dirty="0" smtClean="0"/>
              <a:t>Customized products</a:t>
            </a:r>
          </a:p>
          <a:p>
            <a:pPr lvl="1"/>
            <a:r>
              <a:rPr lang="en-US" dirty="0" smtClean="0">
                <a:solidFill>
                  <a:srgbClr val="FF0000"/>
                </a:solidFill>
              </a:rPr>
              <a:t>Software that is commissioned by a specific customer to meet their own needs</a:t>
            </a:r>
            <a:r>
              <a:rPr lang="en-US" dirty="0" smtClean="0"/>
              <a:t>. </a:t>
            </a:r>
          </a:p>
          <a:p>
            <a:pPr lvl="1"/>
            <a:r>
              <a:rPr lang="en-US" dirty="0" smtClean="0"/>
              <a:t>Examples – embedded control systems, </a:t>
            </a:r>
            <a:r>
              <a:rPr lang="en-US" dirty="0" smtClean="0">
                <a:solidFill>
                  <a:srgbClr val="FF0000"/>
                </a:solidFill>
              </a:rPr>
              <a:t>air traffic control software, traffic monitoring systems</a:t>
            </a:r>
            <a:r>
              <a:rPr lang="en-US" dirty="0" smtClean="0"/>
              <a:t>.</a:t>
            </a:r>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solidFill>
                  <a:srgbClr val="FF0000"/>
                </a:solidFill>
              </a:rPr>
              <a:t>The specification of what the software should do is owned by the software developer </a:t>
            </a:r>
            <a:r>
              <a:rPr lang="en-US" dirty="0" smtClean="0"/>
              <a:t>and decisions on software change are made by the developer.</a:t>
            </a:r>
          </a:p>
          <a:p>
            <a:r>
              <a:rPr lang="en-US" dirty="0" smtClean="0"/>
              <a:t>Customized products</a:t>
            </a:r>
          </a:p>
          <a:p>
            <a:pPr lvl="1"/>
            <a:r>
              <a:rPr lang="en-US" dirty="0" smtClean="0">
                <a:solidFill>
                  <a:srgbClr val="FF0000"/>
                </a:solidFill>
              </a:rPr>
              <a:t>The specification of what the software should do is owned by the customer</a:t>
            </a:r>
            <a:r>
              <a:rPr lang="en-US" dirty="0" smtClean="0"/>
              <a:t>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  Introduction</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0955883"/>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Computer programs and associated documentation</a:t>
                      </a:r>
                      <a:r>
                        <a:rPr lang="en-GB" sz="1400" dirty="0">
                          <a:latin typeface="Arial"/>
                          <a:cs typeface="Arial"/>
                        </a:rPr>
                        <a:t>.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a:t>
                      </a:r>
                      <a:r>
                        <a:rPr lang="en-GB" sz="1400" dirty="0">
                          <a:solidFill>
                            <a:srgbClr val="FF0000"/>
                          </a:solidFill>
                          <a:latin typeface="Arial"/>
                          <a:cs typeface="Arial"/>
                        </a:rPr>
                        <a:t>should be maintainable, dependable and usable.</a:t>
                      </a:r>
                      <a:endParaRPr lang="en-GB" sz="1400" dirty="0">
                        <a:solidFill>
                          <a:srgbClr val="FF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Software engineering is an engineering discipline that is concerned with all aspects of software production.</a:t>
                      </a:r>
                      <a:endParaRPr lang="en-GB" sz="1400" dirty="0">
                        <a:solidFill>
                          <a:srgbClr val="FF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are the fundamental software engineering activities?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Software specification, software development, software validation and software evolution</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is the difference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Computer science focuses on theory and fundamentals; software engineering is concerned with the practicalities of developing and delivering useful software.</a:t>
                      </a:r>
                      <a:endParaRPr lang="en-GB" sz="1400" dirty="0">
                        <a:solidFill>
                          <a:srgbClr val="FF0000"/>
                        </a:solidFill>
                        <a:latin typeface="Arial"/>
                        <a:ea typeface="Times New Roman"/>
                        <a:cs typeface="Arial"/>
                      </a:endParaRPr>
                    </a:p>
                  </a:txBody>
                  <a:tcPr marL="73025" marR="73025" marT="0" marB="68580"/>
                </a:tc>
              </a:tr>
              <a:tr h="788667">
                <a:tc>
                  <a:txBody>
                    <a:bodyPr/>
                    <a:lstStyle/>
                    <a:p>
                      <a:pPr algn="just">
                        <a:spcAft>
                          <a:spcPts val="0"/>
                        </a:spcAft>
                      </a:pPr>
                      <a:r>
                        <a:rPr lang="en-GB" sz="1400" dirty="0">
                          <a:latin typeface="Arial"/>
                          <a:cs typeface="Arial"/>
                        </a:rPr>
                        <a:t>What is the difference between software engineering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System engineering is concerned with all aspects of computer-based systems development including hardware, software and process engineering</a:t>
                      </a:r>
                      <a:r>
                        <a:rPr lang="en-GB" sz="1400" dirty="0">
                          <a:latin typeface="Arial"/>
                          <a:cs typeface="Arial"/>
                        </a:rPr>
                        <a:t>.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TextBox 6"/>
          <p:cNvSpPr txBox="1"/>
          <p:nvPr/>
        </p:nvSpPr>
        <p:spPr>
          <a:xfrm>
            <a:off x="-1385455" y="1636194"/>
            <a:ext cx="1385455" cy="2031325"/>
          </a:xfrm>
          <a:prstGeom prst="rect">
            <a:avLst/>
          </a:prstGeom>
          <a:noFill/>
        </p:spPr>
        <p:txBody>
          <a:bodyPr wrap="square" rtlCol="0">
            <a:spAutoFit/>
          </a:bodyPr>
          <a:lstStyle/>
          <a:p>
            <a:r>
              <a:rPr lang="en-US" b="1" dirty="0" smtClean="0">
                <a:solidFill>
                  <a:srgbClr val="FFFF00"/>
                </a:solidFill>
              </a:rPr>
              <a:t>Software: </a:t>
            </a:r>
            <a:r>
              <a:rPr lang="en-US" dirty="0" smtClean="0">
                <a:solidFill>
                  <a:srgbClr val="FFFF00"/>
                </a:solidFill>
              </a:rPr>
              <a:t>Program and other operating information used by computer</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5114148"/>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smtClean="0">
                          <a:solidFill>
                            <a:srgbClr val="FF0000"/>
                          </a:solidFill>
                          <a:latin typeface="Arial"/>
                          <a:cs typeface="Arial"/>
                        </a:rPr>
                        <a:t>Competing </a:t>
                      </a:r>
                      <a:r>
                        <a:rPr lang="en-GB" sz="1400" dirty="0">
                          <a:solidFill>
                            <a:srgbClr val="FF0000"/>
                          </a:solidFill>
                          <a:latin typeface="Arial"/>
                          <a:cs typeface="Arial"/>
                        </a:rPr>
                        <a:t>with increasing diversity, demands for reduced delivery times and developing trustworthy software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Roughly 60% of software costs are development costs, 40% are testing costs. For custom software, evolution costs often exceed development costs.</a:t>
                      </a:r>
                      <a:endParaRPr lang="en-GB" sz="1400" dirty="0">
                        <a:solidFill>
                          <a:srgbClr val="FF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a:t>
                      </a:r>
                      <a:r>
                        <a:rPr lang="en-GB" sz="1400" dirty="0">
                          <a:solidFill>
                            <a:srgbClr val="FF0000"/>
                          </a:solidFill>
                          <a:latin typeface="Arial"/>
                          <a:cs typeface="Arial"/>
                        </a:rPr>
                        <a:t>games should always be developed using a series of prototypes whereas safety critical control systems require a complete and analyzable specification </a:t>
                      </a:r>
                      <a:r>
                        <a:rPr lang="en-GB" sz="1400" dirty="0">
                          <a:latin typeface="Arial"/>
                          <a:cs typeface="Arial"/>
                        </a:rPr>
                        <a:t>to be developed. </a:t>
                      </a:r>
                      <a:r>
                        <a:rPr lang="en-GB" sz="1400" dirty="0">
                          <a:solidFill>
                            <a:srgbClr val="FF0000"/>
                          </a:solidFill>
                          <a:latin typeface="Arial"/>
                          <a:cs typeface="Arial"/>
                        </a:rPr>
                        <a:t>You can’t, therefore, say that one method is better than another.</a:t>
                      </a:r>
                      <a:endParaRPr lang="en-GB" sz="1400" dirty="0">
                        <a:solidFill>
                          <a:srgbClr val="FF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t>
                      </a:r>
                      <a:r>
                        <a:rPr lang="en-GB" sz="1400" dirty="0">
                          <a:solidFill>
                            <a:srgbClr val="FF0000"/>
                          </a:solidFill>
                          <a:latin typeface="Arial"/>
                          <a:cs typeface="Arial"/>
                        </a:rPr>
                        <a:t>availability of software services</a:t>
                      </a:r>
                      <a:r>
                        <a:rPr lang="en-GB" sz="1400" dirty="0">
                          <a:latin typeface="Arial"/>
                          <a:cs typeface="Arial"/>
                        </a:rPr>
                        <a:t> and the </a:t>
                      </a:r>
                      <a:r>
                        <a:rPr lang="en-GB" sz="1400" dirty="0">
                          <a:solidFill>
                            <a:srgbClr val="FF0000"/>
                          </a:solidFill>
                          <a:latin typeface="Arial"/>
                          <a:cs typeface="Arial"/>
                        </a:rPr>
                        <a:t>possibility of developing highly distributed service-based systems</a:t>
                      </a:r>
                      <a:r>
                        <a:rPr lang="en-GB" sz="1400" dirty="0">
                          <a:latin typeface="Arial"/>
                          <a:cs typeface="Arial"/>
                        </a:rPr>
                        <a:t>.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076511"/>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a:t>
                      </a:r>
                      <a:r>
                        <a:rPr lang="en-GB" sz="1400" dirty="0">
                          <a:solidFill>
                            <a:srgbClr val="FF0000"/>
                          </a:solidFill>
                          <a:latin typeface="Arial"/>
                          <a:cs typeface="Arial"/>
                        </a:rPr>
                        <a:t>it can evolve to meet the changing needs of customers</a:t>
                      </a:r>
                      <a:r>
                        <a:rPr lang="en-GB" sz="1400" dirty="0">
                          <a:latin typeface="Arial"/>
                          <a:cs typeface="Arial"/>
                        </a:rPr>
                        <a:t>. This is a critical attribute because </a:t>
                      </a:r>
                      <a:r>
                        <a:rPr lang="en-GB" sz="1400" dirty="0">
                          <a:solidFill>
                            <a:srgbClr val="FF0000"/>
                          </a:solidFill>
                          <a:latin typeface="Arial"/>
                          <a:cs typeface="Arial"/>
                        </a:rPr>
                        <a:t>software change is an inevitable requirement of a changing business environment.</a:t>
                      </a:r>
                      <a:endParaRPr lang="en-GB" sz="1400" dirty="0">
                        <a:solidFill>
                          <a:srgbClr val="FF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a:t>
                      </a:r>
                      <a:r>
                        <a:rPr lang="en-GB" sz="1400" dirty="0">
                          <a:solidFill>
                            <a:srgbClr val="FF0000"/>
                          </a:solidFill>
                          <a:latin typeface="Arial"/>
                          <a:cs typeface="Arial"/>
                        </a:rPr>
                        <a:t>reliability, security and safety</a:t>
                      </a:r>
                      <a:r>
                        <a:rPr lang="en-GB" sz="1400" dirty="0">
                          <a:latin typeface="Arial"/>
                          <a:cs typeface="Arial"/>
                        </a:rPr>
                        <a:t>. </a:t>
                      </a:r>
                      <a:r>
                        <a:rPr lang="en-GB" sz="1400" dirty="0">
                          <a:solidFill>
                            <a:srgbClr val="FF0000"/>
                          </a:solidFill>
                          <a:latin typeface="Arial"/>
                          <a:cs typeface="Arial"/>
                        </a:rPr>
                        <a:t>Dependable software should not cause physical or economic damage in the event of system failure</a:t>
                      </a:r>
                      <a:r>
                        <a:rPr lang="en-GB" sz="1400" dirty="0">
                          <a:latin typeface="Arial"/>
                          <a:cs typeface="Arial"/>
                        </a:rPr>
                        <a:t>. </a:t>
                      </a:r>
                      <a:r>
                        <a:rPr lang="en-GB" sz="1400" dirty="0">
                          <a:solidFill>
                            <a:srgbClr val="FF0000"/>
                          </a:solidFill>
                          <a:latin typeface="Arial"/>
                          <a:cs typeface="Arial"/>
                        </a:rPr>
                        <a:t>Malicious users should not be  able to access or damage the system.</a:t>
                      </a:r>
                      <a:endParaRPr lang="en-GB" sz="1400" dirty="0">
                        <a:solidFill>
                          <a:srgbClr val="FF0000"/>
                        </a:solidFill>
                        <a:latin typeface="Arial"/>
                        <a:ea typeface="Times New Roman"/>
                        <a:cs typeface="Arial"/>
                      </a:endParaRPr>
                    </a:p>
                  </a:txBody>
                  <a:tcPr marL="54610" marR="54610" marT="0" marB="91440"/>
                </a:tc>
              </a:tr>
              <a:tr h="858504">
                <a:tc>
                  <a:txBody>
                    <a:bodyPr/>
                    <a:lstStyle/>
                    <a:p>
                      <a:pPr algn="just">
                        <a:spcAft>
                          <a:spcPts val="0"/>
                        </a:spcAft>
                      </a:pPr>
                      <a:r>
                        <a:rPr lang="en-GB" sz="1400" dirty="0">
                          <a:latin typeface="Arial"/>
                          <a:cs typeface="Arial"/>
                        </a:rPr>
                        <a:t>Efficiency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solidFill>
                            <a:srgbClr val="FF0000"/>
                          </a:solidFill>
                          <a:latin typeface="Arial"/>
                          <a:cs typeface="Arial"/>
                        </a:rPr>
                        <a:t>Software should not make wasteful use of system resources </a:t>
                      </a:r>
                      <a:r>
                        <a:rPr lang="en-GB" sz="1400" dirty="0">
                          <a:latin typeface="Arial"/>
                          <a:cs typeface="Arial"/>
                        </a:rPr>
                        <a:t>such as memory and processor cycles. Efficiency therefore includes </a:t>
                      </a:r>
                      <a:r>
                        <a:rPr lang="en-GB" sz="1400" dirty="0">
                          <a:solidFill>
                            <a:srgbClr val="FF0000"/>
                          </a:solidFill>
                          <a:latin typeface="Arial"/>
                          <a:cs typeface="Arial"/>
                        </a:rPr>
                        <a:t>responsiveness, processing time, memory utilisation, </a:t>
                      </a:r>
                      <a:r>
                        <a:rPr lang="en-GB" sz="1400" dirty="0">
                          <a:latin typeface="Arial"/>
                          <a:cs typeface="Arial"/>
                        </a:rPr>
                        <a:t>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solidFill>
                            <a:srgbClr val="FF0000"/>
                          </a:solidFill>
                          <a:latin typeface="Arial"/>
                          <a:cs typeface="Arial"/>
                        </a:rPr>
                        <a:t>Software must be acceptable to the type of users for which it is designed</a:t>
                      </a:r>
                      <a:r>
                        <a:rPr lang="en-GB" sz="1400" dirty="0">
                          <a:latin typeface="Arial"/>
                          <a:cs typeface="Arial"/>
                        </a:rPr>
                        <a:t>.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1883</TotalTime>
  <Words>3428</Words>
  <Application>Microsoft Office PowerPoint</Application>
  <PresentationFormat>On-screen Show (4:3)</PresentationFormat>
  <Paragraphs>336</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Waris</cp:lastModifiedBy>
  <cp:revision>27</cp:revision>
  <dcterms:created xsi:type="dcterms:W3CDTF">2009-12-29T10:39:27Z</dcterms:created>
  <dcterms:modified xsi:type="dcterms:W3CDTF">2018-09-30T07:00:46Z</dcterms:modified>
</cp:coreProperties>
</file>