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343118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132953455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10/30/2018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10/30/2018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10/30/2018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a:t>
            </a:r>
            <a:r>
              <a:rPr lang="en-GB" dirty="0" smtClean="0">
                <a:solidFill>
                  <a:srgbClr val="FF0000"/>
                </a:solidFill>
              </a:rPr>
              <a:t>it is not cost-effective to produce documents that reflect every version of the system</a:t>
            </a:r>
            <a:r>
              <a:rPr lang="en-GB" dirty="0" smtClean="0"/>
              <a:t>. </a:t>
            </a:r>
          </a:p>
          <a:p>
            <a:r>
              <a:rPr lang="en-GB" dirty="0" smtClean="0">
                <a:solidFill>
                  <a:srgbClr val="FF0000"/>
                </a:solidFill>
              </a:rPr>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a:t>
            </a:r>
            <a:r>
              <a:rPr lang="en-GB" dirty="0" smtClean="0">
                <a:solidFill>
                  <a:srgbClr val="FF0000"/>
                </a:solidFill>
              </a:rPr>
              <a:t>regular change tends to corrupt its structure</a:t>
            </a:r>
            <a:r>
              <a:rPr lang="en-GB" dirty="0" smtClean="0"/>
              <a:t>.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a:t>
            </a:r>
            <a:r>
              <a:rPr lang="en-GB" dirty="0" smtClean="0">
                <a:solidFill>
                  <a:srgbClr val="FF0000"/>
                </a:solidFill>
              </a:rPr>
              <a:t>COTS (Commercial-off-the-shelf)</a:t>
            </a:r>
            <a:r>
              <a:rPr lang="en-GB" dirty="0" smtClean="0"/>
              <a:t>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a:t>
            </a:r>
            <a:r>
              <a:rPr lang="en-GB" dirty="0" smtClean="0">
                <a:solidFill>
                  <a:srgbClr val="FF0000"/>
                </a:solidFill>
              </a:rPr>
              <a:t>what services are required </a:t>
            </a:r>
            <a:r>
              <a:rPr lang="en-GB" dirty="0" smtClean="0"/>
              <a:t>and the </a:t>
            </a:r>
            <a:r>
              <a:rPr lang="en-GB" dirty="0" smtClean="0">
                <a:solidFill>
                  <a:srgbClr val="FF0000"/>
                </a:solidFill>
              </a:rPr>
              <a:t>constraints</a:t>
            </a:r>
            <a:r>
              <a:rPr lang="en-GB" dirty="0" smtClean="0"/>
              <a:t> on the system’s operation and development.</a:t>
            </a:r>
          </a:p>
          <a:p>
            <a:r>
              <a:rPr lang="en-GB" dirty="0" smtClean="0"/>
              <a:t>Requirements engineering process</a:t>
            </a:r>
          </a:p>
          <a:p>
            <a:pPr lvl="1"/>
            <a:r>
              <a:rPr lang="en-GB" dirty="0" smtClean="0">
                <a:solidFill>
                  <a:srgbClr val="FF0000"/>
                </a:solidFill>
              </a:rPr>
              <a:t>Feasibility study</a:t>
            </a:r>
          </a:p>
          <a:p>
            <a:pPr lvl="2"/>
            <a:r>
              <a:rPr lang="en-GB" dirty="0" smtClean="0"/>
              <a:t>Is it technically and financially feasible to build the system?</a:t>
            </a:r>
          </a:p>
          <a:p>
            <a:pPr lvl="1"/>
            <a:r>
              <a:rPr lang="en-GB" dirty="0" smtClean="0">
                <a:solidFill>
                  <a:srgbClr val="FF0000"/>
                </a:solidFill>
              </a:rPr>
              <a:t>Requirements elicitation and analysis</a:t>
            </a:r>
          </a:p>
          <a:p>
            <a:pPr lvl="2"/>
            <a:r>
              <a:rPr lang="en-GB" dirty="0" smtClean="0"/>
              <a:t>What do the system stakeholders require or expect from the system?</a:t>
            </a:r>
          </a:p>
          <a:p>
            <a:pPr lvl="1"/>
            <a:r>
              <a:rPr lang="en-GB" dirty="0" smtClean="0">
                <a:solidFill>
                  <a:srgbClr val="FF0000"/>
                </a:solidFill>
              </a:rPr>
              <a:t>Requirements specification</a:t>
            </a:r>
            <a:r>
              <a:rPr lang="en-GB" dirty="0" smtClean="0"/>
              <a:t>	</a:t>
            </a:r>
          </a:p>
          <a:p>
            <a:pPr lvl="2"/>
            <a:r>
              <a:rPr lang="en-GB" dirty="0" smtClean="0"/>
              <a:t>Defining the requirements in detail</a:t>
            </a:r>
          </a:p>
          <a:p>
            <a:pPr lvl="1"/>
            <a:r>
              <a:rPr lang="en-GB" dirty="0" smtClean="0">
                <a:solidFill>
                  <a:srgbClr val="FF0000"/>
                </a:solidFill>
              </a:rPr>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solidFill>
                  <a:srgbClr val="FF0000"/>
                </a:solidFill>
              </a:rPr>
              <a:t>Architectural design</a:t>
            </a:r>
            <a:r>
              <a:rPr lang="en-GB" i="1" dirty="0" smtClean="0"/>
              <a:t>,</a:t>
            </a:r>
            <a:r>
              <a:rPr lang="en-GB" dirty="0" smtClean="0"/>
              <a:t> where you identify the overall structure of the system, the principal components (sometimes called sub-systems or modules), their relationships and how they are distributed.</a:t>
            </a:r>
          </a:p>
          <a:p>
            <a:r>
              <a:rPr lang="en-GB" i="1" dirty="0" smtClean="0">
                <a:solidFill>
                  <a:srgbClr val="FF0000"/>
                </a:solidFill>
              </a:rPr>
              <a:t>Interface design</a:t>
            </a:r>
            <a:r>
              <a:rPr lang="en-GB" i="1" dirty="0" smtClean="0"/>
              <a:t>,</a:t>
            </a:r>
            <a:r>
              <a:rPr lang="en-GB" dirty="0" smtClean="0"/>
              <a:t> where you define the interfaces between system components. </a:t>
            </a:r>
          </a:p>
          <a:p>
            <a:r>
              <a:rPr lang="en-GB" i="1" dirty="0" smtClean="0">
                <a:solidFill>
                  <a:srgbClr val="FF0000"/>
                </a:solidFill>
              </a:rPr>
              <a:t>Component design</a:t>
            </a:r>
            <a:r>
              <a:rPr lang="en-GB" i="1" dirty="0" smtClean="0"/>
              <a:t>, </a:t>
            </a:r>
            <a:r>
              <a:rPr lang="en-GB" dirty="0" smtClean="0"/>
              <a:t>where you take each system component and design how it will operate. </a:t>
            </a:r>
          </a:p>
          <a:p>
            <a:r>
              <a:rPr lang="en-GB" i="1" dirty="0" smtClean="0">
                <a:solidFill>
                  <a:srgbClr val="FF0000"/>
                </a:solidFill>
              </a:rPr>
              <a:t>Database design</a:t>
            </a:r>
            <a:r>
              <a:rPr lang="en-GB" i="1" dirty="0" smtClean="0"/>
              <a:t>,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solidFill>
                  <a:srgbClr val="FF0000"/>
                </a:solidFill>
              </a:rPr>
              <a:t>Verification and validation </a:t>
            </a:r>
            <a:r>
              <a:rPr lang="en-GB" dirty="0" smtClean="0"/>
              <a:t>(V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solidFill>
                  <a:srgbClr val="FF0000"/>
                </a:solidFill>
              </a:rPr>
              <a:t>Testing is the most commonly used V &amp; V activity</a:t>
            </a:r>
            <a:r>
              <a:rPr lang="en-GB" dirty="0" smtClean="0"/>
              <a:t>.</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solidFill>
                  <a:srgbClr val="FF0000"/>
                </a:solidFill>
              </a:rPr>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solidFill>
                  <a:srgbClr val="FF0000"/>
                </a:solidFill>
              </a:rPr>
              <a:t>System testing</a:t>
            </a:r>
          </a:p>
          <a:p>
            <a:pPr lvl="1"/>
            <a:r>
              <a:rPr lang="en-GB" dirty="0" smtClean="0"/>
              <a:t>Testing of the system as a whole. Testing of emergent properties is particularly important.</a:t>
            </a:r>
          </a:p>
          <a:p>
            <a:r>
              <a:rPr lang="en-GB" dirty="0" smtClean="0">
                <a:solidFill>
                  <a:srgbClr val="FF0000"/>
                </a:solidFill>
              </a:rPr>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dirty="0" smtClean="0">
                <a:solidFill>
                  <a:srgbClr val="FF0000"/>
                </a:solidFill>
              </a:rPr>
              <a:t>Software is inherently flexible and can change</a:t>
            </a:r>
            <a:r>
              <a:rPr lang="en-GB" dirty="0" smtClean="0"/>
              <a:t>. </a:t>
            </a:r>
          </a:p>
          <a:p>
            <a:r>
              <a:rPr lang="en-GB" dirty="0" smtClean="0"/>
              <a:t>As requirements change through changing business circumstances, the software that supports the business must also evolve and change.</a:t>
            </a:r>
          </a:p>
          <a:p>
            <a:r>
              <a:rPr lang="en-GB" dirty="0" smtClean="0"/>
              <a:t>Although there has been a demarcation between development and evolution (maintenance) this is increasingly irrelevant as fewer and fewer systems are completely new.</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solidFill>
                  <a:srgbClr val="FF0000"/>
                </a:solidFill>
              </a:rPr>
              <a:t>Requirements engineering is the process of developing a software specification</a:t>
            </a:r>
            <a:r>
              <a:rPr lang="en-GB" dirty="0" smtClean="0"/>
              <a:t>.</a:t>
            </a:r>
          </a:p>
          <a:p>
            <a:r>
              <a:rPr lang="en-GB" dirty="0" smtClean="0">
                <a:solidFill>
                  <a:srgbClr val="FF0000"/>
                </a:solidFill>
              </a:rPr>
              <a:t>Design and implementation processes are concerned with transforming a requirements specification into an executable software system</a:t>
            </a:r>
            <a:r>
              <a:rPr lang="en-GB" dirty="0" smtClean="0"/>
              <a:t>. </a:t>
            </a:r>
          </a:p>
          <a:p>
            <a:r>
              <a:rPr lang="en-GB" dirty="0" smtClean="0">
                <a:solidFill>
                  <a:srgbClr val="FF0000"/>
                </a:solidFill>
              </a:rPr>
              <a:t>Software validation is the process of checking that the system conforms to its specification and that it meets the real needs of the users of the system.</a:t>
            </a:r>
          </a:p>
          <a:p>
            <a:r>
              <a:rPr lang="en-GB" dirty="0" smtClean="0">
                <a:solidFill>
                  <a:srgbClr val="FF0000"/>
                </a:solidFill>
              </a:rPr>
              <a:t>Software evolution takes place when you change existing software systems to meet new requirements. The software must evolve to remain useful</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solidFill>
                  <a:srgbClr val="FF0000"/>
                </a:solidFill>
              </a:rPr>
              <a:t>A structured set of activities required to develop a </a:t>
            </a:r>
            <a:br>
              <a:rPr lang="en-GB" dirty="0" smtClean="0">
                <a:solidFill>
                  <a:srgbClr val="FF0000"/>
                </a:solidFill>
              </a:rPr>
            </a:br>
            <a:r>
              <a:rPr lang="en-GB" dirty="0" smtClean="0">
                <a:solidFill>
                  <a:srgbClr val="FF0000"/>
                </a:solidFill>
              </a:rPr>
              <a:t>software system</a:t>
            </a:r>
            <a:r>
              <a:rPr lang="en-GB" dirty="0" smtClean="0"/>
              <a:t>. </a:t>
            </a:r>
          </a:p>
          <a:p>
            <a:r>
              <a:rPr lang="en-GB" dirty="0" smtClean="0"/>
              <a:t>Many different software processes but all involve:</a:t>
            </a:r>
          </a:p>
          <a:p>
            <a:pPr lvl="1"/>
            <a:r>
              <a:rPr lang="en-GB" dirty="0" smtClean="0">
                <a:solidFill>
                  <a:srgbClr val="FF0000"/>
                </a:solidFill>
              </a:rPr>
              <a:t>Specification</a:t>
            </a:r>
            <a:r>
              <a:rPr lang="en-GB" dirty="0" smtClean="0"/>
              <a:t> – defining what the system should do;</a:t>
            </a:r>
          </a:p>
          <a:p>
            <a:pPr lvl="1"/>
            <a:r>
              <a:rPr lang="en-GB" dirty="0" smtClean="0">
                <a:solidFill>
                  <a:srgbClr val="FF0000"/>
                </a:solidFill>
              </a:rPr>
              <a:t>Design and implementation </a:t>
            </a:r>
            <a:r>
              <a:rPr lang="en-GB" dirty="0" smtClean="0"/>
              <a:t>– defining the organization of the system and implementing the system;</a:t>
            </a:r>
          </a:p>
          <a:p>
            <a:pPr lvl="1"/>
            <a:r>
              <a:rPr lang="en-GB" dirty="0" smtClean="0">
                <a:solidFill>
                  <a:srgbClr val="FF0000"/>
                </a:solidFill>
              </a:rPr>
              <a:t>Validation</a:t>
            </a:r>
            <a:r>
              <a:rPr lang="en-GB" dirty="0" smtClean="0"/>
              <a:t> – checking that it does what the customer wants;</a:t>
            </a:r>
          </a:p>
          <a:p>
            <a:pPr lvl="1"/>
            <a:r>
              <a:rPr lang="en-GB" dirty="0" smtClean="0">
                <a:solidFill>
                  <a:srgbClr val="FF0000"/>
                </a:solidFill>
              </a:rPr>
              <a:t>Evolution</a:t>
            </a:r>
            <a:r>
              <a:rPr lang="en-GB" dirty="0" smtClean="0"/>
              <a:t> – changing the system in response to changing customer needs.</a:t>
            </a:r>
          </a:p>
          <a:p>
            <a:r>
              <a:rPr lang="en-GB" dirty="0" smtClean="0">
                <a:solidFill>
                  <a:srgbClr val="FF0000"/>
                </a:solidFill>
              </a:rPr>
              <a:t>A software process model is an abstract representation of a process</a:t>
            </a:r>
            <a:r>
              <a:rPr lang="en-GB" dirty="0" smtClean="0"/>
              <a:t>.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solidFill>
                  <a:srgbClr val="FF0000"/>
                </a:solidFill>
              </a:rPr>
              <a:t>Change avoidance</a:t>
            </a:r>
            <a:r>
              <a:rPr lang="en-GB" dirty="0" smtClean="0"/>
              <a:t>, where the software process includes activities that can anticipate possible changes before significant rework is required. </a:t>
            </a:r>
          </a:p>
          <a:p>
            <a:pPr lvl="1"/>
            <a:r>
              <a:rPr lang="en-GB" dirty="0" smtClean="0"/>
              <a:t>For example, </a:t>
            </a:r>
            <a:r>
              <a:rPr lang="en-GB" dirty="0" smtClean="0">
                <a:solidFill>
                  <a:srgbClr val="FF0000"/>
                </a:solidFill>
              </a:rPr>
              <a:t>a prototype system may be developed to show some key features of the system to customers</a:t>
            </a:r>
            <a:r>
              <a:rPr lang="en-GB" dirty="0" smtClean="0"/>
              <a:t>.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dirty="0" smtClean="0"/>
              <a:t>A prototype is an initial version of a system used to demonstrate concepts and try out design options.</a:t>
            </a:r>
          </a:p>
          <a:p>
            <a:r>
              <a:rPr lang="en-US" dirty="0" smtClean="0"/>
              <a:t>A prototype can be used in:</a:t>
            </a:r>
          </a:p>
          <a:p>
            <a:pPr lvl="1"/>
            <a:r>
              <a:rPr lang="en-US" dirty="0" smtClean="0">
                <a:solidFill>
                  <a:srgbClr val="FF0000"/>
                </a:solidFill>
              </a:rPr>
              <a:t>The requirements engineering process to help with requirements elicitation and validation</a:t>
            </a:r>
            <a:r>
              <a:rPr lang="en-US" dirty="0" smtClean="0"/>
              <a:t>;</a:t>
            </a:r>
          </a:p>
          <a:p>
            <a:pPr lvl="1"/>
            <a:r>
              <a:rPr lang="en-US" dirty="0" smtClean="0">
                <a:solidFill>
                  <a:srgbClr val="FF0000"/>
                </a:solidFill>
              </a:rPr>
              <a:t>In design processes </a:t>
            </a:r>
            <a:r>
              <a:rPr lang="en-US" dirty="0" smtClean="0"/>
              <a:t>to explore options and develop a UI design;</a:t>
            </a:r>
          </a:p>
          <a:p>
            <a:pPr lvl="1"/>
            <a:r>
              <a:rPr lang="en-US" dirty="0" smtClean="0">
                <a:solidFill>
                  <a:srgbClr val="FF0000"/>
                </a:solidFill>
              </a:rPr>
              <a:t>In the testing process </a:t>
            </a:r>
            <a:r>
              <a:rPr lang="en-US" dirty="0" smtClean="0"/>
              <a:t>to run back-to-back tests.</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dirty="0" smtClean="0">
                <a:solidFill>
                  <a:srgbClr val="FF0000"/>
                </a:solidFill>
              </a:rPr>
              <a:t>Improved system usability</a:t>
            </a:r>
            <a:r>
              <a:rPr lang="en-US" dirty="0" smtClean="0"/>
              <a:t>.</a:t>
            </a:r>
          </a:p>
          <a:p>
            <a:r>
              <a:rPr lang="en-US" dirty="0" smtClean="0">
                <a:solidFill>
                  <a:srgbClr val="FF0000"/>
                </a:solidFill>
              </a:rPr>
              <a:t>A closer match to users’ real needs</a:t>
            </a:r>
            <a:r>
              <a:rPr lang="en-US" dirty="0" smtClean="0"/>
              <a:t>.</a:t>
            </a:r>
          </a:p>
          <a:p>
            <a:r>
              <a:rPr lang="en-US" dirty="0" smtClean="0">
                <a:solidFill>
                  <a:srgbClr val="FF0000"/>
                </a:solidFill>
              </a:rPr>
              <a:t>Improved design quality</a:t>
            </a:r>
            <a:r>
              <a:rPr lang="en-US" dirty="0" smtClean="0"/>
              <a:t>.</a:t>
            </a:r>
          </a:p>
          <a:p>
            <a:r>
              <a:rPr lang="en-US" dirty="0" smtClean="0">
                <a:solidFill>
                  <a:srgbClr val="FF0000"/>
                </a:solidFill>
              </a:rPr>
              <a:t>Improved maintainability</a:t>
            </a:r>
            <a:r>
              <a:rPr lang="en-US" dirty="0" smtClean="0"/>
              <a:t>.</a:t>
            </a:r>
          </a:p>
          <a:p>
            <a:r>
              <a:rPr lang="en-US" dirty="0" smtClean="0">
                <a:solidFill>
                  <a:srgbClr val="FF0000"/>
                </a:solidFill>
              </a:rPr>
              <a:t>Reduced development effort</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dirty="0" smtClean="0"/>
              <a:t>Prototypes should be discarded after development as they are not a good basis for a production system:</a:t>
            </a:r>
          </a:p>
          <a:p>
            <a:pPr lvl="1"/>
            <a:r>
              <a:rPr lang="en-US" dirty="0" smtClean="0"/>
              <a:t>It may be impossible to tune the system to meet non-functional requirements;</a:t>
            </a:r>
          </a:p>
          <a:p>
            <a:pPr lvl="1"/>
            <a:r>
              <a:rPr lang="en-US" dirty="0" smtClean="0">
                <a:solidFill>
                  <a:srgbClr val="FF0000"/>
                </a:solidFill>
              </a:rPr>
              <a:t>Prototypes are normally undocumented</a:t>
            </a:r>
            <a:r>
              <a:rPr lang="en-US" dirty="0" smtClean="0"/>
              <a:t>;</a:t>
            </a:r>
          </a:p>
          <a:p>
            <a:pPr lvl="1"/>
            <a:r>
              <a:rPr lang="en-US" dirty="0" smtClean="0"/>
              <a:t>The prototype structure is usually degraded through rapid change;</a:t>
            </a:r>
          </a:p>
          <a:p>
            <a:pPr lvl="1"/>
            <a:r>
              <a:rPr lang="en-US" dirty="0" smtClean="0"/>
              <a:t>The prototype probably will not meet normal </a:t>
            </a:r>
            <a:r>
              <a:rPr lang="en-US" dirty="0" err="1" smtClean="0"/>
              <a:t>organisational</a:t>
            </a:r>
            <a:r>
              <a:rPr lang="en-US" dirty="0" smtClean="0"/>
              <a:t> quality standards.</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dirty="0" smtClean="0"/>
              <a:t>Rather than deliver the system as a single delivery, the development and delivery is broken down into increments with each increment delivering part of the required functionality.</a:t>
            </a:r>
          </a:p>
          <a:p>
            <a:r>
              <a:rPr lang="en-GB" dirty="0" smtClean="0">
                <a:solidFill>
                  <a:srgbClr val="FF0000"/>
                </a:solidFill>
              </a:rPr>
              <a:t>User requirements are prioritised and the highest priority requirements are included in early increments.</a:t>
            </a:r>
          </a:p>
          <a:p>
            <a:r>
              <a:rPr lang="en-GB" dirty="0"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dirty="0" smtClean="0"/>
              <a:t>When we describe and discuss processes, we usually talk about the activities in these processes such as specifying a data model, designing a user interface, etc. and the ordering of these activities.</a:t>
            </a:r>
          </a:p>
          <a:p>
            <a:r>
              <a:rPr lang="en-GB" dirty="0" smtClean="0"/>
              <a:t>Process descriptions may also include:</a:t>
            </a:r>
          </a:p>
          <a:p>
            <a:pPr lvl="1"/>
            <a:r>
              <a:rPr lang="en-GB" dirty="0" smtClean="0">
                <a:solidFill>
                  <a:srgbClr val="FF0000"/>
                </a:solidFill>
              </a:rPr>
              <a:t>Products</a:t>
            </a:r>
            <a:r>
              <a:rPr lang="en-GB" dirty="0" smtClean="0"/>
              <a:t>, which are the outcomes of a process activity; </a:t>
            </a:r>
          </a:p>
          <a:p>
            <a:pPr lvl="1"/>
            <a:r>
              <a:rPr lang="en-GB" dirty="0" smtClean="0">
                <a:solidFill>
                  <a:srgbClr val="FF0000"/>
                </a:solidFill>
              </a:rPr>
              <a:t>Roles</a:t>
            </a:r>
            <a:r>
              <a:rPr lang="en-GB" dirty="0" smtClean="0"/>
              <a:t>, which reflect the responsibilities of the people involved in the process;</a:t>
            </a:r>
          </a:p>
          <a:p>
            <a:pPr lvl="1"/>
            <a:r>
              <a:rPr lang="en-GB" dirty="0" smtClean="0">
                <a:solidFill>
                  <a:srgbClr val="FF0000"/>
                </a:solidFill>
              </a:rPr>
              <a:t>Pre- and post-conditions</a:t>
            </a:r>
            <a:r>
              <a:rPr lang="en-GB" dirty="0" smtClean="0"/>
              <a:t>,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dirty="0" smtClean="0">
                <a:solidFill>
                  <a:srgbClr val="FF0000"/>
                </a:solidFill>
              </a:rPr>
              <a:t>Inception</a:t>
            </a:r>
          </a:p>
          <a:p>
            <a:pPr lvl="1"/>
            <a:r>
              <a:rPr lang="en-US" dirty="0" smtClean="0"/>
              <a:t>Establish the business case for the system.</a:t>
            </a:r>
          </a:p>
          <a:p>
            <a:r>
              <a:rPr lang="en-US" dirty="0" smtClean="0">
                <a:solidFill>
                  <a:srgbClr val="FF0000"/>
                </a:solidFill>
              </a:rPr>
              <a:t>Elaboration</a:t>
            </a:r>
          </a:p>
          <a:p>
            <a:pPr lvl="1"/>
            <a:r>
              <a:rPr lang="en-US" dirty="0" smtClean="0"/>
              <a:t>Develop an understanding of the problem domain and the system architecture.</a:t>
            </a:r>
          </a:p>
          <a:p>
            <a:r>
              <a:rPr lang="en-US" dirty="0" smtClean="0">
                <a:solidFill>
                  <a:srgbClr val="FF0000"/>
                </a:solidFill>
              </a:rPr>
              <a:t>Construction</a:t>
            </a:r>
          </a:p>
          <a:p>
            <a:pPr lvl="1"/>
            <a:r>
              <a:rPr lang="en-US" dirty="0" smtClean="0"/>
              <a:t>System design, programming and testing.</a:t>
            </a:r>
          </a:p>
          <a:p>
            <a:r>
              <a:rPr lang="en-US" dirty="0" smtClean="0">
                <a:solidFill>
                  <a:srgbClr val="FF0000"/>
                </a:solidFill>
              </a:rPr>
              <a:t>Transition</a:t>
            </a:r>
          </a:p>
          <a:p>
            <a:pPr lvl="1"/>
            <a:r>
              <a:rPr lang="en-US" dirty="0" smtClean="0"/>
              <a:t>Deploy the system in its operating environment.</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solidFill>
                  <a:srgbClr val="FF0000"/>
                </a:solidFill>
              </a:rPr>
              <a:t>Plan-driven processes are processes where all of the process activities are planned in advance and progress is measured against this plan</a:t>
            </a:r>
            <a:r>
              <a:rPr lang="en-GB" dirty="0" smtClean="0"/>
              <a:t>. </a:t>
            </a:r>
          </a:p>
          <a:p>
            <a:r>
              <a:rPr lang="en-GB" dirty="0" smtClean="0">
                <a:solidFill>
                  <a:srgbClr val="FF0000"/>
                </a:solidFill>
              </a:rPr>
              <a:t>In agile processes, planning is incremental</a:t>
            </a:r>
            <a:r>
              <a:rPr lang="en-GB" dirty="0" smtClean="0"/>
              <a:t> and it is easier to change the process to reflect changing </a:t>
            </a:r>
            <a:r>
              <a:rPr lang="en-GB" dirty="0" smtClean="0">
                <a:solidFill>
                  <a:srgbClr val="FF0000"/>
                </a:solidFill>
              </a:rPr>
              <a:t>customer requirements</a:t>
            </a:r>
            <a:r>
              <a:rPr lang="en-GB" dirty="0" smtClean="0"/>
              <a:t>. </a:t>
            </a:r>
          </a:p>
          <a:p>
            <a:r>
              <a:rPr lang="en-GB" dirty="0" smtClean="0"/>
              <a:t>In practice, </a:t>
            </a:r>
            <a:r>
              <a:rPr lang="en-GB" dirty="0" smtClean="0">
                <a:solidFill>
                  <a:srgbClr val="FF0000"/>
                </a:solidFill>
              </a:rPr>
              <a:t>most practical processes include elements of both plan-driven and agile approaches</a:t>
            </a:r>
            <a:r>
              <a:rPr lang="en-GB" dirty="0" smtClean="0"/>
              <a:t>. </a:t>
            </a:r>
          </a:p>
          <a:p>
            <a:r>
              <a:rPr lang="en-GB" dirty="0" smtClean="0">
                <a:solidFill>
                  <a:srgbClr val="FF0000"/>
                </a:solidFill>
              </a:rPr>
              <a:t>There are no right or wrong software processes.</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a:t>
            </a:r>
            <a:r>
              <a:rPr lang="en-GB" dirty="0" smtClean="0">
                <a:solidFill>
                  <a:srgbClr val="FF0000"/>
                </a:solidFill>
              </a:rPr>
              <a:t>prototyping phase that helps avoid poor decisions on requirements and design</a:t>
            </a:r>
            <a:r>
              <a:rPr lang="en-GB" dirty="0" smtClean="0"/>
              <a:t>. </a:t>
            </a:r>
          </a:p>
          <a:p>
            <a:r>
              <a:rPr lang="en-GB" dirty="0" smtClean="0"/>
              <a:t>Processes may be structured for iterative development and delivery so that changes may be made without disrupting the system as a whole.</a:t>
            </a:r>
          </a:p>
          <a:p>
            <a:r>
              <a:rPr lang="en-GB" dirty="0" smtClean="0">
                <a:solidFill>
                  <a:srgbClr val="FF0000"/>
                </a:solidFill>
              </a:rPr>
              <a:t>The Rational Unified Process is a modern generic process model that is organized into phases (inception, elaboration, construction and transition) </a:t>
            </a:r>
            <a:r>
              <a:rPr lang="en-GB" dirty="0" smtClean="0"/>
              <a:t>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solidFill>
                  <a:srgbClr val="FF0000"/>
                </a:solidFill>
              </a:rPr>
              <a:t>The waterfall model</a:t>
            </a:r>
          </a:p>
          <a:p>
            <a:pPr lvl="1"/>
            <a:r>
              <a:rPr lang="en-GB" dirty="0" smtClean="0">
                <a:solidFill>
                  <a:srgbClr val="FF0000"/>
                </a:solidFill>
              </a:rPr>
              <a:t>Plan-driven model</a:t>
            </a:r>
            <a:r>
              <a:rPr lang="en-GB" dirty="0" smtClean="0"/>
              <a:t>. Separate and distinct phases of specification and development.</a:t>
            </a:r>
          </a:p>
          <a:p>
            <a:r>
              <a:rPr lang="en-GB" dirty="0" smtClean="0">
                <a:solidFill>
                  <a:srgbClr val="FF0000"/>
                </a:solidFill>
              </a:rPr>
              <a:t>Incremental development</a:t>
            </a:r>
          </a:p>
          <a:p>
            <a:pPr lvl="1"/>
            <a:r>
              <a:rPr lang="en-GB" dirty="0" smtClean="0"/>
              <a:t>Specification, development and validation are interleaved. </a:t>
            </a:r>
            <a:r>
              <a:rPr lang="en-GB" dirty="0" smtClean="0">
                <a:solidFill>
                  <a:srgbClr val="FF0000"/>
                </a:solidFill>
              </a:rPr>
              <a:t>May be plan-driven or agile.</a:t>
            </a:r>
          </a:p>
          <a:p>
            <a:r>
              <a:rPr lang="en-GB" dirty="0" smtClean="0">
                <a:solidFill>
                  <a:srgbClr val="FF0000"/>
                </a:solidFill>
              </a:rPr>
              <a:t>Reuse-oriented software engineering</a:t>
            </a:r>
          </a:p>
          <a:p>
            <a:pPr lvl="1"/>
            <a:r>
              <a:rPr lang="en-GB" dirty="0" smtClean="0"/>
              <a:t>The system is assembled from existing components. </a:t>
            </a:r>
            <a:r>
              <a:rPr lang="en-GB" dirty="0" smtClean="0">
                <a:solidFill>
                  <a:srgbClr val="FF0000"/>
                </a:solidFill>
              </a:rPr>
              <a:t>May be plan-driven or agile</a:t>
            </a:r>
            <a:r>
              <a:rPr lang="en-GB" dirty="0" smtClean="0"/>
              <a:t>.</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solidFill>
                  <a:srgbClr val="FF0000"/>
                </a:solidFill>
              </a:rPr>
              <a:t>The main drawback of the waterfall model is the difficulty of accommodating change after the process is underway. In principle, a phase has to be complete before moving onto the next phase.</a:t>
            </a:r>
            <a:endParaRPr lang="en-GB" dirty="0">
              <a:solidFill>
                <a:srgbClr val="FF0000"/>
              </a:solidFill>
            </a:endParaRP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solidFill>
                  <a:srgbClr val="FF0000"/>
                </a:solidFill>
              </a:rPr>
              <a:t>The waterfall model is mostly used for large systems</a:t>
            </a:r>
            <a:r>
              <a:rPr lang="en-GB" dirty="0" smtClean="0"/>
              <a:t> engineering projects where </a:t>
            </a:r>
            <a:r>
              <a:rPr lang="en-GB" dirty="0" smtClean="0">
                <a:solidFill>
                  <a:srgbClr val="FF0000"/>
                </a:solidFill>
              </a:rPr>
              <a:t>a system is developed at several sites</a:t>
            </a:r>
            <a:r>
              <a:rPr lang="en-GB" dirty="0" smtClean="0"/>
              <a:t>.</a:t>
            </a:r>
          </a:p>
          <a:p>
            <a:pPr lvl="1"/>
            <a:r>
              <a:rPr lang="en-GB" dirty="0" smtClean="0"/>
              <a:t>In those circumstances, the plan-driven nature of the waterfall model </a:t>
            </a:r>
            <a:r>
              <a:rPr lang="en-GB" dirty="0" smtClean="0">
                <a:solidFill>
                  <a:srgbClr val="FF0000"/>
                </a:solidFill>
              </a:rPr>
              <a:t>helps coordinate the work</a:t>
            </a:r>
            <a:r>
              <a:rPr lang="en-GB" dirty="0" smtClean="0"/>
              <a:t>.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9833</TotalTime>
  <Words>2994</Words>
  <Application>Microsoft Office PowerPoint</Application>
  <PresentationFormat>On-screen Show (4:3)</PresentationFormat>
  <Paragraphs>387</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Waris</cp:lastModifiedBy>
  <cp:revision>24</cp:revision>
  <dcterms:created xsi:type="dcterms:W3CDTF">2010-01-06T19:57:16Z</dcterms:created>
  <dcterms:modified xsi:type="dcterms:W3CDTF">2018-10-30T21:37:21Z</dcterms:modified>
</cp:coreProperties>
</file>