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2"/>
  </p:notesMasterIdLst>
  <p:handoutMasterIdLst>
    <p:handoutMasterId r:id="rId53"/>
  </p:handoutMasterIdLst>
  <p:sldIdLst>
    <p:sldId id="256" r:id="rId2"/>
    <p:sldId id="266" r:id="rId3"/>
    <p:sldId id="296" r:id="rId4"/>
    <p:sldId id="268" r:id="rId5"/>
    <p:sldId id="297" r:id="rId6"/>
    <p:sldId id="257" r:id="rId7"/>
    <p:sldId id="298" r:id="rId8"/>
    <p:sldId id="270" r:id="rId9"/>
    <p:sldId id="299" r:id="rId10"/>
    <p:sldId id="284" r:id="rId11"/>
    <p:sldId id="258" r:id="rId12"/>
    <p:sldId id="285" r:id="rId13"/>
    <p:sldId id="286" r:id="rId14"/>
    <p:sldId id="300" r:id="rId15"/>
    <p:sldId id="271" r:id="rId16"/>
    <p:sldId id="275" r:id="rId17"/>
    <p:sldId id="259" r:id="rId18"/>
    <p:sldId id="260" r:id="rId19"/>
    <p:sldId id="265" r:id="rId20"/>
    <p:sldId id="276" r:id="rId21"/>
    <p:sldId id="261" r:id="rId22"/>
    <p:sldId id="262" r:id="rId23"/>
    <p:sldId id="278" r:id="rId24"/>
    <p:sldId id="301" r:id="rId25"/>
    <p:sldId id="303" r:id="rId26"/>
    <p:sldId id="302" r:id="rId27"/>
    <p:sldId id="304" r:id="rId28"/>
    <p:sldId id="279" r:id="rId29"/>
    <p:sldId id="282" r:id="rId30"/>
    <p:sldId id="305" r:id="rId31"/>
    <p:sldId id="263" r:id="rId32"/>
    <p:sldId id="306" r:id="rId33"/>
    <p:sldId id="307" r:id="rId34"/>
    <p:sldId id="283" r:id="rId35"/>
    <p:sldId id="295" r:id="rId36"/>
    <p:sldId id="308" r:id="rId37"/>
    <p:sldId id="287" r:id="rId38"/>
    <p:sldId id="309" r:id="rId39"/>
    <p:sldId id="264" r:id="rId40"/>
    <p:sldId id="293" r:id="rId41"/>
    <p:sldId id="294" r:id="rId42"/>
    <p:sldId id="310" r:id="rId43"/>
    <p:sldId id="311" r:id="rId44"/>
    <p:sldId id="288" r:id="rId45"/>
    <p:sldId id="289" r:id="rId46"/>
    <p:sldId id="292" r:id="rId47"/>
    <p:sldId id="312" r:id="rId48"/>
    <p:sldId id="291" r:id="rId49"/>
    <p:sldId id="290" r:id="rId50"/>
    <p:sldId id="267" r:id="rId5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23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10/30/2018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37600938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10/30/2018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28747587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t>10/30/2018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t>10/30/2018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t>10/30/2018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t>10/30/2018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t>10/30/2018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t>10/30/2018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t>10/30/2018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t>10/30/2018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t>10/30/2018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t>10/30/2018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t>10/30/2018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t>10/30/2018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specification</a:t>
            </a:r>
            <a:r>
              <a:rPr lang="en-GB" dirty="0" smtClean="0"/>
              <a:t> </a:t>
            </a:r>
            <a:endParaRPr lang="en-US" dirty="0" smtClean="0"/>
          </a:p>
        </p:txBody>
      </p:sp>
      <p:pic>
        <p:nvPicPr>
          <p:cNvPr id="4" name="Picture 3" descr="3.2 PlanBasedAgil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70900" cy="4525963"/>
          </a:xfrm>
        </p:spPr>
        <p:txBody>
          <a:bodyPr/>
          <a:lstStyle/>
          <a:p>
            <a:pPr lvl="1"/>
            <a:r>
              <a:rPr lang="en-GB" dirty="0" smtClean="0"/>
              <a:t>What type of system is being developed? </a:t>
            </a:r>
          </a:p>
          <a:p>
            <a:pPr lvl="2"/>
            <a:r>
              <a:rPr lang="en-GB" dirty="0" smtClean="0"/>
              <a:t>Plan-driven approaches may be required for systems that require a lot of analysis before implementation (e.g. real-time system with complex timing requirements).</a:t>
            </a:r>
          </a:p>
          <a:p>
            <a:pPr lvl="1"/>
            <a:r>
              <a:rPr lang="en-GB" dirty="0" smtClean="0"/>
              <a:t>What is the expected system lifetime? </a:t>
            </a:r>
          </a:p>
          <a:p>
            <a:pPr lvl="2"/>
            <a:r>
              <a:rPr lang="en-GB" dirty="0" smtClean="0"/>
              <a:t>Long-lifetime systems may require more design documentation to communicate the original intentions of the system developers to the support team. </a:t>
            </a:r>
          </a:p>
          <a:p>
            <a:pPr lvl="1"/>
            <a:r>
              <a:rPr lang="en-GB" dirty="0" smtClean="0"/>
              <a:t>What technologies are available to support system development? </a:t>
            </a:r>
          </a:p>
          <a:p>
            <a:pPr lvl="2"/>
            <a:r>
              <a:rPr lang="en-GB" dirty="0" smtClean="0"/>
              <a:t>Agile methods rely on good tools to keep track of an evolving design</a:t>
            </a:r>
          </a:p>
          <a:p>
            <a:pPr lvl="1"/>
            <a:r>
              <a:rPr lang="en-GB" dirty="0" smtClean="0"/>
              <a:t>How is the development team organized? </a:t>
            </a:r>
          </a:p>
          <a:p>
            <a:pPr lvl="2"/>
            <a:r>
              <a:rPr lang="en-GB" dirty="0" smtClean="0"/>
              <a:t>If the development team is distributed or if part of the development is being outsourced, then you may need to develop design documents to communicate across the development teams. </a:t>
            </a:r>
          </a:p>
          <a:p>
            <a:pPr lvl="1"/>
            <a:endParaRPr lang="en-GB" dirty="0" smtClean="0"/>
          </a:p>
          <a:p>
            <a:pPr lvl="1">
              <a:buNone/>
            </a:pPr>
            <a:r>
              <a:rPr lang="en-GB" dirty="0" smtClean="0"/>
              <a:t>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p:txBody>
          <a:bodyPr/>
          <a:lstStyle/>
          <a:p>
            <a:pPr lvl="1"/>
            <a:r>
              <a:rPr lang="en-GB" dirty="0" smtClean="0"/>
              <a:t>Are there cultural or organizational issues that may affect the system development? </a:t>
            </a:r>
          </a:p>
          <a:p>
            <a:pPr lvl="2"/>
            <a:r>
              <a:rPr lang="en-GB" dirty="0" smtClean="0"/>
              <a:t>Traditional engineering organizations have a culture of plan-based development, as this is the norm in engineering.</a:t>
            </a:r>
          </a:p>
          <a:p>
            <a:pPr lvl="1"/>
            <a:r>
              <a:rPr lang="en-GB" dirty="0" smtClean="0"/>
              <a:t>How good are the designers and programmers in the development team?</a:t>
            </a:r>
          </a:p>
          <a:p>
            <a:pPr lvl="2"/>
            <a:r>
              <a:rPr lang="en-GB" dirty="0" smtClean="0"/>
              <a:t> It is sometimes argued that agile methods require higher skill levels than plan-based approaches in which programmers simply translate a detailed design into code</a:t>
            </a:r>
          </a:p>
          <a:p>
            <a:pPr lvl="1"/>
            <a:r>
              <a:rPr lang="en-GB" dirty="0" smtClean="0"/>
              <a:t>Is the system subject to external regulation? </a:t>
            </a:r>
          </a:p>
          <a:p>
            <a:pPr lvl="2"/>
            <a:r>
              <a:rPr lang="en-GB" dirty="0" smtClean="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pic>
        <p:nvPicPr>
          <p:cNvPr id="4" name="Picture 3" descr="3.3-XP-ReleaseCycl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Plan-driven and agile development</a:t>
            </a:r>
          </a:p>
          <a:p>
            <a:r>
              <a:rPr lang="en-US" dirty="0" smtClean="0"/>
              <a:t>Extreme programming</a:t>
            </a:r>
          </a:p>
          <a:p>
            <a:r>
              <a:rPr lang="en-US" dirty="0" smtClean="0"/>
              <a:t>Agile project management</a:t>
            </a:r>
          </a:p>
          <a:p>
            <a:r>
              <a:rPr lang="en-US" dirty="0" smtClean="0"/>
              <a:t>Scaling agile methods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pic>
        <p:nvPicPr>
          <p:cNvPr id="4" name="Picture 3" descr="3.5 StoryCar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40914" y="1566747"/>
            <a:ext cx="5968294" cy="47896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smtClean="0"/>
              <a:t>The decision on whether to use an agile or a plan-driven approach to development should depend on the type of software being developed, the capabilities of the development team and the culture of the company developing the system.</a:t>
            </a:r>
          </a:p>
          <a:p>
            <a:r>
              <a:rPr lang="en-GB" sz="2000" dirty="0" smtClean="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Rapid software development</a:t>
            </a:r>
          </a:p>
          <a:p>
            <a:pPr lvl="1"/>
            <a:r>
              <a:rPr lang="en-US" dirty="0" smtClean="0"/>
              <a:t>Specification, design and implementation are inter-leaved</a:t>
            </a:r>
          </a:p>
          <a:p>
            <a:pPr lvl="1"/>
            <a:r>
              <a:rPr lang="en-US" dirty="0" smtClean="0"/>
              <a:t>System is developed as a series of versions with stakeholders involved in version evaluation</a:t>
            </a:r>
          </a:p>
          <a:p>
            <a:pPr lvl="1"/>
            <a:r>
              <a:rPr lang="en-US" dirty="0" smtClean="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pic>
        <p:nvPicPr>
          <p:cNvPr id="4" name="Picture 3" descr="3.7 DoseCheckin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05735" y="1950230"/>
            <a:ext cx="7436363" cy="404925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a:t>In XP, programmers work in pairs, sitting together to develop code.</a:t>
            </a:r>
          </a:p>
          <a:p>
            <a:pPr>
              <a:lnSpc>
                <a:spcPct val="90000"/>
              </a:lnSpc>
            </a:pPr>
            <a:r>
              <a:rPr lang="en-US" sz="2400"/>
              <a:t>This helps develop common ownership of code and spreads knowledge across the team.</a:t>
            </a:r>
          </a:p>
          <a:p>
            <a:pPr>
              <a:lnSpc>
                <a:spcPct val="90000"/>
              </a:lnSpc>
            </a:pPr>
            <a:r>
              <a:rPr lang="en-US" sz="2400"/>
              <a:t>It serves as an informal review process as each line of code is looked at by more than 1 person.</a:t>
            </a:r>
          </a:p>
          <a:p>
            <a:pPr>
              <a:lnSpc>
                <a:spcPct val="90000"/>
              </a:lnSpc>
            </a:pPr>
            <a:r>
              <a:rPr lang="en-US" sz="2400"/>
              <a:t>It encourages refactoring as the whole team can benefit from this.</a:t>
            </a:r>
          </a:p>
          <a:p>
            <a:pPr>
              <a:lnSpc>
                <a:spcPct val="90000"/>
              </a:lnSpc>
            </a:pPr>
            <a:r>
              <a:rPr lang="en-US" sz="240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workstation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evidence that a pair working together is more efficient than 2 programmers working separately. </a:t>
            </a:r>
            <a:endParaRPr lang="en-US" dirty="0" smtClean="0"/>
          </a:p>
          <a:p>
            <a:endParaRPr lang="en-GB"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pair programming</a:t>
            </a:r>
            <a:endParaRPr lang="en-US" dirty="0"/>
          </a:p>
        </p:txBody>
      </p:sp>
      <p:sp>
        <p:nvSpPr>
          <p:cNvPr id="3" name="Content Placeholder 2"/>
          <p:cNvSpPr>
            <a:spLocks noGrp="1"/>
          </p:cNvSpPr>
          <p:nvPr>
            <p:ph idx="1"/>
          </p:nvPr>
        </p:nvSpPr>
        <p:spPr/>
        <p:txBody>
          <a:bodyPr/>
          <a:lstStyle/>
          <a:p>
            <a:r>
              <a:rPr lang="en-GB" dirty="0" smtClean="0"/>
              <a:t>It supports the idea of collective ownership and responsibility for the system. </a:t>
            </a:r>
          </a:p>
          <a:p>
            <a:pPr lvl="1"/>
            <a:r>
              <a:rPr lang="en-GB" dirty="0" smtClean="0"/>
              <a:t>Individuals are not held responsible for problems with the code. Instead, the team has collective responsibility for resolving these problems.</a:t>
            </a:r>
          </a:p>
          <a:p>
            <a:r>
              <a:rPr lang="en-GB" dirty="0" smtClean="0"/>
              <a:t>It acts as an informal review process because each line of code is looked at by at least two people. </a:t>
            </a:r>
          </a:p>
          <a:p>
            <a:r>
              <a:rPr lang="en-GB" dirty="0" smtClean="0"/>
              <a:t>It helps support refactoring, which is a process of software improvement. </a:t>
            </a:r>
          </a:p>
          <a:p>
            <a:pPr lvl="1"/>
            <a:r>
              <a:rPr lang="en-GB" dirty="0" smtClean="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particular strengths of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The Scrum approach is a general agile method but its focus is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The Scrum process</a:t>
            </a:r>
            <a:r>
              <a:rPr lang="en-GB" dirty="0" smtClean="0"/>
              <a:t> </a:t>
            </a:r>
            <a:endParaRPr lang="en-US" dirty="0" smtClean="0"/>
          </a:p>
        </p:txBody>
      </p:sp>
      <p:pic>
        <p:nvPicPr>
          <p:cNvPr id="4" name="Picture 3" descr="3.8 Scrum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solidFill>
                  <a:srgbClr val="FF0000"/>
                </a:solidFill>
              </a:rPr>
              <a:t>Focus on the code rather than the </a:t>
            </a:r>
            <a:r>
              <a:rPr lang="en-US" sz="2000" dirty="0" smtClean="0">
                <a:solidFill>
                  <a:srgbClr val="FF0000"/>
                </a:solidFill>
              </a:rPr>
              <a:t>design</a:t>
            </a:r>
          </a:p>
          <a:p>
            <a:pPr lvl="1"/>
            <a:r>
              <a:rPr lang="en-US" sz="2000" dirty="0">
                <a:solidFill>
                  <a:srgbClr val="FF0000"/>
                </a:solidFill>
              </a:rPr>
              <a:t>Are based on an iterative approach to software </a:t>
            </a:r>
            <a:r>
              <a:rPr lang="en-US" sz="2000" dirty="0" smtClean="0">
                <a:solidFill>
                  <a:srgbClr val="FF0000"/>
                </a:solidFill>
              </a:rPr>
              <a:t>development</a:t>
            </a:r>
          </a:p>
          <a:p>
            <a:pPr lvl="1"/>
            <a:r>
              <a:rPr lang="en-US" sz="2000" dirty="0">
                <a:solidFill>
                  <a:srgbClr val="FF0000"/>
                </a:solidFill>
              </a:rPr>
              <a:t>Are intended to deliver working software quickly and evolve this quickly to meet changing requirements</a:t>
            </a:r>
            <a:r>
              <a:rPr lang="en-US" sz="2000" dirty="0" smtClean="0">
                <a:solidFill>
                  <a:srgbClr val="FF0000"/>
                </a:solidFill>
              </a:rPr>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2" name="TextBox 1"/>
          <p:cNvSpPr txBox="1"/>
          <p:nvPr/>
        </p:nvSpPr>
        <p:spPr>
          <a:xfrm>
            <a:off x="-2438400" y="1968500"/>
            <a:ext cx="2336800" cy="2862322"/>
          </a:xfrm>
          <a:prstGeom prst="rect">
            <a:avLst/>
          </a:prstGeom>
          <a:noFill/>
        </p:spPr>
        <p:txBody>
          <a:bodyPr wrap="square" rtlCol="0">
            <a:spAutoFit/>
          </a:bodyPr>
          <a:lstStyle/>
          <a:p>
            <a:r>
              <a:rPr lang="en-US" b="1" dirty="0" smtClean="0"/>
              <a:t>Iterative Model: </a:t>
            </a:r>
            <a:r>
              <a:rPr lang="en-US" dirty="0"/>
              <a:t>a software development life cycle (SDLC) that focuses on an initial, simplified implementation, which then progressively gains more complexity</a:t>
            </a:r>
            <a:endParaRPr lang="en-US"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They correspond to the development of a release of the system in XP.</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systems development</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essential 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For large systems development, it is not possible to focus only on the code of the system. You need to do more up-front design and system documentation</a:t>
            </a:r>
          </a:p>
          <a:p>
            <a:r>
              <a:rPr lang="en-GB" sz="2200" dirty="0" smtClean="0"/>
              <a:t>Cross-team communication mechanisms have to be designed and used. This should involve regular phone and video conferences between team members and frequent, short electronic meetings where teams update each other on progress. </a:t>
            </a:r>
          </a:p>
          <a:p>
            <a:r>
              <a:rPr lang="en-GB" sz="2200" dirty="0" smtClean="0"/>
              <a:t>Continuous integration, where the whole system is built every time any developer checks in a change, is practically impossible. However, it is essential to maintain frequent system builds and regular releases of the system.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to large companies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A particular strength of extreme programming is the development of automated tests before a program feature is created. All tests must successfully execute when an increment is integrated into a system.</a:t>
            </a:r>
          </a:p>
          <a:p>
            <a:r>
              <a:rPr lang="en-GB" dirty="0" smtClean="0"/>
              <a:t>The Scrum method is an agile method that provides a project management framework. It is centred round a set of sprints, which are fixed time periods when a system increment is developed. </a:t>
            </a:r>
          </a:p>
          <a:p>
            <a:r>
              <a:rPr lang="en-GB" dirty="0" smtClean="0"/>
              <a:t>Scaling agile methods for large systems is difficult. Large systems need up-front design and some documentation.</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r>
              <a:rPr lang="en-GB" dirty="0" smtClean="0"/>
              <a:t>Custom system development within an organization, where there is a clear commitment from the customer to become involved in the development process and where there are not a lot of external rules and regulations that affect the software.</a:t>
            </a:r>
          </a:p>
          <a:p>
            <a:r>
              <a:rPr lang="en-GB" dirty="0" smtClean="0"/>
              <a:t>Because of their focus on small, tightly-integrated teams, there are problems in scaling agile methods to large systems.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dirty="0"/>
              <a:t>It can be difficult to keep the interest of customers who are involved in the process.</a:t>
            </a:r>
          </a:p>
          <a:p>
            <a:r>
              <a:rPr lang="en-US" sz="2400" dirty="0"/>
              <a:t>Team members may be unsuited to the intense involvement that </a:t>
            </a:r>
            <a:r>
              <a:rPr lang="en-US" sz="2400" dirty="0" err="1"/>
              <a:t>characterises</a:t>
            </a:r>
            <a:r>
              <a:rPr lang="en-US" sz="2400" dirty="0"/>
              <a:t> agile methods.</a:t>
            </a:r>
          </a:p>
          <a:p>
            <a:r>
              <a:rPr lang="en-US" sz="2400" dirty="0" err="1"/>
              <a:t>Prioritising</a:t>
            </a:r>
            <a:r>
              <a:rPr lang="en-US" sz="2400" dirty="0"/>
              <a:t> changes can be difficult where there are multiple stakeholders.</a:t>
            </a:r>
          </a:p>
          <a:p>
            <a:r>
              <a:rPr lang="en-US" sz="2400" dirty="0">
                <a:solidFill>
                  <a:srgbClr val="FF0000"/>
                </a:solidFill>
              </a:rPr>
              <a:t>Maintaining simplicity requires extra work.</a:t>
            </a:r>
          </a:p>
          <a:p>
            <a:r>
              <a:rPr lang="en-US" sz="2400" dirty="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1515</TotalTime>
  <Words>4187</Words>
  <Application>Microsoft Office PowerPoint</Application>
  <PresentationFormat>On-screen Show (4:3)</PresentationFormat>
  <Paragraphs>354</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SE9</vt:lpstr>
      <vt:lpstr>Chapter 3 – Agile Software Development</vt:lpstr>
      <vt:lpstr>Topics covered</vt:lpstr>
      <vt:lpstr>Rapid software development</vt:lpstr>
      <vt:lpstr>Agile methods</vt:lpstr>
      <vt:lpstr>Agile manifesto </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 </vt:lpstr>
      <vt:lpstr>Extreme programming practices (a) </vt:lpstr>
      <vt:lpstr>Extreme programming practices (b)</vt:lpstr>
      <vt:lpstr>Requirements scenarios</vt:lpstr>
      <vt:lpstr>A ‘prescribing medication’ story </vt:lpstr>
      <vt:lpstr>Examples of task cards for prescribing medication </vt:lpstr>
      <vt:lpstr>XP and change</vt:lpstr>
      <vt:lpstr>Refactoring</vt:lpstr>
      <vt:lpstr>Examples of refactoring</vt:lpstr>
      <vt:lpstr>Key points</vt:lpstr>
      <vt:lpstr>Chapter 3 – Agile Software Development</vt:lpstr>
      <vt:lpstr>Testing in XP</vt:lpstr>
      <vt:lpstr>Test-first development</vt:lpstr>
      <vt:lpstr>Customer involvement</vt:lpstr>
      <vt:lpstr>Test case description for dose checking </vt:lpstr>
      <vt:lpstr>Test automation</vt:lpstr>
      <vt:lpstr>XP testing difficulties</vt:lpstr>
      <vt:lpstr>Pair programming</vt:lpstr>
      <vt:lpstr>Pair programming</vt:lpstr>
      <vt:lpstr>Advantages of pair programming</vt:lpstr>
      <vt:lpstr>Agile project management</vt:lpstr>
      <vt:lpstr>Scrum</vt:lpstr>
      <vt:lpstr>The Scrum process </vt:lpstr>
      <vt:lpstr>The Sprint cycle</vt:lpstr>
      <vt:lpstr>The Sprint cycle</vt:lpstr>
      <vt:lpstr>Teamwork in Scrum</vt:lpstr>
      <vt:lpstr>Scrum benefits</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Waris</cp:lastModifiedBy>
  <cp:revision>27</cp:revision>
  <dcterms:created xsi:type="dcterms:W3CDTF">2010-01-06T20:28:26Z</dcterms:created>
  <dcterms:modified xsi:type="dcterms:W3CDTF">2018-10-30T14:07:44Z</dcterms:modified>
</cp:coreProperties>
</file>