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7"/>
  </p:notesMasterIdLst>
  <p:handoutMasterIdLst>
    <p:handoutMasterId r:id="rId58"/>
  </p:handoutMasterIdLst>
  <p:sldIdLst>
    <p:sldId id="256" r:id="rId2"/>
    <p:sldId id="270" r:id="rId3"/>
    <p:sldId id="281" r:id="rId4"/>
    <p:sldId id="318" r:id="rId5"/>
    <p:sldId id="319" r:id="rId6"/>
    <p:sldId id="282" r:id="rId7"/>
    <p:sldId id="257" r:id="rId8"/>
    <p:sldId id="284" r:id="rId9"/>
    <p:sldId id="285" r:id="rId10"/>
    <p:sldId id="258" r:id="rId11"/>
    <p:sldId id="288" r:id="rId12"/>
    <p:sldId id="320" r:id="rId13"/>
    <p:sldId id="289" r:id="rId14"/>
    <p:sldId id="259" r:id="rId15"/>
    <p:sldId id="322" r:id="rId16"/>
    <p:sldId id="272" r:id="rId17"/>
    <p:sldId id="291" r:id="rId18"/>
    <p:sldId id="260" r:id="rId19"/>
    <p:sldId id="293" r:id="rId20"/>
    <p:sldId id="261" r:id="rId21"/>
    <p:sldId id="323" r:id="rId22"/>
    <p:sldId id="299" r:id="rId23"/>
    <p:sldId id="262" r:id="rId24"/>
    <p:sldId id="301" r:id="rId25"/>
    <p:sldId id="263" r:id="rId26"/>
    <p:sldId id="303" r:id="rId27"/>
    <p:sldId id="264" r:id="rId28"/>
    <p:sldId id="317" r:id="rId29"/>
    <p:sldId id="324" r:id="rId30"/>
    <p:sldId id="327" r:id="rId31"/>
    <p:sldId id="273" r:id="rId32"/>
    <p:sldId id="325" r:id="rId33"/>
    <p:sldId id="312" r:id="rId34"/>
    <p:sldId id="313" r:id="rId35"/>
    <p:sldId id="265" r:id="rId36"/>
    <p:sldId id="328" r:id="rId37"/>
    <p:sldId id="316" r:id="rId38"/>
    <p:sldId id="305" r:id="rId39"/>
    <p:sldId id="329" r:id="rId40"/>
    <p:sldId id="266" r:id="rId41"/>
    <p:sldId id="307" r:id="rId42"/>
    <p:sldId id="326" r:id="rId43"/>
    <p:sldId id="309" r:id="rId44"/>
    <p:sldId id="267" r:id="rId45"/>
    <p:sldId id="311" r:id="rId46"/>
    <p:sldId id="330" r:id="rId47"/>
    <p:sldId id="275" r:id="rId48"/>
    <p:sldId id="268" r:id="rId49"/>
    <p:sldId id="277" r:id="rId50"/>
    <p:sldId id="331" r:id="rId51"/>
    <p:sldId id="269" r:id="rId52"/>
    <p:sldId id="279" r:id="rId53"/>
    <p:sldId id="278" r:id="rId54"/>
    <p:sldId id="332" r:id="rId55"/>
    <p:sldId id="280" r:id="rId5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9/6/2018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9/6/2018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2ED9B9-13A4-504E-BA28-D5EC11B69577}" type="datetime1">
              <a:rPr lang="en-US" smtClean="0"/>
              <a:pPr>
                <a:defRPr/>
              </a:pPr>
              <a:t>9/6/2018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CD4142DB-E1BD-C44A-A99A-8EC750C7CC29}" type="datetime1">
              <a:rPr lang="en-US" smtClean="0"/>
              <a:pPr>
                <a:defRPr/>
              </a:pPr>
              <a:t>9/6/2018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AF152160-CF35-F945-B8A3-FCCE1C768C40}" type="datetime1">
              <a:rPr lang="en-US" smtClean="0"/>
              <a:pPr>
                <a:defRPr/>
              </a:pPr>
              <a:t>9/6/2018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113CAA7-61A2-AE4A-B3AF-B36050DDC1C8}" type="datetime1">
              <a:rPr lang="en-US" smtClean="0"/>
              <a:pPr>
                <a:defRPr/>
              </a:pPr>
              <a:t>9/6/2018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1C0BC32D-B13B-FA42-98CD-639D607FC5AE}" type="datetime1">
              <a:rPr lang="en-US" smtClean="0"/>
              <a:pPr>
                <a:defRPr/>
              </a:pPr>
              <a:t>9/6/2018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56149FAA-3521-694C-B63B-919B2B8781F3}" type="datetime1">
              <a:rPr lang="en-US" smtClean="0"/>
              <a:pPr>
                <a:defRPr/>
              </a:pPr>
              <a:t>9/6/2018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F78921CD-4407-0C4A-86B7-1EEE2D511458}" type="datetime1">
              <a:rPr lang="en-US" smtClean="0"/>
              <a:pPr>
                <a:defRPr/>
              </a:pPr>
              <a:t>9/6/2018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DEA550-1159-5E4A-897B-E65014FF13B6}" type="datetime1">
              <a:rPr lang="en-US" smtClean="0"/>
              <a:pPr>
                <a:defRPr/>
              </a:pPr>
              <a:t>9/6/2018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6F8E3-2B7A-F841-82BB-4253B616347C}" type="datetime1">
              <a:rPr lang="en-US" smtClean="0"/>
              <a:pPr>
                <a:defRPr/>
              </a:pPr>
              <a:t>9/6/2018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410F7B03-D8CA-6D41-96B4-1E8B85FC4F7B}" type="datetime1">
              <a:rPr lang="en-US" smtClean="0"/>
              <a:pPr>
                <a:defRPr/>
              </a:pPr>
              <a:t>9/6/2018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D746E079-CCB4-B24C-A6D5-8C3056BBF23F}" type="datetime1">
              <a:rPr lang="en-US" smtClean="0"/>
              <a:pPr>
                <a:defRPr/>
              </a:pPr>
              <a:t>9/6/2018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2E93307-8910-7843-A7DC-135F5F13F75F}" type="datetime1">
              <a:rPr lang="en-US" smtClean="0"/>
              <a:pPr>
                <a:defRPr/>
              </a:pPr>
              <a:t>9/6/2018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2 Software Processes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algn="ctr" eaLnBrk="1" hangingPunct="1"/>
            <a:r>
              <a:rPr lang="en-US" dirty="0"/>
              <a:t>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Lecture 1</a:t>
            </a: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t>Incremental development </a:t>
            </a:r>
            <a:br>
              <a:rPr lang="en-GB" dirty="0"/>
            </a:br>
            <a:endParaRPr lang="en-US" dirty="0"/>
          </a:p>
        </p:txBody>
      </p:sp>
      <p:pic>
        <p:nvPicPr>
          <p:cNvPr id="4" name="Picture 3" descr="2.2 Incremental-dev.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1892460"/>
            <a:ext cx="7517728" cy="405192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Incremental development benefits</a:t>
            </a:r>
          </a:p>
        </p:txBody>
      </p:sp>
      <p:sp>
        <p:nvSpPr>
          <p:cNvPr id="33795" name="Rectangle 3"/>
          <p:cNvSpPr>
            <a:spLocks noGrp="1" noChangeArrowheads="1"/>
          </p:cNvSpPr>
          <p:nvPr>
            <p:ph type="body" idx="1"/>
          </p:nvPr>
        </p:nvSpPr>
        <p:spPr/>
        <p:txBody>
          <a:bodyPr/>
          <a:lstStyle/>
          <a:p>
            <a:r>
              <a:rPr lang="en-GB" dirty="0"/>
              <a:t>The cost of accommodating changing customer requirements is reduced. </a:t>
            </a:r>
          </a:p>
          <a:p>
            <a:pPr lvl="1"/>
            <a:r>
              <a:rPr lang="en-GB" dirty="0"/>
              <a:t>The amount of analysis and documentation that has to be redone is much less than is required with the waterfall model.</a:t>
            </a:r>
          </a:p>
          <a:p>
            <a:r>
              <a:rPr lang="en-GB" dirty="0"/>
              <a:t>It is easier to get customer feedback on the development work that has been done. </a:t>
            </a:r>
          </a:p>
          <a:p>
            <a:pPr lvl="1"/>
            <a:r>
              <a:rPr lang="en-GB" dirty="0"/>
              <a:t>Customers can comment on demonstrations of the software and see how much has been implemented. </a:t>
            </a:r>
          </a:p>
          <a:p>
            <a:r>
              <a:rPr lang="en-GB" dirty="0"/>
              <a:t>More rapid delivery and deployment of useful software to the customer is possible. </a:t>
            </a:r>
          </a:p>
          <a:p>
            <a:pPr lvl="1"/>
            <a:r>
              <a:rPr lang="en-GB" dirty="0"/>
              <a:t>Customers are able to use and gain value from the software earlier than is possible with a waterfall process. </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problems</a:t>
            </a:r>
          </a:p>
        </p:txBody>
      </p:sp>
      <p:sp>
        <p:nvSpPr>
          <p:cNvPr id="3" name="Content Placeholder 2"/>
          <p:cNvSpPr>
            <a:spLocks noGrp="1"/>
          </p:cNvSpPr>
          <p:nvPr>
            <p:ph idx="1"/>
          </p:nvPr>
        </p:nvSpPr>
        <p:spPr/>
        <p:txBody>
          <a:bodyPr/>
          <a:lstStyle/>
          <a:p>
            <a:r>
              <a:rPr lang="en-GB" dirty="0"/>
              <a:t>The process is not visible. </a:t>
            </a:r>
          </a:p>
          <a:p>
            <a:pPr lvl="1"/>
            <a:r>
              <a:rPr lang="en-GB" dirty="0"/>
              <a:t>Managers need regular deliverables to measure progress. If systems are developed quickly, it is not cost-effective to produce documents that reflect every version of the system. </a:t>
            </a:r>
          </a:p>
          <a:p>
            <a:r>
              <a:rPr lang="en-GB" dirty="0"/>
              <a:t>System structure tends to degrade as new increments are added</a:t>
            </a:r>
            <a:r>
              <a:rPr lang="en-GB" i="1" dirty="0"/>
              <a:t>. </a:t>
            </a:r>
            <a:r>
              <a:rPr lang="en-GB" dirty="0"/>
              <a:t> </a:t>
            </a:r>
          </a:p>
          <a:p>
            <a:pPr lvl="1"/>
            <a:r>
              <a:rPr lang="en-GB" dirty="0"/>
              <a:t>Unless time and money is spent on refactoring to improve the software, regular change tends to corrupt its structure.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a:t>Reuse-oriented software engineering</a:t>
            </a:r>
          </a:p>
        </p:txBody>
      </p:sp>
      <p:sp>
        <p:nvSpPr>
          <p:cNvPr id="99331" name="Rectangle 3"/>
          <p:cNvSpPr>
            <a:spLocks noGrp="1" noChangeArrowheads="1"/>
          </p:cNvSpPr>
          <p:nvPr>
            <p:ph type="body" idx="1"/>
          </p:nvPr>
        </p:nvSpPr>
        <p:spPr/>
        <p:txBody>
          <a:bodyPr/>
          <a:lstStyle/>
          <a:p>
            <a:r>
              <a:rPr lang="en-GB" dirty="0"/>
              <a:t>Based on systematic reuse where systems are integrated from existing components or COTS (Commercial-off-the-shelf) systems.</a:t>
            </a:r>
          </a:p>
          <a:p>
            <a:r>
              <a:rPr lang="en-GB" dirty="0"/>
              <a:t>Process stages</a:t>
            </a:r>
          </a:p>
          <a:p>
            <a:pPr lvl="1"/>
            <a:r>
              <a:rPr lang="en-GB" dirty="0"/>
              <a:t>Component analysis;</a:t>
            </a:r>
          </a:p>
          <a:p>
            <a:pPr lvl="1"/>
            <a:r>
              <a:rPr lang="en-GB" dirty="0"/>
              <a:t>Requirements modification;</a:t>
            </a:r>
          </a:p>
          <a:p>
            <a:pPr lvl="1"/>
            <a:r>
              <a:rPr lang="en-GB" dirty="0"/>
              <a:t>System design with reuse;</a:t>
            </a:r>
          </a:p>
          <a:p>
            <a:pPr lvl="1"/>
            <a:r>
              <a:rPr lang="en-GB" dirty="0"/>
              <a:t>Development and integration.</a:t>
            </a:r>
          </a:p>
          <a:p>
            <a:r>
              <a:rPr lang="en-GB" dirty="0"/>
              <a:t>Reuse is now the standard approach for building many types of business system</a:t>
            </a:r>
          </a:p>
          <a:p>
            <a:pPr lvl="1"/>
            <a:r>
              <a:rPr lang="en-GB" dirty="0"/>
              <a:t>Reuse covered in more depth in Chapter 16.</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a:t>Reuse-oriented software engineering</a:t>
            </a:r>
          </a:p>
        </p:txBody>
      </p:sp>
      <p:pic>
        <p:nvPicPr>
          <p:cNvPr id="4" name="Picture 3" descr="2.3 Reuse_based_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725509"/>
            <a:ext cx="8494383" cy="17733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component</a:t>
            </a:r>
          </a:p>
        </p:txBody>
      </p:sp>
      <p:sp>
        <p:nvSpPr>
          <p:cNvPr id="3" name="Content Placeholder 2"/>
          <p:cNvSpPr>
            <a:spLocks noGrp="1"/>
          </p:cNvSpPr>
          <p:nvPr>
            <p:ph idx="1"/>
          </p:nvPr>
        </p:nvSpPr>
        <p:spPr/>
        <p:txBody>
          <a:bodyPr/>
          <a:lstStyle/>
          <a:p>
            <a:r>
              <a:rPr lang="en-GB" dirty="0"/>
              <a:t>Web services that are developed according to service standards and which are available for remote invocation. </a:t>
            </a:r>
          </a:p>
          <a:p>
            <a:r>
              <a:rPr lang="en-GB" dirty="0"/>
              <a:t>Collections of objects that are developed as a package to be integrated with a component framework such as .NET or J2EE.</a:t>
            </a:r>
          </a:p>
          <a:p>
            <a:r>
              <a:rPr lang="en-GB" dirty="0"/>
              <a:t>Stand-alone software systems (COTS) that are configured for use in a particular environment.</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 activities</a:t>
            </a:r>
            <a:endParaRPr lang="en-US" dirty="0"/>
          </a:p>
        </p:txBody>
      </p:sp>
      <p:sp>
        <p:nvSpPr>
          <p:cNvPr id="5" name="Content Placeholder 4"/>
          <p:cNvSpPr>
            <a:spLocks noGrp="1"/>
          </p:cNvSpPr>
          <p:nvPr>
            <p:ph idx="1"/>
          </p:nvPr>
        </p:nvSpPr>
        <p:spPr/>
        <p:txBody>
          <a:bodyPr/>
          <a:lstStyle/>
          <a:p>
            <a:r>
              <a:rPr lang="en-GB" dirty="0"/>
              <a:t>Real software processes are inter-leaved sequences of technical, collaborative and managerial activities with the overall goal of specifying, designing, implementing and testing a software system. </a:t>
            </a:r>
          </a:p>
          <a:p>
            <a:r>
              <a:rPr lang="en-GB" dirty="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Software specification</a:t>
            </a:r>
          </a:p>
        </p:txBody>
      </p:sp>
      <p:sp>
        <p:nvSpPr>
          <p:cNvPr id="84995" name="Rectangle 3"/>
          <p:cNvSpPr>
            <a:spLocks noGrp="1" noChangeArrowheads="1"/>
          </p:cNvSpPr>
          <p:nvPr>
            <p:ph type="body" idx="1"/>
          </p:nvPr>
        </p:nvSpPr>
        <p:spPr>
          <a:xfrm>
            <a:off x="416664" y="1600200"/>
            <a:ext cx="8460480" cy="4525963"/>
          </a:xfrm>
        </p:spPr>
        <p:txBody>
          <a:bodyPr/>
          <a:lstStyle/>
          <a:p>
            <a:r>
              <a:rPr lang="en-GB" dirty="0"/>
              <a:t>The process of establishing what services are required and the constraints on the system’s operation and development.</a:t>
            </a:r>
          </a:p>
          <a:p>
            <a:r>
              <a:rPr lang="en-GB" dirty="0"/>
              <a:t>Requirements engineering process</a:t>
            </a:r>
          </a:p>
          <a:p>
            <a:pPr lvl="1"/>
            <a:r>
              <a:rPr lang="en-GB" dirty="0"/>
              <a:t>Feasibility study</a:t>
            </a:r>
          </a:p>
          <a:p>
            <a:pPr lvl="2"/>
            <a:r>
              <a:rPr lang="en-GB" dirty="0"/>
              <a:t>Is it technically and financially feasible to build the system?</a:t>
            </a:r>
          </a:p>
          <a:p>
            <a:pPr lvl="1"/>
            <a:r>
              <a:rPr lang="en-GB" dirty="0"/>
              <a:t>Requirements elicitation and analysis</a:t>
            </a:r>
          </a:p>
          <a:p>
            <a:pPr lvl="2"/>
            <a:r>
              <a:rPr lang="en-GB" dirty="0"/>
              <a:t>What do the system stakeholders require or expect from the system?</a:t>
            </a:r>
          </a:p>
          <a:p>
            <a:pPr lvl="1"/>
            <a:r>
              <a:rPr lang="en-GB" dirty="0"/>
              <a:t>Requirements specification	</a:t>
            </a:r>
          </a:p>
          <a:p>
            <a:pPr lvl="2"/>
            <a:r>
              <a:rPr lang="en-GB" dirty="0"/>
              <a:t>Defining the requirements in detail</a:t>
            </a:r>
          </a:p>
          <a:p>
            <a:pPr lvl="1"/>
            <a:r>
              <a:rPr lang="en-GB" dirty="0"/>
              <a:t>Requirements validation</a:t>
            </a:r>
          </a:p>
          <a:p>
            <a:pPr lvl="2"/>
            <a:r>
              <a:rPr lang="en-GB" dirty="0"/>
              <a:t>Checking the validity of the requirements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a:t>The requirements engineering process</a:t>
            </a:r>
            <a:br>
              <a:rPr lang="en-GB" dirty="0"/>
            </a:br>
            <a:endParaRPr lang="en-US" dirty="0"/>
          </a:p>
        </p:txBody>
      </p:sp>
      <p:pic>
        <p:nvPicPr>
          <p:cNvPr id="4" name="Picture 3" descr="2.4 RE-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784268" y="2084840"/>
            <a:ext cx="7395542" cy="385954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Software design and implementation</a:t>
            </a:r>
            <a:endParaRPr lang="en-GB" dirty="0"/>
          </a:p>
        </p:txBody>
      </p:sp>
      <p:sp>
        <p:nvSpPr>
          <p:cNvPr id="86019" name="Rectangle 3"/>
          <p:cNvSpPr>
            <a:spLocks noGrp="1" noChangeArrowheads="1"/>
          </p:cNvSpPr>
          <p:nvPr>
            <p:ph type="body" idx="1"/>
          </p:nvPr>
        </p:nvSpPr>
        <p:spPr/>
        <p:txBody>
          <a:bodyPr/>
          <a:lstStyle/>
          <a:p>
            <a:r>
              <a:rPr lang="en-GB"/>
              <a:t>The process of converting the system specification into an executable system.</a:t>
            </a:r>
          </a:p>
          <a:p>
            <a:r>
              <a:rPr lang="en-GB"/>
              <a:t>Software design</a:t>
            </a:r>
          </a:p>
          <a:p>
            <a:pPr lvl="1"/>
            <a:r>
              <a:rPr lang="en-GB"/>
              <a:t>Design a software structure that realises the specification;</a:t>
            </a:r>
          </a:p>
          <a:p>
            <a:r>
              <a:rPr lang="en-GB"/>
              <a:t>Implementation</a:t>
            </a:r>
          </a:p>
          <a:p>
            <a:pPr lvl="1"/>
            <a:r>
              <a:rPr lang="en-GB"/>
              <a:t>Translate this structure into an executable program;</a:t>
            </a:r>
          </a:p>
          <a:p>
            <a:r>
              <a:rPr lang="en-GB"/>
              <a:t>The activities of design and implementation are closely related and may be inter-leaved.</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Topics covered</a:t>
            </a:r>
            <a:endParaRPr lang="en-US" dirty="0"/>
          </a:p>
        </p:txBody>
      </p:sp>
      <p:sp>
        <p:nvSpPr>
          <p:cNvPr id="3" name="Content Placeholder 2"/>
          <p:cNvSpPr>
            <a:spLocks noGrp="1"/>
          </p:cNvSpPr>
          <p:nvPr>
            <p:ph idx="1"/>
          </p:nvPr>
        </p:nvSpPr>
        <p:spPr/>
        <p:txBody>
          <a:bodyPr/>
          <a:lstStyle/>
          <a:p>
            <a:r>
              <a:rPr lang="en-GB" dirty="0"/>
              <a:t>Software process models</a:t>
            </a:r>
          </a:p>
          <a:p>
            <a:r>
              <a:rPr lang="en-GB" dirty="0"/>
              <a:t>Process activities</a:t>
            </a:r>
          </a:p>
          <a:p>
            <a:r>
              <a:rPr lang="en-GB" strike="sngStrike" dirty="0"/>
              <a:t>Coping with change</a:t>
            </a:r>
          </a:p>
          <a:p>
            <a:r>
              <a:rPr lang="en-GB" strike="sngStrike" dirty="0"/>
              <a:t>The Rational Unified Process</a:t>
            </a:r>
          </a:p>
          <a:p>
            <a:pPr lvl="1"/>
            <a:r>
              <a:rPr lang="en-GB" strike="sngStrike" dirty="0"/>
              <a:t>An example of a modern software process</a:t>
            </a:r>
            <a:r>
              <a:rPr lang="en-GB" dirty="0"/>
              <a:t>.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a:t>A general model of the design process </a:t>
            </a:r>
            <a:br>
              <a:rPr lang="en-GB" dirty="0"/>
            </a:br>
            <a:endParaRPr lang="en-US" dirty="0"/>
          </a:p>
        </p:txBody>
      </p:sp>
      <p:pic>
        <p:nvPicPr>
          <p:cNvPr id="4" name="Picture 3" descr="2.5 Design-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14243" y="1638390"/>
            <a:ext cx="6211739" cy="463809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activities</a:t>
            </a:r>
          </a:p>
        </p:txBody>
      </p:sp>
      <p:sp>
        <p:nvSpPr>
          <p:cNvPr id="3" name="Content Placeholder 2"/>
          <p:cNvSpPr>
            <a:spLocks noGrp="1"/>
          </p:cNvSpPr>
          <p:nvPr>
            <p:ph idx="1"/>
          </p:nvPr>
        </p:nvSpPr>
        <p:spPr/>
        <p:txBody>
          <a:bodyPr/>
          <a:lstStyle/>
          <a:p>
            <a:r>
              <a:rPr lang="en-GB" i="1" dirty="0"/>
              <a:t>Architectural design,</a:t>
            </a:r>
            <a:r>
              <a:rPr lang="en-GB" dirty="0"/>
              <a:t> where you identify the overall structure of the system, the principal components (sometimes called sub-systems or modules), their relationships and how they are distributed.</a:t>
            </a:r>
          </a:p>
          <a:p>
            <a:r>
              <a:rPr lang="en-GB" i="1" dirty="0"/>
              <a:t>Interface design,</a:t>
            </a:r>
            <a:r>
              <a:rPr lang="en-GB" dirty="0"/>
              <a:t> where you define the interfaces between system components. </a:t>
            </a:r>
          </a:p>
          <a:p>
            <a:r>
              <a:rPr lang="en-GB" i="1" dirty="0"/>
              <a:t>Component design, </a:t>
            </a:r>
            <a:r>
              <a:rPr lang="en-GB" dirty="0"/>
              <a:t>where you take each system component and design how it will operate. </a:t>
            </a:r>
          </a:p>
          <a:p>
            <a:r>
              <a:rPr lang="en-GB" i="1" dirty="0"/>
              <a:t>Database design, </a:t>
            </a:r>
            <a:r>
              <a:rPr lang="en-GB" dirty="0"/>
              <a:t>where you design the system data structures and how these are to be represented in a database.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a:t>Software validation</a:t>
            </a:r>
          </a:p>
        </p:txBody>
      </p:sp>
      <p:sp>
        <p:nvSpPr>
          <p:cNvPr id="88067" name="Rectangle 3"/>
          <p:cNvSpPr>
            <a:spLocks noGrp="1" noChangeArrowheads="1"/>
          </p:cNvSpPr>
          <p:nvPr>
            <p:ph type="body" idx="1"/>
          </p:nvPr>
        </p:nvSpPr>
        <p:spPr/>
        <p:txBody>
          <a:bodyPr/>
          <a:lstStyle/>
          <a:p>
            <a:r>
              <a:rPr lang="en-GB" dirty="0"/>
              <a:t>Verification and validation (V &amp; V) is intended to show that a system conforms to its specification and meets the requirements of the system customer.</a:t>
            </a:r>
          </a:p>
          <a:p>
            <a:r>
              <a:rPr lang="en-GB" dirty="0"/>
              <a:t>Involves checking and review processes and system testing.</a:t>
            </a:r>
          </a:p>
          <a:p>
            <a:r>
              <a:rPr lang="en-GB" dirty="0"/>
              <a:t>System testing involves executing the system with test cases that are derived from the specification of the real data to be processed by the system.</a:t>
            </a:r>
          </a:p>
          <a:p>
            <a:r>
              <a:rPr lang="en-GB" dirty="0"/>
              <a:t>Testing is the most commonly used V &amp; V activity.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a:t>Stages of testing</a:t>
            </a:r>
            <a:br>
              <a:rPr lang="en-GB" dirty="0"/>
            </a:br>
            <a:endParaRPr lang="en-US" dirty="0"/>
          </a:p>
        </p:txBody>
      </p:sp>
      <p:pic>
        <p:nvPicPr>
          <p:cNvPr id="4" name="Picture 3" descr="2.6 Testing-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486409" y="2829344"/>
            <a:ext cx="6277535" cy="170704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a:t>Testing stages</a:t>
            </a:r>
          </a:p>
        </p:txBody>
      </p:sp>
      <p:sp>
        <p:nvSpPr>
          <p:cNvPr id="115715" name="Rectangle 3"/>
          <p:cNvSpPr>
            <a:spLocks noGrp="1" noChangeArrowheads="1"/>
          </p:cNvSpPr>
          <p:nvPr>
            <p:ph type="body" idx="1"/>
          </p:nvPr>
        </p:nvSpPr>
        <p:spPr/>
        <p:txBody>
          <a:bodyPr/>
          <a:lstStyle/>
          <a:p>
            <a:r>
              <a:rPr lang="en-GB" dirty="0"/>
              <a:t>Development or component testing</a:t>
            </a:r>
          </a:p>
          <a:p>
            <a:pPr lvl="1"/>
            <a:r>
              <a:rPr lang="en-GB" dirty="0"/>
              <a:t>Individual components are tested independently; </a:t>
            </a:r>
          </a:p>
          <a:p>
            <a:pPr lvl="1"/>
            <a:r>
              <a:rPr lang="en-GB" dirty="0"/>
              <a:t>Components may be functions or objects or coherent groupings of these entities.</a:t>
            </a:r>
          </a:p>
          <a:p>
            <a:r>
              <a:rPr lang="en-GB" dirty="0"/>
              <a:t>System testing</a:t>
            </a:r>
          </a:p>
          <a:p>
            <a:pPr lvl="1"/>
            <a:r>
              <a:rPr lang="en-GB" dirty="0"/>
              <a:t>Testing of the system as a whole. Testing of emergent properties is particularly important.</a:t>
            </a:r>
          </a:p>
          <a:p>
            <a:r>
              <a:rPr lang="en-GB" dirty="0"/>
              <a:t>Acceptance testing</a:t>
            </a:r>
          </a:p>
          <a:p>
            <a:pPr lvl="1"/>
            <a:r>
              <a:rPr lang="en-GB" dirty="0"/>
              <a:t>Testing with customer data to check that the system meets the customer’s needs.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a:t>Testing phases in a plan-driven software process</a:t>
            </a:r>
            <a:br>
              <a:rPr lang="en-GB" dirty="0"/>
            </a:br>
            <a:endParaRPr lang="en-US" dirty="0"/>
          </a:p>
        </p:txBody>
      </p:sp>
      <p:pic>
        <p:nvPicPr>
          <p:cNvPr id="4" name="Picture 3" descr="2.7 Testing-ph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8957" y="2186304"/>
            <a:ext cx="8647437" cy="2988016"/>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a:t>Software evolution</a:t>
            </a:r>
          </a:p>
        </p:txBody>
      </p:sp>
      <p:sp>
        <p:nvSpPr>
          <p:cNvPr id="89091" name="Rectangle 3"/>
          <p:cNvSpPr>
            <a:spLocks noGrp="1" noChangeArrowheads="1"/>
          </p:cNvSpPr>
          <p:nvPr>
            <p:ph type="body" idx="1"/>
          </p:nvPr>
        </p:nvSpPr>
        <p:spPr/>
        <p:txBody>
          <a:bodyPr/>
          <a:lstStyle/>
          <a:p>
            <a:r>
              <a:rPr lang="en-GB"/>
              <a:t>Software is inherently flexible and can change. </a:t>
            </a:r>
          </a:p>
          <a:p>
            <a:r>
              <a:rPr lang="en-GB"/>
              <a:t>As requirements change through changing business circumstances, the software that supports the business must also evolve and change.</a:t>
            </a:r>
          </a:p>
          <a:p>
            <a:r>
              <a:rPr lang="en-GB"/>
              <a:t>Although there has been a demarcation between development and evolution (maintenance) this is increasingly irrelevant as fewer and fewer systems are completely new.</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a:t>System evolution </a:t>
            </a:r>
            <a:endParaRPr lang="en-US" dirty="0"/>
          </a:p>
        </p:txBody>
      </p:sp>
      <p:pic>
        <p:nvPicPr>
          <p:cNvPr id="4" name="Picture 3" descr="2.8 System evolu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58092" y="2707497"/>
            <a:ext cx="6112314" cy="18807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5" name="Content Placeholder 4"/>
          <p:cNvSpPr>
            <a:spLocks noGrp="1"/>
          </p:cNvSpPr>
          <p:nvPr>
            <p:ph idx="1"/>
          </p:nvPr>
        </p:nvSpPr>
        <p:spPr/>
        <p:txBody>
          <a:bodyPr/>
          <a:lstStyle/>
          <a:p>
            <a:r>
              <a:rPr lang="en-GB" dirty="0"/>
              <a:t>Software processes are the activities involved in producing a software system. Software process models are abstract representations of these processes.</a:t>
            </a:r>
          </a:p>
          <a:p>
            <a:r>
              <a:rPr lang="en-GB" dirty="0"/>
              <a:t>General process models describe the organization of software processes. Examples of these general models include the ‘waterfall’ model,  incremental development, and reuse-oriented development.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Requirements engineering is the process of developing a software specification.</a:t>
            </a:r>
          </a:p>
          <a:p>
            <a:r>
              <a:rPr lang="en-GB" dirty="0"/>
              <a:t>Design and implementation processes are concerned with transforming a requirements specification into an executable software system. </a:t>
            </a:r>
          </a:p>
          <a:p>
            <a:r>
              <a:rPr lang="en-GB" dirty="0"/>
              <a:t>Software validation is the process of checking that the system conforms to its specification and that it meets the real needs of the users of the system.</a:t>
            </a:r>
          </a:p>
          <a:p>
            <a:r>
              <a:rPr lang="en-GB" dirty="0"/>
              <a:t>Software evolution takes place when you change existing software systems to meet new requirements. The software must evolve to remain useful.</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t>The software process</a:t>
            </a:r>
            <a:endParaRPr lang="en-GB" dirty="0"/>
          </a:p>
        </p:txBody>
      </p:sp>
      <p:sp>
        <p:nvSpPr>
          <p:cNvPr id="17411" name="Rectangle 3"/>
          <p:cNvSpPr>
            <a:spLocks noGrp="1" noChangeArrowheads="1"/>
          </p:cNvSpPr>
          <p:nvPr>
            <p:ph type="body" idx="1"/>
          </p:nvPr>
        </p:nvSpPr>
        <p:spPr/>
        <p:txBody>
          <a:bodyPr/>
          <a:lstStyle/>
          <a:p>
            <a:r>
              <a:rPr lang="en-GB"/>
              <a:t>A structured set of activities required to develop a </a:t>
            </a:r>
            <a:br>
              <a:rPr lang="en-GB"/>
            </a:br>
            <a:r>
              <a:rPr lang="en-GB"/>
              <a:t>software system. </a:t>
            </a:r>
          </a:p>
          <a:p>
            <a:r>
              <a:rPr lang="en-GB"/>
              <a:t>Many different software processes but all involve:</a:t>
            </a:r>
          </a:p>
          <a:p>
            <a:pPr lvl="1"/>
            <a:r>
              <a:rPr lang="en-GB"/>
              <a:t>Specification – defining what the system should do;</a:t>
            </a:r>
          </a:p>
          <a:p>
            <a:pPr lvl="1"/>
            <a:r>
              <a:rPr lang="en-GB"/>
              <a:t>Design and implementation – defining the organization of the system and implementing the system;</a:t>
            </a:r>
          </a:p>
          <a:p>
            <a:pPr lvl="1"/>
            <a:r>
              <a:rPr lang="en-GB"/>
              <a:t>Validation – checking that it does what the customer wants;</a:t>
            </a:r>
          </a:p>
          <a:p>
            <a:pPr lvl="1"/>
            <a:r>
              <a:rPr lang="en-GB"/>
              <a:t>Evolution – changing the system in response to changing customer needs.</a:t>
            </a:r>
          </a:p>
          <a:p>
            <a:r>
              <a:rPr lang="en-GB"/>
              <a:t>A software process model is an abstract representation of a process. It presents a description of a process from some particular perspective.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Coping with change</a:t>
            </a:r>
            <a:endParaRPr lang="en-US" dirty="0"/>
          </a:p>
        </p:txBody>
      </p:sp>
      <p:sp>
        <p:nvSpPr>
          <p:cNvPr id="5" name="Content Placeholder 4"/>
          <p:cNvSpPr>
            <a:spLocks noGrp="1"/>
          </p:cNvSpPr>
          <p:nvPr>
            <p:ph idx="1"/>
          </p:nvPr>
        </p:nvSpPr>
        <p:spPr/>
        <p:txBody>
          <a:bodyPr/>
          <a:lstStyle/>
          <a:p>
            <a:r>
              <a:rPr lang="en-US" dirty="0"/>
              <a:t>Change is inevitable in all large software projects.</a:t>
            </a:r>
          </a:p>
          <a:p>
            <a:pPr lvl="1"/>
            <a:r>
              <a:rPr lang="en-US" dirty="0"/>
              <a:t>Business changes lead to new and changed system requirements</a:t>
            </a:r>
          </a:p>
          <a:p>
            <a:pPr lvl="1"/>
            <a:r>
              <a:rPr lang="en-US" dirty="0"/>
              <a:t>New technologies open up new possibilities for improving implementations</a:t>
            </a:r>
          </a:p>
          <a:p>
            <a:pPr lvl="1"/>
            <a:r>
              <a:rPr lang="en-US" dirty="0"/>
              <a:t>Changing platforms require application changes</a:t>
            </a:r>
          </a:p>
          <a:p>
            <a:r>
              <a:rPr lang="en-US" dirty="0"/>
              <a:t>Change leads to rework so the costs of change include both rework (e.g. re-</a:t>
            </a:r>
            <a:r>
              <a:rPr lang="en-US" dirty="0" err="1"/>
              <a:t>analysing</a:t>
            </a:r>
            <a:r>
              <a:rPr lang="en-US" dirty="0"/>
              <a:t> requirements) as well as the costs of implementing new functionality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the costs of rework</a:t>
            </a:r>
          </a:p>
        </p:txBody>
      </p:sp>
      <p:sp>
        <p:nvSpPr>
          <p:cNvPr id="3" name="Content Placeholder 2"/>
          <p:cNvSpPr>
            <a:spLocks noGrp="1"/>
          </p:cNvSpPr>
          <p:nvPr>
            <p:ph idx="1"/>
          </p:nvPr>
        </p:nvSpPr>
        <p:spPr/>
        <p:txBody>
          <a:bodyPr/>
          <a:lstStyle/>
          <a:p>
            <a:r>
              <a:rPr lang="en-GB" dirty="0"/>
              <a:t>Change avoidance, where the software process includes activities that can anticipate possible changes before significant rework is required. </a:t>
            </a:r>
          </a:p>
          <a:p>
            <a:pPr lvl="1"/>
            <a:r>
              <a:rPr lang="en-GB" dirty="0"/>
              <a:t>For example, a prototype system may be developed to show some key features of the system to customers. </a:t>
            </a:r>
          </a:p>
          <a:p>
            <a:r>
              <a:rPr lang="en-GB" dirty="0"/>
              <a:t>Change tolerance, where the process is designed so that changes can be accommodated at relatively low cost.</a:t>
            </a:r>
          </a:p>
          <a:p>
            <a:pPr lvl="1"/>
            <a:r>
              <a:rPr lang="en-GB" dirty="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a:t>Software prototyping</a:t>
            </a:r>
          </a:p>
        </p:txBody>
      </p:sp>
      <p:sp>
        <p:nvSpPr>
          <p:cNvPr id="1178627" name="Rectangle 3"/>
          <p:cNvSpPr>
            <a:spLocks noGrp="1" noChangeArrowheads="1"/>
          </p:cNvSpPr>
          <p:nvPr>
            <p:ph type="body" idx="1"/>
          </p:nvPr>
        </p:nvSpPr>
        <p:spPr/>
        <p:txBody>
          <a:bodyPr/>
          <a:lstStyle/>
          <a:p>
            <a:r>
              <a:rPr lang="en-US"/>
              <a:t>A prototype is an initial version of a system used to demonstrate concepts and try out design options.</a:t>
            </a:r>
          </a:p>
          <a:p>
            <a:r>
              <a:rPr lang="en-US"/>
              <a:t>A prototype can be used in:</a:t>
            </a:r>
          </a:p>
          <a:p>
            <a:pPr lvl="1"/>
            <a:r>
              <a:rPr lang="en-US"/>
              <a:t>The requirements engineering process to help with requirements elicitation and validation;</a:t>
            </a:r>
          </a:p>
          <a:p>
            <a:pPr lvl="1"/>
            <a:r>
              <a:rPr lang="en-US"/>
              <a:t>In design processes to explore options and develop a UI design;</a:t>
            </a:r>
          </a:p>
          <a:p>
            <a:pPr lvl="1"/>
            <a:r>
              <a:rPr lang="en-US"/>
              <a:t>In the testing process to run back-to-back tests.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a:t>Benefits of prototyping</a:t>
            </a:r>
          </a:p>
        </p:txBody>
      </p:sp>
      <p:sp>
        <p:nvSpPr>
          <p:cNvPr id="1182723" name="Rectangle 3"/>
          <p:cNvSpPr>
            <a:spLocks noGrp="1" noChangeArrowheads="1"/>
          </p:cNvSpPr>
          <p:nvPr>
            <p:ph type="body" idx="1"/>
          </p:nvPr>
        </p:nvSpPr>
        <p:spPr/>
        <p:txBody>
          <a:bodyPr/>
          <a:lstStyle/>
          <a:p>
            <a:r>
              <a:rPr lang="en-US"/>
              <a:t>Improved system usability.</a:t>
            </a:r>
          </a:p>
          <a:p>
            <a:r>
              <a:rPr lang="en-US"/>
              <a:t>A closer match to users’ real needs.</a:t>
            </a:r>
          </a:p>
          <a:p>
            <a:r>
              <a:rPr lang="en-US"/>
              <a:t>Improved design quality.</a:t>
            </a:r>
          </a:p>
          <a:p>
            <a:r>
              <a:rPr lang="en-US"/>
              <a:t>Improved maintainability.</a:t>
            </a:r>
          </a:p>
          <a:p>
            <a:r>
              <a:rPr lang="en-US"/>
              <a:t>Reduced development effort.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a:t>The process of prototype development</a:t>
            </a:r>
            <a:br>
              <a:rPr lang="en-GB" dirty="0"/>
            </a:br>
            <a:endParaRPr lang="en-US" dirty="0"/>
          </a:p>
        </p:txBody>
      </p:sp>
      <p:pic>
        <p:nvPicPr>
          <p:cNvPr id="4" name="Picture 3" descr="2.9 Prototype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970575" y="2608352"/>
            <a:ext cx="7627164" cy="2162927"/>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development</a:t>
            </a:r>
          </a:p>
        </p:txBody>
      </p:sp>
      <p:sp>
        <p:nvSpPr>
          <p:cNvPr id="3" name="Content Placeholder 2"/>
          <p:cNvSpPr>
            <a:spLocks noGrp="1"/>
          </p:cNvSpPr>
          <p:nvPr>
            <p:ph idx="1"/>
          </p:nvPr>
        </p:nvSpPr>
        <p:spPr/>
        <p:txBody>
          <a:bodyPr/>
          <a:lstStyle/>
          <a:p>
            <a:r>
              <a:rPr lang="en-US" dirty="0"/>
              <a:t>May be based on rapid prototyping languages or tools</a:t>
            </a:r>
          </a:p>
          <a:p>
            <a:r>
              <a:rPr lang="en-US" dirty="0"/>
              <a:t>May involve leaving out functionality</a:t>
            </a:r>
          </a:p>
          <a:p>
            <a:pPr lvl="1"/>
            <a:r>
              <a:rPr lang="en-US" dirty="0"/>
              <a:t>Prototype should focus on areas of the product that are not well-understood;</a:t>
            </a:r>
          </a:p>
          <a:p>
            <a:pPr lvl="1"/>
            <a:r>
              <a:rPr lang="en-US" dirty="0"/>
              <a:t>Error checking and recovery may not be included in the prototype;</a:t>
            </a:r>
          </a:p>
          <a:p>
            <a:pPr lvl="1"/>
            <a:r>
              <a:rPr lang="en-US" dirty="0"/>
              <a:t>Focus on functional rather than non-functional requirements such as reliability and security</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a:t>Throw-away prototypes</a:t>
            </a:r>
          </a:p>
        </p:txBody>
      </p:sp>
      <p:sp>
        <p:nvSpPr>
          <p:cNvPr id="1184771" name="Rectangle 3"/>
          <p:cNvSpPr>
            <a:spLocks noGrp="1" noChangeArrowheads="1"/>
          </p:cNvSpPr>
          <p:nvPr>
            <p:ph type="body" idx="1"/>
          </p:nvPr>
        </p:nvSpPr>
        <p:spPr/>
        <p:txBody>
          <a:bodyPr/>
          <a:lstStyle/>
          <a:p>
            <a:r>
              <a:rPr lang="en-US"/>
              <a:t>Prototypes should be discarded after development as they are not a good basis for a production system:</a:t>
            </a:r>
          </a:p>
          <a:p>
            <a:pPr lvl="1"/>
            <a:r>
              <a:rPr lang="en-US"/>
              <a:t>It may be impossible to tune the system to meet non-functional requirements;</a:t>
            </a:r>
          </a:p>
          <a:p>
            <a:pPr lvl="1"/>
            <a:r>
              <a:rPr lang="en-US"/>
              <a:t>Prototypes are normally undocumented;</a:t>
            </a:r>
          </a:p>
          <a:p>
            <a:pPr lvl="1"/>
            <a:r>
              <a:rPr lang="en-US"/>
              <a:t>The prototype structure is usually degraded through rapid change;</a:t>
            </a:r>
          </a:p>
          <a:p>
            <a:pPr lvl="1"/>
            <a:r>
              <a:rPr lang="en-US"/>
              <a:t>The prototype probably will not meet normal organisational quality standards.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a:t>Incremental delivery</a:t>
            </a:r>
          </a:p>
        </p:txBody>
      </p:sp>
      <p:sp>
        <p:nvSpPr>
          <p:cNvPr id="108547" name="Rectangle 3"/>
          <p:cNvSpPr>
            <a:spLocks noGrp="1" noChangeArrowheads="1"/>
          </p:cNvSpPr>
          <p:nvPr>
            <p:ph type="body" idx="1"/>
          </p:nvPr>
        </p:nvSpPr>
        <p:spPr/>
        <p:txBody>
          <a:bodyPr/>
          <a:lstStyle/>
          <a:p>
            <a:r>
              <a:rPr lang="en-GB"/>
              <a:t>Rather than deliver the system as a single delivery, the development and delivery is broken down into increments with each increment delivering part of the required functionality.</a:t>
            </a:r>
          </a:p>
          <a:p>
            <a:r>
              <a:rPr lang="en-GB"/>
              <a:t>User requirements are prioritised and the highest priority requirements are included in early increments.</a:t>
            </a:r>
          </a:p>
          <a:p>
            <a:r>
              <a:rPr lang="en-GB"/>
              <a:t>Once the development of an increment is started, the requirements are frozen though requirements for later increments can continue to evolve.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and delivery</a:t>
            </a:r>
          </a:p>
        </p:txBody>
      </p:sp>
      <p:sp>
        <p:nvSpPr>
          <p:cNvPr id="3" name="Content Placeholder 2"/>
          <p:cNvSpPr>
            <a:spLocks noGrp="1"/>
          </p:cNvSpPr>
          <p:nvPr>
            <p:ph idx="1"/>
          </p:nvPr>
        </p:nvSpPr>
        <p:spPr/>
        <p:txBody>
          <a:bodyPr/>
          <a:lstStyle/>
          <a:p>
            <a:r>
              <a:rPr lang="en-US" dirty="0"/>
              <a:t>Incremental development</a:t>
            </a:r>
          </a:p>
          <a:p>
            <a:pPr lvl="1"/>
            <a:r>
              <a:rPr lang="en-US" dirty="0"/>
              <a:t>Develop the system in increments and evaluate each increment before proceeding to the development of the next increment;</a:t>
            </a:r>
          </a:p>
          <a:p>
            <a:pPr lvl="1"/>
            <a:r>
              <a:rPr lang="en-US" dirty="0"/>
              <a:t>Normal approach used in agile methods;</a:t>
            </a:r>
          </a:p>
          <a:p>
            <a:pPr lvl="1"/>
            <a:r>
              <a:rPr lang="en-US" dirty="0"/>
              <a:t>Evaluation done by user/customer proxy.</a:t>
            </a:r>
          </a:p>
          <a:p>
            <a:r>
              <a:rPr lang="en-US" dirty="0"/>
              <a:t>Incremental delivery</a:t>
            </a:r>
          </a:p>
          <a:p>
            <a:pPr lvl="1"/>
            <a:r>
              <a:rPr lang="en-US" dirty="0"/>
              <a:t>Deploy an increment for use by end-users;</a:t>
            </a:r>
          </a:p>
          <a:p>
            <a:pPr lvl="1"/>
            <a:r>
              <a:rPr lang="en-US" dirty="0"/>
              <a:t>More realistic evaluation about practical use of software;</a:t>
            </a:r>
          </a:p>
          <a:p>
            <a:pPr lvl="1"/>
            <a:r>
              <a:rPr lang="en-US" dirty="0"/>
              <a:t>Difficult to implement for replacement systems 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 process descriptions</a:t>
            </a:r>
            <a:endParaRPr lang="en-US" dirty="0"/>
          </a:p>
        </p:txBody>
      </p:sp>
      <p:sp>
        <p:nvSpPr>
          <p:cNvPr id="3" name="Content Placeholder 2"/>
          <p:cNvSpPr>
            <a:spLocks noGrp="1"/>
          </p:cNvSpPr>
          <p:nvPr>
            <p:ph idx="1"/>
          </p:nvPr>
        </p:nvSpPr>
        <p:spPr/>
        <p:txBody>
          <a:bodyPr/>
          <a:lstStyle/>
          <a:p>
            <a:r>
              <a:rPr lang="en-GB"/>
              <a:t>When we describe and discuss processes, we usually talk about the activities in these processes such as specifying a data model, designing a user interface, etc. and the ordering of these activities.</a:t>
            </a:r>
          </a:p>
          <a:p>
            <a:r>
              <a:rPr lang="en-GB"/>
              <a:t>Process descriptions may also include:</a:t>
            </a:r>
          </a:p>
          <a:p>
            <a:pPr lvl="1"/>
            <a:r>
              <a:rPr lang="en-GB"/>
              <a:t>Products, which are the outcomes of a process activity; </a:t>
            </a:r>
          </a:p>
          <a:p>
            <a:pPr lvl="1"/>
            <a:r>
              <a:rPr lang="en-GB"/>
              <a:t>Roles, which reflect the responsibilities of the people involved in the process;</a:t>
            </a:r>
          </a:p>
          <a:p>
            <a:pPr lvl="1"/>
            <a:r>
              <a:rPr lang="en-GB"/>
              <a:t>Pre- and post-conditions, which are statements that are true before and after a process activity has been enacted or a product produced.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a:t>Incremental delivery </a:t>
            </a:r>
            <a:endParaRPr lang="en-US" dirty="0"/>
          </a:p>
        </p:txBody>
      </p:sp>
      <p:pic>
        <p:nvPicPr>
          <p:cNvPr id="4" name="Picture 3" descr="2.10 Incremental-delivery.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353036"/>
            <a:ext cx="8172017" cy="2767244"/>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a:t>Incremental delivery advantages</a:t>
            </a:r>
          </a:p>
        </p:txBody>
      </p:sp>
      <p:sp>
        <p:nvSpPr>
          <p:cNvPr id="109571" name="Rectangle 3"/>
          <p:cNvSpPr>
            <a:spLocks noGrp="1" noChangeArrowheads="1"/>
          </p:cNvSpPr>
          <p:nvPr>
            <p:ph type="body" idx="1"/>
          </p:nvPr>
        </p:nvSpPr>
        <p:spPr/>
        <p:txBody>
          <a:bodyPr/>
          <a:lstStyle/>
          <a:p>
            <a:r>
              <a:rPr lang="en-GB"/>
              <a:t>Customer value can be delivered with each increment so system functionality is available earlier.</a:t>
            </a:r>
          </a:p>
          <a:p>
            <a:r>
              <a:rPr lang="en-GB"/>
              <a:t>Early increments act as a prototype to help elicit requirements for later increments.</a:t>
            </a:r>
          </a:p>
          <a:p>
            <a:r>
              <a:rPr lang="en-GB"/>
              <a:t>Lower risk of overall project failure.</a:t>
            </a:r>
          </a:p>
          <a:p>
            <a:r>
              <a:rPr lang="en-GB"/>
              <a:t>The highest priority system services tend to receive the most testing.</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delivery problems</a:t>
            </a:r>
          </a:p>
        </p:txBody>
      </p:sp>
      <p:sp>
        <p:nvSpPr>
          <p:cNvPr id="3" name="Content Placeholder 2"/>
          <p:cNvSpPr>
            <a:spLocks noGrp="1"/>
          </p:cNvSpPr>
          <p:nvPr>
            <p:ph idx="1"/>
          </p:nvPr>
        </p:nvSpPr>
        <p:spPr>
          <a:xfrm>
            <a:off x="337800" y="1600200"/>
            <a:ext cx="8229600" cy="4525963"/>
          </a:xfrm>
        </p:spPr>
        <p:txBody>
          <a:bodyPr/>
          <a:lstStyle/>
          <a:p>
            <a:r>
              <a:rPr lang="en-GB" dirty="0"/>
              <a:t>Most systems require a set of basic facilities that are used by different parts of the system. </a:t>
            </a:r>
          </a:p>
          <a:p>
            <a:pPr lvl="1"/>
            <a:r>
              <a:rPr lang="en-GB" dirty="0"/>
              <a:t>As requirements are not defined in detail until an increment is to be implemented, it can be hard to identify common facilities that are needed by all increments. </a:t>
            </a:r>
          </a:p>
          <a:p>
            <a:r>
              <a:rPr lang="en-GB" dirty="0"/>
              <a:t>The essence of iterative processes is that the specification is developed in conjunction with the software. </a:t>
            </a:r>
          </a:p>
          <a:p>
            <a:pPr lvl="1"/>
            <a:r>
              <a:rPr lang="en-GB" dirty="0"/>
              <a:t>However, this conflicts with the procurement model of many organizations, where the complete system specification is part of the system development contract.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a:t>Boehm’s spiral model</a:t>
            </a:r>
          </a:p>
        </p:txBody>
      </p:sp>
      <p:sp>
        <p:nvSpPr>
          <p:cNvPr id="111619" name="Rectangle 3"/>
          <p:cNvSpPr>
            <a:spLocks noGrp="1" noChangeArrowheads="1"/>
          </p:cNvSpPr>
          <p:nvPr>
            <p:ph type="body" idx="1"/>
          </p:nvPr>
        </p:nvSpPr>
        <p:spPr/>
        <p:txBody>
          <a:bodyPr/>
          <a:lstStyle/>
          <a:p>
            <a:r>
              <a:rPr lang="en-GB"/>
              <a:t>Process is represented as a spiral rather than as a sequence of activities with backtracking.</a:t>
            </a:r>
          </a:p>
          <a:p>
            <a:r>
              <a:rPr lang="en-GB"/>
              <a:t>Each loop in the spiral represents a phase in the process. </a:t>
            </a:r>
          </a:p>
          <a:p>
            <a:r>
              <a:rPr lang="en-GB"/>
              <a:t>No fixed phases such as specification or design - loops in the spiral are chosen depending on what is required.</a:t>
            </a:r>
          </a:p>
          <a:p>
            <a:r>
              <a:rPr lang="en-GB"/>
              <a:t>Risks are explicitly assessed and resolved throughout the process.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dirty="0"/>
              <a:t>Boehm’s spiral model of the software process </a:t>
            </a:r>
            <a:endParaRPr lang="en-US" dirty="0"/>
          </a:p>
        </p:txBody>
      </p:sp>
      <p:pic>
        <p:nvPicPr>
          <p:cNvPr id="4" name="Picture 3" descr="2.11 Spiral-mode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07471" y="1644649"/>
            <a:ext cx="6986169" cy="475330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44</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a:t>Spiral model sectors</a:t>
            </a:r>
          </a:p>
        </p:txBody>
      </p:sp>
      <p:sp>
        <p:nvSpPr>
          <p:cNvPr id="112643" name="Rectangle 3"/>
          <p:cNvSpPr>
            <a:spLocks noGrp="1" noChangeArrowheads="1"/>
          </p:cNvSpPr>
          <p:nvPr>
            <p:ph type="body" idx="1"/>
          </p:nvPr>
        </p:nvSpPr>
        <p:spPr/>
        <p:txBody>
          <a:bodyPr/>
          <a:lstStyle/>
          <a:p>
            <a:r>
              <a:rPr lang="en-GB"/>
              <a:t>Objective setting</a:t>
            </a:r>
          </a:p>
          <a:p>
            <a:pPr lvl="1"/>
            <a:r>
              <a:rPr lang="en-GB"/>
              <a:t>Specific objectives for the phase are identified.</a:t>
            </a:r>
          </a:p>
          <a:p>
            <a:r>
              <a:rPr lang="en-GB"/>
              <a:t>Risk assessment and reduction</a:t>
            </a:r>
          </a:p>
          <a:p>
            <a:pPr lvl="1"/>
            <a:r>
              <a:rPr lang="en-GB"/>
              <a:t>Risks are assessed and activities put in place to reduce the key risks.</a:t>
            </a:r>
          </a:p>
          <a:p>
            <a:r>
              <a:rPr lang="en-GB"/>
              <a:t>Development and validation</a:t>
            </a:r>
          </a:p>
          <a:p>
            <a:pPr lvl="1"/>
            <a:r>
              <a:rPr lang="en-GB"/>
              <a:t>A development model for the system is chosen  which can be any of the generic models.</a:t>
            </a:r>
          </a:p>
          <a:p>
            <a:r>
              <a:rPr lang="en-GB"/>
              <a:t>Planning</a:t>
            </a:r>
          </a:p>
          <a:p>
            <a:pPr lvl="1"/>
            <a:r>
              <a:rPr lang="en-GB"/>
              <a:t>The project is reviewed and the next phase of the spiral is planned.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45</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Spiral model usage</a:t>
            </a:r>
          </a:p>
        </p:txBody>
      </p:sp>
      <p:sp>
        <p:nvSpPr>
          <p:cNvPr id="3" name="Content Placeholder 2"/>
          <p:cNvSpPr>
            <a:spLocks noGrp="1"/>
          </p:cNvSpPr>
          <p:nvPr>
            <p:ph idx="1"/>
          </p:nvPr>
        </p:nvSpPr>
        <p:spPr/>
        <p:txBody>
          <a:bodyPr/>
          <a:lstStyle/>
          <a:p>
            <a:r>
              <a:rPr lang="en-US" dirty="0"/>
              <a:t>Spiral model has been very influential in helping people think about iteration in software processes and introducing the risk-driven approach to development.</a:t>
            </a:r>
          </a:p>
          <a:p>
            <a:r>
              <a:rPr lang="en-US" dirty="0"/>
              <a:t>In practice, however, the model is rarely used as published for practical software development.</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The Rational Unified Process</a:t>
            </a:r>
          </a:p>
        </p:txBody>
      </p:sp>
      <p:sp>
        <p:nvSpPr>
          <p:cNvPr id="121859" name="Rectangle 3"/>
          <p:cNvSpPr>
            <a:spLocks noGrp="1" noChangeArrowheads="1"/>
          </p:cNvSpPr>
          <p:nvPr>
            <p:ph type="body" idx="1"/>
          </p:nvPr>
        </p:nvSpPr>
        <p:spPr/>
        <p:txBody>
          <a:bodyPr/>
          <a:lstStyle/>
          <a:p>
            <a:r>
              <a:rPr lang="en-US" dirty="0"/>
              <a:t>A modern generic process derived from the work on the UML and associated process.</a:t>
            </a:r>
          </a:p>
          <a:p>
            <a:r>
              <a:rPr lang="en-US" dirty="0"/>
              <a:t>Brings together aspects of the 3 generic process models discussed previously.</a:t>
            </a:r>
          </a:p>
          <a:p>
            <a:r>
              <a:rPr lang="en-US" dirty="0"/>
              <a:t>Normally described from 3 perspectives</a:t>
            </a:r>
          </a:p>
          <a:p>
            <a:pPr lvl="1"/>
            <a:r>
              <a:rPr lang="en-US" dirty="0"/>
              <a:t>A dynamic perspective that shows phases over time;</a:t>
            </a:r>
          </a:p>
          <a:p>
            <a:pPr lvl="1"/>
            <a:r>
              <a:rPr lang="en-US" dirty="0"/>
              <a:t>A static perspective that shows process activities;</a:t>
            </a:r>
          </a:p>
          <a:p>
            <a:pPr lvl="1"/>
            <a:r>
              <a:rPr lang="en-US" dirty="0"/>
              <a:t>A </a:t>
            </a:r>
            <a:r>
              <a:rPr lang="en-US" dirty="0" err="1"/>
              <a:t>practive</a:t>
            </a:r>
            <a:r>
              <a:rPr lang="en-US" dirty="0"/>
              <a:t> perspective that suggests good practice.</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47</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t>Phases in the Rational Unified Process </a:t>
            </a:r>
            <a:endParaRPr lang="en-US" dirty="0"/>
          </a:p>
        </p:txBody>
      </p:sp>
      <p:pic>
        <p:nvPicPr>
          <p:cNvPr id="4" name="Picture 3" descr="2.12 RUP ph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775338"/>
            <a:ext cx="7968480" cy="183156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48</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RUP phases</a:t>
            </a:r>
          </a:p>
        </p:txBody>
      </p:sp>
      <p:sp>
        <p:nvSpPr>
          <p:cNvPr id="122883" name="Rectangle 3"/>
          <p:cNvSpPr>
            <a:spLocks noGrp="1" noChangeArrowheads="1"/>
          </p:cNvSpPr>
          <p:nvPr>
            <p:ph type="body" idx="1"/>
          </p:nvPr>
        </p:nvSpPr>
        <p:spPr/>
        <p:txBody>
          <a:bodyPr/>
          <a:lstStyle/>
          <a:p>
            <a:r>
              <a:rPr lang="en-US"/>
              <a:t>Inception</a:t>
            </a:r>
          </a:p>
          <a:p>
            <a:pPr lvl="1"/>
            <a:r>
              <a:rPr lang="en-US"/>
              <a:t>Establish the business case for the system.</a:t>
            </a:r>
          </a:p>
          <a:p>
            <a:r>
              <a:rPr lang="en-US"/>
              <a:t>Elaboration</a:t>
            </a:r>
          </a:p>
          <a:p>
            <a:pPr lvl="1"/>
            <a:r>
              <a:rPr lang="en-US"/>
              <a:t>Develop an understanding of the problem domain and the system architecture.</a:t>
            </a:r>
          </a:p>
          <a:p>
            <a:r>
              <a:rPr lang="en-US"/>
              <a:t>Construction</a:t>
            </a:r>
          </a:p>
          <a:p>
            <a:pPr lvl="1"/>
            <a:r>
              <a:rPr lang="en-US"/>
              <a:t>System design, programming and testing.</a:t>
            </a:r>
          </a:p>
          <a:p>
            <a:r>
              <a:rPr lang="en-US"/>
              <a:t>Transition</a:t>
            </a:r>
          </a:p>
          <a:p>
            <a:pPr lvl="1"/>
            <a:r>
              <a:rPr lang="en-US"/>
              <a:t>Deploy the system in its operating environment.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49</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processes</a:t>
            </a:r>
          </a:p>
        </p:txBody>
      </p:sp>
      <p:sp>
        <p:nvSpPr>
          <p:cNvPr id="3" name="Content Placeholder 2"/>
          <p:cNvSpPr>
            <a:spLocks noGrp="1"/>
          </p:cNvSpPr>
          <p:nvPr>
            <p:ph idx="1"/>
          </p:nvPr>
        </p:nvSpPr>
        <p:spPr/>
        <p:txBody>
          <a:bodyPr/>
          <a:lstStyle/>
          <a:p>
            <a:r>
              <a:rPr lang="en-GB" dirty="0"/>
              <a:t>Plan-driven processes are processes where all of the process activities are planned in advance and progress is measured against this plan. </a:t>
            </a:r>
          </a:p>
          <a:p>
            <a:r>
              <a:rPr lang="en-GB" dirty="0"/>
              <a:t>In agile processes, planning is incremental and it is easier to change the process to reflect changing customer requirements. </a:t>
            </a:r>
          </a:p>
          <a:p>
            <a:r>
              <a:rPr lang="en-GB" dirty="0"/>
              <a:t>In practice, most practical processes include elements of both plan-driven and agile approaches. </a:t>
            </a:r>
          </a:p>
          <a:p>
            <a:r>
              <a:rPr lang="en-GB" dirty="0"/>
              <a:t>There are no right or wrong software processes.</a:t>
            </a: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RUP iteration</a:t>
            </a:r>
          </a:p>
        </p:txBody>
      </p:sp>
      <p:sp>
        <p:nvSpPr>
          <p:cNvPr id="3" name="Content Placeholder 2"/>
          <p:cNvSpPr>
            <a:spLocks noGrp="1"/>
          </p:cNvSpPr>
          <p:nvPr>
            <p:ph idx="1"/>
          </p:nvPr>
        </p:nvSpPr>
        <p:spPr/>
        <p:txBody>
          <a:bodyPr/>
          <a:lstStyle/>
          <a:p>
            <a:r>
              <a:rPr lang="en-US" dirty="0"/>
              <a:t>In-phase iteration</a:t>
            </a:r>
          </a:p>
          <a:p>
            <a:pPr lvl="1"/>
            <a:r>
              <a:rPr lang="en-US" dirty="0"/>
              <a:t>Each phase is iterative with results developed incrementally.</a:t>
            </a:r>
          </a:p>
          <a:p>
            <a:r>
              <a:rPr lang="en-US" dirty="0"/>
              <a:t>Cross-phase iteration</a:t>
            </a:r>
          </a:p>
          <a:p>
            <a:pPr lvl="1"/>
            <a:r>
              <a:rPr lang="en-US" dirty="0"/>
              <a:t>As shown by the loop in the RUP model, the whole set of phases may be enacted incrementally.</a:t>
            </a:r>
          </a:p>
          <a:p>
            <a:endParaRPr lang="en-US" dirty="0"/>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a:t>Static workflows in the Rational Unified Process</a:t>
            </a:r>
            <a:endParaRPr lang="en-US" dirty="0"/>
          </a:p>
        </p:txBody>
      </p:sp>
      <p:graphicFrame>
        <p:nvGraphicFramePr>
          <p:cNvPr id="12" name="Table 11"/>
          <p:cNvGraphicFramePr>
            <a:graphicFrameLocks noGrp="1"/>
          </p:cNvGraphicFramePr>
          <p:nvPr/>
        </p:nvGraphicFramePr>
        <p:xfrm>
          <a:off x="861369" y="1837356"/>
          <a:ext cx="7367218" cy="4215113"/>
        </p:xfrm>
        <a:graphic>
          <a:graphicData uri="http://schemas.openxmlformats.org/drawingml/2006/table">
            <a:tbl>
              <a:tblPr firstRow="1" bandRow="1">
                <a:tableStyleId>{3C2FFA5D-87B4-456A-9821-1D502468CF0F}</a:tableStyleId>
              </a:tblPr>
              <a:tblGrid>
                <a:gridCol w="2327377">
                  <a:extLst>
                    <a:ext uri="{9D8B030D-6E8A-4147-A177-3AD203B41FA5}">
                      <a16:colId xmlns:a16="http://schemas.microsoft.com/office/drawing/2014/main" val="20000"/>
                    </a:ext>
                  </a:extLst>
                </a:gridCol>
                <a:gridCol w="5039841">
                  <a:extLst>
                    <a:ext uri="{9D8B030D-6E8A-4147-A177-3AD203B41FA5}">
                      <a16:colId xmlns:a16="http://schemas.microsoft.com/office/drawing/2014/main" val="20001"/>
                    </a:ext>
                  </a:extLst>
                </a:gridCol>
              </a:tblGrid>
              <a:tr h="465474">
                <a:tc>
                  <a:txBody>
                    <a:bodyPr/>
                    <a:lstStyle/>
                    <a:p>
                      <a:pPr algn="just">
                        <a:spcAft>
                          <a:spcPts val="0"/>
                        </a:spcAft>
                      </a:pPr>
                      <a:r>
                        <a:rPr lang="en-GB" sz="1600" dirty="0">
                          <a:latin typeface="Arial"/>
                          <a:cs typeface="Arial"/>
                        </a:rPr>
                        <a:t>Workflow</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dirty="0">
                          <a:latin typeface="Arial"/>
                          <a:cs typeface="Arial"/>
                        </a:rPr>
                        <a:t>Description</a:t>
                      </a:r>
                      <a:endParaRPr lang="en-GB" sz="16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614165">
                <a:tc>
                  <a:txBody>
                    <a:bodyPr/>
                    <a:lstStyle/>
                    <a:p>
                      <a:pPr algn="just">
                        <a:spcAft>
                          <a:spcPts val="0"/>
                        </a:spcAft>
                      </a:pPr>
                      <a:r>
                        <a:rPr lang="en-GB" sz="1600" dirty="0">
                          <a:latin typeface="Arial"/>
                          <a:cs typeface="Arial"/>
                        </a:rPr>
                        <a:t>Business modelling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business processes are modelled using business use cases.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72761">
                <a:tc>
                  <a:txBody>
                    <a:bodyPr/>
                    <a:lstStyle/>
                    <a:p>
                      <a:pPr algn="just">
                        <a:spcAft>
                          <a:spcPts val="0"/>
                        </a:spcAft>
                      </a:pPr>
                      <a:r>
                        <a:rPr lang="en-GB" sz="1600" dirty="0">
                          <a:latin typeface="Arial"/>
                          <a:cs typeface="Arial"/>
                        </a:rPr>
                        <a:t>Requirements</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Actors who interact with the system are identified and use cases are developed to model the system requirements.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72761">
                <a:tc>
                  <a:txBody>
                    <a:bodyPr/>
                    <a:lstStyle/>
                    <a:p>
                      <a:pPr algn="just">
                        <a:spcAft>
                          <a:spcPts val="0"/>
                        </a:spcAft>
                      </a:pPr>
                      <a:r>
                        <a:rPr lang="en-GB" sz="1600">
                          <a:latin typeface="Arial"/>
                          <a:cs typeface="Arial"/>
                        </a:rPr>
                        <a:t>Analysis and design</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design model is created and documented using architectural models, component models, object models and sequence models.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389952">
                <a:tc>
                  <a:txBody>
                    <a:bodyPr/>
                    <a:lstStyle/>
                    <a:p>
                      <a:pPr algn="just">
                        <a:spcAft>
                          <a:spcPts val="0"/>
                        </a:spcAft>
                      </a:pPr>
                      <a:r>
                        <a:rPr lang="en-GB" sz="1600" dirty="0">
                          <a:latin typeface="Arial"/>
                          <a:cs typeface="Arial"/>
                        </a:rPr>
                        <a:t>Implementation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components in the system are implemented and structured into implementation sub-systems. Automatic code generation from design models helps accelerate this process.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51</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Static workflows in the Rational Unified Process</a:t>
            </a:r>
            <a:endParaRPr lang="en-US" dirty="0"/>
          </a:p>
        </p:txBody>
      </p:sp>
      <p:graphicFrame>
        <p:nvGraphicFramePr>
          <p:cNvPr id="4" name="Content Placeholder 3"/>
          <p:cNvGraphicFramePr>
            <a:graphicFrameLocks noGrp="1"/>
          </p:cNvGraphicFramePr>
          <p:nvPr>
            <p:ph idx="1"/>
          </p:nvPr>
        </p:nvGraphicFramePr>
        <p:xfrm>
          <a:off x="457200" y="2005500"/>
          <a:ext cx="8229600" cy="3510280"/>
        </p:xfrm>
        <a:graphic>
          <a:graphicData uri="http://schemas.openxmlformats.org/drawingml/2006/table">
            <a:tbl>
              <a:tblPr firstRow="1" bandRow="1">
                <a:tableStyleId>{3C2FFA5D-87B4-456A-9821-1D502468CF0F}</a:tableStyleId>
              </a:tblPr>
              <a:tblGrid>
                <a:gridCol w="2231616">
                  <a:extLst>
                    <a:ext uri="{9D8B030D-6E8A-4147-A177-3AD203B41FA5}">
                      <a16:colId xmlns:a16="http://schemas.microsoft.com/office/drawing/2014/main" val="20000"/>
                    </a:ext>
                  </a:extLst>
                </a:gridCol>
                <a:gridCol w="5997984">
                  <a:extLst>
                    <a:ext uri="{9D8B030D-6E8A-4147-A177-3AD203B41FA5}">
                      <a16:colId xmlns:a16="http://schemas.microsoft.com/office/drawing/2014/main" val="20001"/>
                    </a:ext>
                  </a:extLst>
                </a:gridCol>
              </a:tblGrid>
              <a:tr h="370840">
                <a:tc>
                  <a:txBody>
                    <a:bodyPr/>
                    <a:lstStyle/>
                    <a:p>
                      <a:r>
                        <a:rPr lang="en-US" sz="1600" dirty="0">
                          <a:latin typeface="Arial"/>
                          <a:cs typeface="Arial"/>
                        </a:rPr>
                        <a:t>Workflow</a:t>
                      </a:r>
                    </a:p>
                  </a:txBody>
                  <a:tcPr/>
                </a:tc>
                <a:tc>
                  <a:txBody>
                    <a:bodyPr/>
                    <a:lstStyle/>
                    <a:p>
                      <a:r>
                        <a:rPr lang="en-US" sz="1600" dirty="0">
                          <a:latin typeface="Arial"/>
                          <a:cs typeface="Arial"/>
                        </a:rPr>
                        <a:t>Description</a:t>
                      </a:r>
                    </a:p>
                  </a:txBody>
                  <a:tcPr/>
                </a:tc>
                <a:extLst>
                  <a:ext uri="{0D108BD9-81ED-4DB2-BD59-A6C34878D82A}">
                    <a16:rowId xmlns:a16="http://schemas.microsoft.com/office/drawing/2014/main" val="10000"/>
                  </a:ext>
                </a:extLst>
              </a:tr>
              <a:tr h="370840">
                <a:tc>
                  <a:txBody>
                    <a:bodyPr/>
                    <a:lstStyle/>
                    <a:p>
                      <a:pPr algn="just">
                        <a:spcAft>
                          <a:spcPts val="0"/>
                        </a:spcAft>
                      </a:pPr>
                      <a:r>
                        <a:rPr lang="en-GB" sz="1600" dirty="0">
                          <a:latin typeface="Arial"/>
                          <a:cs typeface="Arial"/>
                        </a:rPr>
                        <a:t>Testing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Testing is an iterative process that is carried out in conjunction with implementation. System testing follows the completion of the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600" dirty="0">
                          <a:latin typeface="Arial"/>
                          <a:cs typeface="Arial"/>
                        </a:rPr>
                        <a:t>Deployment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product release is created, distributed to users and installed in their workplace.</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600">
                          <a:latin typeface="Arial"/>
                          <a:cs typeface="Arial"/>
                        </a:rPr>
                        <a:t>Configuration and change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managed changes to the system (see Chapter 25).</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600">
                          <a:latin typeface="Arial"/>
                          <a:cs typeface="Arial"/>
                        </a:rPr>
                        <a:t>Project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manages the system development (see Chapters 22 and 23).</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600">
                          <a:latin typeface="Arial"/>
                          <a:cs typeface="Arial"/>
                        </a:rPr>
                        <a:t>Environment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workflow is concerned with making appropriate software tools available to the software development team.</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5"/>
                  </a:ext>
                </a:extLst>
              </a:tr>
            </a:tbl>
          </a:graphicData>
        </a:graphic>
      </p:graphicFrame>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52</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RUP good practice</a:t>
            </a:r>
          </a:p>
        </p:txBody>
      </p:sp>
      <p:sp>
        <p:nvSpPr>
          <p:cNvPr id="124931" name="Rectangle 3"/>
          <p:cNvSpPr>
            <a:spLocks noGrp="1" noChangeArrowheads="1"/>
          </p:cNvSpPr>
          <p:nvPr>
            <p:ph type="body" idx="1"/>
          </p:nvPr>
        </p:nvSpPr>
        <p:spPr/>
        <p:txBody>
          <a:bodyPr/>
          <a:lstStyle/>
          <a:p>
            <a:r>
              <a:rPr lang="en-US" dirty="0"/>
              <a:t>Develop software iteratively</a:t>
            </a:r>
          </a:p>
          <a:p>
            <a:pPr lvl="1"/>
            <a:r>
              <a:rPr lang="en-US" dirty="0"/>
              <a:t>Plan increments based on customer priorities and deliver highest priority increments first.</a:t>
            </a:r>
          </a:p>
          <a:p>
            <a:r>
              <a:rPr lang="en-US" dirty="0"/>
              <a:t>Manage requirements</a:t>
            </a:r>
          </a:p>
          <a:p>
            <a:pPr lvl="1"/>
            <a:r>
              <a:rPr lang="en-US" dirty="0"/>
              <a:t>Explicitly document customer requirements and keep track of changes to these requirements.</a:t>
            </a:r>
          </a:p>
          <a:p>
            <a:r>
              <a:rPr lang="en-US" dirty="0"/>
              <a:t>Use component-based architectures</a:t>
            </a:r>
          </a:p>
          <a:p>
            <a:pPr lvl="1"/>
            <a:r>
              <a:rPr lang="en-US" dirty="0"/>
              <a:t>Organize the system architecture as a set of reusable components.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53</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RUP good practice</a:t>
            </a:r>
          </a:p>
        </p:txBody>
      </p:sp>
      <p:sp>
        <p:nvSpPr>
          <p:cNvPr id="3" name="Content Placeholder 2"/>
          <p:cNvSpPr>
            <a:spLocks noGrp="1"/>
          </p:cNvSpPr>
          <p:nvPr>
            <p:ph idx="1"/>
          </p:nvPr>
        </p:nvSpPr>
        <p:spPr/>
        <p:txBody>
          <a:bodyPr/>
          <a:lstStyle/>
          <a:p>
            <a:r>
              <a:rPr lang="en-US" dirty="0"/>
              <a:t>Visually model software</a:t>
            </a:r>
          </a:p>
          <a:p>
            <a:pPr lvl="1"/>
            <a:r>
              <a:rPr lang="en-US" dirty="0"/>
              <a:t>Use graphical UML models to present static and dynamic views of the software.</a:t>
            </a:r>
          </a:p>
          <a:p>
            <a:r>
              <a:rPr lang="en-US" dirty="0"/>
              <a:t>Verify software quality</a:t>
            </a:r>
          </a:p>
          <a:p>
            <a:pPr lvl="1"/>
            <a:r>
              <a:rPr lang="en-US" dirty="0"/>
              <a:t>Ensure that the software meet’s organizational quality standards.</a:t>
            </a:r>
          </a:p>
          <a:p>
            <a:r>
              <a:rPr lang="en-US" dirty="0"/>
              <a:t>Control changes to software</a:t>
            </a:r>
          </a:p>
          <a:p>
            <a:pPr lvl="1"/>
            <a:r>
              <a:rPr lang="en-US" dirty="0"/>
              <a:t>Manage software changes using a change management system and configuration management tools.</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5" name="Content Placeholder 4"/>
          <p:cNvSpPr>
            <a:spLocks noGrp="1"/>
          </p:cNvSpPr>
          <p:nvPr>
            <p:ph idx="1"/>
          </p:nvPr>
        </p:nvSpPr>
        <p:spPr/>
        <p:txBody>
          <a:bodyPr/>
          <a:lstStyle/>
          <a:p>
            <a:r>
              <a:rPr lang="en-GB" dirty="0"/>
              <a:t>Processes should include activities to cope with change. This may involve a prototyping phase that helps avoid poor decisions on requirements and design. </a:t>
            </a:r>
          </a:p>
          <a:p>
            <a:r>
              <a:rPr lang="en-GB" dirty="0"/>
              <a:t>Processes may be structured for iterative development and delivery so that changes may be made without disrupting the system as a whole.</a:t>
            </a:r>
          </a:p>
          <a:p>
            <a:r>
              <a:rPr lang="en-GB" dirty="0"/>
              <a:t>The Rational Unified Process is a modern generic process model that is organized into phases (inception, elaboration, construction and transition) but separates activities (requirements, analysis and design, etc.) from these phases.</a:t>
            </a:r>
          </a:p>
          <a:p>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55</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t>Software process models</a:t>
            </a:r>
            <a:endParaRPr lang="en-GB" dirty="0"/>
          </a:p>
        </p:txBody>
      </p:sp>
      <p:sp>
        <p:nvSpPr>
          <p:cNvPr id="25603" name="Rectangle 3"/>
          <p:cNvSpPr>
            <a:spLocks noGrp="1" noChangeArrowheads="1"/>
          </p:cNvSpPr>
          <p:nvPr>
            <p:ph type="body" idx="1"/>
          </p:nvPr>
        </p:nvSpPr>
        <p:spPr/>
        <p:txBody>
          <a:bodyPr/>
          <a:lstStyle/>
          <a:p>
            <a:r>
              <a:rPr lang="en-GB" dirty="0"/>
              <a:t>The waterfall model</a:t>
            </a:r>
          </a:p>
          <a:p>
            <a:pPr lvl="1"/>
            <a:r>
              <a:rPr lang="en-GB" dirty="0"/>
              <a:t>Plan-driven model. Separate and distinct phases of specification and development.</a:t>
            </a:r>
          </a:p>
          <a:p>
            <a:r>
              <a:rPr lang="en-GB" dirty="0"/>
              <a:t>Incremental development</a:t>
            </a:r>
          </a:p>
          <a:p>
            <a:pPr lvl="1"/>
            <a:r>
              <a:rPr lang="en-GB" dirty="0"/>
              <a:t>Specification, development and validation are interleaved. May be plan-driven or agile.</a:t>
            </a:r>
          </a:p>
          <a:p>
            <a:r>
              <a:rPr lang="en-GB" dirty="0"/>
              <a:t>Reuse-oriented software engineering</a:t>
            </a:r>
          </a:p>
          <a:p>
            <a:pPr lvl="1"/>
            <a:r>
              <a:rPr lang="en-GB" dirty="0"/>
              <a:t>The system is assembled from existing components. May be plan-driven or agile.</a:t>
            </a:r>
          </a:p>
          <a:p>
            <a:r>
              <a:rPr lang="en-GB" dirty="0"/>
              <a:t>In practice, most large systems are developed using a process that incorporates elements from all of these models.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10" name="Footer Placeholder 9"/>
          <p:cNvSpPr>
            <a:spLocks noGrp="1"/>
          </p:cNvSpPr>
          <p:nvPr>
            <p:ph type="ftr" sz="quarter" idx="11"/>
          </p:nvPr>
        </p:nvSpPr>
        <p:spPr/>
        <p:txBody>
          <a:bodyPr/>
          <a:lstStyle/>
          <a:p>
            <a:pPr>
              <a:defRPr/>
            </a:pPr>
            <a:r>
              <a:rPr lang="en-US"/>
              <a:t>Chapter 2 Software Processes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a:t>The waterfall model</a:t>
            </a:r>
            <a:br>
              <a:rPr lang="en-GB" dirty="0"/>
            </a:br>
            <a:endParaRPr lang="en-US" dirty="0"/>
          </a:p>
        </p:txBody>
      </p:sp>
      <p:pic>
        <p:nvPicPr>
          <p:cNvPr id="4" name="Picture 3" descr="2.1.Waterfall-mode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911053" y="1931942"/>
            <a:ext cx="7183698" cy="4039465"/>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t>Waterfall model phases</a:t>
            </a:r>
          </a:p>
        </p:txBody>
      </p:sp>
      <p:sp>
        <p:nvSpPr>
          <p:cNvPr id="29699" name="Rectangle 3"/>
          <p:cNvSpPr>
            <a:spLocks noGrp="1" noChangeArrowheads="1"/>
          </p:cNvSpPr>
          <p:nvPr>
            <p:ph type="body" idx="1"/>
          </p:nvPr>
        </p:nvSpPr>
        <p:spPr/>
        <p:txBody>
          <a:bodyPr/>
          <a:lstStyle/>
          <a:p>
            <a:r>
              <a:rPr lang="en-GB" dirty="0"/>
              <a:t>There are separate identified phases in the waterfall model:</a:t>
            </a:r>
          </a:p>
          <a:p>
            <a:pPr lvl="1"/>
            <a:r>
              <a:rPr lang="en-GB" dirty="0"/>
              <a:t>Requirements analysis and definition</a:t>
            </a:r>
          </a:p>
          <a:p>
            <a:pPr lvl="1"/>
            <a:r>
              <a:rPr lang="en-GB" dirty="0"/>
              <a:t>System and software design</a:t>
            </a:r>
          </a:p>
          <a:p>
            <a:pPr lvl="1"/>
            <a:r>
              <a:rPr lang="en-GB" dirty="0"/>
              <a:t>Implementation and unit testing</a:t>
            </a:r>
          </a:p>
          <a:p>
            <a:pPr lvl="1"/>
            <a:r>
              <a:rPr lang="en-GB" dirty="0"/>
              <a:t>Integration and system testing</a:t>
            </a:r>
          </a:p>
          <a:p>
            <a:pPr lvl="1"/>
            <a:r>
              <a:rPr lang="en-GB" dirty="0"/>
              <a:t>Operation and maintenance</a:t>
            </a:r>
          </a:p>
          <a:p>
            <a:r>
              <a:rPr lang="en-GB" dirty="0"/>
              <a:t>The main drawback of the waterfall model is the difficulty of accommodating change after the process is underway. In principle, a phase has to be complete before moving onto the next phase.</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a:t>Waterfall model problems</a:t>
            </a:r>
          </a:p>
        </p:txBody>
      </p:sp>
      <p:sp>
        <p:nvSpPr>
          <p:cNvPr id="92163" name="Rectangle 3"/>
          <p:cNvSpPr>
            <a:spLocks noGrp="1" noChangeArrowheads="1"/>
          </p:cNvSpPr>
          <p:nvPr>
            <p:ph type="body" idx="1"/>
          </p:nvPr>
        </p:nvSpPr>
        <p:spPr/>
        <p:txBody>
          <a:bodyPr/>
          <a:lstStyle/>
          <a:p>
            <a:r>
              <a:rPr lang="en-GB" dirty="0"/>
              <a:t>Inflexible partitioning of the project into distinct stages makes it difficult to respond to changing customer requirements.</a:t>
            </a:r>
          </a:p>
          <a:p>
            <a:pPr lvl="1"/>
            <a:r>
              <a:rPr lang="en-GB" dirty="0"/>
              <a:t>Therefore, this model is only appropriate when the requirements are well-understood and changes will be fairly limited during the design process. </a:t>
            </a:r>
          </a:p>
          <a:p>
            <a:pPr lvl="1"/>
            <a:r>
              <a:rPr lang="en-GB" dirty="0"/>
              <a:t>Few business systems have stable requirements.</a:t>
            </a:r>
          </a:p>
          <a:p>
            <a:r>
              <a:rPr lang="en-GB" dirty="0"/>
              <a:t>The waterfall model is mostly used for large systems engineering projects where a system is developed at several sites.</a:t>
            </a:r>
          </a:p>
          <a:p>
            <a:pPr lvl="1"/>
            <a:r>
              <a:rPr lang="en-GB" dirty="0"/>
              <a:t>In those circumstances, the plan-driven nature of the waterfall model helps coordinate the work. </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8936</TotalTime>
  <Words>2995</Words>
  <Application>Microsoft Office PowerPoint</Application>
  <PresentationFormat>On-screen Show (4:3)</PresentationFormat>
  <Paragraphs>387</Paragraphs>
  <Slides>55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ＭＳ Ｐゴシック</vt:lpstr>
      <vt:lpstr>Arial</vt:lpstr>
      <vt:lpstr>Calibri</vt:lpstr>
      <vt:lpstr>Times New Roman</vt:lpstr>
      <vt:lpstr>Wingdings</vt:lpstr>
      <vt:lpstr>SE9</vt:lpstr>
      <vt:lpstr>Software Processes</vt:lpstr>
      <vt:lpstr>Topics covered</vt:lpstr>
      <vt:lpstr>The software process</vt:lpstr>
      <vt:lpstr>Software process descriptions</vt:lpstr>
      <vt:lpstr>Plan-driven and agile processes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Reuse-oriented software engineering</vt:lpstr>
      <vt:lpstr>Reuse-oriented software engineering</vt:lpstr>
      <vt:lpstr>Types of software component</vt:lpstr>
      <vt:lpstr>Process activities</vt:lpstr>
      <vt:lpstr>Software specification</vt:lpstr>
      <vt:lpstr>The requirements engineering process </vt:lpstr>
      <vt:lpstr>Software design and implementation</vt:lpstr>
      <vt:lpstr>A general model of the design process  </vt:lpstr>
      <vt:lpstr>Design activities</vt:lpstr>
      <vt:lpstr>Software validation</vt:lpstr>
      <vt:lpstr>Stages of testing </vt:lpstr>
      <vt:lpstr>Testing stages</vt:lpstr>
      <vt:lpstr>Testing phases in a plan-driven software process </vt:lpstr>
      <vt:lpstr>Software evolution</vt:lpstr>
      <vt:lpstr>System evolution </vt:lpstr>
      <vt:lpstr>Key points</vt:lpstr>
      <vt:lpstr>Key points</vt:lpstr>
      <vt:lpstr>Chapter 2 – Software Processes</vt:lpstr>
      <vt:lpstr>Coping with change</vt:lpstr>
      <vt:lpstr>Reducing the costs of rework</vt:lpstr>
      <vt:lpstr>Software prototyping</vt:lpstr>
      <vt:lpstr>Benefits of prototyping</vt:lpstr>
      <vt:lpstr>The process of prototype development </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Boehm’s spiral model</vt:lpstr>
      <vt:lpstr>Boehm’s spiral model of the software process </vt:lpstr>
      <vt:lpstr>Spiral model sectors</vt:lpstr>
      <vt:lpstr>Spiral model usage</vt:lpstr>
      <vt:lpstr>The Rational Unified Process</vt:lpstr>
      <vt:lpstr>Phases in the Rational Unified Process </vt:lpstr>
      <vt:lpstr>RUP phases</vt:lpstr>
      <vt:lpstr>RUP iteration</vt:lpstr>
      <vt:lpstr>Static workflows in the Rational Unified Process</vt:lpstr>
      <vt:lpstr>Static workflows in the Rational Unified Process</vt:lpstr>
      <vt:lpstr>RUP good practice</vt:lpstr>
      <vt:lpstr>RUP good practice</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Dr. Amjad Farooq</cp:lastModifiedBy>
  <cp:revision>17</cp:revision>
  <dcterms:created xsi:type="dcterms:W3CDTF">2010-01-06T19:57:16Z</dcterms:created>
  <dcterms:modified xsi:type="dcterms:W3CDTF">2018-09-06T04:08:09Z</dcterms:modified>
</cp:coreProperties>
</file>