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1370" r:id="rId2"/>
    <p:sldId id="256" r:id="rId3"/>
    <p:sldId id="257" r:id="rId4"/>
    <p:sldId id="258" r:id="rId5"/>
    <p:sldId id="264" r:id="rId6"/>
    <p:sldId id="265" r:id="rId7"/>
    <p:sldId id="266" r:id="rId8"/>
    <p:sldId id="259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6" r:id="rId19"/>
    <p:sldId id="279" r:id="rId20"/>
    <p:sldId id="280" r:id="rId21"/>
    <p:sldId id="281" r:id="rId22"/>
    <p:sldId id="268" r:id="rId23"/>
    <p:sldId id="269" r:id="rId24"/>
    <p:sldId id="282" r:id="rId25"/>
    <p:sldId id="260" r:id="rId26"/>
    <p:sldId id="261" r:id="rId27"/>
    <p:sldId id="262" r:id="rId28"/>
    <p:sldId id="263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C3597-5799-477E-85FD-87A03A13127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4F209-0814-4F54-A7B2-C4E65A3A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lecture  of CS-Leadership Strategies Course that is requirement of Computer Science Degree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2D220-9688-473C-BF35-629F63FA6E9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31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9175988-E379-4F4B-BE86-4F8DAC2B2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1862FB-A62F-854F-A073-B7771F526CFB}" type="datetimeFigureOut">
              <a:rPr lang="en-US" smtClean="0"/>
              <a:pPr/>
              <a:t>4/25/2020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89" y="747711"/>
            <a:ext cx="1939290" cy="1950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8372" y="5891978"/>
            <a:ext cx="835572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/>
              <a:t>University of Engineering and Technology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210" y="3389587"/>
            <a:ext cx="8213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 STRATEGIES 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Department of Computer Science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Instructor Name: Ms. Maryam Farooq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EED08FF-8FAC-4049-A0E2-CFDB739F1D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0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4"/>
    </mc:Choice>
    <mc:Fallback xmlns="">
      <p:transition spd="slow" advTm="9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Leading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Acting as a positive role model</a:t>
            </a:r>
          </a:p>
          <a:p>
            <a:endParaRPr lang="en-US" i="1" dirty="0"/>
          </a:p>
          <a:p>
            <a:r>
              <a:rPr lang="en-US" i="1" dirty="0"/>
              <a:t>“Do as I say AND as I do”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Actions and words confirm, support, and clarify each other</a:t>
            </a:r>
          </a:p>
          <a:p>
            <a:endParaRPr lang="en-US" dirty="0"/>
          </a:p>
          <a:p>
            <a:r>
              <a:rPr lang="en-US" dirty="0"/>
              <a:t>Group members are more apt to follow leaders they respect</a:t>
            </a:r>
          </a:p>
        </p:txBody>
      </p:sp>
    </p:spTree>
    <p:extLst>
      <p:ext uri="{BB962C8B-B14F-4D97-AF65-F5344CB8AC3E}">
        <p14:creationId xmlns:p14="http://schemas.microsoft.com/office/powerpoint/2010/main" val="352455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Rational Persuasion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logical arguments or factual evidence to influence others and convince them a proposal or request is workable and likely to achieve a goal</a:t>
            </a:r>
          </a:p>
          <a:p>
            <a:endParaRPr lang="en-US" dirty="0"/>
          </a:p>
          <a:p>
            <a:r>
              <a:rPr lang="en-US" dirty="0"/>
              <a:t>Does require assertiveness and research to make this an effective tactic</a:t>
            </a:r>
          </a:p>
          <a:p>
            <a:endParaRPr lang="en-US" dirty="0"/>
          </a:p>
          <a:p>
            <a:r>
              <a:rPr lang="en-US" dirty="0"/>
              <a:t>Your level of credibility in the eyes of the group member can be a moderating factor here</a:t>
            </a:r>
          </a:p>
        </p:txBody>
      </p:sp>
    </p:spTree>
    <p:extLst>
      <p:ext uri="{BB962C8B-B14F-4D97-AF65-F5344CB8AC3E}">
        <p14:creationId xmlns:p14="http://schemas.microsoft.com/office/powerpoint/2010/main" val="35605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Apprising the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Explaining what is in it for the group member if they honor the leader’s request.</a:t>
            </a:r>
          </a:p>
          <a:p>
            <a:endParaRPr lang="en-US" dirty="0"/>
          </a:p>
          <a:p>
            <a:r>
              <a:rPr lang="en-US" dirty="0"/>
              <a:t>Apprising means the leader explains how carrying out their request or supporting a proposal will benefit the group member personally, including advancing the group member’s career.</a:t>
            </a:r>
          </a:p>
        </p:txBody>
      </p:sp>
    </p:spTree>
    <p:extLst>
      <p:ext uri="{BB962C8B-B14F-4D97-AF65-F5344CB8AC3E}">
        <p14:creationId xmlns:p14="http://schemas.microsoft.com/office/powerpoint/2010/main" val="194231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a Personal Appeal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leader asks the group member to implement a request or support a proposal out of friendship.  </a:t>
            </a:r>
          </a:p>
          <a:p>
            <a:endParaRPr lang="en-US" dirty="0"/>
          </a:p>
          <a:p>
            <a:r>
              <a:rPr lang="en-US" dirty="0"/>
              <a:t>Asking for a favor before explaining what the favor is.</a:t>
            </a:r>
          </a:p>
          <a:p>
            <a:endParaRPr lang="en-US" dirty="0"/>
          </a:p>
          <a:p>
            <a:r>
              <a:rPr lang="en-US" dirty="0"/>
              <a:t>Appealing to friendship when asking someone to do something for you – playing the friendship card.</a:t>
            </a:r>
          </a:p>
        </p:txBody>
      </p:sp>
    </p:spTree>
    <p:extLst>
      <p:ext uri="{BB962C8B-B14F-4D97-AF65-F5344CB8AC3E}">
        <p14:creationId xmlns:p14="http://schemas.microsoft.com/office/powerpoint/2010/main" val="56748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Developing a Reputation as a Subject Matter Expert (SME)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Really is a subset of Rational Persuasion</a:t>
            </a:r>
          </a:p>
          <a:p>
            <a:endParaRPr lang="en-US" dirty="0"/>
          </a:p>
          <a:p>
            <a:r>
              <a:rPr lang="en-US" dirty="0"/>
              <a:t>Having expert knowledge – especially on a topic of importance to the organization</a:t>
            </a:r>
          </a:p>
          <a:p>
            <a:endParaRPr lang="en-US" dirty="0"/>
          </a:p>
          <a:p>
            <a:r>
              <a:rPr lang="en-US" dirty="0"/>
              <a:t>Good example – Steve Jobs at Apple with his vision and extraordinary self-confidence or leaders of Internet and social media companies such as Google or Foursquare.</a:t>
            </a:r>
          </a:p>
        </p:txBody>
      </p:sp>
    </p:spTree>
    <p:extLst>
      <p:ext uri="{BB962C8B-B14F-4D97-AF65-F5344CB8AC3E}">
        <p14:creationId xmlns:p14="http://schemas.microsoft.com/office/powerpoint/2010/main" val="253996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Exchanging Favors &amp; Bargaining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Striking a bargain through an exchange</a:t>
            </a:r>
          </a:p>
          <a:p>
            <a:endParaRPr lang="en-US" dirty="0"/>
          </a:p>
          <a:p>
            <a:r>
              <a:rPr lang="en-US" dirty="0"/>
              <a:t>Sharing benefits</a:t>
            </a:r>
          </a:p>
          <a:p>
            <a:endParaRPr lang="en-US" dirty="0"/>
          </a:p>
          <a:p>
            <a:r>
              <a:rPr lang="en-US" dirty="0"/>
              <a:t>Typically means the leader gives something and the group member they are attempting to influence must also reciprocate – and could very well be they reciprocate with the very action you are attempting to influence them to complete.</a:t>
            </a:r>
          </a:p>
        </p:txBody>
      </p:sp>
    </p:spTree>
    <p:extLst>
      <p:ext uri="{BB962C8B-B14F-4D97-AF65-F5344CB8AC3E}">
        <p14:creationId xmlns:p14="http://schemas.microsoft.com/office/powerpoint/2010/main" val="217288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Legitimating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Influencing through complying with regulations</a:t>
            </a:r>
          </a:p>
          <a:p>
            <a:endParaRPr lang="en-US" dirty="0"/>
          </a:p>
          <a:p>
            <a:r>
              <a:rPr lang="en-US" dirty="0"/>
              <a:t>“Upper management has asked…”</a:t>
            </a:r>
          </a:p>
          <a:p>
            <a:endParaRPr lang="en-US" dirty="0"/>
          </a:p>
          <a:p>
            <a:r>
              <a:rPr lang="en-US" dirty="0"/>
              <a:t>Leader should be able to provide evidence of prior procedures – show consistency with organizational policies – show consistency with the duties of the individuals involved – and indicate the request was endorsed by upper management</a:t>
            </a:r>
          </a:p>
        </p:txBody>
      </p:sp>
    </p:spTree>
    <p:extLst>
      <p:ext uri="{BB962C8B-B14F-4D97-AF65-F5344CB8AC3E}">
        <p14:creationId xmlns:p14="http://schemas.microsoft.com/office/powerpoint/2010/main" val="256525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Making an Inspirational Appeal, Being Charming, &amp; Emotional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Leader is supposed to inspire others…</a:t>
            </a:r>
          </a:p>
          <a:p>
            <a:endParaRPr lang="en-US" dirty="0"/>
          </a:p>
          <a:p>
            <a:r>
              <a:rPr lang="en-US" dirty="0"/>
              <a:t>Involves displaying emotions and appealing to group members’ emotions</a:t>
            </a:r>
          </a:p>
          <a:p>
            <a:endParaRPr lang="en-US" dirty="0"/>
          </a:p>
          <a:p>
            <a:r>
              <a:rPr lang="en-US" dirty="0"/>
              <a:t>Possessing personal magnetism (charisma) in the eyes of the group members makes this easier</a:t>
            </a:r>
          </a:p>
          <a:p>
            <a:endParaRPr lang="en-US" dirty="0"/>
          </a:p>
          <a:p>
            <a:r>
              <a:rPr lang="en-US" dirty="0"/>
              <a:t>For this to be effective, the leader must understand the values and motives of the group members – and work with more than bottom-line numbers to try to influence them…</a:t>
            </a:r>
          </a:p>
        </p:txBody>
      </p:sp>
    </p:spTree>
    <p:extLst>
      <p:ext uri="{BB962C8B-B14F-4D97-AF65-F5344CB8AC3E}">
        <p14:creationId xmlns:p14="http://schemas.microsoft.com/office/powerpoint/2010/main" val="127253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Consultation with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the leader asks the group member to participate in planning an activity</a:t>
            </a:r>
          </a:p>
          <a:p>
            <a:endParaRPr lang="en-US" dirty="0"/>
          </a:p>
          <a:p>
            <a:r>
              <a:rPr lang="en-US" dirty="0"/>
              <a:t>This is also a leadership style – participative</a:t>
            </a:r>
          </a:p>
          <a:p>
            <a:endParaRPr lang="en-US" dirty="0"/>
          </a:p>
          <a:p>
            <a:r>
              <a:rPr lang="en-US" dirty="0"/>
              <a:t>The influence comes from the asking of group members for their input and then in returning finding they are more apt to buy-in to what they are being asked to do.</a:t>
            </a:r>
          </a:p>
        </p:txBody>
      </p:sp>
    </p:spTree>
    <p:extLst>
      <p:ext uri="{BB962C8B-B14F-4D97-AF65-F5344CB8AC3E}">
        <p14:creationId xmlns:p14="http://schemas.microsoft.com/office/powerpoint/2010/main" val="289426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Forming Coalitions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leaders seek the aid or support of others to influence group members</a:t>
            </a:r>
          </a:p>
          <a:p>
            <a:endParaRPr lang="en-US" dirty="0"/>
          </a:p>
          <a:p>
            <a:r>
              <a:rPr lang="en-US" dirty="0"/>
              <a:t>Are forming alliances with others to create the necessary clout</a:t>
            </a:r>
          </a:p>
          <a:p>
            <a:pPr lvl="1"/>
            <a:r>
              <a:rPr lang="en-US" i="1" dirty="0"/>
              <a:t>“there is power in numbers”</a:t>
            </a:r>
            <a:endParaRPr lang="en-US" dirty="0"/>
          </a:p>
          <a:p>
            <a:pPr lvl="1"/>
            <a:endParaRPr lang="en-US" i="1" dirty="0"/>
          </a:p>
          <a:p>
            <a:r>
              <a:rPr lang="en-US" dirty="0"/>
              <a:t>One caveat – the more power the leader has with his/her group members, the less they need to form alliances</a:t>
            </a:r>
          </a:p>
          <a:p>
            <a:pPr lvl="1"/>
            <a:r>
              <a:rPr lang="en-US" i="1" dirty="0"/>
              <a:t>“collaborative influence”</a:t>
            </a:r>
          </a:p>
        </p:txBody>
      </p:sp>
    </p:spTree>
    <p:extLst>
      <p:ext uri="{BB962C8B-B14F-4D97-AF65-F5344CB8AC3E}">
        <p14:creationId xmlns:p14="http://schemas.microsoft.com/office/powerpoint/2010/main" val="44547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0564"/>
            <a:ext cx="7543800" cy="2593975"/>
          </a:xfrm>
        </p:spPr>
        <p:txBody>
          <a:bodyPr/>
          <a:lstStyle/>
          <a:p>
            <a:r>
              <a:rPr lang="en-US" b="1" dirty="0"/>
              <a:t>Chapter</a:t>
            </a:r>
            <a:r>
              <a:rPr lang="en-US" dirty="0"/>
              <a:t> </a:t>
            </a:r>
            <a:r>
              <a:rPr lang="en-US" b="1" dirty="0"/>
              <a:t>Eight</a:t>
            </a:r>
            <a:br>
              <a:rPr lang="en-US" dirty="0"/>
            </a:br>
            <a:r>
              <a:rPr lang="en-US" dirty="0"/>
              <a:t>Influence Tactics </a:t>
            </a:r>
            <a:br>
              <a:rPr lang="en-US" dirty="0"/>
            </a:br>
            <a:r>
              <a:rPr lang="en-US" dirty="0"/>
              <a:t>of Leaders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r>
              <a:rPr lang="en-US" dirty="0"/>
              <a:t>Andrew J. DuBrin,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85328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Being a Team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Pitching in to help</a:t>
            </a:r>
          </a:p>
          <a:p>
            <a:endParaRPr lang="en-US" dirty="0"/>
          </a:p>
          <a:p>
            <a:r>
              <a:rPr lang="en-US" dirty="0"/>
              <a:t>Herb Kelleher at Southwest Airlines is an outstanding example</a:t>
            </a:r>
          </a:p>
          <a:p>
            <a:pPr lvl="1"/>
            <a:r>
              <a:rPr lang="en-US" dirty="0"/>
              <a:t>Loaded baggage; Cleaned cabins; Served drinks/pretzels</a:t>
            </a:r>
          </a:p>
          <a:p>
            <a:endParaRPr lang="en-US" dirty="0"/>
          </a:p>
          <a:p>
            <a:r>
              <a:rPr lang="en-US" dirty="0"/>
              <a:t>Not asking anyone to do something you aren’t also willing to do yourself.</a:t>
            </a:r>
          </a:p>
        </p:txBody>
      </p:sp>
    </p:spTree>
    <p:extLst>
      <p:ext uri="{BB962C8B-B14F-4D97-AF65-F5344CB8AC3E}">
        <p14:creationId xmlns:p14="http://schemas.microsoft.com/office/powerpoint/2010/main" val="364982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Practicing Hands-On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Getting directly involved in the details and processes of operations</a:t>
            </a:r>
          </a:p>
          <a:p>
            <a:endParaRPr lang="en-US" dirty="0"/>
          </a:p>
          <a:p>
            <a:r>
              <a:rPr lang="en-US" dirty="0"/>
              <a:t>The leader has the expertise – is task-oriented – and leads by example</a:t>
            </a:r>
          </a:p>
          <a:p>
            <a:endParaRPr lang="en-US" dirty="0"/>
          </a:p>
          <a:p>
            <a:r>
              <a:rPr lang="en-US" dirty="0"/>
              <a:t>However, if the leader does this to excess, what you are really doing is called “micromanaging”</a:t>
            </a:r>
          </a:p>
        </p:txBody>
      </p:sp>
    </p:spTree>
    <p:extLst>
      <p:ext uri="{BB962C8B-B14F-4D97-AF65-F5344CB8AC3E}">
        <p14:creationId xmlns:p14="http://schemas.microsoft.com/office/powerpoint/2010/main" val="111662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Essentially Neutral Influence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implemented with good intentions, these tend to be positive - If implemented with bad intentions, these tend to be negative.</a:t>
            </a:r>
          </a:p>
          <a:p>
            <a:pPr lvl="1"/>
            <a:r>
              <a:rPr lang="en-US" b="1" dirty="0"/>
              <a:t>Ingratiation</a:t>
            </a:r>
          </a:p>
          <a:p>
            <a:pPr lvl="2"/>
            <a:r>
              <a:rPr lang="en-US" dirty="0"/>
              <a:t>Acting like you like someone, even when you do not</a:t>
            </a:r>
          </a:p>
          <a:p>
            <a:pPr lvl="2"/>
            <a:r>
              <a:rPr lang="en-US" dirty="0"/>
              <a:t>Being all flowery and loving only to make someone feel important</a:t>
            </a:r>
          </a:p>
          <a:p>
            <a:pPr lvl="1"/>
            <a:r>
              <a:rPr lang="en-US" b="1" dirty="0"/>
              <a:t>Joking and Kidding</a:t>
            </a:r>
          </a:p>
          <a:p>
            <a:pPr lvl="2"/>
            <a:r>
              <a:rPr lang="en-US" dirty="0"/>
              <a:t>Attempting to “soften the blow” – “laughing off the bad news”</a:t>
            </a:r>
          </a:p>
          <a:p>
            <a:pPr lvl="1"/>
            <a:r>
              <a:rPr lang="en-US" b="1" dirty="0"/>
              <a:t>Upward Appeal</a:t>
            </a:r>
          </a:p>
          <a:p>
            <a:pPr lvl="2"/>
            <a:r>
              <a:rPr lang="en-US" dirty="0"/>
              <a:t>Getting someone from above to do the influencing</a:t>
            </a:r>
          </a:p>
          <a:p>
            <a:pPr lvl="2"/>
            <a:r>
              <a:rPr lang="en-US" dirty="0"/>
              <a:t>Also known as bullying and ingratiating</a:t>
            </a:r>
          </a:p>
          <a:p>
            <a:pPr lvl="1"/>
            <a:r>
              <a:rPr lang="en-US" b="1" dirty="0"/>
              <a:t>Co-Opting Antagonists</a:t>
            </a:r>
          </a:p>
          <a:p>
            <a:pPr lvl="2"/>
            <a:r>
              <a:rPr lang="en-US" dirty="0"/>
              <a:t>Winning over opponents by making them part of the team or giving them a stake in the system</a:t>
            </a:r>
          </a:p>
        </p:txBody>
      </p:sp>
    </p:spTree>
    <p:extLst>
      <p:ext uri="{BB962C8B-B14F-4D97-AF65-F5344CB8AC3E}">
        <p14:creationId xmlns:p14="http://schemas.microsoft.com/office/powerpoint/2010/main" val="4967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Essentially Dishonest &amp; Unethical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Deliberate Machiavellianism</a:t>
            </a:r>
          </a:p>
          <a:p>
            <a:pPr lvl="1"/>
            <a:r>
              <a:rPr lang="en-US" dirty="0"/>
              <a:t>Being ruthlessly manipulative</a:t>
            </a:r>
          </a:p>
          <a:p>
            <a:endParaRPr lang="en-US" b="1" dirty="0"/>
          </a:p>
          <a:p>
            <a:r>
              <a:rPr lang="en-US" b="1" dirty="0"/>
              <a:t>Gentle Manipulation of People and Situations</a:t>
            </a:r>
            <a:endParaRPr lang="en-US" dirty="0"/>
          </a:p>
          <a:p>
            <a:pPr lvl="1"/>
            <a:r>
              <a:rPr lang="en-US" dirty="0"/>
              <a:t>Faking behaviors</a:t>
            </a:r>
          </a:p>
          <a:p>
            <a:pPr lvl="1"/>
            <a:r>
              <a:rPr lang="en-US" dirty="0"/>
              <a:t>Lying to gain compliance – “I might”</a:t>
            </a:r>
          </a:p>
          <a:p>
            <a:pPr lvl="1"/>
            <a:r>
              <a:rPr lang="en-US" dirty="0"/>
              <a:t>Peer pressure – “Are you on board with the team?”</a:t>
            </a:r>
          </a:p>
          <a:p>
            <a:endParaRPr lang="en-US" b="1" dirty="0"/>
          </a:p>
          <a:p>
            <a:r>
              <a:rPr lang="en-US" b="1" dirty="0"/>
              <a:t>Undue Pressure</a:t>
            </a:r>
          </a:p>
          <a:p>
            <a:pPr lvl="1"/>
            <a:r>
              <a:rPr lang="en-US" dirty="0"/>
              <a:t>Rewards and recognition really are bribes in disguise</a:t>
            </a:r>
          </a:p>
        </p:txBody>
      </p:sp>
    </p:spTree>
    <p:extLst>
      <p:ext uri="{BB962C8B-B14F-4D97-AF65-F5344CB8AC3E}">
        <p14:creationId xmlns:p14="http://schemas.microsoft.com/office/powerpoint/2010/main" val="133079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Essentially Dishonest &amp; Unethical Influence Tactics</a:t>
            </a:r>
          </a:p>
        </p:txBody>
      </p:sp>
      <p:pic>
        <p:nvPicPr>
          <p:cNvPr id="4" name="Content Placeholder 3" descr="Figure 8.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77413"/>
            <a:ext cx="7620000" cy="3646174"/>
          </a:xfrm>
        </p:spPr>
      </p:pic>
    </p:spTree>
    <p:extLst>
      <p:ext uri="{BB962C8B-B14F-4D97-AF65-F5344CB8AC3E}">
        <p14:creationId xmlns:p14="http://schemas.microsoft.com/office/powerpoint/2010/main" val="3355293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Leadership Influence for Organizational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Top-level leaders exert many of their influence attempts in the direction of bringing about changes throughout the entire organization, often by attempting to overhaul the organizational culture.</a:t>
            </a:r>
          </a:p>
          <a:p>
            <a:endParaRPr lang="en-US" dirty="0"/>
          </a:p>
          <a:p>
            <a:r>
              <a:rPr lang="en-US" dirty="0"/>
              <a:t>Potential Influence Actions:</a:t>
            </a:r>
          </a:p>
          <a:p>
            <a:pPr lvl="1"/>
            <a:r>
              <a:rPr lang="en-US" dirty="0"/>
              <a:t>Serve as a role model for the desired attitudes and behaviors.</a:t>
            </a:r>
          </a:p>
          <a:p>
            <a:pPr lvl="1"/>
            <a:r>
              <a:rPr lang="en-US" dirty="0"/>
              <a:t>Impose a new approach through executive edict.</a:t>
            </a:r>
          </a:p>
          <a:p>
            <a:pPr lvl="1"/>
            <a:r>
              <a:rPr lang="en-US" dirty="0"/>
              <a:t>Establish a reward system that reinforces the culture.</a:t>
            </a:r>
          </a:p>
          <a:p>
            <a:pPr lvl="1"/>
            <a:r>
              <a:rPr lang="en-US" dirty="0"/>
              <a:t>Select candidates for positions at all levels whose values mesh with the values of the desired culture.</a:t>
            </a:r>
          </a:p>
          <a:p>
            <a:pPr lvl="1"/>
            <a:r>
              <a:rPr lang="en-US" dirty="0"/>
              <a:t>Sponsor new training and development programs that support the desired culture.</a:t>
            </a:r>
          </a:p>
        </p:txBody>
      </p:sp>
    </p:spTree>
    <p:extLst>
      <p:ext uri="{BB962C8B-B14F-4D97-AF65-F5344CB8AC3E}">
        <p14:creationId xmlns:p14="http://schemas.microsoft.com/office/powerpoint/2010/main" val="94790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Relative Effectiveness &amp; Sequencing of Influence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 tactics must be understood in relation to one another.</a:t>
            </a:r>
          </a:p>
          <a:p>
            <a:r>
              <a:rPr lang="en-US" b="1" dirty="0"/>
              <a:t>Relative Effectiveness of Influence Tactics</a:t>
            </a:r>
          </a:p>
          <a:p>
            <a:pPr lvl="1"/>
            <a:r>
              <a:rPr lang="en-US" dirty="0"/>
              <a:t>Studies show the most effective tactics are rational persuasion, inspirational appeal, and consultation</a:t>
            </a:r>
          </a:p>
          <a:p>
            <a:pPr lvl="1"/>
            <a:r>
              <a:rPr lang="en-US" dirty="0"/>
              <a:t>Least effective are pressure, coalition, and appealing to a legitimate authority</a:t>
            </a:r>
          </a:p>
          <a:p>
            <a:r>
              <a:rPr lang="en-US" b="1" dirty="0"/>
              <a:t>Sequencing of Influence Tactics</a:t>
            </a:r>
            <a:endParaRPr lang="en-US" dirty="0"/>
          </a:p>
          <a:p>
            <a:pPr lvl="1"/>
            <a:r>
              <a:rPr lang="en-US" dirty="0"/>
              <a:t>In general, begin with the most positive, or least abrasive, tactic.</a:t>
            </a:r>
          </a:p>
          <a:p>
            <a:pPr lvl="1"/>
            <a:r>
              <a:rPr lang="en-US" dirty="0"/>
              <a:t>Proceed to stronger tactics to gain advantage being sought.</a:t>
            </a:r>
          </a:p>
          <a:p>
            <a:pPr lvl="1"/>
            <a:r>
              <a:rPr lang="en-US" dirty="0"/>
              <a:t>Also, begin with the low-cost, low-risk tactics.</a:t>
            </a:r>
          </a:p>
        </p:txBody>
      </p:sp>
    </p:spTree>
    <p:extLst>
      <p:ext uri="{BB962C8B-B14F-4D97-AF65-F5344CB8AC3E}">
        <p14:creationId xmlns:p14="http://schemas.microsoft.com/office/powerpoint/2010/main" val="28616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Implicit Leadership Theories </a:t>
            </a:r>
            <a:br>
              <a:rPr lang="en-US" b="1" dirty="0"/>
            </a:br>
            <a:r>
              <a:rPr lang="en-US" b="1" dirty="0"/>
              <a:t>&amp; Leadership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are more likely to be influenced by leaders who match their expectations of what a leader should be.</a:t>
            </a:r>
          </a:p>
          <a:p>
            <a:endParaRPr lang="en-US" i="1" dirty="0"/>
          </a:p>
          <a:p>
            <a:r>
              <a:rPr lang="en-US" b="1" i="1" dirty="0"/>
              <a:t>Implicit leadership theories </a:t>
            </a:r>
            <a:r>
              <a:rPr lang="en-US" dirty="0"/>
              <a:t>are personal assumptions about the traits and abilities that characterize an ideal organizational leader.  As we enter the workplace, these assumptions are activated as group members interact with leaders.</a:t>
            </a:r>
          </a:p>
          <a:p>
            <a:pPr lvl="1"/>
            <a:r>
              <a:rPr lang="en-US" b="1" i="1" dirty="0"/>
              <a:t>Prototypes</a:t>
            </a:r>
            <a:r>
              <a:rPr lang="en-US" dirty="0"/>
              <a:t> are positive characterizations of a leader.</a:t>
            </a:r>
          </a:p>
          <a:p>
            <a:pPr lvl="1"/>
            <a:r>
              <a:rPr lang="en-US" b="1" i="1" dirty="0"/>
              <a:t>Antiprototypes</a:t>
            </a:r>
            <a:r>
              <a:rPr lang="en-US" dirty="0"/>
              <a:t> are traits and abilities group members do not want to see in a leader.</a:t>
            </a:r>
          </a:p>
          <a:p>
            <a:r>
              <a:rPr lang="en-US" dirty="0"/>
              <a:t>Implication is a leader who fits group members’ prototypes are more likely to influence them than a leader who fits their antiprototypes.</a:t>
            </a:r>
          </a:p>
        </p:txBody>
      </p:sp>
    </p:spTree>
    <p:extLst>
      <p:ext uri="{BB962C8B-B14F-4D97-AF65-F5344CB8AC3E}">
        <p14:creationId xmlns:p14="http://schemas.microsoft.com/office/powerpoint/2010/main" val="688750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Implicit Leadership Theory Dimensions</a:t>
            </a:r>
          </a:p>
        </p:txBody>
      </p:sp>
      <p:pic>
        <p:nvPicPr>
          <p:cNvPr id="4" name="Content Placeholder 3" descr="Figure 8.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84244"/>
            <a:ext cx="7620000" cy="2432511"/>
          </a:xfrm>
        </p:spPr>
      </p:pic>
    </p:spTree>
    <p:extLst>
      <p:ext uri="{BB962C8B-B14F-4D97-AF65-F5344CB8AC3E}">
        <p14:creationId xmlns:p14="http://schemas.microsoft.com/office/powerpoint/2010/main" val="329621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Influence is the ability to affect the behaviors of others in a particular direction.</a:t>
            </a:r>
          </a:p>
          <a:p>
            <a:r>
              <a:rPr lang="en-US" dirty="0"/>
              <a:t>Power is the potential or capacity to influence.</a:t>
            </a:r>
          </a:p>
          <a:p>
            <a:r>
              <a:rPr lang="en-US" dirty="0"/>
              <a:t>A leader’s influence outcomes of commitment, compliance, or resistance are a function of the influence tactics used.</a:t>
            </a:r>
          </a:p>
          <a:p>
            <a:r>
              <a:rPr lang="en-US" dirty="0"/>
              <a:t>Some influence tactics are ethical; some are neutral; some are unethical.</a:t>
            </a:r>
          </a:p>
          <a:p>
            <a:r>
              <a:rPr lang="en-US" dirty="0"/>
              <a:t>The most effective influence tactics are rational persuasion, inspirational appeal, and consultation.</a:t>
            </a:r>
          </a:p>
          <a:p>
            <a:r>
              <a:rPr lang="en-US" dirty="0"/>
              <a:t>The least effective influence tactics are pressure, coalition, and appealing to legitimate authority.</a:t>
            </a:r>
          </a:p>
          <a:p>
            <a:r>
              <a:rPr lang="en-US" dirty="0"/>
              <a:t>The sequencing and direction of influence tactics is important.</a:t>
            </a:r>
          </a:p>
          <a:p>
            <a:r>
              <a:rPr lang="en-US" dirty="0"/>
              <a:t>Implicit leadership theories are personal assumptions about the traits and abilities which characterize an ideal organizational leader.</a:t>
            </a:r>
          </a:p>
        </p:txBody>
      </p:sp>
    </p:spTree>
    <p:extLst>
      <p:ext uri="{BB962C8B-B14F-4D97-AF65-F5344CB8AC3E}">
        <p14:creationId xmlns:p14="http://schemas.microsoft.com/office/powerpoint/2010/main" val="10686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Describe the relationship between power and influence.</a:t>
            </a:r>
          </a:p>
          <a:p>
            <a:r>
              <a:rPr lang="en-US" sz="2400" dirty="0"/>
              <a:t>Identify a set of honest and ethical influence tactics.</a:t>
            </a:r>
          </a:p>
          <a:p>
            <a:r>
              <a:rPr lang="en-US" sz="2400" dirty="0"/>
              <a:t>Identify a set of influence tactics relatively neutral with respect to ethics and honesty.</a:t>
            </a:r>
          </a:p>
          <a:p>
            <a:r>
              <a:rPr lang="en-US" sz="2400" dirty="0"/>
              <a:t>Identify a set of dishonest and unethical influence tactics.</a:t>
            </a:r>
          </a:p>
          <a:p>
            <a:r>
              <a:rPr lang="en-US" sz="2400" dirty="0"/>
              <a:t>Summarize some empirical research about the effectiveness and sequencing of influence tactics.</a:t>
            </a:r>
          </a:p>
          <a:p>
            <a:r>
              <a:rPr lang="en-US" sz="2400" dirty="0"/>
              <a:t>Describe how implicit leadership theories are related to a leader’s ability to influence group members.</a:t>
            </a:r>
          </a:p>
        </p:txBody>
      </p:sp>
    </p:spTree>
    <p:extLst>
      <p:ext uri="{BB962C8B-B14F-4D97-AF65-F5344CB8AC3E}">
        <p14:creationId xmlns:p14="http://schemas.microsoft.com/office/powerpoint/2010/main" val="144579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Role of </a:t>
            </a:r>
            <a:br>
              <a:rPr lang="en-US" b="1" dirty="0"/>
            </a:br>
            <a:r>
              <a:rPr lang="en-US" b="1" dirty="0"/>
              <a:t>Influence and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Leadership is an influencing process.</a:t>
            </a:r>
          </a:p>
          <a:p>
            <a:endParaRPr lang="en-US" sz="2800" b="1" dirty="0"/>
          </a:p>
          <a:p>
            <a:r>
              <a:rPr lang="en-US" sz="2800" b="1" dirty="0"/>
              <a:t>Influence</a:t>
            </a:r>
            <a:r>
              <a:rPr lang="en-US" sz="2800" dirty="0"/>
              <a:t> is the ability to affect the behavior of others in a particular direction.</a:t>
            </a:r>
          </a:p>
          <a:p>
            <a:endParaRPr lang="en-US" sz="2800" dirty="0"/>
          </a:p>
          <a:p>
            <a:r>
              <a:rPr lang="en-US" sz="2800" b="1" dirty="0"/>
              <a:t>Power</a:t>
            </a:r>
            <a:r>
              <a:rPr lang="en-US" sz="2800" dirty="0"/>
              <a:t> is the potential or capacity to influence.</a:t>
            </a:r>
          </a:p>
          <a:p>
            <a:endParaRPr lang="en-US" sz="2800" dirty="0"/>
          </a:p>
          <a:p>
            <a:r>
              <a:rPr lang="en-US" sz="2800" dirty="0"/>
              <a:t>A leader must acquire power to influence others.</a:t>
            </a:r>
          </a:p>
        </p:txBody>
      </p:sp>
    </p:spTree>
    <p:extLst>
      <p:ext uri="{BB962C8B-B14F-4D97-AF65-F5344CB8AC3E}">
        <p14:creationId xmlns:p14="http://schemas.microsoft.com/office/powerpoint/2010/main" val="238851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of Power &amp;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end result of a leader’s influence are a function of the tactics he/she uses:</a:t>
            </a:r>
          </a:p>
          <a:p>
            <a:pPr lvl="1"/>
            <a:r>
              <a:rPr lang="en-US" sz="2400" b="1" dirty="0"/>
              <a:t>Commitment</a:t>
            </a:r>
          </a:p>
          <a:p>
            <a:pPr lvl="1"/>
            <a:r>
              <a:rPr lang="en-US" sz="2400" b="1" dirty="0"/>
              <a:t>Compliance</a:t>
            </a:r>
          </a:p>
          <a:p>
            <a:pPr lvl="1"/>
            <a:r>
              <a:rPr lang="en-US" sz="2400" b="1" dirty="0"/>
              <a:t>Resistance</a:t>
            </a:r>
          </a:p>
          <a:p>
            <a:pPr lvl="1"/>
            <a:endParaRPr lang="en-US" sz="2400" dirty="0"/>
          </a:p>
          <a:p>
            <a:r>
              <a:rPr lang="en-US" sz="2400" dirty="0"/>
              <a:t>These influence tactics are in turn moderated, or affected by:</a:t>
            </a:r>
          </a:p>
          <a:p>
            <a:pPr lvl="1"/>
            <a:r>
              <a:rPr lang="en-US" sz="2400" b="1" dirty="0"/>
              <a:t>The leader’s traits</a:t>
            </a:r>
          </a:p>
          <a:p>
            <a:pPr lvl="1"/>
            <a:r>
              <a:rPr lang="en-US" sz="2400" b="1" dirty="0"/>
              <a:t>The leader’s behaviors</a:t>
            </a:r>
          </a:p>
          <a:p>
            <a:pPr lvl="1"/>
            <a:r>
              <a:rPr lang="en-US" sz="2400" b="1" dirty="0"/>
              <a:t>The situation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35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Model of Power &amp; Influence</a:t>
            </a:r>
          </a:p>
        </p:txBody>
      </p:sp>
      <p:pic>
        <p:nvPicPr>
          <p:cNvPr id="4" name="Content Placeholder 3" descr="Figure 8.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3273"/>
            <a:ext cx="7620000" cy="4134453"/>
          </a:xfrm>
        </p:spPr>
      </p:pic>
    </p:spTree>
    <p:extLst>
      <p:ext uri="{BB962C8B-B14F-4D97-AF65-F5344CB8AC3E}">
        <p14:creationId xmlns:p14="http://schemas.microsoft.com/office/powerpoint/2010/main" val="395343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Outcomes </a:t>
            </a:r>
            <a:br>
              <a:rPr lang="en-US" b="1" dirty="0"/>
            </a:br>
            <a:r>
              <a:rPr lang="en-US" b="1" dirty="0"/>
              <a:t>of Influence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Commitment</a:t>
            </a:r>
          </a:p>
          <a:p>
            <a:pPr lvl="1"/>
            <a:r>
              <a:rPr lang="en-US" dirty="0"/>
              <a:t>The leader’s highest goal &amp; the most successful outcome</a:t>
            </a:r>
          </a:p>
          <a:p>
            <a:pPr lvl="1"/>
            <a:r>
              <a:rPr lang="en-US" dirty="0"/>
              <a:t>The target of the influence attempt is enthusiastic about carrying out the request and thus makes a full effort towards doing so.</a:t>
            </a:r>
          </a:p>
          <a:p>
            <a:r>
              <a:rPr lang="en-US" b="1" dirty="0"/>
              <a:t>Compliance</a:t>
            </a:r>
          </a:p>
          <a:p>
            <a:pPr lvl="1"/>
            <a:r>
              <a:rPr lang="en-US" dirty="0"/>
              <a:t>The influence attempt is only partially successful</a:t>
            </a:r>
          </a:p>
          <a:p>
            <a:pPr lvl="2"/>
            <a:r>
              <a:rPr lang="en-US" dirty="0"/>
              <a:t>The target person is apathetic about carrying out the effort and thus only makes a modest effort</a:t>
            </a:r>
          </a:p>
          <a:p>
            <a:r>
              <a:rPr lang="en-US" b="1" dirty="0"/>
              <a:t>Resistance</a:t>
            </a:r>
          </a:p>
          <a:p>
            <a:pPr lvl="1"/>
            <a:r>
              <a:rPr lang="en-US" dirty="0"/>
              <a:t>The influence attempt is unsuccessful</a:t>
            </a:r>
          </a:p>
          <a:p>
            <a:pPr lvl="2"/>
            <a:r>
              <a:rPr lang="en-US" dirty="0"/>
              <a:t>The target is opposed to carrying out the request and thus finds ways to either not comply or to do a poor job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9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 &amp; Explanation</a:t>
            </a:r>
            <a:br>
              <a:rPr lang="en-US" b="1" dirty="0"/>
            </a:br>
            <a:r>
              <a:rPr lang="en-US" b="1" dirty="0"/>
              <a:t>of Influence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Influence tactics </a:t>
            </a:r>
            <a:r>
              <a:rPr lang="en-US" sz="2400" dirty="0"/>
              <a:t>are often viewed from an ethical perspective.</a:t>
            </a:r>
          </a:p>
          <a:p>
            <a:endParaRPr lang="en-US" sz="2400" dirty="0"/>
          </a:p>
          <a:p>
            <a:r>
              <a:rPr lang="en-US" sz="2400" dirty="0"/>
              <a:t>Three categories of influence tactics:</a:t>
            </a:r>
          </a:p>
          <a:p>
            <a:pPr lvl="1"/>
            <a:r>
              <a:rPr lang="en-US" sz="2400" i="1" dirty="0"/>
              <a:t>Those that are essentially honest and ethical</a:t>
            </a:r>
          </a:p>
          <a:p>
            <a:pPr lvl="1"/>
            <a:r>
              <a:rPr lang="en-US" sz="2400" i="1" dirty="0"/>
              <a:t>Those that are essentially neutral with respect to ethics and honesty</a:t>
            </a:r>
          </a:p>
          <a:p>
            <a:pPr lvl="1"/>
            <a:r>
              <a:rPr lang="en-US" sz="2400" i="1" dirty="0"/>
              <a:t>Those that are essentially manipulative and dishonest</a:t>
            </a:r>
          </a:p>
          <a:p>
            <a:pPr lvl="1"/>
            <a:endParaRPr lang="en-US" sz="2400" dirty="0"/>
          </a:p>
          <a:p>
            <a:r>
              <a:rPr lang="en-US" sz="2400" dirty="0"/>
              <a:t>Most influence tactics could easily be placed within any of three categories, depending on how they are used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10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Essentially Ethical &amp; Honest Influence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Leading by Example and Respect</a:t>
            </a:r>
          </a:p>
          <a:p>
            <a:r>
              <a:rPr lang="en-US" dirty="0"/>
              <a:t>Using Rational Persuasion</a:t>
            </a:r>
          </a:p>
          <a:p>
            <a:r>
              <a:rPr lang="en-US" dirty="0"/>
              <a:t>Apprising the Target</a:t>
            </a:r>
          </a:p>
          <a:p>
            <a:r>
              <a:rPr lang="en-US" dirty="0"/>
              <a:t>Making a Personal Appeal</a:t>
            </a:r>
          </a:p>
          <a:p>
            <a:r>
              <a:rPr lang="en-US" dirty="0"/>
              <a:t>Developing a Reputation as a Subject Matter Expert</a:t>
            </a:r>
          </a:p>
          <a:p>
            <a:r>
              <a:rPr lang="en-US" dirty="0"/>
              <a:t>Exchanging Favors and Bargaining</a:t>
            </a:r>
          </a:p>
          <a:p>
            <a:r>
              <a:rPr lang="en-US" dirty="0"/>
              <a:t>Legitimating a Request</a:t>
            </a:r>
          </a:p>
          <a:p>
            <a:r>
              <a:rPr lang="en-US" dirty="0"/>
              <a:t>Making an Inspirational Appeal, Being Charming, and Emotional Display</a:t>
            </a:r>
          </a:p>
          <a:p>
            <a:r>
              <a:rPr lang="en-US" dirty="0"/>
              <a:t>Consultation with Others</a:t>
            </a:r>
          </a:p>
          <a:p>
            <a:r>
              <a:rPr lang="en-US" dirty="0"/>
              <a:t>Forming Coalitions</a:t>
            </a:r>
          </a:p>
          <a:p>
            <a:r>
              <a:rPr lang="en-US" dirty="0"/>
              <a:t>Being a Team Player</a:t>
            </a:r>
          </a:p>
          <a:p>
            <a:r>
              <a:rPr lang="en-US" dirty="0"/>
              <a:t>Practicing Hands-On Leadership</a:t>
            </a:r>
          </a:p>
        </p:txBody>
      </p:sp>
    </p:spTree>
    <p:extLst>
      <p:ext uri="{BB962C8B-B14F-4D97-AF65-F5344CB8AC3E}">
        <p14:creationId xmlns:p14="http://schemas.microsoft.com/office/powerpoint/2010/main" val="3297720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445</TotalTime>
  <Words>1630</Words>
  <Application>Microsoft Office PowerPoint</Application>
  <PresentationFormat>On-screen Show (4:3)</PresentationFormat>
  <Paragraphs>220</Paragraphs>
  <Slides>29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</vt:lpstr>
      <vt:lpstr>Adjacency</vt:lpstr>
      <vt:lpstr>PowerPoint Presentation</vt:lpstr>
      <vt:lpstr>Chapter Eight Influence Tactics  of Leaders</vt:lpstr>
      <vt:lpstr>Learning Objectives</vt:lpstr>
      <vt:lpstr>Understanding the Role of  Influence and Power</vt:lpstr>
      <vt:lpstr>A Model of Power &amp; Influence</vt:lpstr>
      <vt:lpstr>A Model of Power &amp; Influence</vt:lpstr>
      <vt:lpstr>Three Outcomes  of Influence Tactics</vt:lpstr>
      <vt:lpstr>Description &amp; Explanation of Influence Tactics</vt:lpstr>
      <vt:lpstr>Essentially Ethical &amp; Honest Influence Tactics</vt:lpstr>
      <vt:lpstr>Leading by Example</vt:lpstr>
      <vt:lpstr>Using Rational Persuasion</vt:lpstr>
      <vt:lpstr>Apprising the Target</vt:lpstr>
      <vt:lpstr>Making a Personal Appeal</vt:lpstr>
      <vt:lpstr>Developing a Reputation as a Subject Matter Expert (SME)</vt:lpstr>
      <vt:lpstr>Exchanging Favors &amp; Bargaining</vt:lpstr>
      <vt:lpstr>Legitimating a Request</vt:lpstr>
      <vt:lpstr>Making an Inspirational Appeal, Being Charming, &amp; Emotional Display</vt:lpstr>
      <vt:lpstr>Consultation with Others</vt:lpstr>
      <vt:lpstr>Forming Coalitions</vt:lpstr>
      <vt:lpstr>Being a Team Player</vt:lpstr>
      <vt:lpstr>Practicing Hands-On Leadership</vt:lpstr>
      <vt:lpstr>Essentially Neutral Influence Tactics</vt:lpstr>
      <vt:lpstr>Essentially Dishonest &amp; Unethical Tactics</vt:lpstr>
      <vt:lpstr>Essentially Dishonest &amp; Unethical Influence Tactics</vt:lpstr>
      <vt:lpstr>Leadership Influence for Organizational Change</vt:lpstr>
      <vt:lpstr>Relative Effectiveness &amp; Sequencing of Influence Tactics</vt:lpstr>
      <vt:lpstr>Implicit Leadership Theories  &amp; Leadership Influence</vt:lpstr>
      <vt:lpstr>Implicit Leadership Theory Dimensions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Eight Influence Tactics  of Leaders</dc:title>
  <dc:creator>Jane Murtaugh</dc:creator>
  <cp:lastModifiedBy>Maryam Farooq</cp:lastModifiedBy>
  <cp:revision>23</cp:revision>
  <dcterms:created xsi:type="dcterms:W3CDTF">2011-10-25T22:46:22Z</dcterms:created>
  <dcterms:modified xsi:type="dcterms:W3CDTF">2020-04-24T19:53:16Z</dcterms:modified>
</cp:coreProperties>
</file>