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5" r:id="rId1"/>
  </p:sldMasterIdLst>
  <p:notesMasterIdLst>
    <p:notesMasterId r:id="rId30"/>
  </p:notesMasterIdLst>
  <p:sldIdLst>
    <p:sldId id="28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3" r:id="rId28"/>
    <p:sldId id="284"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0" d="100"/>
          <a:sy n="70" d="100"/>
        </p:scale>
        <p:origin x="-8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A620418-0E6D-4179-92F1-2F84C6EC8024}" type="datetimeFigureOut">
              <a:rPr lang="en-US"/>
              <a:pPr>
                <a:defRPr/>
              </a:pPr>
              <a:t>6/11/2015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EBB2D35-B042-460B-91C4-9AADD2AC3F6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smtClean="0"/>
              <a:t>Gentleman now the house is open for Question?</a:t>
            </a:r>
            <a:endParaRPr lang="en-US" smtClean="0"/>
          </a:p>
          <a:p>
            <a:pPr>
              <a:spcBef>
                <a:spcPct val="0"/>
              </a:spcBef>
            </a:pPr>
            <a:r>
              <a:rPr lang="en-US" b="1" smtClean="0"/>
              <a:t>Q.1</a:t>
            </a:r>
            <a:r>
              <a:rPr lang="en-US" smtClean="0"/>
              <a:t>   What is the meaning of </a:t>
            </a:r>
            <a:r>
              <a:rPr lang="en-US" b="1" smtClean="0"/>
              <a:t>“IHSAN ?”</a:t>
            </a:r>
            <a:endParaRPr lang="en-US" smtClean="0"/>
          </a:p>
          <a:p>
            <a:pPr>
              <a:spcBef>
                <a:spcPct val="0"/>
              </a:spcBef>
            </a:pPr>
            <a:r>
              <a:rPr lang="en-US" b="1" smtClean="0"/>
              <a:t>Ans:</a:t>
            </a:r>
            <a:r>
              <a:rPr lang="en-US" smtClean="0"/>
              <a:t> Linguistically this means perfection and excellence</a:t>
            </a:r>
          </a:p>
          <a:p>
            <a:pPr>
              <a:spcBef>
                <a:spcPct val="0"/>
              </a:spcBef>
            </a:pPr>
            <a:r>
              <a:rPr lang="en-US" smtClean="0"/>
              <a:t>Technically means to worship Allah as if you see Him, and if you can’t achieve this state then you must consider that he is seeing you</a:t>
            </a:r>
          </a:p>
          <a:p>
            <a:pPr>
              <a:spcBef>
                <a:spcPct val="0"/>
              </a:spcBef>
            </a:pPr>
            <a:r>
              <a:rPr lang="en-US" b="1" smtClean="0"/>
              <a:t>Q.2</a:t>
            </a:r>
            <a:r>
              <a:rPr lang="en-US" smtClean="0"/>
              <a:t> You told that do Ihsan to Wayfarer what does this means</a:t>
            </a:r>
          </a:p>
          <a:p>
            <a:pPr>
              <a:spcBef>
                <a:spcPct val="0"/>
              </a:spcBef>
            </a:pPr>
            <a:r>
              <a:rPr lang="en-US" b="1" smtClean="0"/>
              <a:t>Ans:</a:t>
            </a:r>
            <a:r>
              <a:rPr lang="en-US" smtClean="0"/>
              <a:t> Actually wayfarer is your companion, when you are travel. Or in any journey Islam orders that behave with a gentle way or nice way with them </a:t>
            </a:r>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EFC9A1-D660-449A-8AE0-3DDF273113D1}" type="slidenum">
              <a:rPr lang="en-US"/>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97168526-540B-485C-BB4D-7C7F80F1FFB2}"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0B60B0D-F3AE-4A62-88C8-0AE48E1C4EB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28BDCFFD-8AB6-4C66-807F-E091F822A2AC}"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2855601-4140-4B86-857B-7743D6325B1A}"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7DD66FDE-BE6B-4C2F-BB1E-C24A8FC9150C}"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A723D9E-1AAC-423F-B684-644AB37E51F3}"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8080C1CF-A590-4D7F-AC45-3A33A04D55C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B8897D64-3DEF-4544-A2C5-6F2331B6C21A}"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a:lvl1pPr>
          </a:lstStyle>
          <a:p>
            <a:pPr>
              <a:defRPr/>
            </a:pPr>
            <a:endParaRPr lang="en-US" altLang="en-US"/>
          </a:p>
        </p:txBody>
      </p:sp>
      <p:sp>
        <p:nvSpPr>
          <p:cNvPr id="4" name="Slide Number Placeholder 3"/>
          <p:cNvSpPr>
            <a:spLocks noGrp="1"/>
          </p:cNvSpPr>
          <p:nvPr>
            <p:ph type="sldNum" sz="quarter" idx="12"/>
          </p:nvPr>
        </p:nvSpPr>
        <p:spPr/>
        <p:txBody>
          <a:bodyPr/>
          <a:lstStyle>
            <a:lvl1pPr>
              <a:defRPr/>
            </a:lvl1pPr>
          </a:lstStyle>
          <a:p>
            <a:pPr>
              <a:defRPr/>
            </a:pPr>
            <a:fld id="{9772CD07-3BF6-4A09-91E1-4473F68FCF99}"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ltLang="en-US"/>
          </a:p>
        </p:txBody>
      </p:sp>
      <p:sp>
        <p:nvSpPr>
          <p:cNvPr id="8" name="Footer Placeholder 5"/>
          <p:cNvSpPr>
            <a:spLocks noGrp="1"/>
          </p:cNvSpPr>
          <p:nvPr>
            <p:ph type="ftr" sz="quarter" idx="11"/>
          </p:nvPr>
        </p:nvSpPr>
        <p:spPr/>
        <p:txBody>
          <a:bodyPr/>
          <a:lstStyle>
            <a:lvl1pPr>
              <a:defRPr/>
            </a:lvl1pPr>
          </a:lstStyle>
          <a:p>
            <a:pPr>
              <a:defRPr/>
            </a:pPr>
            <a:endParaRPr lang="en-US" altLang="en-US"/>
          </a:p>
        </p:txBody>
      </p:sp>
      <p:sp>
        <p:nvSpPr>
          <p:cNvPr id="9" name="Slide Number Placeholder 6"/>
          <p:cNvSpPr>
            <a:spLocks noGrp="1"/>
          </p:cNvSpPr>
          <p:nvPr>
            <p:ph type="sldNum" sz="quarter" idx="12"/>
          </p:nvPr>
        </p:nvSpPr>
        <p:spPr/>
        <p:txBody>
          <a:bodyPr/>
          <a:lstStyle>
            <a:lvl1pPr>
              <a:defRPr/>
            </a:lvl1pPr>
          </a:lstStyle>
          <a:p>
            <a:pPr>
              <a:defRPr/>
            </a:pPr>
            <a:fld id="{A24F5E95-4ED8-48F5-BD9B-93BD3E15CA58}"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lt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lt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B400C9CD-87AA-4D97-8319-2C073644A5B5}"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smtClean="0">
                <a:solidFill>
                  <a:schemeClr val="tx1">
                    <a:tint val="95000"/>
                  </a:schemeClr>
                </a:solidFill>
              </a:defRPr>
            </a:lvl1pPr>
            <a:extLst/>
          </a:lstStyle>
          <a:p>
            <a:pPr>
              <a:defRPr/>
            </a:pPr>
            <a:fld id="{3824C5B5-48FA-47A3-84E7-47282E6197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703" r:id="rId2"/>
    <p:sldLayoutId id="2147483709" r:id="rId3"/>
    <p:sldLayoutId id="2147483704" r:id="rId4"/>
    <p:sldLayoutId id="2147483705" r:id="rId5"/>
    <p:sldLayoutId id="2147483706" r:id="rId6"/>
    <p:sldLayoutId id="2147483710" r:id="rId7"/>
    <p:sldLayoutId id="2147483711" r:id="rId8"/>
    <p:sldLayoutId id="2147483712" r:id="rId9"/>
    <p:sldLayoutId id="2147483707" r:id="rId10"/>
    <p:sldLayoutId id="2147483713" r:id="rId11"/>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96"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Bism12"/>
          <p:cNvPicPr>
            <a:picLocks noChangeAspect="1" noChangeArrowheads="1"/>
          </p:cNvPicPr>
          <p:nvPr/>
        </p:nvPicPr>
        <p:blipFill>
          <a:blip r:embed="rId2" cstate="print"/>
          <a:srcRect/>
          <a:stretch>
            <a:fillRect/>
          </a:stretch>
        </p:blipFill>
        <p:spPr bwMode="auto">
          <a:xfrm>
            <a:off x="533400" y="457200"/>
            <a:ext cx="8229600" cy="56038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Barriers to Leaving:  Situational…</a:t>
            </a:r>
          </a:p>
        </p:txBody>
      </p:sp>
      <p:sp>
        <p:nvSpPr>
          <p:cNvPr id="17411" name="Rectangle 3"/>
          <p:cNvSpPr>
            <a:spLocks noGrp="1" noChangeArrowheads="1"/>
          </p:cNvSpPr>
          <p:nvPr>
            <p:ph idx="1"/>
          </p:nvPr>
        </p:nvSpPr>
        <p:spPr>
          <a:xfrm>
            <a:off x="457200" y="1600200"/>
            <a:ext cx="8153400" cy="4953000"/>
          </a:xfrm>
        </p:spPr>
        <p:txBody>
          <a:bodyPr/>
          <a:lstStyle/>
          <a:p>
            <a:pPr algn="just">
              <a:lnSpc>
                <a:spcPct val="90000"/>
              </a:lnSpc>
              <a:buFont typeface="Wingdings" pitchFamily="96" charset="2"/>
              <a:buNone/>
            </a:pPr>
            <a:endParaRPr lang="en-US" altLang="en-US" sz="2400" smtClean="0">
              <a:latin typeface="Times New Roman" pitchFamily="96" charset="0"/>
            </a:endParaRPr>
          </a:p>
          <a:p>
            <a:pPr algn="just">
              <a:lnSpc>
                <a:spcPct val="90000"/>
              </a:lnSpc>
            </a:pPr>
            <a:r>
              <a:rPr lang="en-US" altLang="en-US" smtClean="0">
                <a:latin typeface="Times New Roman" pitchFamily="96" charset="0"/>
              </a:rPr>
              <a:t>Economic dependence</a:t>
            </a:r>
          </a:p>
          <a:p>
            <a:pPr algn="just">
              <a:lnSpc>
                <a:spcPct val="90000"/>
              </a:lnSpc>
            </a:pPr>
            <a:r>
              <a:rPr lang="en-US" altLang="en-US" smtClean="0">
                <a:latin typeface="Times New Roman" pitchFamily="96" charset="0"/>
              </a:rPr>
              <a:t>Fear of greater physical danger/ suffering worse</a:t>
            </a:r>
          </a:p>
          <a:p>
            <a:pPr algn="just">
              <a:lnSpc>
                <a:spcPct val="90000"/>
              </a:lnSpc>
            </a:pPr>
            <a:r>
              <a:rPr lang="en-US" altLang="en-US" smtClean="0">
                <a:latin typeface="Times New Roman" pitchFamily="96" charset="0"/>
              </a:rPr>
              <a:t>Fear of emotional damage to children</a:t>
            </a:r>
          </a:p>
          <a:p>
            <a:pPr algn="just">
              <a:lnSpc>
                <a:spcPct val="90000"/>
              </a:lnSpc>
            </a:pPr>
            <a:r>
              <a:rPr lang="en-US" altLang="en-US" smtClean="0">
                <a:latin typeface="Times New Roman" pitchFamily="96" charset="0"/>
              </a:rPr>
              <a:t>Fear of losing custody of children</a:t>
            </a:r>
          </a:p>
          <a:p>
            <a:pPr algn="just">
              <a:lnSpc>
                <a:spcPct val="90000"/>
              </a:lnSpc>
            </a:pPr>
            <a:r>
              <a:rPr lang="en-US" altLang="en-US" smtClean="0">
                <a:latin typeface="Times New Roman" pitchFamily="96" charset="0"/>
              </a:rPr>
              <a:t>Lack of alternative housing and/or job skills</a:t>
            </a:r>
          </a:p>
          <a:p>
            <a:pPr algn="just">
              <a:lnSpc>
                <a:spcPct val="90000"/>
              </a:lnSpc>
            </a:pPr>
            <a:r>
              <a:rPr lang="en-US" altLang="en-US" smtClean="0">
                <a:latin typeface="Times New Roman" pitchFamily="96" charset="0"/>
              </a:rPr>
              <a:t>Social isolation</a:t>
            </a:r>
          </a:p>
          <a:p>
            <a:pPr algn="just">
              <a:lnSpc>
                <a:spcPct val="90000"/>
              </a:lnSpc>
            </a:pPr>
            <a:r>
              <a:rPr lang="en-US" altLang="en-US" smtClean="0">
                <a:latin typeface="Tahoma" pitchFamily="96" charset="0"/>
              </a:rPr>
              <a:t>“</a:t>
            </a:r>
            <a:r>
              <a:rPr lang="en-US" altLang="en-US" smtClean="0">
                <a:latin typeface="Times New Roman" pitchFamily="96" charset="0"/>
              </a:rPr>
              <a:t>Acceptable violence</a:t>
            </a:r>
            <a:r>
              <a:rPr lang="en-US" altLang="en-US" smtClean="0">
                <a:latin typeface="Tahoma" pitchFamily="96" charset="0"/>
              </a:rPr>
              <a:t>”</a:t>
            </a:r>
            <a:r>
              <a:rPr lang="en-US" altLang="en-US" smtClean="0">
                <a:latin typeface="Times New Roman" pitchFamily="96" charset="0"/>
              </a:rPr>
              <a:t> </a:t>
            </a:r>
          </a:p>
          <a:p>
            <a:pPr algn="just">
              <a:lnSpc>
                <a:spcPct val="90000"/>
              </a:lnSpc>
            </a:pPr>
            <a:r>
              <a:rPr lang="en-US" altLang="en-US" smtClean="0">
                <a:latin typeface="Times New Roman" pitchFamily="96" charset="0"/>
              </a:rPr>
              <a:t>Ties to the community, her home, belongings</a:t>
            </a:r>
          </a:p>
          <a:p>
            <a:pPr algn="just">
              <a:lnSpc>
                <a:spcPct val="90000"/>
              </a:lnSpc>
            </a:pPr>
            <a:r>
              <a:rPr lang="en-US" altLang="en-US" smtClean="0">
                <a:latin typeface="Times New Roman" pitchFamily="96" charset="0"/>
              </a:rPr>
              <a:t>Family pressure</a:t>
            </a:r>
            <a:endParaRPr lang="en-US" altLang="en-US" sz="2400" smtClean="0">
              <a:latin typeface="Times New Roman" pitchFamily="96" charset="0"/>
            </a:endParaRPr>
          </a:p>
          <a:p>
            <a:pPr algn="just">
              <a:lnSpc>
                <a:spcPct val="90000"/>
              </a:lnSpc>
            </a:pPr>
            <a:endParaRPr lang="en-US" altLang="en-US"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Barriers to Leaving:  Emotional… </a:t>
            </a:r>
          </a:p>
        </p:txBody>
      </p:sp>
      <p:sp>
        <p:nvSpPr>
          <p:cNvPr id="24579" name="Rectangle 3"/>
          <p:cNvSpPr>
            <a:spLocks noGrp="1" noChangeArrowheads="1"/>
          </p:cNvSpPr>
          <p:nvPr>
            <p:ph idx="1"/>
          </p:nvPr>
        </p:nvSpPr>
        <p:spPr>
          <a:xfrm>
            <a:off x="685800" y="1752600"/>
            <a:ext cx="7696200" cy="4495800"/>
          </a:xfrm>
        </p:spPr>
        <p:txBody>
          <a:bodyPr rtlCol="0">
            <a:normAutofit lnSpcReduction="10000"/>
          </a:bodyPr>
          <a:lstStyle/>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Insecurity.  Afraid she can</a:t>
            </a:r>
            <a:r>
              <a:rPr lang="en-US" altLang="en-US" dirty="0">
                <a:latin typeface="Tahoma"/>
              </a:rPr>
              <a:t>’</a:t>
            </a:r>
            <a:r>
              <a:rPr lang="en-US" altLang="en-US" dirty="0">
                <a:latin typeface="Times New Roman" pitchFamily="96" charset="0"/>
              </a:rPr>
              <a:t>t cope</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Pity/ Fears he might commit suicide</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Denial. </a:t>
            </a:r>
            <a:r>
              <a:rPr lang="en-US" altLang="en-US" dirty="0">
                <a:latin typeface="Tahoma"/>
              </a:rPr>
              <a:t>“</a:t>
            </a:r>
            <a:r>
              <a:rPr lang="en-US" altLang="en-US" dirty="0">
                <a:latin typeface="Times New Roman" pitchFamily="96" charset="0"/>
              </a:rPr>
              <a:t>It</a:t>
            </a:r>
            <a:r>
              <a:rPr lang="en-US" altLang="en-US" dirty="0">
                <a:latin typeface="Tahoma"/>
              </a:rPr>
              <a:t>’</a:t>
            </a:r>
            <a:r>
              <a:rPr lang="en-US" altLang="en-US" dirty="0">
                <a:latin typeface="Times New Roman" pitchFamily="96" charset="0"/>
              </a:rPr>
              <a:t>s really not that bad.</a:t>
            </a:r>
            <a:r>
              <a:rPr lang="en-US" altLang="en-US" dirty="0">
                <a:latin typeface="Tahoma"/>
              </a:rPr>
              <a:t>”</a:t>
            </a:r>
            <a:endParaRPr lang="en-US" altLang="en-US" dirty="0">
              <a:latin typeface="Times New Roman" pitchFamily="96" charset="0"/>
            </a:endParaRP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Love.  Especially during the </a:t>
            </a:r>
            <a:r>
              <a:rPr lang="en-US" altLang="en-US" dirty="0">
                <a:latin typeface="Tahoma"/>
              </a:rPr>
              <a:t>“</a:t>
            </a:r>
            <a:r>
              <a:rPr lang="en-US" altLang="en-US" dirty="0">
                <a:latin typeface="Times New Roman" pitchFamily="96" charset="0"/>
              </a:rPr>
              <a:t>Honeymoon stage</a:t>
            </a:r>
            <a:r>
              <a:rPr lang="en-US" altLang="en-US" dirty="0">
                <a:latin typeface="Tahoma"/>
              </a:rPr>
              <a:t>”</a:t>
            </a:r>
            <a:r>
              <a:rPr lang="en-US" altLang="en-US" dirty="0">
                <a:latin typeface="Times New Roman" pitchFamily="96" charset="0"/>
              </a:rPr>
              <a:t>. </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Shame</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Unfounded hopefulness. </a:t>
            </a:r>
            <a:r>
              <a:rPr lang="en-US" altLang="en-US" dirty="0">
                <a:latin typeface="Tahoma"/>
              </a:rPr>
              <a:t>“</a:t>
            </a:r>
            <a:r>
              <a:rPr lang="en-US" altLang="en-US" dirty="0">
                <a:latin typeface="Times New Roman" pitchFamily="96" charset="0"/>
              </a:rPr>
              <a:t>Things will get better</a:t>
            </a:r>
            <a:r>
              <a:rPr lang="en-US" altLang="en-US" dirty="0">
                <a:latin typeface="Tahoma"/>
              </a:rPr>
              <a:t>”</a:t>
            </a:r>
            <a:endParaRPr lang="en-US" altLang="en-US" dirty="0">
              <a:latin typeface="Times New Roman" pitchFamily="96" charset="0"/>
            </a:endParaRP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Learned helplessness.  </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Demolished self-esteem</a:t>
            </a:r>
            <a:endParaRPr lang="en-US" altLang="en-US" sz="2400" dirty="0">
              <a:latin typeface="Times New Roman" pitchFamily="96" charset="0"/>
            </a:endParaRPr>
          </a:p>
          <a:p>
            <a:pPr marL="438912" indent="-320040" algn="just" fontAlgn="auto">
              <a:lnSpc>
                <a:spcPct val="90000"/>
              </a:lnSpc>
              <a:spcBef>
                <a:spcPts val="0"/>
              </a:spcBef>
              <a:spcAft>
                <a:spcPts val="0"/>
              </a:spcAft>
              <a:buFont typeface="Wingdings 2"/>
              <a:buChar char=""/>
              <a:defRPr/>
            </a:pP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Barriers to Leaving:  Personal Beliefs</a:t>
            </a:r>
          </a:p>
        </p:txBody>
      </p:sp>
      <p:sp>
        <p:nvSpPr>
          <p:cNvPr id="19459" name="Rectangle 3"/>
          <p:cNvSpPr>
            <a:spLocks noGrp="1" noChangeArrowheads="1"/>
          </p:cNvSpPr>
          <p:nvPr>
            <p:ph idx="1"/>
          </p:nvPr>
        </p:nvSpPr>
        <p:spPr>
          <a:xfrm>
            <a:off x="457200" y="1676400"/>
            <a:ext cx="8229600" cy="4267200"/>
          </a:xfrm>
        </p:spPr>
        <p:txBody>
          <a:bodyPr/>
          <a:lstStyle/>
          <a:p>
            <a:pPr algn="just">
              <a:lnSpc>
                <a:spcPct val="90000"/>
              </a:lnSpc>
            </a:pPr>
            <a:r>
              <a:rPr lang="en-US" altLang="en-US" sz="3000" smtClean="0">
                <a:latin typeface="Times New Roman" pitchFamily="96" charset="0"/>
              </a:rPr>
              <a:t>Parenting.  Needing a partner to raise kids.</a:t>
            </a:r>
          </a:p>
          <a:p>
            <a:pPr algn="just">
              <a:lnSpc>
                <a:spcPct val="90000"/>
              </a:lnSpc>
            </a:pPr>
            <a:r>
              <a:rPr lang="en-US" altLang="en-US" sz="3000" smtClean="0">
                <a:latin typeface="Times New Roman" pitchFamily="96" charset="0"/>
              </a:rPr>
              <a:t>Religious pressure. To keep family together no matter what.</a:t>
            </a:r>
          </a:p>
          <a:p>
            <a:pPr algn="just">
              <a:lnSpc>
                <a:spcPct val="90000"/>
              </a:lnSpc>
            </a:pPr>
            <a:r>
              <a:rPr lang="en-US" altLang="en-US" sz="3000" smtClean="0">
                <a:latin typeface="Times New Roman" pitchFamily="96" charset="0"/>
              </a:rPr>
              <a:t>Duty.  I swore to stay married until death do us part.</a:t>
            </a:r>
          </a:p>
          <a:p>
            <a:pPr algn="just">
              <a:lnSpc>
                <a:spcPct val="90000"/>
              </a:lnSpc>
            </a:pPr>
            <a:r>
              <a:rPr lang="en-US" altLang="en-US" sz="3000" smtClean="0">
                <a:latin typeface="Times New Roman" pitchFamily="96" charset="0"/>
              </a:rPr>
              <a:t>Belief that marriage is forever</a:t>
            </a:r>
          </a:p>
          <a:p>
            <a:pPr algn="just">
              <a:lnSpc>
                <a:spcPct val="90000"/>
              </a:lnSpc>
            </a:pPr>
            <a:r>
              <a:rPr lang="en-US" altLang="en-US" sz="3000" smtClean="0">
                <a:latin typeface="Times New Roman" pitchFamily="96" charset="0"/>
              </a:rPr>
              <a:t>Responsibility. It</a:t>
            </a:r>
            <a:r>
              <a:rPr lang="en-US" altLang="en-US" sz="3000" smtClean="0">
                <a:latin typeface="Tahoma" pitchFamily="96" charset="0"/>
              </a:rPr>
              <a:t>’</a:t>
            </a:r>
            <a:r>
              <a:rPr lang="en-US" altLang="en-US" sz="3000" smtClean="0">
                <a:latin typeface="Times New Roman" pitchFamily="96" charset="0"/>
              </a:rPr>
              <a:t>s up to her to work things out and save the relationship.</a:t>
            </a:r>
            <a:endParaRPr lang="en-US" altLang="en-US" sz="2400" smtClean="0">
              <a:latin typeface="Times New Roman" pitchFamily="96" charset="0"/>
            </a:endParaRPr>
          </a:p>
          <a:p>
            <a:pPr algn="just">
              <a:lnSpc>
                <a:spcPct val="90000"/>
              </a:lnSpc>
            </a:pPr>
            <a:endParaRPr lang="en-US" altLang="en-US" sz="2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Profile of Batterers</a:t>
            </a:r>
          </a:p>
        </p:txBody>
      </p:sp>
      <p:sp>
        <p:nvSpPr>
          <p:cNvPr id="20483" name="Rectangle 3"/>
          <p:cNvSpPr>
            <a:spLocks noGrp="1" noChangeArrowheads="1"/>
          </p:cNvSpPr>
          <p:nvPr>
            <p:ph idx="1"/>
          </p:nvPr>
        </p:nvSpPr>
        <p:spPr>
          <a:xfrm>
            <a:off x="381000" y="1752600"/>
            <a:ext cx="8153400" cy="4724400"/>
          </a:xfrm>
        </p:spPr>
        <p:txBody>
          <a:bodyPr/>
          <a:lstStyle/>
          <a:p>
            <a:pPr algn="just">
              <a:lnSpc>
                <a:spcPct val="90000"/>
              </a:lnSpc>
            </a:pPr>
            <a:r>
              <a:rPr lang="en-US" altLang="en-US" sz="3600" smtClean="0">
                <a:latin typeface="Times New Roman" pitchFamily="96" charset="0"/>
              </a:rPr>
              <a:t>Believe  that violence could give them easy results</a:t>
            </a:r>
          </a:p>
          <a:p>
            <a:pPr algn="just">
              <a:lnSpc>
                <a:spcPct val="90000"/>
              </a:lnSpc>
            </a:pPr>
            <a:r>
              <a:rPr lang="en-US" altLang="en-US" sz="3600" smtClean="0">
                <a:latin typeface="Times New Roman" pitchFamily="96" charset="0"/>
              </a:rPr>
              <a:t>Insecure. Extremely jealous and possessive</a:t>
            </a:r>
          </a:p>
          <a:p>
            <a:pPr algn="just">
              <a:lnSpc>
                <a:spcPct val="90000"/>
              </a:lnSpc>
            </a:pPr>
            <a:r>
              <a:rPr lang="en-US" altLang="en-US" sz="3600" smtClean="0">
                <a:latin typeface="Times New Roman" pitchFamily="96" charset="0"/>
              </a:rPr>
              <a:t>Emotionally dependent on their wives</a:t>
            </a:r>
          </a:p>
          <a:p>
            <a:pPr algn="just">
              <a:lnSpc>
                <a:spcPct val="90000"/>
              </a:lnSpc>
            </a:pPr>
            <a:r>
              <a:rPr lang="en-US" altLang="en-US" sz="3600" smtClean="0">
                <a:latin typeface="Times New Roman" pitchFamily="96" charset="0"/>
              </a:rPr>
              <a:t>Externalize blame for their actions</a:t>
            </a:r>
          </a:p>
          <a:p>
            <a:pPr algn="just">
              <a:lnSpc>
                <a:spcPct val="90000"/>
              </a:lnSpc>
            </a:pPr>
            <a:r>
              <a:rPr lang="en-US" altLang="en-US" sz="3600" smtClean="0">
                <a:latin typeface="Times New Roman" pitchFamily="96" charset="0"/>
              </a:rPr>
              <a:t>Have poor impulse control</a:t>
            </a:r>
            <a:endParaRPr lang="en-US" altLang="en-US" smtClean="0">
              <a:latin typeface="Times New Roman" pitchFamily="96" charset="0"/>
            </a:endParaRPr>
          </a:p>
          <a:p>
            <a:pPr algn="just">
              <a:lnSpc>
                <a:spcPct val="90000"/>
              </a:lnSpc>
            </a:pPr>
            <a:endParaRPr lang="en-US" alt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Profile of Batterers (cont)</a:t>
            </a:r>
          </a:p>
        </p:txBody>
      </p:sp>
      <p:sp>
        <p:nvSpPr>
          <p:cNvPr id="21507" name="Rectangle 3"/>
          <p:cNvSpPr>
            <a:spLocks noGrp="1" noChangeArrowheads="1"/>
          </p:cNvSpPr>
          <p:nvPr>
            <p:ph idx="1"/>
          </p:nvPr>
        </p:nvSpPr>
        <p:spPr>
          <a:xfrm>
            <a:off x="533400" y="1981200"/>
            <a:ext cx="8077200" cy="4267200"/>
          </a:xfrm>
        </p:spPr>
        <p:txBody>
          <a:bodyPr/>
          <a:lstStyle/>
          <a:p>
            <a:pPr algn="just"/>
            <a:r>
              <a:rPr lang="en-US" altLang="en-US" smtClean="0">
                <a:latin typeface="Times New Roman" pitchFamily="96" charset="0"/>
              </a:rPr>
              <a:t>Low self-esteem. Poor self image</a:t>
            </a:r>
          </a:p>
          <a:p>
            <a:pPr algn="just"/>
            <a:r>
              <a:rPr lang="en-US" altLang="en-US" smtClean="0">
                <a:latin typeface="Times New Roman" pitchFamily="96" charset="0"/>
              </a:rPr>
              <a:t>Engage in internalization of traditional male roles (being the head)</a:t>
            </a:r>
          </a:p>
          <a:p>
            <a:pPr algn="just"/>
            <a:r>
              <a:rPr lang="en-US" altLang="en-US" smtClean="0">
                <a:latin typeface="Times New Roman" pitchFamily="96" charset="0"/>
              </a:rPr>
              <a:t>Cannot translate their feelings into words, so they act it out.</a:t>
            </a:r>
          </a:p>
          <a:p>
            <a:pPr algn="just"/>
            <a:r>
              <a:rPr lang="en-US" altLang="en-US" smtClean="0">
                <a:latin typeface="Times New Roman" pitchFamily="96" charset="0"/>
              </a:rPr>
              <a:t>Deny that they are violent.</a:t>
            </a:r>
          </a:p>
          <a:p>
            <a:pPr algn="just"/>
            <a:endParaRPr lang="en-US"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Profile of Battered Women</a:t>
            </a:r>
          </a:p>
        </p:txBody>
      </p:sp>
      <p:sp>
        <p:nvSpPr>
          <p:cNvPr id="22531" name="Rectangle 3"/>
          <p:cNvSpPr>
            <a:spLocks noGrp="1" noChangeArrowheads="1"/>
          </p:cNvSpPr>
          <p:nvPr>
            <p:ph idx="1"/>
          </p:nvPr>
        </p:nvSpPr>
        <p:spPr>
          <a:xfrm>
            <a:off x="457200" y="1828800"/>
            <a:ext cx="8153400" cy="4724400"/>
          </a:xfrm>
        </p:spPr>
        <p:txBody>
          <a:bodyPr/>
          <a:lstStyle/>
          <a:p>
            <a:pPr algn="just">
              <a:lnSpc>
                <a:spcPct val="90000"/>
              </a:lnSpc>
            </a:pPr>
            <a:r>
              <a:rPr lang="en-US" altLang="en-US" smtClean="0">
                <a:latin typeface="Times New Roman" pitchFamily="96" charset="0"/>
              </a:rPr>
              <a:t>They believe that violence done to them was their fault.</a:t>
            </a:r>
          </a:p>
          <a:p>
            <a:pPr algn="just">
              <a:lnSpc>
                <a:spcPct val="90000"/>
              </a:lnSpc>
            </a:pPr>
            <a:r>
              <a:rPr lang="en-US" altLang="en-US" smtClean="0">
                <a:latin typeface="Times New Roman" pitchFamily="96" charset="0"/>
              </a:rPr>
              <a:t>They fear for their lives as well as the lives of their children</a:t>
            </a:r>
          </a:p>
          <a:p>
            <a:pPr algn="just">
              <a:lnSpc>
                <a:spcPct val="90000"/>
              </a:lnSpc>
            </a:pPr>
            <a:r>
              <a:rPr lang="en-US" altLang="en-US" smtClean="0">
                <a:latin typeface="Times New Roman" pitchFamily="96" charset="0"/>
              </a:rPr>
              <a:t>They have irrational belief that the abuser is omnipotent</a:t>
            </a:r>
          </a:p>
          <a:p>
            <a:pPr algn="just">
              <a:lnSpc>
                <a:spcPct val="90000"/>
              </a:lnSpc>
            </a:pPr>
            <a:r>
              <a:rPr lang="en-US" altLang="en-US" smtClean="0">
                <a:latin typeface="Times New Roman" pitchFamily="96" charset="0"/>
              </a:rPr>
              <a:t>They are unable to place the responsibility for the violence elsewhere</a:t>
            </a:r>
          </a:p>
          <a:p>
            <a:pPr algn="just">
              <a:lnSpc>
                <a:spcPct val="90000"/>
              </a:lnSpc>
            </a:pPr>
            <a:endParaRPr lang="en-US"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609600"/>
            <a:ext cx="8001000" cy="1600200"/>
          </a:xfrm>
        </p:spPr>
        <p:txBody>
          <a:bodyPr>
            <a:normAutofit fontScale="90000"/>
          </a:bodyPr>
          <a:lstStyle/>
          <a:p>
            <a:pPr fontAlgn="auto">
              <a:spcAft>
                <a:spcPts val="0"/>
              </a:spcAft>
              <a:defRPr/>
            </a:pPr>
            <a:r>
              <a:rPr lang="en-US" altLang="en-US">
                <a:solidFill>
                  <a:schemeClr val="accent1">
                    <a:satMod val="150000"/>
                  </a:schemeClr>
                </a:solidFill>
              </a:rPr>
              <a:t>Levels of </a:t>
            </a:r>
            <a:br>
              <a:rPr lang="en-US" altLang="en-US">
                <a:solidFill>
                  <a:schemeClr val="accent1">
                    <a:satMod val="150000"/>
                  </a:schemeClr>
                </a:solidFill>
              </a:rPr>
            </a:br>
            <a:r>
              <a:rPr lang="en-US" altLang="en-US">
                <a:solidFill>
                  <a:schemeClr val="accent1">
                    <a:satMod val="150000"/>
                  </a:schemeClr>
                </a:solidFill>
              </a:rPr>
              <a:t>Violence</a:t>
            </a:r>
            <a:br>
              <a:rPr lang="en-US" altLang="en-US">
                <a:solidFill>
                  <a:schemeClr val="accent1">
                    <a:satMod val="150000"/>
                  </a:schemeClr>
                </a:solidFill>
              </a:rPr>
            </a:br>
            <a:endParaRPr lang="en-US" altLang="en-US">
              <a:solidFill>
                <a:schemeClr val="accent1">
                  <a:satMod val="150000"/>
                </a:schemeClr>
              </a:solidFill>
            </a:endParaRPr>
          </a:p>
        </p:txBody>
      </p:sp>
      <p:sp>
        <p:nvSpPr>
          <p:cNvPr id="23555" name="Rectangle 3"/>
          <p:cNvSpPr>
            <a:spLocks noGrp="1" noChangeArrowheads="1"/>
          </p:cNvSpPr>
          <p:nvPr>
            <p:ph idx="1"/>
          </p:nvPr>
        </p:nvSpPr>
        <p:spPr/>
        <p:txBody>
          <a:bodyPr/>
          <a:lstStyle/>
          <a:p>
            <a:pPr>
              <a:buFont typeface="Wingdings" pitchFamily="96" charset="2"/>
              <a:buNone/>
            </a:pPr>
            <a:endParaRPr lang="en-US" altLang="en-US" smtClean="0"/>
          </a:p>
        </p:txBody>
      </p:sp>
      <p:pic>
        <p:nvPicPr>
          <p:cNvPr id="23556" name="Picture 4"/>
          <p:cNvPicPr>
            <a:picLocks noChangeAspect="1" noChangeArrowheads="1"/>
          </p:cNvPicPr>
          <p:nvPr/>
        </p:nvPicPr>
        <p:blipFill>
          <a:blip r:embed="rId2" cstate="print"/>
          <a:srcRect/>
          <a:stretch>
            <a:fillRect/>
          </a:stretch>
        </p:blipFill>
        <p:spPr bwMode="auto">
          <a:xfrm>
            <a:off x="0" y="0"/>
            <a:ext cx="5505450" cy="6858000"/>
          </a:xfrm>
          <a:prstGeom prst="rect">
            <a:avLst/>
          </a:prstGeom>
          <a:solidFill>
            <a:srgbClr val="FFFFFF"/>
          </a:solid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Effects of Violence Against Women: Social/Economic</a:t>
            </a:r>
          </a:p>
        </p:txBody>
      </p:sp>
      <p:sp>
        <p:nvSpPr>
          <p:cNvPr id="24579" name="Rectangle 3"/>
          <p:cNvSpPr>
            <a:spLocks noGrp="1" noChangeArrowheads="1"/>
          </p:cNvSpPr>
          <p:nvPr>
            <p:ph idx="1"/>
          </p:nvPr>
        </p:nvSpPr>
        <p:spPr>
          <a:xfrm>
            <a:off x="304800" y="1752600"/>
            <a:ext cx="8229600" cy="4724400"/>
          </a:xfrm>
        </p:spPr>
        <p:txBody>
          <a:bodyPr/>
          <a:lstStyle/>
          <a:p>
            <a:pPr algn="just"/>
            <a:r>
              <a:rPr lang="en-US" altLang="en-US" sz="2400" smtClean="0">
                <a:latin typeface="Times New Roman" pitchFamily="96" charset="0"/>
              </a:rPr>
              <a:t>Lost working hours for the abused and their abusers</a:t>
            </a:r>
          </a:p>
          <a:p>
            <a:pPr algn="just"/>
            <a:r>
              <a:rPr lang="en-US" altLang="en-US" sz="2400" smtClean="0">
                <a:latin typeface="Times New Roman" pitchFamily="96" charset="0"/>
              </a:rPr>
              <a:t>Pressure on health care system and other social services</a:t>
            </a:r>
          </a:p>
          <a:p>
            <a:pPr algn="just"/>
            <a:r>
              <a:rPr lang="en-US" altLang="en-US" sz="2400" smtClean="0">
                <a:latin typeface="Times New Roman" pitchFamily="96" charset="0"/>
              </a:rPr>
              <a:t>Income loss for the abused breadwinner</a:t>
            </a:r>
          </a:p>
          <a:p>
            <a:pPr algn="just"/>
            <a:r>
              <a:rPr lang="en-US" altLang="en-US" sz="2400" smtClean="0">
                <a:latin typeface="Times New Roman" pitchFamily="96" charset="0"/>
              </a:rPr>
              <a:t>Detrimental effects on school performance of abused children </a:t>
            </a:r>
          </a:p>
          <a:p>
            <a:pPr algn="just"/>
            <a:r>
              <a:rPr lang="en-US" altLang="en-US" sz="2400" smtClean="0">
                <a:latin typeface="Times New Roman" pitchFamily="96" charset="0"/>
              </a:rPr>
              <a:t>Long term consequences of abuse.  (intergenerational transmission)</a:t>
            </a:r>
          </a:p>
          <a:p>
            <a:pPr algn="just"/>
            <a:r>
              <a:rPr lang="en-US" altLang="en-US" sz="2400" smtClean="0">
                <a:latin typeface="Times New Roman" pitchFamily="96" charset="0"/>
              </a:rPr>
              <a:t>Violation of human rights and policy of state.</a:t>
            </a:r>
          </a:p>
          <a:p>
            <a:pPr algn="just"/>
            <a:r>
              <a:rPr lang="en-US" altLang="en-US" sz="2400" smtClean="0">
                <a:latin typeface="Times New Roman" pitchFamily="96" charset="0"/>
              </a:rPr>
              <a:t>Deters potential contribution to national development.</a:t>
            </a:r>
          </a:p>
          <a:p>
            <a:pPr algn="just"/>
            <a:r>
              <a:rPr lang="en-US" altLang="en-US" sz="2400" smtClean="0">
                <a:latin typeface="Times New Roman" pitchFamily="96" charset="0"/>
              </a:rPr>
              <a:t>Economic costs on the victims like home displacement, legal costs, medical costs.</a:t>
            </a:r>
          </a:p>
          <a:p>
            <a:pPr algn="just"/>
            <a:endParaRPr lang="en-US" altLang="en-US" sz="24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Effects of Violence Against Women:Mental/Emotional </a:t>
            </a:r>
          </a:p>
        </p:txBody>
      </p:sp>
      <p:sp>
        <p:nvSpPr>
          <p:cNvPr id="25603" name="Rectangle 3"/>
          <p:cNvSpPr>
            <a:spLocks noGrp="1" noChangeArrowheads="1"/>
          </p:cNvSpPr>
          <p:nvPr>
            <p:ph idx="1"/>
          </p:nvPr>
        </p:nvSpPr>
        <p:spPr>
          <a:xfrm>
            <a:off x="381000" y="1752600"/>
            <a:ext cx="8458200" cy="4724400"/>
          </a:xfrm>
        </p:spPr>
        <p:txBody>
          <a:bodyPr/>
          <a:lstStyle/>
          <a:p>
            <a:pPr algn="just"/>
            <a:r>
              <a:rPr lang="en-US" altLang="en-US" sz="3000" smtClean="0">
                <a:latin typeface="Times New Roman" pitchFamily="96" charset="0"/>
              </a:rPr>
              <a:t>Fears, nervousness</a:t>
            </a:r>
          </a:p>
          <a:p>
            <a:pPr algn="just"/>
            <a:r>
              <a:rPr lang="en-US" altLang="en-US" sz="3000" smtClean="0">
                <a:latin typeface="Times New Roman" pitchFamily="96" charset="0"/>
              </a:rPr>
              <a:t>Sleeping disorders (nightmares, insomnia)</a:t>
            </a:r>
          </a:p>
          <a:p>
            <a:pPr algn="just"/>
            <a:r>
              <a:rPr lang="en-US" altLang="en-US" sz="3000" smtClean="0">
                <a:latin typeface="Times New Roman" pitchFamily="96" charset="0"/>
              </a:rPr>
              <a:t>Depression, nervous breakdown, suicidal attempts (tulala, nasisiraan ng bait)</a:t>
            </a:r>
          </a:p>
          <a:p>
            <a:pPr algn="just"/>
            <a:r>
              <a:rPr lang="en-US" altLang="en-US" sz="3000" smtClean="0">
                <a:latin typeface="Times New Roman" pitchFamily="96" charset="0"/>
              </a:rPr>
              <a:t>Shame, guilt, self-blaming, loss of self-esteem and confidence</a:t>
            </a:r>
          </a:p>
          <a:p>
            <a:pPr algn="just"/>
            <a:r>
              <a:rPr lang="en-US" altLang="en-US" sz="3000" smtClean="0">
                <a:latin typeface="Times New Roman" pitchFamily="96" charset="0"/>
              </a:rPr>
              <a:t>Relationship among family members is affected, especially the victim of abuse.</a:t>
            </a:r>
            <a:endParaRPr lang="en-US" altLang="en-US" smtClean="0">
              <a:latin typeface="Times New Roman" pitchFamily="96" charset="0"/>
            </a:endParaRPr>
          </a:p>
          <a:p>
            <a:pPr algn="just"/>
            <a:endParaRPr lang="en-US"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Non-Violence Wheel</a:t>
            </a:r>
          </a:p>
        </p:txBody>
      </p:sp>
      <p:pic>
        <p:nvPicPr>
          <p:cNvPr id="26627" name="Picture 4"/>
          <p:cNvPicPr>
            <a:picLocks noChangeAspect="1" noChangeArrowheads="1"/>
          </p:cNvPicPr>
          <p:nvPr/>
        </p:nvPicPr>
        <p:blipFill>
          <a:blip r:embed="rId2" cstate="print"/>
          <a:srcRect/>
          <a:stretch>
            <a:fillRect/>
          </a:stretch>
        </p:blipFill>
        <p:spPr bwMode="auto">
          <a:xfrm>
            <a:off x="1981200" y="1390650"/>
            <a:ext cx="5062538" cy="5486400"/>
          </a:xfrm>
          <a:prstGeom prst="rect">
            <a:avLst/>
          </a:prstGeom>
          <a:solidFill>
            <a:srgbClr val="FFFFFF"/>
          </a:solid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685800" y="2057400"/>
            <a:ext cx="7772400" cy="1143000"/>
          </a:xfrm>
        </p:spPr>
        <p:txBody>
          <a:bodyPr/>
          <a:lstStyle/>
          <a:p>
            <a:pPr algn="ctr" fontAlgn="auto">
              <a:spcAft>
                <a:spcPts val="0"/>
              </a:spcAft>
              <a:defRPr/>
            </a:pPr>
            <a:r>
              <a:rPr lang="en-US" altLang="en-US" sz="5400" dirty="0">
                <a:solidFill>
                  <a:schemeClr val="accent1">
                    <a:satMod val="150000"/>
                  </a:schemeClr>
                </a:solidFill>
              </a:rPr>
              <a:t>Gender </a:t>
            </a:r>
            <a:r>
              <a:rPr lang="en-US" altLang="en-US" sz="5400" dirty="0" smtClean="0">
                <a:solidFill>
                  <a:schemeClr val="accent1">
                    <a:satMod val="150000"/>
                  </a:schemeClr>
                </a:solidFill>
              </a:rPr>
              <a:t> Based Violence</a:t>
            </a:r>
            <a:endParaRPr lang="en-US" altLang="en-US" dirty="0">
              <a:solidFill>
                <a:schemeClr val="accent1">
                  <a:satMod val="1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Cycle of Abuse</a:t>
            </a:r>
          </a:p>
        </p:txBody>
      </p:sp>
      <p:sp>
        <p:nvSpPr>
          <p:cNvPr id="27651" name="Rectangle 3"/>
          <p:cNvSpPr>
            <a:spLocks noGrp="1" noChangeArrowheads="1"/>
          </p:cNvSpPr>
          <p:nvPr>
            <p:ph idx="1"/>
          </p:nvPr>
        </p:nvSpPr>
        <p:spPr>
          <a:xfrm>
            <a:off x="685800" y="2133600"/>
            <a:ext cx="8077200" cy="4419600"/>
          </a:xfrm>
        </p:spPr>
        <p:txBody>
          <a:bodyPr/>
          <a:lstStyle/>
          <a:p>
            <a:pPr algn="r"/>
            <a:endParaRPr lang="en-US" altLang="en-US" smtClean="0"/>
          </a:p>
          <a:p>
            <a:pPr algn="r"/>
            <a:endParaRPr lang="en-US" altLang="en-US" smtClean="0"/>
          </a:p>
          <a:p>
            <a:pPr algn="r"/>
            <a:endParaRPr lang="en-US" altLang="en-US" smtClean="0"/>
          </a:p>
          <a:p>
            <a:pPr algn="r"/>
            <a:endParaRPr lang="en-US" altLang="en-US" smtClean="0"/>
          </a:p>
          <a:p>
            <a:pPr algn="r"/>
            <a:endParaRPr lang="en-US" altLang="en-US" smtClean="0"/>
          </a:p>
          <a:p>
            <a:pPr algn="r"/>
            <a:endParaRPr lang="en-US" altLang="en-US" smtClean="0"/>
          </a:p>
          <a:p>
            <a:pPr algn="r"/>
            <a:r>
              <a:rPr lang="en-US" altLang="en-US" smtClean="0"/>
              <a:t>By Lenore </a:t>
            </a:r>
          </a:p>
          <a:p>
            <a:pPr algn="r">
              <a:buFont typeface="Wingdings" pitchFamily="96" charset="2"/>
              <a:buNone/>
            </a:pPr>
            <a:r>
              <a:rPr lang="en-US" altLang="en-US" smtClean="0"/>
              <a:t>Walker</a:t>
            </a:r>
          </a:p>
        </p:txBody>
      </p:sp>
      <p:pic>
        <p:nvPicPr>
          <p:cNvPr id="27652" name="Picture 4"/>
          <p:cNvPicPr>
            <a:picLocks noChangeAspect="1" noChangeArrowheads="1"/>
          </p:cNvPicPr>
          <p:nvPr/>
        </p:nvPicPr>
        <p:blipFill>
          <a:blip r:embed="rId2" cstate="print"/>
          <a:srcRect/>
          <a:stretch>
            <a:fillRect/>
          </a:stretch>
        </p:blipFill>
        <p:spPr bwMode="auto">
          <a:xfrm>
            <a:off x="228600" y="1752600"/>
            <a:ext cx="6096000" cy="4811713"/>
          </a:xfrm>
          <a:prstGeom prst="rect">
            <a:avLst/>
          </a:prstGeom>
          <a:solidFill>
            <a:srgbClr val="FFFFFF"/>
          </a:solid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Cycle of Abuse</a:t>
            </a:r>
          </a:p>
        </p:txBody>
      </p:sp>
      <p:sp>
        <p:nvSpPr>
          <p:cNvPr id="35843" name="Rectangle 3"/>
          <p:cNvSpPr>
            <a:spLocks noGrp="1" noChangeArrowheads="1"/>
          </p:cNvSpPr>
          <p:nvPr>
            <p:ph idx="1"/>
          </p:nvPr>
        </p:nvSpPr>
        <p:spPr>
          <a:xfrm>
            <a:off x="533400" y="1828800"/>
            <a:ext cx="7848600" cy="4724400"/>
          </a:xfrm>
        </p:spPr>
        <p:txBody>
          <a:bodyPr rtlCol="0">
            <a:normAutofit lnSpcReduction="10000"/>
          </a:bodyPr>
          <a:lstStyle/>
          <a:p>
            <a:pPr marL="438912" indent="-320040" algn="just" fontAlgn="auto">
              <a:lnSpc>
                <a:spcPct val="90000"/>
              </a:lnSpc>
              <a:spcBef>
                <a:spcPts val="0"/>
              </a:spcBef>
              <a:spcAft>
                <a:spcPts val="0"/>
              </a:spcAft>
              <a:buFont typeface="Wingdings" pitchFamily="96" charset="2"/>
              <a:buNone/>
              <a:defRPr/>
            </a:pPr>
            <a:r>
              <a:rPr lang="en-US" altLang="en-US" dirty="0">
                <a:latin typeface="Times New Roman" pitchFamily="96" charset="0"/>
              </a:rPr>
              <a:t>-Tension building.  </a:t>
            </a:r>
          </a:p>
          <a:p>
            <a:pPr marL="996696" lvl="2" algn="just" fontAlgn="auto">
              <a:lnSpc>
                <a:spcPct val="90000"/>
              </a:lnSpc>
              <a:spcAft>
                <a:spcPts val="0"/>
              </a:spcAft>
              <a:buClr>
                <a:schemeClr val="accent3"/>
              </a:buClr>
              <a:buFont typeface="Arial"/>
              <a:buChar char="▪"/>
              <a:defRPr/>
            </a:pPr>
            <a:r>
              <a:rPr lang="en-US" altLang="en-US" dirty="0">
                <a:latin typeface="Times New Roman" pitchFamily="96" charset="0"/>
              </a:rPr>
              <a:t>Tension is increased.</a:t>
            </a:r>
          </a:p>
          <a:p>
            <a:pPr marL="996696" lvl="2" algn="just" fontAlgn="auto">
              <a:lnSpc>
                <a:spcPct val="90000"/>
              </a:lnSpc>
              <a:spcAft>
                <a:spcPts val="0"/>
              </a:spcAft>
              <a:buClr>
                <a:schemeClr val="accent3"/>
              </a:buClr>
              <a:buFont typeface="Arial"/>
              <a:buChar char="▪"/>
              <a:defRPr/>
            </a:pPr>
            <a:r>
              <a:rPr lang="en-US" altLang="en-US" dirty="0">
                <a:latin typeface="Times New Roman" pitchFamily="96" charset="0"/>
              </a:rPr>
              <a:t>Breakdown of communication</a:t>
            </a:r>
          </a:p>
          <a:p>
            <a:pPr marL="996696" lvl="2" algn="just" fontAlgn="auto">
              <a:lnSpc>
                <a:spcPct val="90000"/>
              </a:lnSpc>
              <a:spcAft>
                <a:spcPts val="0"/>
              </a:spcAft>
              <a:buClr>
                <a:schemeClr val="accent3"/>
              </a:buClr>
              <a:buFont typeface="Arial"/>
              <a:buChar char="▪"/>
              <a:defRPr/>
            </a:pPr>
            <a:r>
              <a:rPr lang="en-US" altLang="en-US" dirty="0">
                <a:latin typeface="Times New Roman" pitchFamily="96" charset="0"/>
              </a:rPr>
              <a:t>Victim becomes fearful and feels the need to pacify the abuser.</a:t>
            </a:r>
            <a:endParaRPr lang="en-US" altLang="en-US" sz="2800" dirty="0">
              <a:latin typeface="Times New Roman" pitchFamily="96" charset="0"/>
            </a:endParaRPr>
          </a:p>
          <a:p>
            <a:pPr marL="438912" indent="-320040" algn="just" fontAlgn="auto">
              <a:lnSpc>
                <a:spcPct val="90000"/>
              </a:lnSpc>
              <a:spcBef>
                <a:spcPts val="0"/>
              </a:spcBef>
              <a:spcAft>
                <a:spcPts val="0"/>
              </a:spcAft>
              <a:buFont typeface="Wingdings" pitchFamily="96" charset="2"/>
              <a:buNone/>
              <a:defRPr/>
            </a:pPr>
            <a:r>
              <a:rPr lang="en-US" altLang="en-US" dirty="0">
                <a:latin typeface="Times New Roman" pitchFamily="96" charset="0"/>
              </a:rPr>
              <a:t>-Incident.  Verbal, physical, threats, blaming.</a:t>
            </a:r>
          </a:p>
          <a:p>
            <a:pPr marL="438912" indent="-320040" algn="just" fontAlgn="auto">
              <a:lnSpc>
                <a:spcPct val="90000"/>
              </a:lnSpc>
              <a:spcBef>
                <a:spcPts val="0"/>
              </a:spcBef>
              <a:spcAft>
                <a:spcPts val="0"/>
              </a:spcAft>
              <a:buFont typeface="Wingdings" pitchFamily="96" charset="2"/>
              <a:buNone/>
              <a:defRPr/>
            </a:pPr>
            <a:r>
              <a:rPr lang="en-US" altLang="en-US" dirty="0">
                <a:latin typeface="Times New Roman" pitchFamily="96" charset="0"/>
              </a:rPr>
              <a:t>-Reconciliation. </a:t>
            </a:r>
          </a:p>
          <a:p>
            <a:pPr marL="996696" lvl="2" algn="just" fontAlgn="auto">
              <a:lnSpc>
                <a:spcPct val="90000"/>
              </a:lnSpc>
              <a:spcAft>
                <a:spcPts val="0"/>
              </a:spcAft>
              <a:buClr>
                <a:schemeClr val="accent3"/>
              </a:buClr>
              <a:buFont typeface="Arial"/>
              <a:buChar char="▪"/>
              <a:defRPr/>
            </a:pPr>
            <a:r>
              <a:rPr lang="en-US" altLang="en-US" dirty="0">
                <a:latin typeface="Times New Roman" pitchFamily="96" charset="0"/>
              </a:rPr>
              <a:t>Abuser apologizes, gives excuses</a:t>
            </a:r>
          </a:p>
          <a:p>
            <a:pPr marL="996696" lvl="2" algn="just" fontAlgn="auto">
              <a:lnSpc>
                <a:spcPct val="90000"/>
              </a:lnSpc>
              <a:spcAft>
                <a:spcPts val="0"/>
              </a:spcAft>
              <a:buClr>
                <a:schemeClr val="accent3"/>
              </a:buClr>
              <a:buFont typeface="Arial"/>
              <a:buChar char="▪"/>
              <a:defRPr/>
            </a:pPr>
            <a:r>
              <a:rPr lang="en-US" altLang="en-US" dirty="0">
                <a:latin typeface="Times New Roman" pitchFamily="96" charset="0"/>
              </a:rPr>
              <a:t>Blames victim</a:t>
            </a:r>
          </a:p>
          <a:p>
            <a:pPr marL="996696" lvl="2" algn="just" fontAlgn="auto">
              <a:lnSpc>
                <a:spcPct val="90000"/>
              </a:lnSpc>
              <a:spcAft>
                <a:spcPts val="0"/>
              </a:spcAft>
              <a:buClr>
                <a:schemeClr val="accent3"/>
              </a:buClr>
              <a:buFont typeface="Arial"/>
              <a:buChar char="▪"/>
              <a:defRPr/>
            </a:pPr>
            <a:r>
              <a:rPr lang="en-US" altLang="en-US" dirty="0">
                <a:latin typeface="Times New Roman" pitchFamily="96" charset="0"/>
              </a:rPr>
              <a:t> Says it wasn't as bad as the victim claims</a:t>
            </a:r>
            <a:endParaRPr lang="en-US" altLang="en-US" sz="3200" dirty="0">
              <a:latin typeface="Times New Roman" pitchFamily="96" charset="0"/>
            </a:endParaRPr>
          </a:p>
          <a:p>
            <a:pPr marL="438912" indent="-320040" algn="just" fontAlgn="auto">
              <a:lnSpc>
                <a:spcPct val="90000"/>
              </a:lnSpc>
              <a:spcBef>
                <a:spcPts val="0"/>
              </a:spcBef>
              <a:spcAft>
                <a:spcPts val="0"/>
              </a:spcAft>
              <a:buFont typeface="Wingdings" pitchFamily="96" charset="2"/>
              <a:buNone/>
              <a:defRPr/>
            </a:pPr>
            <a:r>
              <a:rPr lang="en-US" altLang="en-US" dirty="0">
                <a:latin typeface="Times New Roman" pitchFamily="96" charset="0"/>
              </a:rPr>
              <a:t>-Calm	Incident is forgotten   (</a:t>
            </a:r>
            <a:r>
              <a:rPr lang="en-US" altLang="en-US" dirty="0">
                <a:latin typeface="Tahoma"/>
              </a:rPr>
              <a:t>“</a:t>
            </a:r>
            <a:r>
              <a:rPr lang="en-US" altLang="en-US" dirty="0">
                <a:latin typeface="Times New Roman" pitchFamily="96" charset="0"/>
              </a:rPr>
              <a:t>Honeymoon</a:t>
            </a:r>
            <a:r>
              <a:rPr lang="en-US" altLang="en-US" dirty="0">
                <a:latin typeface="Tahoma"/>
              </a:rPr>
              <a:t>”</a:t>
            </a:r>
            <a:r>
              <a:rPr lang="en-US" altLang="en-US" dirty="0">
                <a:latin typeface="Times New Roman" pitchFamily="96" charset="0"/>
              </a:rPr>
              <a:t> phase)</a:t>
            </a:r>
          </a:p>
          <a:p>
            <a:pPr marL="438912" indent="-320040" algn="just" fontAlgn="auto">
              <a:lnSpc>
                <a:spcPct val="90000"/>
              </a:lnSpc>
              <a:spcBef>
                <a:spcPts val="0"/>
              </a:spcBef>
              <a:spcAft>
                <a:spcPts val="0"/>
              </a:spcAft>
              <a:buFont typeface="Wingdings" pitchFamily="96" charset="2"/>
              <a:buNone/>
              <a:defRPr/>
            </a:pPr>
            <a:endParaRPr lang="en-US" altLang="en-US" dirty="0">
              <a:latin typeface="Times New Roman" pitchFamily="96" charset="0"/>
            </a:endParaRPr>
          </a:p>
          <a:p>
            <a:pPr marL="438912" indent="-320040" algn="just" fontAlgn="auto">
              <a:lnSpc>
                <a:spcPct val="90000"/>
              </a:lnSpc>
              <a:spcBef>
                <a:spcPts val="0"/>
              </a:spcBef>
              <a:spcAft>
                <a:spcPts val="0"/>
              </a:spcAft>
              <a:buFont typeface="Wingdings 2"/>
              <a:buChar char=""/>
              <a:defRPr/>
            </a:pP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Psychological Stages of Battered Women</a:t>
            </a:r>
          </a:p>
        </p:txBody>
      </p:sp>
      <p:sp>
        <p:nvSpPr>
          <p:cNvPr id="36867" name="Rectangle 3"/>
          <p:cNvSpPr>
            <a:spLocks noGrp="1" noChangeArrowheads="1"/>
          </p:cNvSpPr>
          <p:nvPr>
            <p:ph idx="1"/>
          </p:nvPr>
        </p:nvSpPr>
        <p:spPr>
          <a:xfrm>
            <a:off x="381000" y="1828800"/>
            <a:ext cx="8458200" cy="4724400"/>
          </a:xfrm>
        </p:spPr>
        <p:txBody>
          <a:bodyPr rtlCol="0">
            <a:normAutofit fontScale="92500" lnSpcReduction="10000"/>
          </a:bodyPr>
          <a:lstStyle/>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Denial.  The victim refuses to admit</a:t>
            </a:r>
            <a:r>
              <a:rPr lang="en-US" altLang="en-US" dirty="0">
                <a:latin typeface="Tahoma"/>
              </a:rPr>
              <a:t>…</a:t>
            </a:r>
            <a:r>
              <a:rPr lang="en-US" altLang="en-US" dirty="0">
                <a:latin typeface="Times New Roman" pitchFamily="96" charset="0"/>
              </a:rPr>
              <a:t> she may call each incident an </a:t>
            </a:r>
            <a:r>
              <a:rPr lang="en-US" altLang="en-US" dirty="0">
                <a:latin typeface="Tahoma"/>
              </a:rPr>
              <a:t>“</a:t>
            </a:r>
            <a:r>
              <a:rPr lang="en-US" altLang="en-US" dirty="0">
                <a:latin typeface="Times New Roman" pitchFamily="96" charset="0"/>
              </a:rPr>
              <a:t>Accident</a:t>
            </a:r>
            <a:r>
              <a:rPr lang="en-US" altLang="en-US" dirty="0">
                <a:latin typeface="Tahoma"/>
              </a:rPr>
              <a:t>”</a:t>
            </a:r>
            <a:r>
              <a:rPr lang="en-US" altLang="en-US" dirty="0">
                <a:latin typeface="Times New Roman" pitchFamily="96" charset="0"/>
              </a:rPr>
              <a:t>.</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 Guilt.  She new acknowledges there</a:t>
            </a:r>
            <a:r>
              <a:rPr lang="en-US" altLang="en-US" dirty="0">
                <a:latin typeface="Tahoma"/>
              </a:rPr>
              <a:t>’</a:t>
            </a:r>
            <a:r>
              <a:rPr lang="en-US" altLang="en-US" dirty="0">
                <a:latin typeface="Times New Roman" pitchFamily="96" charset="0"/>
              </a:rPr>
              <a:t>s a problem, but considers herself responsible for it. 	</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  Enlightenment.  She no longer assumes responsibility for her husband</a:t>
            </a:r>
            <a:r>
              <a:rPr lang="en-US" altLang="en-US" dirty="0">
                <a:latin typeface="Tahoma"/>
              </a:rPr>
              <a:t>’</a:t>
            </a:r>
            <a:r>
              <a:rPr lang="en-US" altLang="en-US" dirty="0">
                <a:latin typeface="Times New Roman" pitchFamily="96" charset="0"/>
              </a:rPr>
              <a:t>s abusive behavior/treatment. She recognizes that she does not deserve to be beaten.</a:t>
            </a:r>
          </a:p>
          <a:p>
            <a:pPr marL="438912" indent="-320040" algn="just" fontAlgn="auto">
              <a:lnSpc>
                <a:spcPct val="90000"/>
              </a:lnSpc>
              <a:spcBef>
                <a:spcPts val="0"/>
              </a:spcBef>
              <a:spcAft>
                <a:spcPts val="0"/>
              </a:spcAft>
              <a:buFont typeface="Wingdings 2"/>
              <a:buChar char=""/>
              <a:defRPr/>
            </a:pPr>
            <a:r>
              <a:rPr lang="en-US" altLang="en-US" dirty="0">
                <a:latin typeface="Times New Roman" pitchFamily="96" charset="0"/>
              </a:rPr>
              <a:t> Responsibility.  Accepts that her husband will not and cannot stop his violent behavior. The battered woman decides she will no longer submit to it and starts a new life.</a:t>
            </a:r>
            <a:endParaRPr lang="en-US" altLang="en-US" sz="2400" dirty="0">
              <a:latin typeface="Times New Roman" pitchFamily="96" charset="0"/>
            </a:endParaRPr>
          </a:p>
          <a:p>
            <a:pPr marL="438912" indent="-320040" algn="just" fontAlgn="auto">
              <a:lnSpc>
                <a:spcPct val="90000"/>
              </a:lnSpc>
              <a:spcBef>
                <a:spcPts val="0"/>
              </a:spcBef>
              <a:spcAft>
                <a:spcPts val="0"/>
              </a:spcAft>
              <a:buFont typeface="Wingdings 2"/>
              <a:buChar char=""/>
              <a:defRPr/>
            </a:pPr>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How to Empower Victims of Violence</a:t>
            </a:r>
          </a:p>
        </p:txBody>
      </p:sp>
      <p:sp>
        <p:nvSpPr>
          <p:cNvPr id="37891" name="Rectangle 3"/>
          <p:cNvSpPr>
            <a:spLocks noGrp="1" noChangeArrowheads="1"/>
          </p:cNvSpPr>
          <p:nvPr>
            <p:ph idx="1"/>
          </p:nvPr>
        </p:nvSpPr>
        <p:spPr>
          <a:xfrm>
            <a:off x="228600" y="1752600"/>
            <a:ext cx="8077200" cy="4191000"/>
          </a:xfrm>
        </p:spPr>
        <p:txBody>
          <a:bodyPr rtlCol="0">
            <a:normAutofit/>
          </a:bodyPr>
          <a:lstStyle/>
          <a:p>
            <a:pPr marL="533400" indent="-533400" fontAlgn="auto">
              <a:lnSpc>
                <a:spcPct val="90000"/>
              </a:lnSpc>
              <a:spcBef>
                <a:spcPts val="0"/>
              </a:spcBef>
              <a:spcAft>
                <a:spcPts val="0"/>
              </a:spcAft>
              <a:buFont typeface="Arial" charset="0"/>
              <a:buAutoNum type="alphaUcPeriod"/>
              <a:defRPr/>
            </a:pPr>
            <a:r>
              <a:rPr lang="en-US" altLang="en-US" dirty="0">
                <a:latin typeface="Times New Roman" pitchFamily="96" charset="0"/>
              </a:rPr>
              <a:t>Reinforce the victim</a:t>
            </a:r>
            <a:r>
              <a:rPr lang="en-US" altLang="en-US" dirty="0">
                <a:latin typeface="Tahoma"/>
              </a:rPr>
              <a:t>’</a:t>
            </a:r>
            <a:r>
              <a:rPr lang="en-US" altLang="en-US" dirty="0">
                <a:latin typeface="Times New Roman" pitchFamily="96" charset="0"/>
              </a:rPr>
              <a:t>s self-esteem for her psychological healing.</a:t>
            </a:r>
            <a:r>
              <a:rPr lang="en-US" altLang="en-US" sz="2400" dirty="0">
                <a:latin typeface="Times New Roman" pitchFamily="96" charset="0"/>
              </a:rPr>
              <a:t>  Identify positive traits and coping mechanisms that she has been using. Consider the following:</a:t>
            </a:r>
          </a:p>
          <a:p>
            <a:pPr marL="1295400" lvl="2" indent="-381000" fontAlgn="auto">
              <a:lnSpc>
                <a:spcPct val="90000"/>
              </a:lnSpc>
              <a:spcAft>
                <a:spcPts val="0"/>
              </a:spcAft>
              <a:buClr>
                <a:schemeClr val="accent3"/>
              </a:buClr>
              <a:buFont typeface="Arial"/>
              <a:buChar char="▪"/>
              <a:defRPr/>
            </a:pPr>
            <a:r>
              <a:rPr lang="en-US" altLang="en-US" dirty="0" smtClean="0">
                <a:latin typeface="Times New Roman" pitchFamily="96" charset="0"/>
              </a:rPr>
              <a:t>Islamic Concept of Women</a:t>
            </a:r>
          </a:p>
          <a:p>
            <a:pPr marL="1295400" lvl="2" indent="-381000" fontAlgn="auto">
              <a:lnSpc>
                <a:spcPct val="90000"/>
              </a:lnSpc>
              <a:spcAft>
                <a:spcPts val="0"/>
              </a:spcAft>
              <a:buClr>
                <a:schemeClr val="accent3"/>
              </a:buClr>
              <a:buFont typeface="Arial"/>
              <a:buChar char="▪"/>
              <a:defRPr/>
            </a:pPr>
            <a:r>
              <a:rPr lang="en-US" altLang="en-US" dirty="0" smtClean="0">
                <a:latin typeface="Times New Roman" pitchFamily="96" charset="0"/>
              </a:rPr>
              <a:t>Other Religious and social excerpts</a:t>
            </a:r>
            <a:endParaRPr lang="en-US" altLang="en-US" dirty="0">
              <a:latin typeface="Times New Roman" pitchFamily="96" charset="0"/>
            </a:endParaRPr>
          </a:p>
          <a:p>
            <a:pPr marL="914400" lvl="2" indent="0" fontAlgn="auto">
              <a:lnSpc>
                <a:spcPct val="90000"/>
              </a:lnSpc>
              <a:spcAft>
                <a:spcPts val="0"/>
              </a:spcAft>
              <a:buClr>
                <a:schemeClr val="accent3"/>
              </a:buClr>
              <a:buFont typeface="Arial"/>
              <a:buNone/>
              <a:defRPr/>
            </a:pPr>
            <a:endParaRPr lang="en-US" altLang="en-US" sz="1800" dirty="0">
              <a:latin typeface="Times New Roman" pitchFamily="96" charset="0"/>
            </a:endParaRPr>
          </a:p>
          <a:p>
            <a:pPr marL="533400" indent="-533400" fontAlgn="auto">
              <a:lnSpc>
                <a:spcPct val="90000"/>
              </a:lnSpc>
              <a:spcBef>
                <a:spcPts val="0"/>
              </a:spcBef>
              <a:spcAft>
                <a:spcPts val="0"/>
              </a:spcAft>
              <a:buFont typeface="Arial" charset="0"/>
              <a:buNone/>
              <a:defRPr/>
            </a:pPr>
            <a:endParaRPr lang="en-US" altLang="en-US" sz="2400" dirty="0">
              <a:latin typeface="Times New Roman" pitchFamily="96" charset="0"/>
            </a:endParaRPr>
          </a:p>
          <a:p>
            <a:pPr marL="533400" indent="-533400" fontAlgn="auto">
              <a:lnSpc>
                <a:spcPct val="90000"/>
              </a:lnSpc>
              <a:spcBef>
                <a:spcPts val="0"/>
              </a:spcBef>
              <a:spcAft>
                <a:spcPts val="0"/>
              </a:spcAft>
              <a:buFont typeface="Wingdings 2"/>
              <a:buChar char=""/>
              <a:defRPr/>
            </a:pPr>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How to Empower Victims of Violence</a:t>
            </a:r>
          </a:p>
        </p:txBody>
      </p:sp>
      <p:sp>
        <p:nvSpPr>
          <p:cNvPr id="31747" name="Rectangle 3"/>
          <p:cNvSpPr>
            <a:spLocks noGrp="1" noChangeArrowheads="1"/>
          </p:cNvSpPr>
          <p:nvPr>
            <p:ph idx="1"/>
          </p:nvPr>
        </p:nvSpPr>
        <p:spPr>
          <a:xfrm>
            <a:off x="533400" y="2057400"/>
            <a:ext cx="8077200" cy="4191000"/>
          </a:xfrm>
        </p:spPr>
        <p:txBody>
          <a:bodyPr/>
          <a:lstStyle/>
          <a:p>
            <a:pPr marL="533400" indent="-533400" algn="just">
              <a:lnSpc>
                <a:spcPct val="90000"/>
              </a:lnSpc>
              <a:buFont typeface="Wingdings" pitchFamily="96" charset="2"/>
              <a:buNone/>
            </a:pPr>
            <a:r>
              <a:rPr lang="en-US" altLang="en-US" smtClean="0">
                <a:latin typeface="Times New Roman" pitchFamily="96" charset="0"/>
                <a:cs typeface="Times New Roman" pitchFamily="96" charset="0"/>
              </a:rPr>
              <a:t>B.	</a:t>
            </a:r>
            <a:r>
              <a:rPr lang="en-US" altLang="en-US" sz="3600" smtClean="0">
                <a:latin typeface="Times New Roman" pitchFamily="96" charset="0"/>
              </a:rPr>
              <a:t>If possible, make her aware of the available support systems. </a:t>
            </a:r>
          </a:p>
          <a:p>
            <a:pPr marL="533400" indent="-533400" algn="just">
              <a:lnSpc>
                <a:spcPct val="90000"/>
              </a:lnSpc>
              <a:buFont typeface="Wingdings" pitchFamily="96" charset="2"/>
              <a:buNone/>
            </a:pPr>
            <a:r>
              <a:rPr lang="en-US" altLang="en-US" sz="3600" smtClean="0">
                <a:latin typeface="Times New Roman" pitchFamily="96" charset="0"/>
                <a:cs typeface="Times New Roman" pitchFamily="96" charset="0"/>
              </a:rPr>
              <a:t>C.	</a:t>
            </a:r>
            <a:r>
              <a:rPr lang="en-US" altLang="en-US" sz="3600" smtClean="0">
                <a:latin typeface="Times New Roman" pitchFamily="96" charset="0"/>
              </a:rPr>
              <a:t>Facilitate the opportunity and ability of the victim to independently regain control over her life. They should be taught some life skills</a:t>
            </a:r>
            <a:endParaRPr lang="en-US" altLang="en-US" sz="2400" smtClean="0">
              <a:latin typeface="Times New Roman" pitchFamily="96" charset="0"/>
            </a:endParaRPr>
          </a:p>
          <a:p>
            <a:pPr marL="533400" indent="-533400" algn="just">
              <a:lnSpc>
                <a:spcPct val="90000"/>
              </a:lnSpc>
            </a:pPr>
            <a:endParaRPr lang="en-US" alt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How to Empower Victims of Violence</a:t>
            </a:r>
          </a:p>
        </p:txBody>
      </p:sp>
      <p:sp>
        <p:nvSpPr>
          <p:cNvPr id="32771" name="Rectangle 3"/>
          <p:cNvSpPr>
            <a:spLocks noGrp="1" noChangeArrowheads="1"/>
          </p:cNvSpPr>
          <p:nvPr>
            <p:ph idx="1"/>
          </p:nvPr>
        </p:nvSpPr>
        <p:spPr>
          <a:xfrm>
            <a:off x="457200" y="1828800"/>
            <a:ext cx="8077200" cy="4191000"/>
          </a:xfrm>
        </p:spPr>
        <p:txBody>
          <a:bodyPr/>
          <a:lstStyle/>
          <a:p>
            <a:pPr marL="533400" indent="-533400" algn="just">
              <a:buFont typeface="Wingdings" pitchFamily="96" charset="2"/>
              <a:buNone/>
            </a:pPr>
            <a:r>
              <a:rPr lang="en-US" altLang="en-US" sz="3600" smtClean="0">
                <a:latin typeface="Times New Roman" pitchFamily="96" charset="0"/>
              </a:rPr>
              <a:t>D.  Encourage her to join religious groups for social support.</a:t>
            </a:r>
          </a:p>
          <a:p>
            <a:pPr marL="533400" indent="-533400" algn="just">
              <a:buFont typeface="Wingdings" pitchFamily="96" charset="2"/>
              <a:buNone/>
            </a:pPr>
            <a:r>
              <a:rPr lang="en-US" altLang="en-US" sz="3600" smtClean="0">
                <a:latin typeface="Times New Roman" pitchFamily="96" charset="0"/>
              </a:rPr>
              <a:t>E.  Women, especially the abused, should be educated about their rights and be taught to speak up if abused.</a:t>
            </a:r>
            <a:endParaRPr lang="en-US" altLang="en-US" sz="20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How to Empower Victims of Violence</a:t>
            </a:r>
          </a:p>
        </p:txBody>
      </p:sp>
      <p:sp>
        <p:nvSpPr>
          <p:cNvPr id="40963" name="Rectangle 3"/>
          <p:cNvSpPr>
            <a:spLocks noGrp="1" noChangeArrowheads="1"/>
          </p:cNvSpPr>
          <p:nvPr>
            <p:ph idx="1"/>
          </p:nvPr>
        </p:nvSpPr>
        <p:spPr>
          <a:xfrm>
            <a:off x="457200" y="1981200"/>
            <a:ext cx="8077200" cy="4419600"/>
          </a:xfrm>
        </p:spPr>
        <p:txBody>
          <a:bodyPr rtlCol="0">
            <a:normAutofit fontScale="92500" lnSpcReduction="10000"/>
          </a:bodyPr>
          <a:lstStyle/>
          <a:p>
            <a:pPr marL="533400" indent="-533400" algn="just" fontAlgn="auto">
              <a:lnSpc>
                <a:spcPct val="90000"/>
              </a:lnSpc>
              <a:spcBef>
                <a:spcPts val="0"/>
              </a:spcBef>
              <a:spcAft>
                <a:spcPts val="0"/>
              </a:spcAft>
              <a:buFont typeface="Wingdings" pitchFamily="96" charset="2"/>
              <a:buNone/>
              <a:defRPr/>
            </a:pPr>
            <a:r>
              <a:rPr lang="en-US" altLang="en-US" dirty="0">
                <a:latin typeface="Times New Roman" pitchFamily="96" charset="0"/>
              </a:rPr>
              <a:t>F.  Be aware that during the </a:t>
            </a:r>
            <a:r>
              <a:rPr lang="en-US" altLang="en-US" dirty="0">
                <a:latin typeface="Tahoma"/>
              </a:rPr>
              <a:t>‘</a:t>
            </a:r>
            <a:r>
              <a:rPr lang="en-US" altLang="en-US" dirty="0">
                <a:latin typeface="Times New Roman" pitchFamily="96" charset="0"/>
              </a:rPr>
              <a:t>honeymoon</a:t>
            </a:r>
            <a:r>
              <a:rPr lang="en-US" altLang="en-US" dirty="0">
                <a:latin typeface="Tahoma"/>
              </a:rPr>
              <a:t>’</a:t>
            </a:r>
            <a:r>
              <a:rPr lang="en-US" altLang="en-US" dirty="0">
                <a:latin typeface="Times New Roman" pitchFamily="96" charset="0"/>
              </a:rPr>
              <a:t> stage, the victims may not be willing to discuss the abuse. Inform and describe to them about the cycle of abuse. There</a:t>
            </a:r>
            <a:r>
              <a:rPr lang="en-US" altLang="en-US" dirty="0">
                <a:latin typeface="Tahoma"/>
              </a:rPr>
              <a:t>’</a:t>
            </a:r>
            <a:r>
              <a:rPr lang="en-US" altLang="en-US" dirty="0">
                <a:latin typeface="Times New Roman" pitchFamily="96" charset="0"/>
              </a:rPr>
              <a:t>s also a tendency that after each turn of a cycle, the violence can increase in frequency and severity</a:t>
            </a:r>
          </a:p>
          <a:p>
            <a:pPr marL="533400" indent="-533400" algn="just" fontAlgn="auto">
              <a:lnSpc>
                <a:spcPct val="90000"/>
              </a:lnSpc>
              <a:spcBef>
                <a:spcPts val="0"/>
              </a:spcBef>
              <a:spcAft>
                <a:spcPts val="0"/>
              </a:spcAft>
              <a:buFont typeface="Wingdings" pitchFamily="96" charset="2"/>
              <a:buNone/>
              <a:defRPr/>
            </a:pPr>
            <a:r>
              <a:rPr lang="en-US" altLang="en-US" dirty="0">
                <a:latin typeface="Times New Roman" pitchFamily="96" charset="0"/>
              </a:rPr>
              <a:t>G.  The victims should be given strategies for their own safety and that of their children</a:t>
            </a:r>
            <a:r>
              <a:rPr lang="en-US" altLang="en-US" dirty="0">
                <a:latin typeface="Tahoma"/>
              </a:rPr>
              <a:t>’</a:t>
            </a:r>
            <a:r>
              <a:rPr lang="en-US" altLang="en-US" dirty="0">
                <a:latin typeface="Times New Roman" pitchFamily="96" charset="0"/>
              </a:rPr>
              <a:t>s such as avoiding confrontations in rooms where there is only one exit or rooms containing many potential weapons.</a:t>
            </a:r>
            <a:endParaRPr lang="en-US" altLang="en-US" sz="2400" dirty="0">
              <a:latin typeface="Times New Roman" pitchFamily="96" charset="0"/>
            </a:endParaRPr>
          </a:p>
          <a:p>
            <a:pPr marL="1295400" lvl="2" indent="-381000" algn="just" fontAlgn="auto">
              <a:lnSpc>
                <a:spcPct val="90000"/>
              </a:lnSpc>
              <a:spcAft>
                <a:spcPts val="0"/>
              </a:spcAft>
              <a:buClr>
                <a:schemeClr val="accent3"/>
              </a:buClr>
              <a:buFont typeface="Arial"/>
              <a:buChar char="▪"/>
              <a:defRPr/>
            </a:pPr>
            <a:endParaRPr lang="en-US" alt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855528">
            <a:off x="2236190" y="2823606"/>
            <a:ext cx="5753053" cy="1200329"/>
          </a:xfrm>
          <a:prstGeom prst="rect">
            <a:avLst/>
          </a:prstGeom>
          <a:solidFill>
            <a:srgbClr val="33CCFF"/>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a:spAutoFit/>
            <a:scene3d>
              <a:camera prst="orthographicFront"/>
              <a:lightRig rig="flat" dir="tl">
                <a:rot lat="0" lon="0" rev="6600000"/>
              </a:lightRig>
            </a:scene3d>
            <a:sp3d extrusionH="25400" contourW="8890">
              <a:bevelT w="38100" h="31750" prst="angle"/>
              <a:contourClr>
                <a:schemeClr val="accent2">
                  <a:shade val="75000"/>
                </a:schemeClr>
              </a:contourClr>
            </a:sp3d>
          </a:bodyPr>
          <a:lstStyle/>
          <a:p>
            <a:pPr algn="ctr">
              <a:defRPr/>
            </a:pPr>
            <a:r>
              <a:rPr lang="en-US" sz="7200" b="1" dirty="0">
                <a:ln w="11430"/>
                <a:effectLst>
                  <a:outerShdw blurRad="50800" dist="39000" dir="5460000" algn="tl">
                    <a:srgbClr val="000000">
                      <a:alpha val="38000"/>
                    </a:srgbClr>
                  </a:outerShdw>
                </a:effectLst>
                <a:latin typeface="Arial" pitchFamily="34" charset="0"/>
                <a:cs typeface="Arial" pitchFamily="34" charset="0"/>
              </a:rPr>
              <a:t>Ask Me  ?</a:t>
            </a:r>
            <a:endParaRPr lang="en-US" sz="7200" b="1" dirty="0">
              <a:ln w="11430"/>
              <a:effectLst>
                <a:outerShdw blurRad="50800" dist="39000" dir="5460000" algn="tl">
                  <a:srgbClr val="000000">
                    <a:alpha val="38000"/>
                  </a:srgbClr>
                </a:outerShdw>
              </a:effectLst>
              <a:latin typeface="Arial" pitchFamily="34" charset="0"/>
              <a:cs typeface="Arial" pitchFamily="34" charset="0"/>
            </a:endParaRPr>
          </a:p>
        </p:txBody>
      </p:sp>
    </p:spTree>
  </p:cSld>
  <p:clrMapOvr>
    <a:masterClrMapping/>
  </p:clrMapOvr>
  <p:transition advClick="0" advTm="8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repeatCount="indefinite"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914400" y="990600"/>
            <a:ext cx="7239000" cy="4572000"/>
          </a:xfrm>
          <a:prstGeom prst="ellipse">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spcFirstLastPara="1" anchor="ctr">
            <a:prstTxWarp prst="textArchUp">
              <a:avLst/>
            </a:prstTxWarp>
            <a:scene3d>
              <a:camera prst="perspectiveRelaxed"/>
              <a:lightRig rig="threePt" dir="t"/>
            </a:scene3d>
            <a:sp3d extrusionH="57150">
              <a:bevelT w="82550" h="38100" prst="coolSlant"/>
            </a:sp3d>
          </a:bodyPr>
          <a:lstStyle/>
          <a:p>
            <a:pPr algn="ctr">
              <a:defRPr/>
            </a:pPr>
            <a:r>
              <a:rPr lang="en-US" sz="8000" b="1" dirty="0">
                <a:solidFill>
                  <a:schemeClr val="tx1"/>
                </a:solidFill>
                <a:effectLst>
                  <a:reflection blurRad="6350" stA="55000" endA="50" endPos="85000" dist="60007" dir="5400000" sy="-100000" algn="bl" rotWithShape="0"/>
                </a:effectLst>
                <a:latin typeface="Arial" pitchFamily="34" charset="0"/>
                <a:cs typeface="Arial" pitchFamily="34" charset="0"/>
              </a:rPr>
              <a:t>THANK YOU</a:t>
            </a:r>
            <a:endParaRPr lang="en-US" sz="8000" b="1" dirty="0">
              <a:solidFill>
                <a:schemeClr val="tx1"/>
              </a:solidFill>
              <a:effectLst>
                <a:reflection blurRad="6350" stA="55000" endA="50" endPos="85000" dist="60007" dir="5400000" sy="-100000" algn="bl" rotWithShape="0"/>
              </a:effectLst>
              <a:latin typeface="Arial" pitchFamily="34" charset="0"/>
              <a:cs typeface="Arial" pitchFamily="34" charset="0"/>
            </a:endParaRPr>
          </a:p>
        </p:txBody>
      </p:sp>
    </p:spTree>
  </p:cSld>
  <p:clrMapOvr>
    <a:masterClrMapping/>
  </p:clrMapOvr>
  <p:transition advClick="0"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7">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Definitions</a:t>
            </a:r>
          </a:p>
        </p:txBody>
      </p:sp>
      <p:sp>
        <p:nvSpPr>
          <p:cNvPr id="10243" name="Rectangle 3"/>
          <p:cNvSpPr>
            <a:spLocks noGrp="1" noChangeArrowheads="1"/>
          </p:cNvSpPr>
          <p:nvPr>
            <p:ph idx="1"/>
          </p:nvPr>
        </p:nvSpPr>
        <p:spPr>
          <a:xfrm>
            <a:off x="685800" y="2438400"/>
            <a:ext cx="7772400" cy="4114800"/>
          </a:xfrm>
        </p:spPr>
        <p:txBody>
          <a:bodyPr/>
          <a:lstStyle/>
          <a:p>
            <a:pPr algn="just">
              <a:lnSpc>
                <a:spcPct val="90000"/>
              </a:lnSpc>
            </a:pPr>
            <a:r>
              <a:rPr lang="en-US" altLang="en-US" sz="4000" smtClean="0">
                <a:latin typeface="Times New Roman" pitchFamily="96" charset="0"/>
              </a:rPr>
              <a:t>Violence:  is any act that causes injury or harm, intimidates or causes fear, and demeans or humiliates a person. </a:t>
            </a:r>
            <a:endParaRPr lang="en-US" altLang="en-US" smtClean="0">
              <a:latin typeface="Times New Roman" pitchFamily="96" charset="0"/>
            </a:endParaRPr>
          </a:p>
          <a:p>
            <a:pPr algn="just">
              <a:lnSpc>
                <a:spcPct val="90000"/>
              </a:lnSpc>
              <a:buFont typeface="Wingdings" pitchFamily="96" charset="2"/>
              <a:buNone/>
            </a:pPr>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fontAlgn="auto">
              <a:spcAft>
                <a:spcPts val="0"/>
              </a:spcAft>
              <a:defRPr/>
            </a:pPr>
            <a:r>
              <a:rPr lang="en-US" altLang="en-US">
                <a:solidFill>
                  <a:schemeClr val="accent1">
                    <a:satMod val="150000"/>
                  </a:schemeClr>
                </a:solidFill>
              </a:rPr>
              <a:t>Definitions</a:t>
            </a:r>
          </a:p>
        </p:txBody>
      </p:sp>
      <p:sp>
        <p:nvSpPr>
          <p:cNvPr id="11267" name="Rectangle 3"/>
          <p:cNvSpPr>
            <a:spLocks noGrp="1" noChangeArrowheads="1"/>
          </p:cNvSpPr>
          <p:nvPr>
            <p:ph idx="1"/>
          </p:nvPr>
        </p:nvSpPr>
        <p:spPr>
          <a:xfrm>
            <a:off x="762000" y="2133600"/>
            <a:ext cx="8153400" cy="4495800"/>
          </a:xfrm>
        </p:spPr>
        <p:txBody>
          <a:bodyPr/>
          <a:lstStyle/>
          <a:p>
            <a:pPr algn="just"/>
            <a:r>
              <a:rPr lang="en-US" altLang="en-US" sz="3600" smtClean="0">
                <a:latin typeface="Times New Roman" pitchFamily="96" charset="0"/>
              </a:rPr>
              <a:t>Gender-based Violence:  violence involving men and women, in which the woman/female is usually the victim and which arises from unequal power relationships between men and women.</a:t>
            </a:r>
            <a:r>
              <a:rPr lang="en-US" altLang="en-US" smtClean="0">
                <a:latin typeface="Times New Roman" pitchFamily="96" charset="0"/>
              </a:rPr>
              <a:t> </a:t>
            </a:r>
            <a:r>
              <a:rPr lang="en-US" altLang="en-US" sz="2400" smtClean="0">
                <a:solidFill>
                  <a:srgbClr val="FF0000"/>
                </a:solidFill>
                <a:latin typeface="Times New Roman" pitchFamily="96" charset="0"/>
              </a:rPr>
              <a:t>&lt;ILO South East Asia &amp; Pacific Multidisciplinary Advisory Team, 1998&gt; In other words, its violence committed in an intimate relationship.</a:t>
            </a:r>
            <a:endParaRPr lang="en-US" altLang="en-US" sz="2400" smtClean="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8153400" cy="1219200"/>
          </a:xfrm>
        </p:spPr>
        <p:txBody>
          <a:bodyPr>
            <a:normAutofit fontScale="90000"/>
          </a:bodyPr>
          <a:lstStyle/>
          <a:p>
            <a:pPr fontAlgn="auto">
              <a:spcAft>
                <a:spcPts val="0"/>
              </a:spcAft>
              <a:defRPr/>
            </a:pPr>
            <a:r>
              <a:rPr lang="en-US" altLang="en-US">
                <a:solidFill>
                  <a:schemeClr val="accent1">
                    <a:satMod val="150000"/>
                  </a:schemeClr>
                </a:solidFill>
              </a:rPr>
              <a:t>Forms of  Gender-based Violence</a:t>
            </a:r>
          </a:p>
        </p:txBody>
      </p:sp>
      <p:sp>
        <p:nvSpPr>
          <p:cNvPr id="18435" name="Rectangle 3"/>
          <p:cNvSpPr>
            <a:spLocks noGrp="1" noChangeArrowheads="1"/>
          </p:cNvSpPr>
          <p:nvPr>
            <p:ph idx="1"/>
          </p:nvPr>
        </p:nvSpPr>
        <p:spPr>
          <a:xfrm>
            <a:off x="685800" y="2133600"/>
            <a:ext cx="7772400" cy="4495800"/>
          </a:xfrm>
        </p:spPr>
        <p:txBody>
          <a:bodyPr rtlCol="0">
            <a:normAutofit/>
          </a:bodyPr>
          <a:lstStyle/>
          <a:p>
            <a:pPr marL="533400" indent="-533400" algn="just" fontAlgn="auto">
              <a:spcBef>
                <a:spcPts val="0"/>
              </a:spcBef>
              <a:spcAft>
                <a:spcPts val="0"/>
              </a:spcAft>
              <a:buFont typeface="Arial" charset="0"/>
              <a:buAutoNum type="alphaUcPeriod"/>
              <a:defRPr/>
            </a:pPr>
            <a:r>
              <a:rPr lang="en-US" altLang="en-US" sz="4000" dirty="0"/>
              <a:t>Physical. </a:t>
            </a:r>
            <a:r>
              <a:rPr lang="en-US" altLang="en-US" sz="4000" dirty="0">
                <a:latin typeface="Times New Roman" pitchFamily="96" charset="0"/>
              </a:rPr>
              <a:t>Acts that include bodily harm.   Beating, kicking, punching, burning, arm-twisting, arm twisting, etc.</a:t>
            </a:r>
          </a:p>
          <a:p>
            <a:pPr marL="533400" indent="-533400" algn="just" fontAlgn="auto">
              <a:spcBef>
                <a:spcPts val="0"/>
              </a:spcBef>
              <a:spcAft>
                <a:spcPts val="0"/>
              </a:spcAft>
              <a:buFont typeface="Arial" charset="0"/>
              <a:buNone/>
              <a:defRPr/>
            </a:pPr>
            <a:endParaRPr lang="en-US" altLang="en-US" dirty="0">
              <a:solidFill>
                <a:schemeClr val="accent2"/>
              </a:solidFill>
              <a:effectLst>
                <a:outerShdw blurRad="38100" dist="38100" dir="2700000" algn="tl">
                  <a:srgbClr val="C0C0C0"/>
                </a:outerShdw>
              </a:effectLst>
              <a:latin typeface="Times New Roman" pitchFamily="96" charset="0"/>
            </a:endParaRPr>
          </a:p>
          <a:p>
            <a:pPr marL="533400" indent="-533400" algn="just" fontAlgn="auto">
              <a:spcBef>
                <a:spcPts val="0"/>
              </a:spcBef>
              <a:spcAft>
                <a:spcPts val="0"/>
              </a:spcAft>
              <a:buFont typeface="Arial" charset="0"/>
              <a:buNone/>
              <a:defRPr/>
            </a:pPr>
            <a:r>
              <a:rPr lang="en-US" altLang="en-US" sz="2400" dirty="0">
                <a:solidFill>
                  <a:srgbClr val="FF0000"/>
                </a:solidFill>
                <a:effectLst>
                  <a:outerShdw blurRad="38100" dist="38100" dir="2700000" algn="tl">
                    <a:srgbClr val="C0C0C0"/>
                  </a:outerShdw>
                </a:effectLst>
                <a:latin typeface="Times New Roman" pitchFamily="96" charset="0"/>
              </a:rPr>
              <a:t>Note:  In over 95% of all domestic abuse violence, the man is </a:t>
            </a:r>
            <a:r>
              <a:rPr lang="en-US" altLang="en-US" sz="2400" dirty="0" smtClean="0">
                <a:solidFill>
                  <a:srgbClr val="FF0000"/>
                </a:solidFill>
                <a:effectLst>
                  <a:outerShdw blurRad="38100" dist="38100" dir="2700000" algn="tl">
                    <a:srgbClr val="C0C0C0"/>
                  </a:outerShdw>
                </a:effectLst>
                <a:latin typeface="Times New Roman" pitchFamily="96" charset="0"/>
              </a:rPr>
              <a:t>   	the </a:t>
            </a:r>
            <a:r>
              <a:rPr lang="en-US" altLang="en-US" sz="2400" dirty="0">
                <a:solidFill>
                  <a:srgbClr val="FF0000"/>
                </a:solidFill>
                <a:effectLst>
                  <a:outerShdw blurRad="38100" dist="38100" dir="2700000" algn="tl">
                    <a:srgbClr val="C0C0C0"/>
                  </a:outerShdw>
                </a:effectLst>
                <a:latin typeface="Times New Roman" pitchFamily="96" charset="0"/>
              </a:rPr>
              <a:t>batterer/perpetrator.</a:t>
            </a:r>
            <a:endParaRPr lang="en-US" altLang="en-US" sz="2400" dirty="0">
              <a:solidFill>
                <a:srgbClr val="FF0000"/>
              </a:solidFill>
              <a:latin typeface="Times New Roman" pitchFamily="96" charset="0"/>
            </a:endParaRPr>
          </a:p>
          <a:p>
            <a:pPr marL="533400" indent="-533400" algn="just" fontAlgn="auto">
              <a:spcBef>
                <a:spcPts val="0"/>
              </a:spcBef>
              <a:spcAft>
                <a:spcPts val="0"/>
              </a:spcAft>
              <a:buFont typeface="Arial" charset="0"/>
              <a:buNone/>
              <a:defRPr/>
            </a:pPr>
            <a:endParaRPr lang="en-US" altLang="en-US" dirty="0">
              <a:latin typeface="Times New Roman" pitchFamily="9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8077200" cy="1219200"/>
          </a:xfrm>
        </p:spPr>
        <p:txBody>
          <a:bodyPr/>
          <a:lstStyle/>
          <a:p>
            <a:pPr fontAlgn="auto">
              <a:spcAft>
                <a:spcPts val="0"/>
              </a:spcAft>
              <a:defRPr/>
            </a:pPr>
            <a:r>
              <a:rPr lang="en-US" altLang="en-US">
                <a:solidFill>
                  <a:schemeClr val="accent1">
                    <a:satMod val="150000"/>
                  </a:schemeClr>
                </a:solidFill>
              </a:rPr>
              <a:t>Forms of Gender-based Violence</a:t>
            </a:r>
          </a:p>
        </p:txBody>
      </p:sp>
      <p:sp>
        <p:nvSpPr>
          <p:cNvPr id="13315" name="Rectangle 3"/>
          <p:cNvSpPr>
            <a:spLocks noGrp="1" noChangeArrowheads="1"/>
          </p:cNvSpPr>
          <p:nvPr>
            <p:ph idx="1"/>
          </p:nvPr>
        </p:nvSpPr>
        <p:spPr>
          <a:xfrm>
            <a:off x="152400" y="1676400"/>
            <a:ext cx="8458200" cy="4495800"/>
          </a:xfrm>
        </p:spPr>
        <p:txBody>
          <a:bodyPr/>
          <a:lstStyle/>
          <a:p>
            <a:pPr algn="just">
              <a:lnSpc>
                <a:spcPct val="90000"/>
              </a:lnSpc>
            </a:pPr>
            <a:r>
              <a:rPr lang="en-US" altLang="en-US" smtClean="0">
                <a:latin typeface="Times New Roman" pitchFamily="96" charset="0"/>
              </a:rPr>
              <a:t>Psychological:  Refers to words or actions that destroy or harm a woman</a:t>
            </a:r>
            <a:r>
              <a:rPr lang="en-US" altLang="en-US" smtClean="0">
                <a:latin typeface="Tahoma" pitchFamily="96" charset="0"/>
              </a:rPr>
              <a:t>’</a:t>
            </a:r>
            <a:r>
              <a:rPr lang="en-US" altLang="en-US" smtClean="0">
                <a:latin typeface="Times New Roman" pitchFamily="96" charset="0"/>
              </a:rPr>
              <a:t>s belief in herself. What it does is demean or  disempower a woman; undermining her mental or emotional well-being.  Humiliating remarks, public ridicule, intimidation, threats, forced imprisonment, isolation, instilling fear, stalking, </a:t>
            </a:r>
            <a:r>
              <a:rPr lang="en-US" altLang="en-US" smtClean="0">
                <a:latin typeface="Tahoma" pitchFamily="96" charset="0"/>
              </a:rPr>
              <a:t>“</a:t>
            </a:r>
            <a:r>
              <a:rPr lang="en-US" altLang="en-US" smtClean="0">
                <a:latin typeface="Times New Roman" pitchFamily="96" charset="0"/>
              </a:rPr>
              <a:t>always checking up,</a:t>
            </a:r>
            <a:r>
              <a:rPr lang="en-US" altLang="en-US" smtClean="0">
                <a:latin typeface="Tahoma" pitchFamily="96" charset="0"/>
              </a:rPr>
              <a:t>”</a:t>
            </a:r>
            <a:r>
              <a:rPr lang="en-US" altLang="en-US" smtClean="0">
                <a:latin typeface="Times New Roman" pitchFamily="96" charset="0"/>
              </a:rPr>
              <a:t> forced to witness injurly to pet, unfounded accusations, silent treatment.</a:t>
            </a:r>
            <a:endParaRPr lang="en-US" altLang="en-US" sz="2400" smtClean="0">
              <a:latin typeface="Times New Roman" pitchFamily="96" charset="0"/>
            </a:endParaRPr>
          </a:p>
          <a:p>
            <a:pPr algn="just">
              <a:lnSpc>
                <a:spcPct val="90000"/>
              </a:lnSpc>
            </a:pPr>
            <a:endParaRPr lang="en-US" altLang="en-US"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8153400" cy="1219200"/>
          </a:xfrm>
        </p:spPr>
        <p:txBody>
          <a:bodyPr/>
          <a:lstStyle/>
          <a:p>
            <a:pPr fontAlgn="auto">
              <a:spcAft>
                <a:spcPts val="0"/>
              </a:spcAft>
              <a:defRPr/>
            </a:pPr>
            <a:r>
              <a:rPr lang="en-US" altLang="en-US">
                <a:solidFill>
                  <a:schemeClr val="accent1">
                    <a:satMod val="150000"/>
                  </a:schemeClr>
                </a:solidFill>
              </a:rPr>
              <a:t>Forms of Gender-based Violence</a:t>
            </a:r>
          </a:p>
        </p:txBody>
      </p:sp>
      <p:sp>
        <p:nvSpPr>
          <p:cNvPr id="14339" name="Rectangle 3"/>
          <p:cNvSpPr>
            <a:spLocks noGrp="1" noChangeArrowheads="1"/>
          </p:cNvSpPr>
          <p:nvPr>
            <p:ph idx="1"/>
          </p:nvPr>
        </p:nvSpPr>
        <p:spPr>
          <a:xfrm>
            <a:off x="381000" y="1752600"/>
            <a:ext cx="8229600" cy="4724400"/>
          </a:xfrm>
        </p:spPr>
        <p:txBody>
          <a:bodyPr/>
          <a:lstStyle/>
          <a:p>
            <a:pPr algn="just">
              <a:lnSpc>
                <a:spcPct val="90000"/>
              </a:lnSpc>
            </a:pPr>
            <a:r>
              <a:rPr lang="en-US" altLang="en-US" sz="3400" smtClean="0">
                <a:latin typeface="Times New Roman" pitchFamily="96" charset="0"/>
              </a:rPr>
              <a:t>Economic:  withdrawal of financial support, maintaining total control of family finances, running up bills for which the victim is responsible for payment, forbidding employment/occupation.</a:t>
            </a:r>
          </a:p>
          <a:p>
            <a:pPr algn="just">
              <a:lnSpc>
                <a:spcPct val="90000"/>
              </a:lnSpc>
              <a:buFont typeface="Wingdings" pitchFamily="96" charset="2"/>
              <a:buNone/>
            </a:pPr>
            <a:endParaRPr lang="en-US" altLang="en-US" sz="3400" smtClean="0">
              <a:latin typeface="Times New Roman" pitchFamily="96" charset="0"/>
            </a:endParaRPr>
          </a:p>
          <a:p>
            <a:pPr algn="just">
              <a:lnSpc>
                <a:spcPct val="90000"/>
              </a:lnSpc>
            </a:pPr>
            <a:r>
              <a:rPr lang="en-US" altLang="en-US" sz="3400" smtClean="0">
                <a:latin typeface="Times New Roman" pitchFamily="96" charset="0"/>
              </a:rPr>
              <a:t>Sexual:  forcing the victim to do indecent acts, forced prostitution, withholding sex.</a:t>
            </a:r>
            <a:endParaRPr lang="en-US" altLang="en-US" smtClean="0">
              <a:latin typeface="Times New Roman" pitchFamily="96" charset="0"/>
            </a:endParaRPr>
          </a:p>
          <a:p>
            <a:pPr algn="just">
              <a:lnSpc>
                <a:spcPct val="90000"/>
              </a:lnSpc>
              <a:buFont typeface="Wingdings" pitchFamily="96" charset="2"/>
              <a:buNone/>
            </a:pPr>
            <a:endParaRPr lang="en-US"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8153400" cy="1219200"/>
          </a:xfrm>
        </p:spPr>
        <p:txBody>
          <a:bodyPr/>
          <a:lstStyle/>
          <a:p>
            <a:pPr fontAlgn="auto">
              <a:spcAft>
                <a:spcPts val="0"/>
              </a:spcAft>
              <a:defRPr/>
            </a:pPr>
            <a:r>
              <a:rPr lang="en-US" altLang="en-US">
                <a:solidFill>
                  <a:schemeClr val="accent1">
                    <a:satMod val="150000"/>
                  </a:schemeClr>
                </a:solidFill>
              </a:rPr>
              <a:t>Forms of Gender-based Violence</a:t>
            </a:r>
          </a:p>
        </p:txBody>
      </p:sp>
      <p:sp>
        <p:nvSpPr>
          <p:cNvPr id="15363" name="Rectangle 3"/>
          <p:cNvSpPr>
            <a:spLocks noGrp="1" noChangeArrowheads="1"/>
          </p:cNvSpPr>
          <p:nvPr>
            <p:ph idx="1"/>
          </p:nvPr>
        </p:nvSpPr>
        <p:spPr>
          <a:xfrm>
            <a:off x="457200" y="1828800"/>
            <a:ext cx="8229600" cy="4724400"/>
          </a:xfrm>
        </p:spPr>
        <p:txBody>
          <a:bodyPr/>
          <a:lstStyle/>
          <a:p>
            <a:pPr algn="just">
              <a:lnSpc>
                <a:spcPct val="90000"/>
              </a:lnSpc>
            </a:pPr>
            <a:r>
              <a:rPr lang="en-US" altLang="en-US" sz="3600" smtClean="0">
                <a:latin typeface="Times New Roman" pitchFamily="96" charset="0"/>
              </a:rPr>
              <a:t>Treating the woman as a sexual object</a:t>
            </a:r>
          </a:p>
          <a:p>
            <a:pPr algn="just">
              <a:lnSpc>
                <a:spcPct val="90000"/>
              </a:lnSpc>
            </a:pPr>
            <a:r>
              <a:rPr lang="en-US" altLang="en-US" sz="3600" smtClean="0">
                <a:latin typeface="Times New Roman" pitchFamily="96" charset="0"/>
              </a:rPr>
              <a:t>Forcing the woman to watch obscene/indecent shows</a:t>
            </a:r>
          </a:p>
          <a:p>
            <a:pPr algn="just">
              <a:lnSpc>
                <a:spcPct val="90000"/>
              </a:lnSpc>
              <a:buFont typeface="Wingdings" pitchFamily="96" charset="2"/>
              <a:buNone/>
            </a:pPr>
            <a:endParaRPr lang="en-US" altLang="en-US" smtClean="0">
              <a:solidFill>
                <a:schemeClr val="accent2"/>
              </a:solidFill>
              <a:latin typeface="Times New Roman" pitchFamily="96" charset="0"/>
            </a:endParaRPr>
          </a:p>
          <a:p>
            <a:pPr algn="just">
              <a:lnSpc>
                <a:spcPct val="90000"/>
              </a:lnSpc>
              <a:buFont typeface="Wingdings" pitchFamily="96" charset="2"/>
              <a:buNone/>
            </a:pPr>
            <a:r>
              <a:rPr lang="en-US" altLang="en-US" sz="2400" smtClean="0">
                <a:solidFill>
                  <a:srgbClr val="FF0000"/>
                </a:solidFill>
                <a:latin typeface="Times New Roman" pitchFamily="96" charset="0"/>
              </a:rPr>
              <a:t>NOTE:  Whether the abuse is physical, psychological, sexual, or economic, the heart of the problem is always an imbalance of power. The abuser learns that coercion works! That violence could give him easy results.</a:t>
            </a:r>
            <a:endParaRPr lang="en-US" altLang="en-US" sz="1800" smtClean="0">
              <a:solidFill>
                <a:srgbClr val="FF0000"/>
              </a:solidFill>
              <a:latin typeface="Times New Roman" pitchFamily="96" charset="0"/>
            </a:endParaRPr>
          </a:p>
          <a:p>
            <a:pPr algn="just">
              <a:lnSpc>
                <a:spcPct val="90000"/>
              </a:lnSpc>
              <a:buFont typeface="Wingdings" pitchFamily="96" charset="2"/>
              <a:buNone/>
            </a:pPr>
            <a:endParaRPr lang="en-US" altLang="en-US" sz="2400" smtClean="0">
              <a:latin typeface="Times New Roman" pitchFamily="9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fontAlgn="auto">
              <a:spcAft>
                <a:spcPts val="0"/>
              </a:spcAft>
              <a:defRPr/>
            </a:pPr>
            <a:r>
              <a:rPr lang="en-US" altLang="en-US">
                <a:solidFill>
                  <a:schemeClr val="accent1">
                    <a:satMod val="150000"/>
                  </a:schemeClr>
                </a:solidFill>
              </a:rPr>
              <a:t>Why Women Stay in an Abusive Relationship?</a:t>
            </a:r>
          </a:p>
        </p:txBody>
      </p:sp>
      <p:sp>
        <p:nvSpPr>
          <p:cNvPr id="16387" name="Rectangle 3"/>
          <p:cNvSpPr>
            <a:spLocks noGrp="1" noChangeArrowheads="1"/>
          </p:cNvSpPr>
          <p:nvPr>
            <p:ph idx="1"/>
          </p:nvPr>
        </p:nvSpPr>
        <p:spPr>
          <a:xfrm>
            <a:off x="381000" y="1752600"/>
            <a:ext cx="8077200" cy="4724400"/>
          </a:xfrm>
        </p:spPr>
        <p:txBody>
          <a:bodyPr/>
          <a:lstStyle/>
          <a:p>
            <a:pPr algn="just"/>
            <a:r>
              <a:rPr lang="en-US" altLang="en-US" smtClean="0">
                <a:latin typeface="Times New Roman" pitchFamily="96" charset="0"/>
              </a:rPr>
              <a:t>The man might change for the better</a:t>
            </a:r>
          </a:p>
          <a:p>
            <a:pPr algn="just"/>
            <a:r>
              <a:rPr lang="en-US" altLang="en-US" smtClean="0">
                <a:latin typeface="Times New Roman" pitchFamily="96" charset="0"/>
              </a:rPr>
              <a:t>She still loves the man despite everything</a:t>
            </a:r>
          </a:p>
          <a:p>
            <a:pPr algn="just"/>
            <a:r>
              <a:rPr lang="en-US" altLang="en-US" smtClean="0">
                <a:latin typeface="Times New Roman" pitchFamily="96" charset="0"/>
              </a:rPr>
              <a:t>She is doing it for the children (so as not to have a broken family)</a:t>
            </a:r>
          </a:p>
          <a:p>
            <a:pPr algn="just"/>
            <a:r>
              <a:rPr lang="en-US" altLang="en-US" smtClean="0">
                <a:latin typeface="Times New Roman" pitchFamily="96" charset="0"/>
              </a:rPr>
              <a:t>She cannot support the children by herself</a:t>
            </a:r>
          </a:p>
          <a:p>
            <a:pPr algn="just"/>
            <a:r>
              <a:rPr lang="en-US" altLang="en-US" smtClean="0">
                <a:latin typeface="Times New Roman" pitchFamily="96" charset="0"/>
              </a:rPr>
              <a:t>She is afraid of what the husband might do to her.</a:t>
            </a:r>
          </a:p>
          <a:p>
            <a:pPr algn="just"/>
            <a:r>
              <a:rPr lang="en-US" altLang="en-US" smtClean="0">
                <a:latin typeface="Times New Roman" pitchFamily="96" charset="0"/>
              </a:rPr>
              <a:t>The husband might take the children</a:t>
            </a:r>
          </a:p>
          <a:p>
            <a:pPr algn="just"/>
            <a:r>
              <a:rPr lang="en-US" altLang="en-US" smtClean="0">
                <a:latin typeface="Times New Roman" pitchFamily="96" charset="0"/>
              </a:rPr>
              <a:t>She </a:t>
            </a:r>
            <a:r>
              <a:rPr lang="en-US" altLang="en-US" smtClean="0">
                <a:latin typeface="Tahoma" pitchFamily="96" charset="0"/>
              </a:rPr>
              <a:t>“</a:t>
            </a:r>
            <a:r>
              <a:rPr lang="en-US" altLang="en-US" smtClean="0">
                <a:latin typeface="Times New Roman" pitchFamily="96" charset="0"/>
              </a:rPr>
              <a:t>probably deserves the beating</a:t>
            </a:r>
            <a:r>
              <a:rPr lang="en-US" altLang="en-US" smtClean="0">
                <a:latin typeface="Tahoma" pitchFamily="96" charset="0"/>
              </a:rPr>
              <a:t>”</a:t>
            </a:r>
            <a:endParaRPr lang="en-US" altLang="en-US" smtClean="0">
              <a:latin typeface="Times New Roman" pitchFamily="96"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136</TotalTime>
  <Words>1192</Words>
  <Application>Microsoft Office PowerPoint</Application>
  <PresentationFormat>On-screen Show (4:3)</PresentationFormat>
  <Paragraphs>135</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ＭＳ Ｐゴシック</vt:lpstr>
      <vt:lpstr>Corbel</vt:lpstr>
      <vt:lpstr>Wingdings 2</vt:lpstr>
      <vt:lpstr>Wingdings</vt:lpstr>
      <vt:lpstr>Wingdings 3</vt:lpstr>
      <vt:lpstr>Calibri</vt:lpstr>
      <vt:lpstr>Times New Roman</vt:lpstr>
      <vt:lpstr>Tahoma</vt:lpstr>
      <vt:lpstr>Module</vt:lpstr>
      <vt:lpstr>Slide 1</vt:lpstr>
      <vt:lpstr>Gender  Based Violence</vt:lpstr>
      <vt:lpstr>Definitions</vt:lpstr>
      <vt:lpstr>Definitions</vt:lpstr>
      <vt:lpstr>Forms of  Gender-based Violence</vt:lpstr>
      <vt:lpstr>Forms of Gender-based Violence</vt:lpstr>
      <vt:lpstr>Forms of Gender-based Violence</vt:lpstr>
      <vt:lpstr>Forms of Gender-based Violence</vt:lpstr>
      <vt:lpstr>Why Women Stay in an Abusive Relationship?</vt:lpstr>
      <vt:lpstr>Barriers to Leaving:  Situational…</vt:lpstr>
      <vt:lpstr>Barriers to Leaving:  Emotional… </vt:lpstr>
      <vt:lpstr>Barriers to Leaving:  Personal Beliefs</vt:lpstr>
      <vt:lpstr>Profile of Batterers</vt:lpstr>
      <vt:lpstr>Profile of Batterers (cont)</vt:lpstr>
      <vt:lpstr>Profile of Battered Women</vt:lpstr>
      <vt:lpstr>Levels of  Violence </vt:lpstr>
      <vt:lpstr>Effects of Violence Against Women: Social/Economic</vt:lpstr>
      <vt:lpstr>Effects of Violence Against Women:Mental/Emotional </vt:lpstr>
      <vt:lpstr>Non-Violence Wheel</vt:lpstr>
      <vt:lpstr>Cycle of Abuse</vt:lpstr>
      <vt:lpstr>Cycle of Abuse</vt:lpstr>
      <vt:lpstr>Psychological Stages of Battered Women</vt:lpstr>
      <vt:lpstr>How to Empower Victims of Violence</vt:lpstr>
      <vt:lpstr>How to Empower Victims of Violence</vt:lpstr>
      <vt:lpstr>How to Empower Victims of Violence</vt:lpstr>
      <vt:lpstr>How to Empower Victims of Violence</vt:lpstr>
      <vt:lpstr>Slide 27</vt:lpstr>
      <vt:lpstr>Slide 28</vt:lpstr>
    </vt:vector>
  </TitlesOfParts>
  <Company>Josielyn Habacon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Violence</dc:title>
  <dc:creator>Josielyn Habacon</dc:creator>
  <cp:lastModifiedBy>PK</cp:lastModifiedBy>
  <cp:revision>9</cp:revision>
  <dcterms:created xsi:type="dcterms:W3CDTF">2011-03-28T13:23:21Z</dcterms:created>
  <dcterms:modified xsi:type="dcterms:W3CDTF">2015-06-11T11:08:24Z</dcterms:modified>
</cp:coreProperties>
</file>