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57" r:id="rId4"/>
    <p:sldId id="258" r:id="rId5"/>
    <p:sldId id="259" r:id="rId6"/>
    <p:sldId id="264" r:id="rId7"/>
    <p:sldId id="260" r:id="rId8"/>
    <p:sldId id="278" r:id="rId9"/>
    <p:sldId id="267" r:id="rId10"/>
    <p:sldId id="268" r:id="rId11"/>
    <p:sldId id="269" r:id="rId12"/>
    <p:sldId id="270" r:id="rId13"/>
    <p:sldId id="271" r:id="rId14"/>
    <p:sldId id="274" r:id="rId15"/>
    <p:sldId id="275" r:id="rId16"/>
    <p:sldId id="276"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B5F8B47-3765-4D79-B23C-014EE2D4975F}" type="datetimeFigureOut">
              <a:rPr lang="en-US" smtClean="0"/>
              <a:t>7/11/2015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B4462F1-9BB7-450B-8421-3F8BFBC796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5F8B47-3765-4D79-B23C-014EE2D4975F}" type="datetimeFigureOut">
              <a:rPr lang="en-US" smtClean="0"/>
              <a:t>7/11/2015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462F1-9BB7-450B-8421-3F8BFBC796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B5F8B47-3765-4D79-B23C-014EE2D4975F}" type="datetimeFigureOut">
              <a:rPr lang="en-US" smtClean="0"/>
              <a:t>7/11/2015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B4462F1-9BB7-450B-8421-3F8BFBC796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B5F8B47-3765-4D79-B23C-014EE2D4975F}" type="datetimeFigureOut">
              <a:rPr lang="en-US" smtClean="0"/>
              <a:t>7/11/2015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B4462F1-9BB7-450B-8421-3F8BFBC796AE}"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B5F8B47-3765-4D79-B23C-014EE2D4975F}" type="datetimeFigureOut">
              <a:rPr lang="en-US" smtClean="0"/>
              <a:t>7/11/2015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B4462F1-9BB7-450B-8421-3F8BFBC796AE}"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FB5F8B47-3765-4D79-B23C-014EE2D4975F}" type="datetimeFigureOut">
              <a:rPr lang="en-US" smtClean="0"/>
              <a:t>7/11/2015</a:t>
            </a:fld>
            <a:endParaRPr lang="en-US"/>
          </a:p>
        </p:txBody>
      </p:sp>
      <p:sp>
        <p:nvSpPr>
          <p:cNvPr id="10" name="Slide Number Placeholder 9"/>
          <p:cNvSpPr>
            <a:spLocks noGrp="1"/>
          </p:cNvSpPr>
          <p:nvPr>
            <p:ph type="sldNum" sz="quarter" idx="16"/>
          </p:nvPr>
        </p:nvSpPr>
        <p:spPr/>
        <p:txBody>
          <a:bodyPr rtlCol="0"/>
          <a:lstStyle/>
          <a:p>
            <a:fld id="{3B4462F1-9BB7-450B-8421-3F8BFBC796AE}"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B5F8B47-3765-4D79-B23C-014EE2D4975F}" type="datetimeFigureOut">
              <a:rPr lang="en-US" smtClean="0"/>
              <a:t>7/11/2015</a:t>
            </a:fld>
            <a:endParaRPr lang="en-US"/>
          </a:p>
        </p:txBody>
      </p:sp>
      <p:sp>
        <p:nvSpPr>
          <p:cNvPr id="12" name="Slide Number Placeholder 11"/>
          <p:cNvSpPr>
            <a:spLocks noGrp="1"/>
          </p:cNvSpPr>
          <p:nvPr>
            <p:ph type="sldNum" sz="quarter" idx="16"/>
          </p:nvPr>
        </p:nvSpPr>
        <p:spPr/>
        <p:txBody>
          <a:bodyPr rtlCol="0"/>
          <a:lstStyle/>
          <a:p>
            <a:fld id="{3B4462F1-9BB7-450B-8421-3F8BFBC796AE}"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5F8B47-3765-4D79-B23C-014EE2D4975F}" type="datetimeFigureOut">
              <a:rPr lang="en-US" smtClean="0"/>
              <a:t>7/11/2015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B4462F1-9BB7-450B-8421-3F8BFBC796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F8B47-3765-4D79-B23C-014EE2D4975F}" type="datetimeFigureOut">
              <a:rPr lang="en-US" smtClean="0"/>
              <a:t>7/11/2015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B4462F1-9BB7-450B-8421-3F8BFBC796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B5F8B47-3765-4D79-B23C-014EE2D4975F}" type="datetimeFigureOut">
              <a:rPr lang="en-US" smtClean="0"/>
              <a:t>7/11/2015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B4462F1-9BB7-450B-8421-3F8BFBC796AE}"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B5F8B47-3765-4D79-B23C-014EE2D4975F}" type="datetimeFigureOut">
              <a:rPr lang="en-US" smtClean="0"/>
              <a:t>7/11/2015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B4462F1-9BB7-450B-8421-3F8BFBC796AE}"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B5F8B47-3765-4D79-B23C-014EE2D4975F}" type="datetimeFigureOut">
              <a:rPr lang="en-US" smtClean="0"/>
              <a:t>7/11/2015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B4462F1-9BB7-450B-8421-3F8BFBC796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71600"/>
            <a:ext cx="8534400" cy="1600200"/>
          </a:xfrm>
        </p:spPr>
        <p:txBody>
          <a:bodyPr>
            <a:normAutofit/>
          </a:bodyPr>
          <a:lstStyle/>
          <a:p>
            <a:pPr algn="ctr"/>
            <a:r>
              <a:rPr lang="en-US" sz="4800" b="1" dirty="0" smtClean="0"/>
              <a:t>GENDER RESISTANCE &amp; Gender revolution FEMINISMS</a:t>
            </a:r>
            <a:endParaRPr lang="en-US" sz="4800"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9623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b="1" cap="small" dirty="0" smtClean="0"/>
              <a:t/>
            </a:r>
            <a:br>
              <a:rPr lang="en-GB" b="1" cap="small" dirty="0" smtClean="0"/>
            </a:br>
            <a:r>
              <a:rPr lang="en-GB" b="1" cap="small" dirty="0" smtClean="0"/>
              <a:t>Men’s </a:t>
            </a:r>
            <a:r>
              <a:rPr lang="en-GB" b="1" cap="small" dirty="0"/>
              <a:t>Feminism</a:t>
            </a:r>
            <a:r>
              <a:rPr lang="en-US" b="1" cap="small" dirty="0"/>
              <a:t/>
            </a:r>
            <a:br>
              <a:rPr lang="en-US" b="1" cap="small" dirty="0"/>
            </a:b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GB" dirty="0" smtClean="0"/>
              <a:t>Genders </a:t>
            </a:r>
            <a:r>
              <a:rPr lang="en-GB" dirty="0"/>
              <a:t>- men's and women's - are relational and embedded in the structure of the social order. </a:t>
            </a:r>
            <a:endParaRPr lang="en-US" dirty="0"/>
          </a:p>
          <a:p>
            <a:pPr lvl="0" algn="just"/>
            <a:r>
              <a:rPr lang="en-GB" dirty="0"/>
              <a:t>Men's feminism argues that gender inequality includes men's denigration of other men as well as their exploitation of women. </a:t>
            </a:r>
            <a:endParaRPr lang="en-US" dirty="0"/>
          </a:p>
          <a:p>
            <a:pPr lvl="0" algn="just"/>
            <a:r>
              <a:rPr lang="en-GB" dirty="0"/>
              <a:t>Neither men nor woman can be studied separately; the whole question of gender inequality involves a relationship of haves and have-nots, of dominance and subordination, of advantage and disadvantage.</a:t>
            </a:r>
            <a:endParaRPr lang="en-US" dirty="0"/>
          </a:p>
          <a:p>
            <a:pPr lvl="0" algn="just"/>
            <a:r>
              <a:rPr lang="en-GB" dirty="0"/>
              <a:t>Theory has been used to dissect the differences between and within groups of middle-class and working class, men of different ethnic groups and sexual orientations - a concept of hegemonic masculinity. </a:t>
            </a:r>
            <a:endParaRPr lang="en-US" dirty="0"/>
          </a:p>
          <a:p>
            <a:pPr algn="just"/>
            <a:endParaRPr lang="en-US" dirty="0"/>
          </a:p>
        </p:txBody>
      </p:sp>
    </p:spTree>
    <p:extLst>
      <p:ext uri="{BB962C8B-B14F-4D97-AF65-F5344CB8AC3E}">
        <p14:creationId xmlns:p14="http://schemas.microsoft.com/office/powerpoint/2010/main" val="117043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b="1" cap="small" dirty="0" smtClean="0"/>
              <a:t/>
            </a:r>
            <a:br>
              <a:rPr lang="en-GB" sz="4000" b="1" cap="small" dirty="0" smtClean="0"/>
            </a:br>
            <a:r>
              <a:rPr lang="en-GB" sz="4000" b="1" cap="small" dirty="0" smtClean="0"/>
              <a:t>Men’s Feminism </a:t>
            </a:r>
            <a:r>
              <a:rPr lang="en-GB" sz="2800" b="1" cap="small" dirty="0" smtClean="0"/>
              <a:t>CONTINUES----------</a:t>
            </a:r>
            <a:r>
              <a:rPr lang="en-US" sz="2800" b="1" cap="small" dirty="0" smtClean="0"/>
              <a:t/>
            </a:r>
            <a:br>
              <a:rPr lang="en-US" sz="2800" b="1" cap="small" dirty="0" smtClean="0"/>
            </a:br>
            <a:endParaRPr lang="en-US" sz="4000" b="1" dirty="0"/>
          </a:p>
        </p:txBody>
      </p:sp>
      <p:sp>
        <p:nvSpPr>
          <p:cNvPr id="3" name="Content Placeholder 2"/>
          <p:cNvSpPr>
            <a:spLocks noGrp="1"/>
          </p:cNvSpPr>
          <p:nvPr>
            <p:ph sz="quarter" idx="1"/>
          </p:nvPr>
        </p:nvSpPr>
        <p:spPr/>
        <p:txBody>
          <a:bodyPr>
            <a:normAutofit fontScale="85000" lnSpcReduction="10000"/>
          </a:bodyPr>
          <a:lstStyle/>
          <a:p>
            <a:pPr lvl="0" algn="just"/>
            <a:r>
              <a:rPr lang="en-GB" dirty="0"/>
              <a:t>Hegemonic or dominant men are those who are economically successful, ethnically superior, and visibly heterosexual. Yet the characteristics of masculinity, hegemonic or otherwise, are not the source of men's gender status. </a:t>
            </a:r>
            <a:endParaRPr lang="en-US" dirty="0"/>
          </a:p>
          <a:p>
            <a:pPr lvl="0" algn="just"/>
            <a:r>
              <a:rPr lang="en-GB" dirty="0"/>
              <a:t>Low-level men workers around the world are oppressed by the inequalities of the global economy, and young working class urban men's impoverished environment and "taste for risk" has made them an endangered species. </a:t>
            </a:r>
            <a:endParaRPr lang="en-US" dirty="0"/>
          </a:p>
          <a:p>
            <a:pPr lvl="0" algn="just"/>
            <a:r>
              <a:rPr lang="en-GB" dirty="0"/>
              <a:t>Men's feminism blames sports, the military, fraternities, and other arenas of male bonding for encouraging physical and sexual violence and misogyny.</a:t>
            </a:r>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339631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b="1" cap="small" dirty="0"/>
              <a:t/>
            </a:r>
            <a:br>
              <a:rPr lang="en-GB" b="1" cap="small" dirty="0"/>
            </a:br>
            <a:r>
              <a:rPr lang="en-GB" b="1" cap="small" dirty="0" smtClean="0"/>
              <a:t>Men’s </a:t>
            </a:r>
            <a:r>
              <a:rPr lang="en-GB" b="1" cap="small" dirty="0"/>
              <a:t>Feminism </a:t>
            </a:r>
            <a:r>
              <a:rPr lang="en-GB" sz="3200" b="1" cap="small" dirty="0"/>
              <a:t>CONTINUES----------</a:t>
            </a:r>
            <a:r>
              <a:rPr lang="en-US" sz="3200" b="1" cap="small" dirty="0"/>
              <a:t/>
            </a:r>
            <a:br>
              <a:rPr lang="en-US" sz="3200" b="1" cap="small" dirty="0"/>
            </a:br>
            <a:endParaRPr lang="en-US" sz="3200" dirty="0"/>
          </a:p>
        </p:txBody>
      </p:sp>
      <p:sp>
        <p:nvSpPr>
          <p:cNvPr id="3" name="Content Placeholder 2"/>
          <p:cNvSpPr>
            <a:spLocks noGrp="1"/>
          </p:cNvSpPr>
          <p:nvPr>
            <p:ph sz="quarter" idx="1"/>
          </p:nvPr>
        </p:nvSpPr>
        <p:spPr/>
        <p:txBody>
          <a:bodyPr>
            <a:normAutofit fontScale="92500" lnSpcReduction="20000"/>
          </a:bodyPr>
          <a:lstStyle/>
          <a:p>
            <a:pPr algn="just"/>
            <a:r>
              <a:rPr lang="en-GB" dirty="0"/>
              <a:t>It deplores the pressure on men to identify with but not be emotionally close to their fathers and to be "cool" and unfeeling towards the women in their lives and distant from their own children.</a:t>
            </a:r>
            <a:endParaRPr lang="en-US" dirty="0"/>
          </a:p>
          <a:p>
            <a:pPr lvl="0" algn="just"/>
            <a:r>
              <a:rPr lang="en-GB" dirty="0" smtClean="0"/>
              <a:t>The </a:t>
            </a:r>
            <a:r>
              <a:rPr lang="en-GB" dirty="0"/>
              <a:t>sources of gender inequality that men's feminism concen­trates on are embedded in the stratification systems of Western societies as well as in the homophobia of heterosexual men, who construct their masculinity as clearly opposite to that of homosexual men. Thus, it is necessary for prominent men of all ethnic groups in politics, sports, and the mass media to appear heterosexual. </a:t>
            </a:r>
            <a:endParaRPr lang="en-US" dirty="0"/>
          </a:p>
          <a:p>
            <a:pPr algn="just"/>
            <a:endParaRPr lang="en-US" dirty="0"/>
          </a:p>
        </p:txBody>
      </p:sp>
    </p:spTree>
    <p:extLst>
      <p:ext uri="{BB962C8B-B14F-4D97-AF65-F5344CB8AC3E}">
        <p14:creationId xmlns:p14="http://schemas.microsoft.com/office/powerpoint/2010/main" val="2706071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800" b="1" cap="small" dirty="0"/>
              <a:t/>
            </a:r>
            <a:br>
              <a:rPr lang="en-GB" sz="4800" b="1" cap="small" dirty="0"/>
            </a:br>
            <a:r>
              <a:rPr lang="en-GB" sz="4800" b="1" cap="small" dirty="0"/>
              <a:t>Men’s Feminism </a:t>
            </a:r>
            <a:r>
              <a:rPr lang="en-GB" sz="3600" b="1" cap="small" dirty="0"/>
              <a:t>CONTINUES-</a:t>
            </a:r>
            <a:r>
              <a:rPr lang="en-GB" sz="3600" b="1" cap="small" dirty="0" smtClean="0"/>
              <a:t>----</a:t>
            </a:r>
            <a:r>
              <a:rPr lang="en-US" sz="3600" b="1" cap="small" dirty="0"/>
              <a:t/>
            </a:r>
            <a:br>
              <a:rPr lang="en-US" sz="3600" b="1" cap="small" dirty="0"/>
            </a:br>
            <a:endParaRPr lang="en-US" sz="3600" dirty="0"/>
          </a:p>
        </p:txBody>
      </p:sp>
      <p:sp>
        <p:nvSpPr>
          <p:cNvPr id="3" name="Content Placeholder 2"/>
          <p:cNvSpPr>
            <a:spLocks noGrp="1"/>
          </p:cNvSpPr>
          <p:nvPr>
            <p:ph sz="quarter" idx="1"/>
          </p:nvPr>
        </p:nvSpPr>
        <p:spPr/>
        <p:txBody>
          <a:bodyPr>
            <a:normAutofit fontScale="85000" lnSpcReduction="20000"/>
          </a:bodyPr>
          <a:lstStyle/>
          <a:p>
            <a:pPr lvl="0" algn="just"/>
            <a:r>
              <a:rPr lang="en-GB" dirty="0"/>
              <a:t>Gender inequality is also embedded in men's racing for the leading positions in whatever arena they find themselves, and excluding women as much as possible from competition. It is not an accident that so much of the language of competition is the language of sports, because organized sports are not only an immediate site of masculinity displays, but also a source for vicarious competitiveness and for the creation of symbolic icons of masculine strength and beauty. Unfortunately, these are also icons of physical and sexual violence.</a:t>
            </a:r>
            <a:endParaRPr lang="en-US" dirty="0"/>
          </a:p>
          <a:p>
            <a:pPr lvl="0" algn="just"/>
            <a:r>
              <a:rPr lang="en-GB" dirty="0"/>
              <a:t>Men's feminism is an amalgam of social construction, multi-ethnic, psychoanalytic, and development feminism and gay studies. It is likely that men's feminism will eventually be absorbed into more general feminist perspectives.</a:t>
            </a:r>
            <a:endParaRPr lang="en-US" dirty="0"/>
          </a:p>
          <a:p>
            <a:pPr algn="just"/>
            <a:endParaRPr lang="en-US" dirty="0"/>
          </a:p>
        </p:txBody>
      </p:sp>
    </p:spTree>
    <p:extLst>
      <p:ext uri="{BB962C8B-B14F-4D97-AF65-F5344CB8AC3E}">
        <p14:creationId xmlns:p14="http://schemas.microsoft.com/office/powerpoint/2010/main" val="2397414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Postmodern Feminism</a:t>
            </a:r>
            <a:r>
              <a:rPr lang="en-US" dirty="0"/>
              <a:t> </a:t>
            </a:r>
          </a:p>
        </p:txBody>
      </p:sp>
      <p:sp>
        <p:nvSpPr>
          <p:cNvPr id="3" name="Content Placeholder 2"/>
          <p:cNvSpPr>
            <a:spLocks noGrp="1"/>
          </p:cNvSpPr>
          <p:nvPr>
            <p:ph sz="quarter" idx="1"/>
          </p:nvPr>
        </p:nvSpPr>
        <p:spPr/>
        <p:txBody>
          <a:bodyPr>
            <a:noAutofit/>
          </a:bodyPr>
          <a:lstStyle/>
          <a:p>
            <a:pPr lvl="1" algn="just" fontAlgn="base">
              <a:lnSpc>
                <a:spcPct val="150000"/>
              </a:lnSpc>
            </a:pPr>
            <a:r>
              <a:rPr lang="en-US" sz="2400" dirty="0"/>
              <a:t>Postmodern art is a body of art movements that sought to contradict aspects of modernism or emerged in its aftermath. In general, movements such as Intermedia, Installation art, Conceptual Art and Multimedia, particularly involving video, are described as postmodern.</a:t>
            </a:r>
          </a:p>
          <a:p>
            <a:pPr lvl="1" algn="just" fontAlgn="base">
              <a:lnSpc>
                <a:spcPct val="150000"/>
              </a:lnSpc>
            </a:pPr>
            <a:r>
              <a:rPr lang="en-US" sz="2400" dirty="0"/>
              <a:t>Postmodern feminism is an approach to feminist theory that incorporates postmodern and post-</a:t>
            </a:r>
            <a:r>
              <a:rPr lang="en-US" sz="2400" dirty="0" err="1"/>
              <a:t>structuralist</a:t>
            </a:r>
            <a:r>
              <a:rPr lang="en-US" sz="2400" dirty="0"/>
              <a:t> theory, and thus sees itself as moving beyond the modernist polarities of liberal feminism and radical feminism</a:t>
            </a:r>
            <a:r>
              <a:rPr lang="en-US" sz="2400" dirty="0" smtClean="0"/>
              <a:t>.</a:t>
            </a:r>
            <a:endParaRPr lang="en-US" sz="2400" dirty="0"/>
          </a:p>
        </p:txBody>
      </p:sp>
    </p:spTree>
    <p:extLst>
      <p:ext uri="{BB962C8B-B14F-4D97-AF65-F5344CB8AC3E}">
        <p14:creationId xmlns:p14="http://schemas.microsoft.com/office/powerpoint/2010/main" val="3141052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Postmodern Feminism</a:t>
            </a:r>
            <a:r>
              <a:rPr lang="en-US" dirty="0"/>
              <a:t> </a:t>
            </a:r>
            <a:r>
              <a:rPr lang="en-US" sz="3600" b="1" dirty="0"/>
              <a:t>Continues----------</a:t>
            </a:r>
            <a:endParaRPr lang="en-US" dirty="0"/>
          </a:p>
        </p:txBody>
      </p:sp>
      <p:sp>
        <p:nvSpPr>
          <p:cNvPr id="3" name="Content Placeholder 2"/>
          <p:cNvSpPr>
            <a:spLocks noGrp="1"/>
          </p:cNvSpPr>
          <p:nvPr>
            <p:ph sz="quarter" idx="1"/>
          </p:nvPr>
        </p:nvSpPr>
        <p:spPr/>
        <p:txBody>
          <a:bodyPr>
            <a:noAutofit/>
          </a:bodyPr>
          <a:lstStyle/>
          <a:p>
            <a:pPr lvl="1" algn="just" fontAlgn="base">
              <a:lnSpc>
                <a:spcPct val="150000"/>
              </a:lnSpc>
            </a:pPr>
            <a:r>
              <a:rPr lang="en-US" sz="2400" dirty="0"/>
              <a:t>The feminist art movement refers to the efforts and accomplishments of feminists to make art that reflects women's lives and experiences, as well as to change the production and reception of contemporary art</a:t>
            </a:r>
            <a:r>
              <a:rPr lang="en-US" sz="2400" dirty="0" smtClean="0"/>
              <a:t>.</a:t>
            </a:r>
          </a:p>
          <a:p>
            <a:pPr lvl="1" algn="just" fontAlgn="base">
              <a:lnSpc>
                <a:spcPct val="150000"/>
              </a:lnSpc>
            </a:pPr>
            <a:r>
              <a:rPr lang="en-US" sz="2400" dirty="0" smtClean="0"/>
              <a:t>From </a:t>
            </a:r>
            <a:r>
              <a:rPr lang="en-US" sz="2400" dirty="0"/>
              <a:t>the 1960s onward, feminism led to a significant increase in interest and scholarship involving women artists. Notable contributions were made by the art historians Germaine Greer, Linda </a:t>
            </a:r>
            <a:r>
              <a:rPr lang="en-US" sz="2400" dirty="0" err="1"/>
              <a:t>Nochlin</a:t>
            </a:r>
            <a:r>
              <a:rPr lang="en-US" sz="2400" dirty="0"/>
              <a:t>, Griselda Pollock, and others.</a:t>
            </a:r>
          </a:p>
          <a:p>
            <a:pPr algn="just">
              <a:lnSpc>
                <a:spcPct val="150000"/>
              </a:lnSpc>
            </a:pPr>
            <a:endParaRPr lang="en-US" sz="2800" dirty="0"/>
          </a:p>
        </p:txBody>
      </p:sp>
    </p:spTree>
    <p:extLst>
      <p:ext uri="{BB962C8B-B14F-4D97-AF65-F5344CB8AC3E}">
        <p14:creationId xmlns:p14="http://schemas.microsoft.com/office/powerpoint/2010/main" val="2562430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Postmodern Feminism</a:t>
            </a:r>
            <a:r>
              <a:rPr lang="en-US" dirty="0"/>
              <a:t> </a:t>
            </a:r>
            <a:r>
              <a:rPr lang="en-US" sz="3600" b="1" dirty="0" smtClean="0"/>
              <a:t>Continues----------</a:t>
            </a:r>
            <a:endParaRPr lang="en-US" b="1" dirty="0"/>
          </a:p>
        </p:txBody>
      </p:sp>
      <p:sp>
        <p:nvSpPr>
          <p:cNvPr id="3" name="Content Placeholder 2"/>
          <p:cNvSpPr>
            <a:spLocks noGrp="1"/>
          </p:cNvSpPr>
          <p:nvPr>
            <p:ph sz="quarter" idx="1"/>
          </p:nvPr>
        </p:nvSpPr>
        <p:spPr/>
        <p:txBody>
          <a:bodyPr>
            <a:noAutofit/>
          </a:bodyPr>
          <a:lstStyle/>
          <a:p>
            <a:pPr lvl="1" algn="just" fontAlgn="base">
              <a:lnSpc>
                <a:spcPct val="150000"/>
              </a:lnSpc>
            </a:pPr>
            <a:r>
              <a:rPr lang="en-US" sz="2400" dirty="0" smtClean="0"/>
              <a:t>Postmodern </a:t>
            </a:r>
            <a:r>
              <a:rPr lang="en-US" sz="2400" dirty="0"/>
              <a:t>feminism is an approach to feminist theory that incorporates postmodern and post-</a:t>
            </a:r>
            <a:r>
              <a:rPr lang="en-US" sz="2400" dirty="0" err="1"/>
              <a:t>structuralist</a:t>
            </a:r>
            <a:r>
              <a:rPr lang="en-US" sz="2400" dirty="0"/>
              <a:t> theory, and thus sees itself as moving beyond the modernist polarities of liberal feminism and radical feminism.</a:t>
            </a:r>
          </a:p>
          <a:p>
            <a:pPr marL="0" indent="0">
              <a:buNone/>
            </a:pPr>
            <a:endParaRPr lang="en-US" sz="3200" dirty="0"/>
          </a:p>
        </p:txBody>
      </p:sp>
    </p:spTree>
    <p:extLst>
      <p:ext uri="{BB962C8B-B14F-4D97-AF65-F5344CB8AC3E}">
        <p14:creationId xmlns:p14="http://schemas.microsoft.com/office/powerpoint/2010/main" val="2517665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609600" y="1600200"/>
            <a:ext cx="8153400" cy="4495800"/>
          </a:xfrm>
        </p:spPr>
        <p:txBody>
          <a:bodyPr>
            <a:normAutofit/>
          </a:bodyPr>
          <a:lstStyle/>
          <a:p>
            <a:pPr marL="0" indent="0" algn="ctr">
              <a:buNone/>
            </a:pPr>
            <a:endParaRPr lang="en-US" sz="6000" b="1" dirty="0" smtClean="0"/>
          </a:p>
          <a:p>
            <a:pPr marL="0" indent="0" algn="ctr">
              <a:buNone/>
            </a:pPr>
            <a:r>
              <a:rPr lang="en-US" sz="6000" b="1" dirty="0" smtClean="0"/>
              <a:t>THANKS</a:t>
            </a:r>
            <a:endParaRPr lang="en-US" sz="6000" b="1" dirty="0"/>
          </a:p>
        </p:txBody>
      </p:sp>
    </p:spTree>
    <p:extLst>
      <p:ext uri="{BB962C8B-B14F-4D97-AF65-F5344CB8AC3E}">
        <p14:creationId xmlns:p14="http://schemas.microsoft.com/office/powerpoint/2010/main" val="363061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b="1" dirty="0" smtClean="0"/>
              <a:t>Gender Resistance Feminisms</a:t>
            </a:r>
            <a:endParaRPr lang="en-US" sz="4000" dirty="0"/>
          </a:p>
        </p:txBody>
      </p:sp>
      <p:sp>
        <p:nvSpPr>
          <p:cNvPr id="6" name="Content Placeholder 5"/>
          <p:cNvSpPr>
            <a:spLocks noGrp="1"/>
          </p:cNvSpPr>
          <p:nvPr>
            <p:ph sz="quarter" idx="1"/>
          </p:nvPr>
        </p:nvSpPr>
        <p:spPr/>
        <p:txBody>
          <a:bodyPr>
            <a:noAutofit/>
          </a:bodyPr>
          <a:lstStyle/>
          <a:p>
            <a:pPr algn="just">
              <a:lnSpc>
                <a:spcPct val="170000"/>
              </a:lnSpc>
            </a:pPr>
            <a:r>
              <a:rPr lang="en-GB" sz="2000" dirty="0" smtClean="0"/>
              <a:t>As gender reform feminisms made inroads into the public con­sciousness in the 1970s and women entered formerly all-men workplaces and schools </a:t>
            </a:r>
          </a:p>
          <a:p>
            <a:pPr algn="just">
              <a:lnSpc>
                <a:spcPct val="170000"/>
              </a:lnSpc>
            </a:pPr>
            <a:r>
              <a:rPr lang="en-GB" sz="2000" dirty="0"/>
              <a:t>T</a:t>
            </a:r>
            <a:r>
              <a:rPr lang="en-GB" sz="2000" dirty="0" smtClean="0"/>
              <a:t>hey became more and more aware of constant and everyday put-downs - from bosses and colleagues at work, professors and students in the classroom, fellow organizers in political movements, and worst of all, from boyfriends and husbands at home. </a:t>
            </a:r>
          </a:p>
          <a:p>
            <a:pPr algn="just">
              <a:lnSpc>
                <a:spcPct val="170000"/>
              </a:lnSpc>
            </a:pPr>
            <a:r>
              <a:rPr lang="en-GB" sz="2000" dirty="0" smtClean="0"/>
              <a:t>These "micro-inequities" of everyday life crystallize into a pattern that insidiously wears women down.</a:t>
            </a:r>
            <a:endParaRPr lang="en-US" sz="2000" dirty="0" smtClean="0"/>
          </a:p>
          <a:p>
            <a:pPr algn="just">
              <a:lnSpc>
                <a:spcPct val="170000"/>
              </a:lnSpc>
            </a:pPr>
            <a:endParaRPr lang="en-US" sz="2000" dirty="0"/>
          </a:p>
        </p:txBody>
      </p:sp>
    </p:spTree>
    <p:extLst>
      <p:ext uri="{BB962C8B-B14F-4D97-AF65-F5344CB8AC3E}">
        <p14:creationId xmlns:p14="http://schemas.microsoft.com/office/powerpoint/2010/main" val="185659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
            </a:r>
            <a:br>
              <a:rPr lang="en-US" sz="4000" b="1" dirty="0" smtClean="0"/>
            </a:br>
            <a:r>
              <a:rPr lang="en-US" sz="4000" b="1" dirty="0" smtClean="0"/>
              <a:t>Gender </a:t>
            </a:r>
            <a:r>
              <a:rPr lang="en-US" sz="4000" b="1" dirty="0"/>
              <a:t>Resistance Feminisms</a:t>
            </a:r>
            <a:endParaRPr lang="en-US" sz="4000" dirty="0"/>
          </a:p>
        </p:txBody>
      </p:sp>
      <p:sp>
        <p:nvSpPr>
          <p:cNvPr id="3" name="Content Placeholder 2"/>
          <p:cNvSpPr>
            <a:spLocks noGrp="1"/>
          </p:cNvSpPr>
          <p:nvPr>
            <p:ph sz="quarter" idx="1"/>
          </p:nvPr>
        </p:nvSpPr>
        <p:spPr/>
        <p:txBody>
          <a:bodyPr>
            <a:normAutofit fontScale="70000" lnSpcReduction="20000"/>
          </a:bodyPr>
          <a:lstStyle/>
          <a:p>
            <a:pPr algn="just">
              <a:lnSpc>
                <a:spcPct val="150000"/>
              </a:lnSpc>
            </a:pPr>
            <a:r>
              <a:rPr lang="en-GB" sz="2400" dirty="0" smtClean="0"/>
              <a:t>The younger women working in the civil rights, anti-Vietnam War, and students’ movements in the United States in the late 1960s had even earlier realized that they were nothing more than handmaidens, bed partners, and coffee-makers to their male co-workers. </a:t>
            </a:r>
          </a:p>
          <a:p>
            <a:pPr algn="just">
              <a:lnSpc>
                <a:spcPct val="150000"/>
              </a:lnSpc>
            </a:pPr>
            <a:r>
              <a:rPr lang="en-GB" sz="2400" dirty="0" smtClean="0"/>
              <a:t>Out of this awareness that sisters had no place in any brother­hood came the gender resistant feminisms of the 1970's. </a:t>
            </a:r>
          </a:p>
          <a:p>
            <a:pPr algn="just">
              <a:lnSpc>
                <a:spcPct val="170000"/>
              </a:lnSpc>
            </a:pPr>
            <a:r>
              <a:rPr lang="en-GB" sz="2400" dirty="0"/>
              <a:t>They became more and more aware of constant and everyday put-downs - from bosses and colleagues at work, professors and students in the classroom, fellow organizers in political movements, and worst of all, from boyfriends and husbands at home. </a:t>
            </a:r>
          </a:p>
          <a:p>
            <a:pPr algn="just">
              <a:lnSpc>
                <a:spcPct val="170000"/>
              </a:lnSpc>
            </a:pPr>
            <a:r>
              <a:rPr lang="en-GB" sz="2400" dirty="0"/>
              <a:t>These "micro-inequities" of everyday life crystallize into a pattern that insidiously wears women down.</a:t>
            </a:r>
            <a:endParaRPr lang="en-US" sz="2400" dirty="0"/>
          </a:p>
          <a:p>
            <a:pPr algn="just">
              <a:lnSpc>
                <a:spcPct val="150000"/>
              </a:lnSpc>
            </a:pPr>
            <a:endParaRPr lang="en-US" sz="2400" dirty="0"/>
          </a:p>
        </p:txBody>
      </p:sp>
    </p:spTree>
    <p:extLst>
      <p:ext uri="{BB962C8B-B14F-4D97-AF65-F5344CB8AC3E}">
        <p14:creationId xmlns:p14="http://schemas.microsoft.com/office/powerpoint/2010/main" val="80861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73386" y="228600"/>
            <a:ext cx="8153400" cy="990600"/>
          </a:xfrm>
        </p:spPr>
        <p:txBody>
          <a:bodyPr>
            <a:normAutofit fontScale="90000"/>
          </a:bodyPr>
          <a:lstStyle/>
          <a:p>
            <a:r>
              <a:rPr lang="en-US" sz="4000" b="1" dirty="0" smtClean="0"/>
              <a:t/>
            </a:r>
            <a:br>
              <a:rPr lang="en-US" sz="4000" b="1" dirty="0" smtClean="0"/>
            </a:br>
            <a:r>
              <a:rPr lang="en-US" sz="4000" b="1" dirty="0" smtClean="0"/>
              <a:t>Gender </a:t>
            </a:r>
            <a:r>
              <a:rPr lang="en-US" sz="4000" b="1" dirty="0"/>
              <a:t>Resistance Feminisms</a:t>
            </a:r>
            <a:endParaRPr lang="en-US" altLang="en-US" sz="4000" b="1" dirty="0"/>
          </a:p>
        </p:txBody>
      </p:sp>
      <p:sp>
        <p:nvSpPr>
          <p:cNvPr id="64515" name="Rectangle 3"/>
          <p:cNvSpPr>
            <a:spLocks noChangeArrowheads="1"/>
          </p:cNvSpPr>
          <p:nvPr/>
        </p:nvSpPr>
        <p:spPr bwMode="auto">
          <a:xfrm>
            <a:off x="603564" y="1676400"/>
            <a:ext cx="7924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572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marL="342900" indent="-342900" algn="just">
              <a:buFont typeface="Wingdings" panose="05000000000000000000" pitchFamily="2" charset="2"/>
              <a:buChar char="§"/>
            </a:pPr>
            <a:r>
              <a:rPr lang="en-US" altLang="en-US" sz="2400" dirty="0" smtClean="0">
                <a:latin typeface="+mj-lt"/>
              </a:rPr>
              <a:t>Focus </a:t>
            </a:r>
            <a:r>
              <a:rPr lang="en-US" altLang="en-US" sz="2400" dirty="0">
                <a:latin typeface="+mj-lt"/>
              </a:rPr>
              <a:t>on how women’s ideas and experiences are different </a:t>
            </a:r>
            <a:r>
              <a:rPr lang="en-US" altLang="en-US" sz="2400" dirty="0" smtClean="0">
                <a:latin typeface="+mj-lt"/>
              </a:rPr>
              <a:t>for </a:t>
            </a:r>
            <a:r>
              <a:rPr lang="en-US" altLang="en-US" sz="2400" dirty="0">
                <a:latin typeface="+mj-lt"/>
              </a:rPr>
              <a:t>men and women</a:t>
            </a:r>
          </a:p>
          <a:p>
            <a:pPr marL="342900" indent="-342900" algn="just">
              <a:buFont typeface="Wingdings" panose="05000000000000000000" pitchFamily="2" charset="2"/>
              <a:buChar char="§"/>
            </a:pPr>
            <a:r>
              <a:rPr lang="en-US" altLang="en-US" sz="2400" dirty="0" smtClean="0">
                <a:latin typeface="+mj-lt"/>
              </a:rPr>
              <a:t>Urge women to break away form male dominance by forming separate, women only organizations and communities. </a:t>
            </a:r>
          </a:p>
          <a:p>
            <a:pPr algn="just"/>
            <a:r>
              <a:rPr lang="en-US" altLang="en-US" sz="2400" dirty="0" smtClean="0">
                <a:latin typeface="+mj-lt"/>
              </a:rPr>
              <a:t>1</a:t>
            </a:r>
            <a:r>
              <a:rPr lang="en-US" altLang="en-US" sz="2400" dirty="0">
                <a:latin typeface="+mj-lt"/>
              </a:rPr>
              <a:t>. Radical feminism:  focus on the sexual exploitation of </a:t>
            </a:r>
            <a:r>
              <a:rPr lang="en-US" altLang="en-US" sz="2400" dirty="0" smtClean="0">
                <a:latin typeface="+mj-lt"/>
              </a:rPr>
              <a:t>	women </a:t>
            </a:r>
            <a:r>
              <a:rPr lang="en-US" altLang="en-US" sz="2400" dirty="0">
                <a:latin typeface="+mj-lt"/>
              </a:rPr>
              <a:t>by men, especially violence</a:t>
            </a:r>
          </a:p>
          <a:p>
            <a:pPr algn="just"/>
            <a:r>
              <a:rPr lang="en-US" altLang="en-US" sz="2400" dirty="0">
                <a:latin typeface="+mj-lt"/>
              </a:rPr>
              <a:t>2.  Lesbian feminism:  same as above</a:t>
            </a:r>
          </a:p>
          <a:p>
            <a:pPr algn="just"/>
            <a:r>
              <a:rPr lang="en-US" altLang="en-US" sz="2400" dirty="0">
                <a:latin typeface="+mj-lt"/>
              </a:rPr>
              <a:t>3.  Psychoanalytic feminism:  uses Freud theory to explain </a:t>
            </a:r>
            <a:r>
              <a:rPr lang="en-US" altLang="en-US" sz="2400" dirty="0" smtClean="0">
                <a:latin typeface="+mj-lt"/>
              </a:rPr>
              <a:t>	gender </a:t>
            </a:r>
            <a:r>
              <a:rPr lang="en-US" altLang="en-US" sz="2400" dirty="0">
                <a:latin typeface="+mj-lt"/>
              </a:rPr>
              <a:t>inequality</a:t>
            </a:r>
          </a:p>
          <a:p>
            <a:pPr algn="just"/>
            <a:r>
              <a:rPr lang="en-US" altLang="en-US" sz="2400" dirty="0">
                <a:latin typeface="+mj-lt"/>
              </a:rPr>
              <a:t>4. Standpoint feminism:  attempts to examine all aspects of </a:t>
            </a:r>
            <a:r>
              <a:rPr lang="en-US" altLang="en-US" sz="2400" dirty="0" smtClean="0">
                <a:latin typeface="+mj-lt"/>
              </a:rPr>
              <a:t>	life </a:t>
            </a:r>
            <a:r>
              <a:rPr lang="en-US" altLang="en-US" sz="2400" dirty="0">
                <a:latin typeface="+mj-lt"/>
              </a:rPr>
              <a:t>from a women’s unique standpoint</a:t>
            </a:r>
            <a:r>
              <a:rPr lang="en-US" altLang="en-US" sz="2400" dirty="0" smtClean="0">
                <a:latin typeface="+mj-lt"/>
              </a:rPr>
              <a:t>.</a:t>
            </a:r>
          </a:p>
          <a:p>
            <a:pPr algn="just"/>
            <a:endParaRPr lang="en-US" altLang="en-US" sz="2400" dirty="0">
              <a:latin typeface="+mj-lt"/>
            </a:endParaRPr>
          </a:p>
        </p:txBody>
      </p:sp>
    </p:spTree>
    <p:extLst>
      <p:ext uri="{BB962C8B-B14F-4D97-AF65-F5344CB8AC3E}">
        <p14:creationId xmlns:p14="http://schemas.microsoft.com/office/powerpoint/2010/main" val="2817428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sz="4000" b="1" dirty="0" smtClean="0"/>
              <a:t/>
            </a:r>
            <a:br>
              <a:rPr lang="en-GB" sz="4000" b="1" dirty="0" smtClean="0"/>
            </a:br>
            <a:r>
              <a:rPr lang="en-GB" sz="4000" b="1" dirty="0" smtClean="0"/>
              <a:t>Psychoanalytic Feminism</a:t>
            </a:r>
            <a:endParaRPr lang="en-US" sz="4000" b="1" dirty="0"/>
          </a:p>
        </p:txBody>
      </p:sp>
      <p:sp>
        <p:nvSpPr>
          <p:cNvPr id="5" name="Content Placeholder 4"/>
          <p:cNvSpPr>
            <a:spLocks noGrp="1"/>
          </p:cNvSpPr>
          <p:nvPr>
            <p:ph sz="quarter" idx="1"/>
          </p:nvPr>
        </p:nvSpPr>
        <p:spPr/>
        <p:txBody>
          <a:bodyPr>
            <a:noAutofit/>
          </a:bodyPr>
          <a:lstStyle/>
          <a:p>
            <a:pPr algn="just"/>
            <a:r>
              <a:rPr lang="en-GB" sz="2400" dirty="0" smtClean="0"/>
              <a:t>The lens of psyche</a:t>
            </a:r>
            <a:endParaRPr lang="en-US" sz="2400" dirty="0" smtClean="0"/>
          </a:p>
          <a:p>
            <a:pPr algn="just"/>
            <a:r>
              <a:rPr lang="en-GB" sz="2400" dirty="0" smtClean="0"/>
              <a:t>Influence: Freud, the psychoanalytic movement, including object relations theory</a:t>
            </a:r>
            <a:endParaRPr lang="en-US" sz="2400" dirty="0" smtClean="0"/>
          </a:p>
          <a:p>
            <a:pPr algn="just"/>
            <a:r>
              <a:rPr lang="en-GB" sz="2400" dirty="0" smtClean="0"/>
              <a:t>Key concepts: sexuality, the Oedipus complex, id, ego, superego</a:t>
            </a:r>
            <a:endParaRPr lang="en-US" sz="2400" dirty="0" smtClean="0"/>
          </a:p>
          <a:p>
            <a:pPr algn="just"/>
            <a:r>
              <a:rPr lang="en-GB" sz="2400" dirty="0" smtClean="0"/>
              <a:t>Explanation: women's oppression is tied to the manner in which she resolves the Oedipus complex</a:t>
            </a:r>
            <a:endParaRPr lang="en-US" sz="2400" dirty="0" smtClean="0"/>
          </a:p>
          <a:p>
            <a:pPr marL="0" indent="0" algn="just">
              <a:buNone/>
            </a:pPr>
            <a:endParaRPr lang="en-US" sz="2400" dirty="0"/>
          </a:p>
        </p:txBody>
      </p:sp>
    </p:spTree>
    <p:extLst>
      <p:ext uri="{BB962C8B-B14F-4D97-AF65-F5344CB8AC3E}">
        <p14:creationId xmlns:p14="http://schemas.microsoft.com/office/powerpoint/2010/main" val="389846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
            </a:r>
            <a:br>
              <a:rPr lang="en-GB" b="1" dirty="0"/>
            </a:br>
            <a:r>
              <a:rPr lang="en-GB" b="1" dirty="0"/>
              <a:t>Psychoanalytic Feminism</a:t>
            </a:r>
            <a:endParaRPr lang="en-US" dirty="0"/>
          </a:p>
        </p:txBody>
      </p:sp>
      <p:sp>
        <p:nvSpPr>
          <p:cNvPr id="3" name="Content Placeholder 2"/>
          <p:cNvSpPr>
            <a:spLocks noGrp="1"/>
          </p:cNvSpPr>
          <p:nvPr>
            <p:ph sz="quarter" idx="1"/>
          </p:nvPr>
        </p:nvSpPr>
        <p:spPr/>
        <p:txBody>
          <a:bodyPr>
            <a:normAutofit fontScale="85000" lnSpcReduction="10000"/>
          </a:bodyPr>
          <a:lstStyle/>
          <a:p>
            <a:pPr algn="just">
              <a:lnSpc>
                <a:spcPct val="150000"/>
              </a:lnSpc>
            </a:pPr>
            <a:r>
              <a:rPr lang="en-GB" sz="2400" dirty="0"/>
              <a:t>Prescription: altering parenting habits, re-conceptualizing the oedipal stage; women must gain insight into how their psychic lives-especially their sexual lives—were structured while they were still infants.</a:t>
            </a:r>
            <a:endParaRPr lang="en-US" sz="2400" dirty="0"/>
          </a:p>
          <a:p>
            <a:pPr algn="just">
              <a:lnSpc>
                <a:spcPct val="150000"/>
              </a:lnSpc>
            </a:pPr>
            <a:r>
              <a:rPr lang="en-GB" sz="2400" dirty="0"/>
              <a:t>Weaknesses: is female sexuality parasitic upon male sexuality? How does psychoanalysis deal with issues of race and class</a:t>
            </a:r>
            <a:r>
              <a:rPr lang="en-GB" sz="2400" dirty="0" smtClean="0"/>
              <a:t>?</a:t>
            </a:r>
          </a:p>
          <a:p>
            <a:pPr algn="just">
              <a:lnSpc>
                <a:spcPct val="150000"/>
              </a:lnSpc>
            </a:pPr>
            <a:r>
              <a:rPr lang="en-GB" sz="2400" dirty="0"/>
              <a:t>To develop nurturing capabilities in men, and to break the cycle of the reproduction of gendered personality structures, psychoanalytic feminisms recommend shared parenting - after men are taught how to parent.</a:t>
            </a:r>
            <a:endParaRPr lang="en-US" sz="2400" dirty="0"/>
          </a:p>
          <a:p>
            <a:pPr algn="just">
              <a:lnSpc>
                <a:spcPct val="150000"/>
              </a:lnSpc>
            </a:pPr>
            <a:endParaRPr lang="en-US" sz="2400" dirty="0"/>
          </a:p>
        </p:txBody>
      </p:sp>
    </p:spTree>
    <p:extLst>
      <p:ext uri="{BB962C8B-B14F-4D97-AF65-F5344CB8AC3E}">
        <p14:creationId xmlns:p14="http://schemas.microsoft.com/office/powerpoint/2010/main" val="330976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ormAutofit fontScale="90000"/>
          </a:bodyPr>
          <a:lstStyle/>
          <a:p>
            <a:r>
              <a:rPr lang="en-GB" b="1" dirty="0"/>
              <a:t/>
            </a:r>
            <a:br>
              <a:rPr lang="en-GB" b="1" dirty="0"/>
            </a:br>
            <a:r>
              <a:rPr lang="en-GB" b="1" dirty="0"/>
              <a:t>Psychoanalytic </a:t>
            </a:r>
            <a:r>
              <a:rPr lang="en-GB" b="1" dirty="0" smtClean="0"/>
              <a:t>Feminism</a:t>
            </a:r>
            <a:r>
              <a:rPr lang="en-US" altLang="zh-TW" dirty="0" smtClean="0">
                <a:solidFill>
                  <a:srgbClr val="CC3300"/>
                </a:solidFill>
              </a:rPr>
              <a:t>-</a:t>
            </a:r>
            <a:r>
              <a:rPr lang="en-US" altLang="zh-TW" sz="1800" dirty="0" smtClean="0"/>
              <a:t>American: Nancy </a:t>
            </a:r>
            <a:r>
              <a:rPr lang="en-US" altLang="zh-TW" sz="1800" dirty="0" err="1" smtClean="0"/>
              <a:t>Chodorow</a:t>
            </a:r>
            <a:r>
              <a:rPr lang="en-US" altLang="zh-TW" sz="1800" dirty="0" smtClean="0"/>
              <a:t> </a:t>
            </a:r>
            <a:endParaRPr lang="en-US" altLang="zh-TW" dirty="0"/>
          </a:p>
        </p:txBody>
      </p:sp>
      <p:sp>
        <p:nvSpPr>
          <p:cNvPr id="109571" name="Rectangle 3"/>
          <p:cNvSpPr>
            <a:spLocks noGrp="1" noChangeArrowheads="1"/>
          </p:cNvSpPr>
          <p:nvPr>
            <p:ph sz="quarter" idx="1"/>
          </p:nvPr>
        </p:nvSpPr>
        <p:spPr>
          <a:xfrm>
            <a:off x="609600" y="1697037"/>
            <a:ext cx="7345362" cy="4611688"/>
          </a:xfrm>
        </p:spPr>
        <p:txBody>
          <a:bodyPr>
            <a:noAutofit/>
          </a:bodyPr>
          <a:lstStyle/>
          <a:p>
            <a:pPr marL="609600" indent="-609600" algn="just"/>
            <a:r>
              <a:rPr lang="en-US" altLang="zh-TW" sz="2400" i="1" dirty="0"/>
              <a:t>The Reproduction of Motherhood</a:t>
            </a:r>
          </a:p>
          <a:p>
            <a:pPr marL="609600" indent="-609600" algn="just">
              <a:buFontTx/>
              <a:buNone/>
            </a:pPr>
            <a:r>
              <a:rPr lang="en-US" altLang="zh-TW" sz="2400" dirty="0" smtClean="0"/>
              <a:t>	(</a:t>
            </a:r>
            <a:r>
              <a:rPr lang="en-US" altLang="zh-TW" sz="2400" dirty="0"/>
              <a:t>an example of object-relations theory</a:t>
            </a:r>
            <a:r>
              <a:rPr lang="en-US" altLang="zh-TW" sz="2400" i="1" dirty="0"/>
              <a:t>)</a:t>
            </a:r>
          </a:p>
          <a:p>
            <a:pPr marL="929640" lvl="1" indent="-609600" algn="just">
              <a:buFont typeface="Wingdings" pitchFamily="2" charset="2"/>
              <a:buAutoNum type="arabicPeriod"/>
            </a:pPr>
            <a:r>
              <a:rPr lang="en-US" altLang="zh-TW" sz="2100" dirty="0"/>
              <a:t>Males: have fixed ego-boundaries (rigid and defensive) because they define themselves through separation from their mother. </a:t>
            </a:r>
          </a:p>
          <a:p>
            <a:pPr marL="929640" lvl="1" indent="-609600" algn="just">
              <a:buFont typeface="Wingdings" pitchFamily="2" charset="2"/>
              <a:buAutoNum type="arabicPeriod"/>
            </a:pPr>
            <a:r>
              <a:rPr lang="en-US" altLang="zh-TW" sz="2100" dirty="0"/>
              <a:t>Females: have fluid and permeable ego-boundaries because they never break up their relationship with the mother.  This sense of self-in-relationship and need for connection to others in turn underlies the desire to “mother” (be a mother).</a:t>
            </a:r>
          </a:p>
        </p:txBody>
      </p:sp>
      <p:sp>
        <p:nvSpPr>
          <p:cNvPr id="109573" name="AutoShape 5">
            <a:hlinkClick r:id="" action="ppaction://hlinkshowjump?jump=nextslide" highlightClick="1"/>
          </p:cNvPr>
          <p:cNvSpPr>
            <a:spLocks noChangeArrowheads="1"/>
          </p:cNvSpPr>
          <p:nvPr/>
        </p:nvSpPr>
        <p:spPr bwMode="auto">
          <a:xfrm>
            <a:off x="6731000" y="6164263"/>
            <a:ext cx="288925"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4" name="AutoShape 6">
            <a:hlinkClick r:id="" action="ppaction://noaction" highlightClick="1"/>
          </p:cNvPr>
          <p:cNvSpPr>
            <a:spLocks noChangeArrowheads="1"/>
          </p:cNvSpPr>
          <p:nvPr/>
        </p:nvSpPr>
        <p:spPr bwMode="auto">
          <a:xfrm>
            <a:off x="6372225" y="6092825"/>
            <a:ext cx="287338" cy="431800"/>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82285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609600" y="1600200"/>
            <a:ext cx="8153400" cy="4495800"/>
          </a:xfrm>
        </p:spPr>
        <p:txBody>
          <a:bodyPr>
            <a:normAutofit/>
          </a:bodyPr>
          <a:lstStyle/>
          <a:p>
            <a:pPr marL="0" indent="0" algn="ctr">
              <a:buNone/>
            </a:pPr>
            <a:endParaRPr lang="en-GB" sz="4000" b="1" cap="small" dirty="0" smtClean="0"/>
          </a:p>
          <a:p>
            <a:pPr marL="0" indent="0" algn="ctr">
              <a:buNone/>
            </a:pPr>
            <a:r>
              <a:rPr lang="en-GB" sz="4000" b="1" cap="small" dirty="0" smtClean="0"/>
              <a:t>Gender </a:t>
            </a:r>
            <a:r>
              <a:rPr lang="en-GB" sz="4000" b="1" cap="small" dirty="0"/>
              <a:t>Revolution Feminisms</a:t>
            </a:r>
            <a:r>
              <a:rPr lang="en-US" sz="4000" b="1" cap="small" dirty="0"/>
              <a:t/>
            </a:r>
            <a:br>
              <a:rPr lang="en-US" sz="4000" b="1" cap="small" dirty="0"/>
            </a:br>
            <a:endParaRPr lang="en-US" sz="4000" dirty="0"/>
          </a:p>
        </p:txBody>
      </p:sp>
    </p:spTree>
    <p:extLst>
      <p:ext uri="{BB962C8B-B14F-4D97-AF65-F5344CB8AC3E}">
        <p14:creationId xmlns:p14="http://schemas.microsoft.com/office/powerpoint/2010/main" val="167024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cap="small" dirty="0" smtClean="0"/>
              <a:t/>
            </a:r>
            <a:br>
              <a:rPr lang="en-GB" b="1" cap="small" dirty="0" smtClean="0"/>
            </a:br>
            <a:r>
              <a:rPr lang="en-GB" b="1" cap="small" dirty="0" smtClean="0"/>
              <a:t>Gender </a:t>
            </a:r>
            <a:r>
              <a:rPr lang="en-GB" b="1" cap="small" dirty="0"/>
              <a:t>Revolution Feminisms</a:t>
            </a:r>
            <a:r>
              <a:rPr lang="en-US" b="1" cap="small" dirty="0"/>
              <a:t/>
            </a:r>
            <a:br>
              <a:rPr lang="en-US" b="1" cap="small" dirty="0"/>
            </a:b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GB" dirty="0" smtClean="0"/>
              <a:t>The </a:t>
            </a:r>
            <a:r>
              <a:rPr lang="en-GB" dirty="0"/>
              <a:t>1980s and 1990s have seen the emergence of feminist theories that attack the dominant social order through ques­tioning the clearness of the categories that comprise its hierar­chies. </a:t>
            </a:r>
            <a:endParaRPr lang="en-GB" dirty="0" smtClean="0"/>
          </a:p>
          <a:p>
            <a:pPr algn="just"/>
            <a:r>
              <a:rPr lang="en-GB" dirty="0" smtClean="0"/>
              <a:t>These </a:t>
            </a:r>
            <a:r>
              <a:rPr lang="en-GB" dirty="0"/>
              <a:t>feminisms deconstruct the interlocking structures of power and privilege that make one group of men dominant, and range everyone else in a complex ladder of increasing dis­advantage. </a:t>
            </a:r>
            <a:endParaRPr lang="en-GB" dirty="0" smtClean="0"/>
          </a:p>
          <a:p>
            <a:pPr algn="just"/>
            <a:r>
              <a:rPr lang="en-GB" dirty="0" smtClean="0"/>
              <a:t>They </a:t>
            </a:r>
            <a:r>
              <a:rPr lang="en-GB" dirty="0"/>
              <a:t>also </a:t>
            </a:r>
            <a:r>
              <a:rPr lang="en-GB" dirty="0" smtClean="0"/>
              <a:t>analyse </a:t>
            </a:r>
            <a:r>
              <a:rPr lang="en-GB" dirty="0"/>
              <a:t>how cultural productions, espe­cially in the mass media, justify and normalize inequality and subordinating practices. </a:t>
            </a:r>
            <a:endParaRPr lang="en-GB" dirty="0" smtClean="0"/>
          </a:p>
          <a:p>
            <a:pPr algn="just"/>
            <a:r>
              <a:rPr lang="en-GB" dirty="0" smtClean="0"/>
              <a:t>These </a:t>
            </a:r>
            <a:r>
              <a:rPr lang="en-GB" dirty="0"/>
              <a:t>feminisms thus have the revo­lutionary potential of destabilizing the structure and values of the dominant social order.</a:t>
            </a:r>
            <a:endParaRPr lang="en-US" dirty="0"/>
          </a:p>
          <a:p>
            <a:pPr algn="just"/>
            <a:r>
              <a:rPr lang="en-GB" dirty="0"/>
              <a:t>They are multi-ethnic feminism, men’s feminism, social con­struction feminism, post-modern feminism and queer theory.</a:t>
            </a:r>
            <a:endParaRPr lang="en-US" dirty="0"/>
          </a:p>
        </p:txBody>
      </p:sp>
    </p:spTree>
    <p:extLst>
      <p:ext uri="{BB962C8B-B14F-4D97-AF65-F5344CB8AC3E}">
        <p14:creationId xmlns:p14="http://schemas.microsoft.com/office/powerpoint/2010/main" val="6938787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352</TotalTime>
  <Words>1138</Words>
  <Application>Microsoft Office PowerPoint</Application>
  <PresentationFormat>On-screen Show (4:3)</PresentationFormat>
  <Paragraphs>64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Median</vt:lpstr>
      <vt:lpstr>GENDER RESISTANCE &amp; Gender revolution FEMINISMS</vt:lpstr>
      <vt:lpstr>Gender Resistance Feminisms</vt:lpstr>
      <vt:lpstr> Gender Resistance Feminisms</vt:lpstr>
      <vt:lpstr> Gender Resistance Feminisms</vt:lpstr>
      <vt:lpstr> Psychoanalytic Feminism</vt:lpstr>
      <vt:lpstr> Psychoanalytic Feminism</vt:lpstr>
      <vt:lpstr> Psychoanalytic Feminism-American: Nancy Chodorow </vt:lpstr>
      <vt:lpstr>PowerPoint Presentation</vt:lpstr>
      <vt:lpstr> Gender Revolution Feminisms </vt:lpstr>
      <vt:lpstr> Men’s Feminism </vt:lpstr>
      <vt:lpstr> Men’s Feminism CONTINUES---------- </vt:lpstr>
      <vt:lpstr> Men’s Feminism CONTINUES---------- </vt:lpstr>
      <vt:lpstr> Men’s Feminism CONTINUES----- </vt:lpstr>
      <vt:lpstr> Postmodern Feminism </vt:lpstr>
      <vt:lpstr> Postmodern Feminism Continues----------</vt:lpstr>
      <vt:lpstr> Postmodern Feminism Continues----------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Capt. Isani</dc:creator>
  <cp:lastModifiedBy>Capt. Isani</cp:lastModifiedBy>
  <cp:revision>28</cp:revision>
  <dcterms:created xsi:type="dcterms:W3CDTF">2015-07-06T03:54:03Z</dcterms:created>
  <dcterms:modified xsi:type="dcterms:W3CDTF">2015-07-11T09:54:26Z</dcterms:modified>
</cp:coreProperties>
</file>