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378" r:id="rId3"/>
    <p:sldId id="257" r:id="rId4"/>
    <p:sldId id="377" r:id="rId5"/>
    <p:sldId id="258" r:id="rId6"/>
    <p:sldId id="260" r:id="rId7"/>
    <p:sldId id="261" r:id="rId8"/>
    <p:sldId id="262" r:id="rId9"/>
    <p:sldId id="263" r:id="rId10"/>
    <p:sldId id="264" r:id="rId11"/>
    <p:sldId id="265" r:id="rId12"/>
    <p:sldId id="259" r:id="rId13"/>
    <p:sldId id="266" r:id="rId14"/>
    <p:sldId id="274" r:id="rId15"/>
    <p:sldId id="267" r:id="rId16"/>
    <p:sldId id="268" r:id="rId17"/>
    <p:sldId id="269" r:id="rId18"/>
    <p:sldId id="270" r:id="rId19"/>
    <p:sldId id="275" r:id="rId20"/>
    <p:sldId id="276" r:id="rId21"/>
    <p:sldId id="353" r:id="rId22"/>
    <p:sldId id="354" r:id="rId23"/>
    <p:sldId id="272" r:id="rId24"/>
    <p:sldId id="273" r:id="rId25"/>
    <p:sldId id="277" r:id="rId26"/>
    <p:sldId id="278" r:id="rId27"/>
    <p:sldId id="279" r:id="rId28"/>
    <p:sldId id="280" r:id="rId29"/>
    <p:sldId id="356" r:id="rId30"/>
    <p:sldId id="355" r:id="rId31"/>
    <p:sldId id="357" r:id="rId32"/>
    <p:sldId id="281" r:id="rId33"/>
    <p:sldId id="282" r:id="rId34"/>
    <p:sldId id="358" r:id="rId35"/>
    <p:sldId id="283" r:id="rId36"/>
    <p:sldId id="373" r:id="rId37"/>
    <p:sldId id="284" r:id="rId38"/>
    <p:sldId id="285" r:id="rId39"/>
    <p:sldId id="286" r:id="rId40"/>
    <p:sldId id="287" r:id="rId41"/>
    <p:sldId id="288" r:id="rId42"/>
    <p:sldId id="359" r:id="rId43"/>
    <p:sldId id="289" r:id="rId44"/>
    <p:sldId id="290" r:id="rId45"/>
    <p:sldId id="292" r:id="rId46"/>
    <p:sldId id="293" r:id="rId47"/>
    <p:sldId id="294" r:id="rId48"/>
    <p:sldId id="361" r:id="rId49"/>
    <p:sldId id="360" r:id="rId50"/>
    <p:sldId id="362" r:id="rId51"/>
    <p:sldId id="364" r:id="rId52"/>
    <p:sldId id="366" r:id="rId53"/>
    <p:sldId id="367" r:id="rId54"/>
    <p:sldId id="368" r:id="rId55"/>
    <p:sldId id="298" r:id="rId56"/>
    <p:sldId id="299" r:id="rId57"/>
    <p:sldId id="300" r:id="rId58"/>
    <p:sldId id="301" r:id="rId59"/>
    <p:sldId id="302" r:id="rId60"/>
    <p:sldId id="369" r:id="rId61"/>
    <p:sldId id="303" r:id="rId62"/>
    <p:sldId id="304" r:id="rId63"/>
    <p:sldId id="305" r:id="rId64"/>
    <p:sldId id="370" r:id="rId65"/>
    <p:sldId id="371" r:id="rId66"/>
    <p:sldId id="372"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8" r:id="rId99"/>
    <p:sldId id="339" r:id="rId100"/>
    <p:sldId id="340" r:id="rId101"/>
    <p:sldId id="341" r:id="rId102"/>
    <p:sldId id="342" r:id="rId103"/>
    <p:sldId id="343" r:id="rId104"/>
    <p:sldId id="344" r:id="rId105"/>
    <p:sldId id="345" r:id="rId106"/>
    <p:sldId id="346" r:id="rId107"/>
    <p:sldId id="347" r:id="rId108"/>
    <p:sldId id="348" r:id="rId109"/>
    <p:sldId id="349" r:id="rId110"/>
    <p:sldId id="351" r:id="rId111"/>
    <p:sldId id="352" r:id="rId112"/>
    <p:sldId id="375" r:id="rId113"/>
    <p:sldId id="374" r:id="rId114"/>
    <p:sldId id="376"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94660"/>
  </p:normalViewPr>
  <p:slideViewPr>
    <p:cSldViewPr>
      <p:cViewPr varScale="1">
        <p:scale>
          <a:sx n="74" d="100"/>
          <a:sy n="74" d="100"/>
        </p:scale>
        <p:origin x="6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083AC-C298-4558-B163-1EF891763D2D}" type="datetimeFigureOut">
              <a:rPr lang="en-US" smtClean="0"/>
              <a:t>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E3D70B-98E0-40FF-8FF3-3746993D76FD}" type="slidenum">
              <a:rPr lang="en-US" smtClean="0"/>
              <a:t>‹#›</a:t>
            </a:fld>
            <a:endParaRPr lang="en-US"/>
          </a:p>
        </p:txBody>
      </p:sp>
    </p:spTree>
    <p:extLst>
      <p:ext uri="{BB962C8B-B14F-4D97-AF65-F5344CB8AC3E}">
        <p14:creationId xmlns:p14="http://schemas.microsoft.com/office/powerpoint/2010/main" val="10265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 of 'Mutually Exclusive' A statistical term used to describe a situation where the occurrence of one event is not influenced or caused by another event. In addition, it is impossible for mutually exclusive events to occur at the same time.</a:t>
            </a:r>
            <a:endParaRPr lang="en-US" dirty="0"/>
          </a:p>
        </p:txBody>
      </p:sp>
      <p:sp>
        <p:nvSpPr>
          <p:cNvPr id="4" name="Slide Number Placeholder 3"/>
          <p:cNvSpPr>
            <a:spLocks noGrp="1"/>
          </p:cNvSpPr>
          <p:nvPr>
            <p:ph type="sldNum" sz="quarter" idx="10"/>
          </p:nvPr>
        </p:nvSpPr>
        <p:spPr/>
        <p:txBody>
          <a:bodyPr/>
          <a:lstStyle/>
          <a:p>
            <a:fld id="{52E3D70B-98E0-40FF-8FF3-3746993D76FD}" type="slidenum">
              <a:rPr lang="en-US" smtClean="0"/>
              <a:t>3</a:t>
            </a:fld>
            <a:endParaRPr lang="en-US"/>
          </a:p>
        </p:txBody>
      </p:sp>
    </p:spTree>
    <p:extLst>
      <p:ext uri="{BB962C8B-B14F-4D97-AF65-F5344CB8AC3E}">
        <p14:creationId xmlns:p14="http://schemas.microsoft.com/office/powerpoint/2010/main" val="203501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read: Reading quickly</a:t>
            </a:r>
            <a:endParaRPr lang="en-US" dirty="0"/>
          </a:p>
        </p:txBody>
      </p:sp>
      <p:sp>
        <p:nvSpPr>
          <p:cNvPr id="4" name="Slide Number Placeholder 3"/>
          <p:cNvSpPr>
            <a:spLocks noGrp="1"/>
          </p:cNvSpPr>
          <p:nvPr>
            <p:ph type="sldNum" sz="quarter" idx="10"/>
          </p:nvPr>
        </p:nvSpPr>
        <p:spPr/>
        <p:txBody>
          <a:bodyPr/>
          <a:lstStyle/>
          <a:p>
            <a:fld id="{52E3D70B-98E0-40FF-8FF3-3746993D76FD}" type="slidenum">
              <a:rPr lang="en-US" smtClean="0"/>
              <a:t>6</a:t>
            </a:fld>
            <a:endParaRPr lang="en-US"/>
          </a:p>
        </p:txBody>
      </p:sp>
    </p:spTree>
    <p:extLst>
      <p:ext uri="{BB962C8B-B14F-4D97-AF65-F5344CB8AC3E}">
        <p14:creationId xmlns:p14="http://schemas.microsoft.com/office/powerpoint/2010/main" val="71955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place or deal with close together for contrasting effect.</a:t>
            </a:r>
            <a:endParaRPr lang="en-US" dirty="0"/>
          </a:p>
        </p:txBody>
      </p:sp>
      <p:sp>
        <p:nvSpPr>
          <p:cNvPr id="4" name="Slide Number Placeholder 3"/>
          <p:cNvSpPr>
            <a:spLocks noGrp="1"/>
          </p:cNvSpPr>
          <p:nvPr>
            <p:ph type="sldNum" sz="quarter" idx="10"/>
          </p:nvPr>
        </p:nvSpPr>
        <p:spPr/>
        <p:txBody>
          <a:bodyPr/>
          <a:lstStyle/>
          <a:p>
            <a:fld id="{52E3D70B-98E0-40FF-8FF3-3746993D76FD}" type="slidenum">
              <a:rPr lang="en-US" smtClean="0"/>
              <a:t>8</a:t>
            </a:fld>
            <a:endParaRPr lang="en-US"/>
          </a:p>
        </p:txBody>
      </p:sp>
    </p:spTree>
    <p:extLst>
      <p:ext uri="{BB962C8B-B14F-4D97-AF65-F5344CB8AC3E}">
        <p14:creationId xmlns:p14="http://schemas.microsoft.com/office/powerpoint/2010/main" val="240917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 of bottom-up :from the lowest level of a hierarchy or process to the top: a bottom-up approach to corporate decision-making.</a:t>
            </a:r>
            <a:endParaRPr lang="en-US" dirty="0"/>
          </a:p>
        </p:txBody>
      </p:sp>
      <p:sp>
        <p:nvSpPr>
          <p:cNvPr id="4" name="Slide Number Placeholder 3"/>
          <p:cNvSpPr>
            <a:spLocks noGrp="1"/>
          </p:cNvSpPr>
          <p:nvPr>
            <p:ph type="sldNum" sz="quarter" idx="10"/>
          </p:nvPr>
        </p:nvSpPr>
        <p:spPr/>
        <p:txBody>
          <a:bodyPr/>
          <a:lstStyle/>
          <a:p>
            <a:fld id="{52E3D70B-98E0-40FF-8FF3-3746993D76FD}" type="slidenum">
              <a:rPr lang="en-US" smtClean="0"/>
              <a:t>10</a:t>
            </a:fld>
            <a:endParaRPr lang="en-US"/>
          </a:p>
        </p:txBody>
      </p:sp>
    </p:spTree>
    <p:extLst>
      <p:ext uri="{BB962C8B-B14F-4D97-AF65-F5344CB8AC3E}">
        <p14:creationId xmlns:p14="http://schemas.microsoft.com/office/powerpoint/2010/main" val="27141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E3D70B-98E0-40FF-8FF3-3746993D76FD}" type="slidenum">
              <a:rPr lang="en-US" smtClean="0"/>
              <a:t>44</a:t>
            </a:fld>
            <a:endParaRPr lang="en-US"/>
          </a:p>
        </p:txBody>
      </p:sp>
    </p:spTree>
    <p:extLst>
      <p:ext uri="{BB962C8B-B14F-4D97-AF65-F5344CB8AC3E}">
        <p14:creationId xmlns:p14="http://schemas.microsoft.com/office/powerpoint/2010/main" val="357235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20BF79-5998-4A09-95DA-6DD887FA3AAD}"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51405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0BF79-5998-4A09-95DA-6DD887FA3AAD}"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276638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0BF79-5998-4A09-95DA-6DD887FA3AAD}"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87674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0BF79-5998-4A09-95DA-6DD887FA3AAD}"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125749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0BF79-5998-4A09-95DA-6DD887FA3AAD}"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7722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20BF79-5998-4A09-95DA-6DD887FA3AAD}"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4199901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20BF79-5998-4A09-95DA-6DD887FA3AAD}" type="datetimeFigureOut">
              <a:rPr lang="en-US" smtClean="0"/>
              <a:t>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223621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20BF79-5998-4A09-95DA-6DD887FA3AAD}" type="datetimeFigureOut">
              <a:rPr lang="en-US" smtClean="0"/>
              <a:t>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147705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0BF79-5998-4A09-95DA-6DD887FA3AAD}" type="datetimeFigureOut">
              <a:rPr lang="en-US" smtClean="0"/>
              <a:t>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111962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0BF79-5998-4A09-95DA-6DD887FA3AAD}"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219522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0BF79-5998-4A09-95DA-6DD887FA3AAD}"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244DB-2122-4540-814D-483276179791}" type="slidenum">
              <a:rPr lang="en-US" smtClean="0"/>
              <a:t>‹#›</a:t>
            </a:fld>
            <a:endParaRPr lang="en-US"/>
          </a:p>
        </p:txBody>
      </p:sp>
    </p:spTree>
    <p:extLst>
      <p:ext uri="{BB962C8B-B14F-4D97-AF65-F5344CB8AC3E}">
        <p14:creationId xmlns:p14="http://schemas.microsoft.com/office/powerpoint/2010/main" val="88465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0BF79-5998-4A09-95DA-6DD887FA3AAD}" type="datetimeFigureOut">
              <a:rPr lang="en-US" smtClean="0"/>
              <a:t>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244DB-2122-4540-814D-483276179791}" type="slidenum">
              <a:rPr lang="en-US" smtClean="0"/>
              <a:t>‹#›</a:t>
            </a:fld>
            <a:endParaRPr lang="en-US"/>
          </a:p>
        </p:txBody>
      </p:sp>
    </p:spTree>
    <p:extLst>
      <p:ext uri="{BB962C8B-B14F-4D97-AF65-F5344CB8AC3E}">
        <p14:creationId xmlns:p14="http://schemas.microsoft.com/office/powerpoint/2010/main" val="275446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066799"/>
          </a:xfrm>
        </p:spPr>
        <p:txBody>
          <a:bodyPr/>
          <a:lstStyle/>
          <a:p>
            <a:r>
              <a:rPr lang="en-US" dirty="0" smtClean="0">
                <a:latin typeface="Times New Roman" pitchFamily="18" charset="0"/>
                <a:cs typeface="Times New Roman" pitchFamily="18" charset="0"/>
              </a:rPr>
              <a:t>Analytical Reasoning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981200"/>
            <a:ext cx="6400800" cy="3581400"/>
          </a:xfrm>
        </p:spPr>
        <p:txBody>
          <a:bodyPr>
            <a:noAutofit/>
          </a:bodyPr>
          <a:lstStyle/>
          <a:p>
            <a:pPr algn="just"/>
            <a:r>
              <a:rPr lang="en-US" sz="4000" dirty="0" smtClean="0">
                <a:latin typeface="Times New Roman" pitchFamily="18" charset="0"/>
                <a:cs typeface="Times New Roman" pitchFamily="18" charset="0"/>
              </a:rPr>
              <a:t>Analytical Reasoning forms an important part of generally all Campus Placement Test. The questions in this section can either test analytical or logical reasoning.</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714892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Guiding Rules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u="sng" dirty="0" smtClean="0">
                <a:latin typeface="Times New Roman" pitchFamily="18" charset="0"/>
                <a:cs typeface="Times New Roman" pitchFamily="18" charset="0"/>
              </a:rPr>
              <a:t>Elimination of Answer choices. </a:t>
            </a:r>
          </a:p>
          <a:p>
            <a:pPr algn="just"/>
            <a:r>
              <a:rPr lang="en-US" dirty="0" smtClean="0">
                <a:latin typeface="Times New Roman" pitchFamily="18" charset="0"/>
                <a:cs typeface="Times New Roman" pitchFamily="18" charset="0"/>
              </a:rPr>
              <a:t>Some of the above rules do help one in eliminating answer choices. </a:t>
            </a:r>
          </a:p>
          <a:p>
            <a:pPr algn="just"/>
            <a:r>
              <a:rPr lang="en-US" dirty="0" smtClean="0">
                <a:latin typeface="Times New Roman" pitchFamily="18" charset="0"/>
                <a:cs typeface="Times New Roman" pitchFamily="18" charset="0"/>
              </a:rPr>
              <a:t>It is generally not advisable in case of AR to start off by eliminating choices. </a:t>
            </a:r>
          </a:p>
          <a:p>
            <a:pPr algn="just"/>
            <a:r>
              <a:rPr lang="en-US" dirty="0" smtClean="0">
                <a:latin typeface="Times New Roman" pitchFamily="18" charset="0"/>
                <a:cs typeface="Times New Roman" pitchFamily="18" charset="0"/>
              </a:rPr>
              <a:t>As you will see, many problems require a bottom-up approach, but, that is only after a careful perusal and analysis of the conditions. </a:t>
            </a:r>
          </a:p>
          <a:p>
            <a:pPr algn="just"/>
            <a:r>
              <a:rPr lang="en-US" dirty="0" smtClean="0">
                <a:solidFill>
                  <a:srgbClr val="FF0000"/>
                </a:solidFill>
                <a:latin typeface="Times New Roman" pitchFamily="18" charset="0"/>
                <a:cs typeface="Times New Roman" pitchFamily="18" charset="0"/>
              </a:rPr>
              <a:t>Eliminate choices when the conditions are insufficient to answer the questions.</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0910914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itchFamily="18" charset="0"/>
                <a:cs typeface="Times New Roman" pitchFamily="18" charset="0"/>
              </a:rPr>
              <a:t>Q5. D is</a:t>
            </a:r>
          </a:p>
          <a:p>
            <a:pPr marL="0" indent="0">
              <a:buNone/>
            </a:pPr>
            <a:r>
              <a:rPr lang="en-US" dirty="0">
                <a:latin typeface="Times New Roman" pitchFamily="18" charset="0"/>
                <a:cs typeface="Times New Roman" pitchFamily="18" charset="0"/>
              </a:rPr>
              <a:t>a) Wife of A</a:t>
            </a:r>
          </a:p>
          <a:p>
            <a:pPr marL="0" indent="0">
              <a:buNone/>
            </a:pPr>
            <a:r>
              <a:rPr lang="en-US" b="1" dirty="0">
                <a:latin typeface="Times New Roman" pitchFamily="18" charset="0"/>
                <a:cs typeface="Times New Roman" pitchFamily="18" charset="0"/>
              </a:rPr>
              <a:t>b) Wife to E</a:t>
            </a:r>
          </a:p>
          <a:p>
            <a:pPr marL="0" indent="0">
              <a:buNone/>
            </a:pPr>
            <a:r>
              <a:rPr lang="en-US" dirty="0">
                <a:latin typeface="Times New Roman" pitchFamily="18" charset="0"/>
                <a:cs typeface="Times New Roman" pitchFamily="18" charset="0"/>
              </a:rPr>
              <a:t>c) Daughter of G</a:t>
            </a:r>
          </a:p>
          <a:p>
            <a:pPr marL="0" indent="0">
              <a:buNone/>
            </a:pPr>
            <a:r>
              <a:rPr lang="en-US" dirty="0">
                <a:latin typeface="Times New Roman" pitchFamily="18" charset="0"/>
                <a:cs typeface="Times New Roman" pitchFamily="18" charset="0"/>
              </a:rPr>
              <a:t>d) F’s sister</a:t>
            </a:r>
          </a:p>
          <a:p>
            <a:pPr marL="0" indent="0">
              <a:buNone/>
            </a:pPr>
            <a:r>
              <a:rPr lang="en-US" dirty="0">
                <a:latin typeface="Times New Roman" pitchFamily="18" charset="0"/>
                <a:cs typeface="Times New Roman" pitchFamily="18" charset="0"/>
              </a:rPr>
              <a:t>e) None of these</a:t>
            </a:r>
          </a:p>
          <a:p>
            <a:pPr marL="0" indent="0">
              <a:buNone/>
            </a:pPr>
            <a:r>
              <a:rPr lang="en-US" dirty="0">
                <a:latin typeface="Times New Roman" pitchFamily="18" charset="0"/>
                <a:cs typeface="Times New Roman" pitchFamily="18" charset="0"/>
              </a:rPr>
              <a:t>Q6. E’s mother is also</a:t>
            </a:r>
          </a:p>
          <a:p>
            <a:pPr marL="0" indent="0">
              <a:buNone/>
            </a:pPr>
            <a:r>
              <a:rPr lang="en-US" dirty="0">
                <a:latin typeface="Times New Roman" pitchFamily="18" charset="0"/>
                <a:cs typeface="Times New Roman" pitchFamily="18" charset="0"/>
              </a:rPr>
              <a:t>a) D’s mother</a:t>
            </a:r>
          </a:p>
          <a:p>
            <a:pPr marL="0" indent="0">
              <a:buNone/>
            </a:pPr>
            <a:r>
              <a:rPr lang="en-US" dirty="0">
                <a:latin typeface="Times New Roman" pitchFamily="18" charset="0"/>
                <a:cs typeface="Times New Roman" pitchFamily="18" charset="0"/>
              </a:rPr>
              <a:t>b) C’s grandmother</a:t>
            </a:r>
          </a:p>
          <a:p>
            <a:pPr marL="0" indent="0">
              <a:buNone/>
            </a:pPr>
            <a:r>
              <a:rPr lang="en-US" dirty="0">
                <a:latin typeface="Times New Roman" pitchFamily="18" charset="0"/>
                <a:cs typeface="Times New Roman" pitchFamily="18" charset="0"/>
              </a:rPr>
              <a:t>c) B’s sister</a:t>
            </a:r>
          </a:p>
          <a:p>
            <a:pPr marL="0" indent="0">
              <a:buNone/>
            </a:pPr>
            <a:r>
              <a:rPr lang="en-US" dirty="0">
                <a:latin typeface="Times New Roman" pitchFamily="18" charset="0"/>
                <a:cs typeface="Times New Roman" pitchFamily="18" charset="0"/>
              </a:rPr>
              <a:t>d) </a:t>
            </a:r>
            <a:r>
              <a:rPr lang="en-US" b="1" dirty="0">
                <a:latin typeface="Times New Roman" pitchFamily="18" charset="0"/>
                <a:cs typeface="Times New Roman" pitchFamily="18" charset="0"/>
              </a:rPr>
              <a:t>G’s wife</a:t>
            </a:r>
          </a:p>
          <a:p>
            <a:pPr marL="0" indent="0">
              <a:buNone/>
            </a:pPr>
            <a:r>
              <a:rPr lang="en-US" dirty="0">
                <a:latin typeface="Times New Roman" pitchFamily="18" charset="0"/>
                <a:cs typeface="Times New Roman" pitchFamily="18" charset="0"/>
              </a:rPr>
              <a:t>e) A’s wife</a:t>
            </a:r>
          </a:p>
        </p:txBody>
      </p:sp>
    </p:spTree>
    <p:extLst>
      <p:ext uri="{BB962C8B-B14F-4D97-AF65-F5344CB8AC3E}">
        <p14:creationId xmlns:p14="http://schemas.microsoft.com/office/powerpoint/2010/main" val="37689483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itchFamily="18" charset="0"/>
                <a:cs typeface="Times New Roman" pitchFamily="18" charset="0"/>
              </a:rPr>
              <a:t>Q7. If X is C’s son and Y is E’s daughter then X and Y must be</a:t>
            </a:r>
          </a:p>
          <a:p>
            <a:pPr marL="0" indent="0">
              <a:buNone/>
            </a:pPr>
            <a:r>
              <a:rPr lang="en-US" dirty="0">
                <a:latin typeface="Times New Roman" pitchFamily="18" charset="0"/>
                <a:cs typeface="Times New Roman" pitchFamily="18" charset="0"/>
              </a:rPr>
              <a:t>a) Brother &amp; Sister</a:t>
            </a:r>
          </a:p>
          <a:p>
            <a:pPr marL="0" indent="0">
              <a:buNone/>
            </a:pPr>
            <a:r>
              <a:rPr lang="en-US" dirty="0">
                <a:latin typeface="Times New Roman" pitchFamily="18" charset="0"/>
                <a:cs typeface="Times New Roman" pitchFamily="18" charset="0"/>
              </a:rPr>
              <a:t>b) Husband and Wife</a:t>
            </a:r>
          </a:p>
          <a:p>
            <a:pPr marL="0" indent="0">
              <a:buNone/>
            </a:pPr>
            <a:r>
              <a:rPr lang="en-US" dirty="0">
                <a:latin typeface="Times New Roman" pitchFamily="18" charset="0"/>
                <a:cs typeface="Times New Roman" pitchFamily="18" charset="0"/>
              </a:rPr>
              <a:t>c) D’s children</a:t>
            </a:r>
          </a:p>
          <a:p>
            <a:pPr marL="0" indent="0">
              <a:buNone/>
            </a:pPr>
            <a:r>
              <a:rPr lang="en-US" b="1" dirty="0">
                <a:latin typeface="Times New Roman" pitchFamily="18" charset="0"/>
                <a:cs typeface="Times New Roman" pitchFamily="18" charset="0"/>
              </a:rPr>
              <a:t>d) H’s grand children</a:t>
            </a:r>
          </a:p>
          <a:p>
            <a:pPr marL="0" indent="0">
              <a:buNone/>
            </a:pPr>
            <a:r>
              <a:rPr lang="en-US" dirty="0">
                <a:latin typeface="Times New Roman" pitchFamily="18" charset="0"/>
                <a:cs typeface="Times New Roman" pitchFamily="18" charset="0"/>
              </a:rPr>
              <a:t>e) None of these</a:t>
            </a:r>
          </a:p>
          <a:p>
            <a:pPr marL="0" indent="0">
              <a:buNone/>
            </a:pPr>
            <a:r>
              <a:rPr lang="en-US" dirty="0">
                <a:latin typeface="Times New Roman" pitchFamily="18" charset="0"/>
                <a:cs typeface="Times New Roman" pitchFamily="18" charset="0"/>
              </a:rPr>
              <a:t>Q8. Out of 8 people, how many must be male?</a:t>
            </a:r>
          </a:p>
          <a:p>
            <a:pPr marL="0" indent="0">
              <a:buNone/>
            </a:pPr>
            <a:r>
              <a:rPr lang="en-US" b="1" dirty="0">
                <a:latin typeface="Times New Roman" pitchFamily="18" charset="0"/>
                <a:cs typeface="Times New Roman" pitchFamily="18" charset="0"/>
              </a:rPr>
              <a:t>a) 4</a:t>
            </a:r>
          </a:p>
          <a:p>
            <a:pPr marL="0" indent="0">
              <a:buNone/>
            </a:pPr>
            <a:r>
              <a:rPr lang="en-US" dirty="0">
                <a:latin typeface="Times New Roman" pitchFamily="18" charset="0"/>
                <a:cs typeface="Times New Roman" pitchFamily="18" charset="0"/>
              </a:rPr>
              <a:t>b) 3</a:t>
            </a:r>
          </a:p>
          <a:p>
            <a:pPr marL="0" indent="0">
              <a:buNone/>
            </a:pPr>
            <a:r>
              <a:rPr lang="en-US" dirty="0">
                <a:latin typeface="Times New Roman" pitchFamily="18" charset="0"/>
                <a:cs typeface="Times New Roman" pitchFamily="18" charset="0"/>
              </a:rPr>
              <a:t>c) 5</a:t>
            </a:r>
          </a:p>
          <a:p>
            <a:pPr marL="0" indent="0">
              <a:buNone/>
            </a:pPr>
            <a:r>
              <a:rPr lang="en-US" dirty="0">
                <a:latin typeface="Times New Roman" pitchFamily="18" charset="0"/>
                <a:cs typeface="Times New Roman" pitchFamily="18" charset="0"/>
              </a:rPr>
              <a:t>d) 2</a:t>
            </a:r>
          </a:p>
          <a:p>
            <a:pPr marL="0" indent="0">
              <a:buNone/>
            </a:pPr>
            <a:r>
              <a:rPr lang="en-US" dirty="0">
                <a:latin typeface="Times New Roman" pitchFamily="18" charset="0"/>
                <a:cs typeface="Times New Roman" pitchFamily="18" charset="0"/>
              </a:rPr>
              <a:t>e) 6</a:t>
            </a:r>
          </a:p>
        </p:txBody>
      </p:sp>
    </p:spTree>
    <p:extLst>
      <p:ext uri="{BB962C8B-B14F-4D97-AF65-F5344CB8AC3E}">
        <p14:creationId xmlns:p14="http://schemas.microsoft.com/office/powerpoint/2010/main" val="519549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itchFamily="18" charset="0"/>
                <a:cs typeface="Times New Roman" pitchFamily="18" charset="0"/>
              </a:rPr>
              <a:t>Q9. Out of 8 people, how many must be female?</a:t>
            </a:r>
          </a:p>
          <a:p>
            <a:pPr marL="0" indent="0">
              <a:buNone/>
            </a:pPr>
            <a:r>
              <a:rPr lang="en-US" dirty="0">
                <a:latin typeface="Times New Roman" pitchFamily="18" charset="0"/>
                <a:cs typeface="Times New Roman" pitchFamily="18" charset="0"/>
              </a:rPr>
              <a:t>a) 2</a:t>
            </a:r>
          </a:p>
          <a:p>
            <a:pPr marL="0" indent="0">
              <a:buNone/>
            </a:pPr>
            <a:r>
              <a:rPr lang="en-US" dirty="0">
                <a:latin typeface="Times New Roman" pitchFamily="18" charset="0"/>
                <a:cs typeface="Times New Roman" pitchFamily="18" charset="0"/>
              </a:rPr>
              <a:t>b) 3</a:t>
            </a:r>
          </a:p>
          <a:p>
            <a:pPr marL="0" indent="0">
              <a:buNone/>
            </a:pPr>
            <a:r>
              <a:rPr lang="en-US" b="1" dirty="0">
                <a:latin typeface="Times New Roman" pitchFamily="18" charset="0"/>
                <a:cs typeface="Times New Roman" pitchFamily="18" charset="0"/>
              </a:rPr>
              <a:t>c) 4</a:t>
            </a:r>
          </a:p>
          <a:p>
            <a:pPr marL="0" indent="0">
              <a:buNone/>
            </a:pPr>
            <a:r>
              <a:rPr lang="en-US" dirty="0">
                <a:latin typeface="Times New Roman" pitchFamily="18" charset="0"/>
                <a:cs typeface="Times New Roman" pitchFamily="18" charset="0"/>
              </a:rPr>
              <a:t>d) 5</a:t>
            </a:r>
          </a:p>
          <a:p>
            <a:pPr marL="0" indent="0">
              <a:buNone/>
            </a:pPr>
            <a:r>
              <a:rPr lang="en-US" dirty="0">
                <a:latin typeface="Times New Roman" pitchFamily="18" charset="0"/>
                <a:cs typeface="Times New Roman" pitchFamily="18" charset="0"/>
              </a:rPr>
              <a:t>e) 6</a:t>
            </a:r>
          </a:p>
          <a:p>
            <a:pPr marL="0" indent="0">
              <a:buNone/>
            </a:pPr>
            <a:r>
              <a:rPr lang="en-US" dirty="0">
                <a:latin typeface="Times New Roman" pitchFamily="18" charset="0"/>
                <a:cs typeface="Times New Roman" pitchFamily="18" charset="0"/>
              </a:rPr>
              <a:t>Q10. Which of the following represent a correct pair of husband and wife?</a:t>
            </a:r>
          </a:p>
          <a:p>
            <a:pPr marL="0" indent="0">
              <a:buNone/>
            </a:pPr>
            <a:r>
              <a:rPr lang="en-US" dirty="0">
                <a:latin typeface="Times New Roman" pitchFamily="18" charset="0"/>
                <a:cs typeface="Times New Roman" pitchFamily="18" charset="0"/>
              </a:rPr>
              <a:t>a) A&amp;H</a:t>
            </a:r>
          </a:p>
          <a:p>
            <a:pPr marL="0" indent="0">
              <a:buNone/>
            </a:pPr>
            <a:r>
              <a:rPr lang="en-US" dirty="0">
                <a:latin typeface="Times New Roman" pitchFamily="18" charset="0"/>
                <a:cs typeface="Times New Roman" pitchFamily="18" charset="0"/>
              </a:rPr>
              <a:t>b) B&amp;G</a:t>
            </a:r>
          </a:p>
          <a:p>
            <a:pPr marL="0" indent="0">
              <a:buNone/>
            </a:pPr>
            <a:r>
              <a:rPr lang="en-US" b="1" dirty="0">
                <a:latin typeface="Times New Roman" pitchFamily="18" charset="0"/>
                <a:cs typeface="Times New Roman" pitchFamily="18" charset="0"/>
              </a:rPr>
              <a:t>c) E&amp;D</a:t>
            </a:r>
          </a:p>
          <a:p>
            <a:pPr marL="0" indent="0">
              <a:buNone/>
            </a:pPr>
            <a:r>
              <a:rPr lang="en-US" dirty="0">
                <a:latin typeface="Times New Roman" pitchFamily="18" charset="0"/>
                <a:cs typeface="Times New Roman" pitchFamily="18" charset="0"/>
              </a:rPr>
              <a:t>d) A&amp;F</a:t>
            </a:r>
          </a:p>
          <a:p>
            <a:pPr marL="0" indent="0">
              <a:buNone/>
            </a:pPr>
            <a:r>
              <a:rPr lang="en-US" dirty="0">
                <a:latin typeface="Times New Roman" pitchFamily="18" charset="0"/>
                <a:cs typeface="Times New Roman" pitchFamily="18" charset="0"/>
              </a:rPr>
              <a:t>e) C&amp;D</a:t>
            </a:r>
          </a:p>
        </p:txBody>
      </p:sp>
    </p:spTree>
    <p:extLst>
      <p:ext uri="{BB962C8B-B14F-4D97-AF65-F5344CB8AC3E}">
        <p14:creationId xmlns:p14="http://schemas.microsoft.com/office/powerpoint/2010/main" val="24414136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 VIII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sz="4800" b="1" u="sng" dirty="0" smtClean="0">
                <a:latin typeface="Times New Roman" pitchFamily="18" charset="0"/>
                <a:cs typeface="Times New Roman" pitchFamily="18" charset="0"/>
              </a:rPr>
              <a:t>Map Game</a:t>
            </a:r>
          </a:p>
          <a:p>
            <a:pPr marL="0" indent="0" algn="just">
              <a:buNone/>
            </a:pPr>
            <a:r>
              <a:rPr lang="en-US" sz="4800" dirty="0">
                <a:latin typeface="Times New Roman" pitchFamily="18" charset="0"/>
                <a:cs typeface="Times New Roman" pitchFamily="18" charset="0"/>
              </a:rPr>
              <a:t>These types of games describe connection between the elements specified in the game. Symbols </a:t>
            </a:r>
            <a:r>
              <a:rPr lang="en-US" sz="4800" dirty="0" smtClean="0">
                <a:latin typeface="Times New Roman" pitchFamily="18" charset="0"/>
                <a:cs typeface="Times New Roman" pitchFamily="18" charset="0"/>
              </a:rPr>
              <a:t>are very </a:t>
            </a:r>
            <a:r>
              <a:rPr lang="en-US" sz="4800" dirty="0">
                <a:latin typeface="Times New Roman" pitchFamily="18" charset="0"/>
                <a:cs typeface="Times New Roman" pitchFamily="18" charset="0"/>
              </a:rPr>
              <a:t>much useful in this type of games.</a:t>
            </a:r>
          </a:p>
        </p:txBody>
      </p:sp>
    </p:spTree>
    <p:extLst>
      <p:ext uri="{BB962C8B-B14F-4D97-AF65-F5344CB8AC3E}">
        <p14:creationId xmlns:p14="http://schemas.microsoft.com/office/powerpoint/2010/main" val="14535614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 Type </a:t>
            </a:r>
            <a:r>
              <a:rPr lang="en-US" dirty="0">
                <a:latin typeface="Times New Roman" pitchFamily="18" charset="0"/>
                <a:cs typeface="Times New Roman" pitchFamily="18" charset="0"/>
              </a:rPr>
              <a:t>VIII</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In a message relay system there are exactly seven terminals – F,G,H,J,K,L and M. A terminal </a:t>
            </a:r>
            <a:r>
              <a:rPr lang="en-US" dirty="0" smtClean="0">
                <a:latin typeface="Times New Roman" pitchFamily="18" charset="0"/>
                <a:cs typeface="Times New Roman" pitchFamily="18" charset="0"/>
              </a:rPr>
              <a:t>can transmit </a:t>
            </a:r>
            <a:r>
              <a:rPr lang="en-US" dirty="0">
                <a:latin typeface="Times New Roman" pitchFamily="18" charset="0"/>
                <a:cs typeface="Times New Roman" pitchFamily="18" charset="0"/>
              </a:rPr>
              <a:t>any messages initiated by that terminal as well as any messages received from others, </a:t>
            </a:r>
            <a:r>
              <a:rPr lang="en-US" dirty="0" smtClean="0">
                <a:latin typeface="Times New Roman" pitchFamily="18" charset="0"/>
                <a:cs typeface="Times New Roman" pitchFamily="18" charset="0"/>
              </a:rPr>
              <a:t>but only </a:t>
            </a:r>
            <a:r>
              <a:rPr lang="en-US" dirty="0">
                <a:latin typeface="Times New Roman" pitchFamily="18" charset="0"/>
                <a:cs typeface="Times New Roman" pitchFamily="18" charset="0"/>
              </a:rPr>
              <a:t>according to specific rules:</a:t>
            </a:r>
          </a:p>
          <a:p>
            <a:pPr algn="just"/>
            <a:r>
              <a:rPr lang="en-US" dirty="0">
                <a:latin typeface="Times New Roman" pitchFamily="18" charset="0"/>
                <a:cs typeface="Times New Roman" pitchFamily="18" charset="0"/>
              </a:rPr>
              <a:t>Messages can be transmitted in either direction between G and H, in either direction between J and </a:t>
            </a:r>
            <a:r>
              <a:rPr lang="en-US" dirty="0" smtClean="0">
                <a:latin typeface="Times New Roman" pitchFamily="18" charset="0"/>
                <a:cs typeface="Times New Roman" pitchFamily="18" charset="0"/>
              </a:rPr>
              <a:t>M, and </a:t>
            </a:r>
            <a:r>
              <a:rPr lang="en-US" dirty="0">
                <a:latin typeface="Times New Roman" pitchFamily="18" charset="0"/>
                <a:cs typeface="Times New Roman" pitchFamily="18" charset="0"/>
              </a:rPr>
              <a:t>in either direction between K and L.</a:t>
            </a:r>
          </a:p>
          <a:p>
            <a:pPr algn="just"/>
            <a:r>
              <a:rPr lang="en-US" dirty="0">
                <a:latin typeface="Times New Roman" pitchFamily="18" charset="0"/>
                <a:cs typeface="Times New Roman" pitchFamily="18" charset="0"/>
              </a:rPr>
              <a:t>Messages can be transmitted from F to K, from H to J, from K to G, From M to F, and from M to H.</a:t>
            </a:r>
          </a:p>
        </p:txBody>
      </p:sp>
    </p:spTree>
    <p:extLst>
      <p:ext uri="{BB962C8B-B14F-4D97-AF65-F5344CB8AC3E}">
        <p14:creationId xmlns:p14="http://schemas.microsoft.com/office/powerpoint/2010/main" val="13926741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VIII</a:t>
            </a:r>
          </a:p>
        </p:txBody>
      </p:sp>
      <p:sp>
        <p:nvSpPr>
          <p:cNvPr id="3" name="Content Placeholder 2"/>
          <p:cNvSpPr>
            <a:spLocks noGrp="1"/>
          </p:cNvSpPr>
          <p:nvPr>
            <p:ph idx="1"/>
          </p:nvPr>
        </p:nvSpPr>
        <p:spPr/>
        <p:txBody>
          <a:bodyPr>
            <a:noAutofit/>
          </a:bodyPr>
          <a:lstStyle/>
          <a:p>
            <a:pPr marL="0" indent="0" algn="just">
              <a:buNone/>
            </a:pPr>
            <a:r>
              <a:rPr lang="en-US" sz="2000" dirty="0">
                <a:latin typeface="Times New Roman" pitchFamily="18" charset="0"/>
                <a:cs typeface="Times New Roman" pitchFamily="18" charset="0"/>
              </a:rPr>
              <a:t>Q1. Which of the seven terminals can transmit messages directly to the greatest number of</a:t>
            </a:r>
          </a:p>
          <a:p>
            <a:pPr marL="0" indent="0" algn="just">
              <a:buNone/>
            </a:pPr>
            <a:r>
              <a:rPr lang="en-US" sz="2000" dirty="0">
                <a:latin typeface="Times New Roman" pitchFamily="18" charset="0"/>
                <a:cs typeface="Times New Roman" pitchFamily="18" charset="0"/>
              </a:rPr>
              <a:t>terminals?</a:t>
            </a:r>
          </a:p>
          <a:p>
            <a:pPr marL="0" indent="0" algn="just">
              <a:buNone/>
            </a:pPr>
            <a:r>
              <a:rPr lang="en-US" sz="2000" dirty="0">
                <a:latin typeface="Times New Roman" pitchFamily="18" charset="0"/>
                <a:cs typeface="Times New Roman" pitchFamily="18" charset="0"/>
              </a:rPr>
              <a:t>a) F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              </a:t>
            </a:r>
            <a:r>
              <a:rPr lang="en-US" sz="2000" dirty="0">
                <a:latin typeface="Times New Roman" pitchFamily="18" charset="0"/>
                <a:cs typeface="Times New Roman" pitchFamily="18" charset="0"/>
              </a:rPr>
              <a:t>c) J </a:t>
            </a:r>
            <a:r>
              <a:rPr lang="en-US" sz="2000" dirty="0" smtClean="0">
                <a:latin typeface="Times New Roman" pitchFamily="18" charset="0"/>
                <a:cs typeface="Times New Roman" pitchFamily="18" charset="0"/>
              </a:rPr>
              <a:t>                       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K                            e</a:t>
            </a:r>
            <a:r>
              <a:rPr lang="en-US" sz="2000" dirty="0">
                <a:latin typeface="Times New Roman" pitchFamily="18" charset="0"/>
                <a:cs typeface="Times New Roman" pitchFamily="18" charset="0"/>
              </a:rPr>
              <a:t>) M</a:t>
            </a:r>
          </a:p>
          <a:p>
            <a:pPr marL="0" indent="0" algn="just">
              <a:buNone/>
            </a:pPr>
            <a:r>
              <a:rPr lang="en-US" sz="2000" dirty="0">
                <a:latin typeface="Times New Roman" pitchFamily="18" charset="0"/>
                <a:cs typeface="Times New Roman" pitchFamily="18" charset="0"/>
              </a:rPr>
              <a:t>Q2. If a message initiated by G is to reach K, and is to be transmitted to no more terminals than</a:t>
            </a:r>
          </a:p>
          <a:p>
            <a:pPr marL="0" indent="0" algn="just">
              <a:buNone/>
            </a:pPr>
            <a:r>
              <a:rPr lang="en-US" sz="2000" dirty="0">
                <a:latin typeface="Times New Roman" pitchFamily="18" charset="0"/>
                <a:cs typeface="Times New Roman" pitchFamily="18" charset="0"/>
              </a:rPr>
              <a:t>necessary, it must be transmitted to a total of how many terminals, other than G and K?</a:t>
            </a:r>
          </a:p>
          <a:p>
            <a:pPr marL="0" indent="0" algn="just">
              <a:buNone/>
            </a:pPr>
            <a:r>
              <a:rPr lang="en-US" sz="2000" dirty="0">
                <a:latin typeface="Times New Roman" pitchFamily="18" charset="0"/>
                <a:cs typeface="Times New Roman" pitchFamily="18" charset="0"/>
              </a:rPr>
              <a:t>a) 1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2 </a:t>
            </a:r>
            <a:r>
              <a:rPr lang="en-US" sz="2000" dirty="0" smtClean="0">
                <a:latin typeface="Times New Roman" pitchFamily="18" charset="0"/>
                <a:cs typeface="Times New Roman" pitchFamily="18" charset="0"/>
              </a:rPr>
              <a:t>                            c</a:t>
            </a:r>
            <a:r>
              <a:rPr lang="en-US" sz="2000" dirty="0">
                <a:latin typeface="Times New Roman" pitchFamily="18" charset="0"/>
                <a:cs typeface="Times New Roman" pitchFamily="18" charset="0"/>
              </a:rPr>
              <a:t>) 3 </a:t>
            </a:r>
            <a:r>
              <a:rPr lang="en-US" sz="2000" dirty="0" smtClean="0">
                <a:latin typeface="Times New Roman" pitchFamily="18" charset="0"/>
                <a:cs typeface="Times New Roman" pitchFamily="18" charset="0"/>
              </a:rPr>
              <a:t>                           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4                        e</a:t>
            </a:r>
            <a:r>
              <a:rPr lang="en-US" sz="2000" dirty="0">
                <a:latin typeface="Times New Roman" pitchFamily="18" charset="0"/>
                <a:cs typeface="Times New Roman" pitchFamily="18" charset="0"/>
              </a:rPr>
              <a:t>) 5</a:t>
            </a:r>
          </a:p>
          <a:p>
            <a:pPr marL="0" indent="0" algn="just">
              <a:buNone/>
            </a:pPr>
            <a:r>
              <a:rPr lang="en-US" sz="2000" dirty="0">
                <a:latin typeface="Times New Roman" pitchFamily="18" charset="0"/>
                <a:cs typeface="Times New Roman" pitchFamily="18" charset="0"/>
              </a:rPr>
              <a:t>Q3. A message from H that eventually reaches L must have been transmitted to all of the following</a:t>
            </a:r>
          </a:p>
          <a:p>
            <a:pPr marL="0" indent="0" algn="just">
              <a:buNone/>
            </a:pPr>
            <a:r>
              <a:rPr lang="en-US" sz="2000" dirty="0">
                <a:latin typeface="Times New Roman" pitchFamily="18" charset="0"/>
                <a:cs typeface="Times New Roman" pitchFamily="18" charset="0"/>
              </a:rPr>
              <a:t>terminals except</a:t>
            </a:r>
          </a:p>
          <a:p>
            <a:pPr marL="0" indent="0" algn="just">
              <a:buNone/>
            </a:pPr>
            <a:r>
              <a:rPr lang="en-US" sz="2000" dirty="0">
                <a:latin typeface="Times New Roman" pitchFamily="18" charset="0"/>
                <a:cs typeface="Times New Roman" pitchFamily="18" charset="0"/>
              </a:rPr>
              <a:t>a) F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G </a:t>
            </a:r>
            <a:r>
              <a:rPr lang="en-US" sz="2000" dirty="0" smtClean="0">
                <a:latin typeface="Times New Roman" pitchFamily="18" charset="0"/>
                <a:cs typeface="Times New Roman" pitchFamily="18" charset="0"/>
              </a:rPr>
              <a:t>                                    c</a:t>
            </a:r>
            <a:r>
              <a:rPr lang="en-US" sz="2000" dirty="0">
                <a:latin typeface="Times New Roman" pitchFamily="18" charset="0"/>
                <a:cs typeface="Times New Roman" pitchFamily="18" charset="0"/>
              </a:rPr>
              <a:t>) J </a:t>
            </a:r>
            <a:r>
              <a:rPr lang="en-US" sz="2000" dirty="0" smtClean="0">
                <a:latin typeface="Times New Roman" pitchFamily="18" charset="0"/>
                <a:cs typeface="Times New Roman" pitchFamily="18" charset="0"/>
              </a:rPr>
              <a:t>                          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K           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372795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VIII</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latin typeface="Times New Roman" pitchFamily="18" charset="0"/>
                <a:cs typeface="Times New Roman" pitchFamily="18" charset="0"/>
              </a:rPr>
              <a:t>Q4. If J is removed from the message relay system for a day, it is still possible for a message to be</a:t>
            </a:r>
          </a:p>
          <a:p>
            <a:pPr marL="0" indent="0" algn="just">
              <a:buNone/>
            </a:pPr>
            <a:r>
              <a:rPr lang="en-US" dirty="0">
                <a:latin typeface="Times New Roman" pitchFamily="18" charset="0"/>
                <a:cs typeface="Times New Roman" pitchFamily="18" charset="0"/>
              </a:rPr>
              <a:t>transmitted on that day all the way along a route from</a:t>
            </a:r>
          </a:p>
          <a:p>
            <a:pPr marL="0" indent="0" algn="just">
              <a:buNone/>
            </a:pPr>
            <a:r>
              <a:rPr lang="en-US" dirty="0">
                <a:latin typeface="Times New Roman" pitchFamily="18" charset="0"/>
                <a:cs typeface="Times New Roman" pitchFamily="18" charset="0"/>
              </a:rPr>
              <a:t>a) F to H b) G to K </a:t>
            </a:r>
            <a:r>
              <a:rPr lang="en-US" dirty="0" smtClean="0">
                <a:latin typeface="Times New Roman" pitchFamily="18" charset="0"/>
                <a:cs typeface="Times New Roman" pitchFamily="18" charset="0"/>
              </a:rPr>
              <a:t>   c</a:t>
            </a:r>
            <a:r>
              <a:rPr lang="en-US" dirty="0">
                <a:latin typeface="Times New Roman" pitchFamily="18" charset="0"/>
                <a:cs typeface="Times New Roman" pitchFamily="18" charset="0"/>
              </a:rPr>
              <a:t>) G to M d) H to </a:t>
            </a:r>
            <a:r>
              <a:rPr lang="en-US" dirty="0" smtClean="0">
                <a:latin typeface="Times New Roman" pitchFamily="18" charset="0"/>
                <a:cs typeface="Times New Roman" pitchFamily="18" charset="0"/>
              </a:rPr>
              <a:t>K e</a:t>
            </a:r>
            <a:r>
              <a:rPr lang="en-US" dirty="0">
                <a:latin typeface="Times New Roman" pitchFamily="18" charset="0"/>
                <a:cs typeface="Times New Roman" pitchFamily="18" charset="0"/>
              </a:rPr>
              <a:t>) L to M</a:t>
            </a:r>
          </a:p>
          <a:p>
            <a:pPr marL="0" indent="0" algn="just">
              <a:buNone/>
            </a:pPr>
            <a:r>
              <a:rPr lang="en-US" dirty="0">
                <a:latin typeface="Times New Roman" pitchFamily="18" charset="0"/>
                <a:cs typeface="Times New Roman" pitchFamily="18" charset="0"/>
              </a:rPr>
              <a:t>Q5. If K is removed from the message relay system for a day, which of the following terminals</a:t>
            </a:r>
          </a:p>
          <a:p>
            <a:pPr marL="0" indent="0" algn="just">
              <a:buNone/>
            </a:pPr>
            <a:r>
              <a:rPr lang="en-US" dirty="0">
                <a:latin typeface="Times New Roman" pitchFamily="18" charset="0"/>
                <a:cs typeface="Times New Roman" pitchFamily="18" charset="0"/>
              </a:rPr>
              <a:t>cannot receive any messages from any other terminal on that day</a:t>
            </a:r>
          </a:p>
          <a:p>
            <a:pPr marL="0" indent="0" algn="just">
              <a:buNone/>
            </a:pPr>
            <a:r>
              <a:rPr lang="en-US" dirty="0">
                <a:latin typeface="Times New Roman" pitchFamily="18" charset="0"/>
                <a:cs typeface="Times New Roman" pitchFamily="18" charset="0"/>
              </a:rPr>
              <a:t>a) F </a:t>
            </a:r>
            <a:r>
              <a:rPr lang="en-US" dirty="0" smtClean="0">
                <a:latin typeface="Times New Roman" pitchFamily="18" charset="0"/>
                <a:cs typeface="Times New Roman" pitchFamily="18" charset="0"/>
              </a:rPr>
              <a:t>         b</a:t>
            </a:r>
            <a:r>
              <a:rPr lang="en-US" dirty="0">
                <a:latin typeface="Times New Roman" pitchFamily="18" charset="0"/>
                <a:cs typeface="Times New Roman" pitchFamily="18" charset="0"/>
              </a:rPr>
              <a:t>) G </a:t>
            </a:r>
            <a:r>
              <a:rPr lang="en-US" dirty="0" smtClean="0">
                <a:latin typeface="Times New Roman" pitchFamily="18" charset="0"/>
                <a:cs typeface="Times New Roman" pitchFamily="18" charset="0"/>
              </a:rPr>
              <a:t>            c</a:t>
            </a:r>
            <a:r>
              <a:rPr lang="en-US" dirty="0">
                <a:latin typeface="Times New Roman" pitchFamily="18" charset="0"/>
                <a:cs typeface="Times New Roman" pitchFamily="18" charset="0"/>
              </a:rPr>
              <a:t>) H </a:t>
            </a:r>
            <a:r>
              <a:rPr lang="en-US" dirty="0" smtClean="0">
                <a:latin typeface="Times New Roman" pitchFamily="18" charset="0"/>
                <a:cs typeface="Times New Roman" pitchFamily="18" charset="0"/>
              </a:rPr>
              <a:t>       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J            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819600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 &amp; Discussion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itchFamily="18" charset="0"/>
                <a:cs typeface="Times New Roman" pitchFamily="18" charset="0"/>
              </a:rPr>
              <a:t>Arrows can be used to show the connection between the different elements. One-way or </a:t>
            </a:r>
            <a:r>
              <a:rPr lang="en-US" dirty="0" smtClean="0">
                <a:latin typeface="Times New Roman" pitchFamily="18" charset="0"/>
                <a:cs typeface="Times New Roman" pitchFamily="18" charset="0"/>
              </a:rPr>
              <a:t>Two-way arrows </a:t>
            </a:r>
            <a:r>
              <a:rPr lang="en-US" dirty="0">
                <a:latin typeface="Times New Roman" pitchFamily="18" charset="0"/>
                <a:cs typeface="Times New Roman" pitchFamily="18" charset="0"/>
              </a:rPr>
              <a:t>can be used to differentiate between the connections</a:t>
            </a:r>
            <a:r>
              <a:rPr lang="en-US" dirty="0" smtClean="0">
                <a:latin typeface="Times New Roman" pitchFamily="18" charset="0"/>
                <a:cs typeface="Times New Roman" pitchFamily="18" charset="0"/>
              </a:rPr>
              <a:t>.</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044" y="3200400"/>
            <a:ext cx="252015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74414"/>
            <a:ext cx="4646613" cy="280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17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Solution/discussion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itchFamily="18" charset="0"/>
                <a:cs typeface="Times New Roman" pitchFamily="18" charset="0"/>
              </a:rPr>
              <a:t>Using these connections, we make a </a:t>
            </a:r>
            <a:r>
              <a:rPr lang="en-US" dirty="0" smtClean="0">
                <a:latin typeface="Times New Roman" pitchFamily="18" charset="0"/>
                <a:cs typeface="Times New Roman" pitchFamily="18" charset="0"/>
              </a:rPr>
              <a:t>link connecting </a:t>
            </a:r>
            <a:r>
              <a:rPr lang="en-US" dirty="0">
                <a:latin typeface="Times New Roman" pitchFamily="18" charset="0"/>
                <a:cs typeface="Times New Roman" pitchFamily="18" charset="0"/>
              </a:rPr>
              <a:t>these elements</a:t>
            </a:r>
            <a:r>
              <a:rPr lang="en-US" dirty="0" smtClean="0">
                <a:latin typeface="Times New Roman" pitchFamily="18" charset="0"/>
                <a:cs typeface="Times New Roman" pitchFamily="18" charset="0"/>
              </a:rPr>
              <a:t>.</a:t>
            </a:r>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95600"/>
            <a:ext cx="449579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4270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lnSpcReduction="10000"/>
          </a:bodyPr>
          <a:lstStyle/>
          <a:p>
            <a:pPr marL="0" indent="0" algn="just">
              <a:buNone/>
            </a:pPr>
            <a:r>
              <a:rPr lang="en-US" sz="4400" dirty="0">
                <a:latin typeface="Times New Roman" pitchFamily="18" charset="0"/>
                <a:cs typeface="Times New Roman" pitchFamily="18" charset="0"/>
              </a:rPr>
              <a:t>With this combined map, we can proceed to answering the questions. The process of elimination </a:t>
            </a:r>
            <a:r>
              <a:rPr lang="en-US" sz="4400" dirty="0" smtClean="0">
                <a:latin typeface="Times New Roman" pitchFamily="18" charset="0"/>
                <a:cs typeface="Times New Roman" pitchFamily="18" charset="0"/>
              </a:rPr>
              <a:t>can also </a:t>
            </a:r>
            <a:r>
              <a:rPr lang="en-US" sz="4400" dirty="0">
                <a:latin typeface="Times New Roman" pitchFamily="18" charset="0"/>
                <a:cs typeface="Times New Roman" pitchFamily="18" charset="0"/>
              </a:rPr>
              <a:t>be used in this case. If there arises a need to redraw the “connection” chart for a </a:t>
            </a:r>
            <a:r>
              <a:rPr lang="en-US" sz="4400" dirty="0" smtClean="0">
                <a:latin typeface="Times New Roman" pitchFamily="18" charset="0"/>
                <a:cs typeface="Times New Roman" pitchFamily="18" charset="0"/>
              </a:rPr>
              <a:t>particular question</a:t>
            </a:r>
            <a:r>
              <a:rPr lang="en-US" sz="4400" dirty="0">
                <a:latin typeface="Times New Roman" pitchFamily="18" charset="0"/>
                <a:cs typeface="Times New Roman" pitchFamily="18" charset="0"/>
              </a:rPr>
              <a:t>, go ahead and do it.</a:t>
            </a:r>
          </a:p>
        </p:txBody>
      </p:sp>
    </p:spTree>
    <p:extLst>
      <p:ext uri="{BB962C8B-B14F-4D97-AF65-F5344CB8AC3E}">
        <p14:creationId xmlns:p14="http://schemas.microsoft.com/office/powerpoint/2010/main" val="352385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Guiding Rules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marL="0" indent="0" algn="just">
              <a:buNone/>
            </a:pPr>
            <a:r>
              <a:rPr lang="en-US" u="sng" dirty="0" smtClean="0">
                <a:latin typeface="Times New Roman" pitchFamily="18" charset="0"/>
                <a:cs typeface="Times New Roman" pitchFamily="18" charset="0"/>
              </a:rPr>
              <a:t>Be careful of the language used. </a:t>
            </a:r>
          </a:p>
          <a:p>
            <a:pPr marL="0" indent="0" algn="just">
              <a:buNone/>
            </a:pPr>
            <a:r>
              <a:rPr lang="en-US" dirty="0" smtClean="0">
                <a:latin typeface="Times New Roman" pitchFamily="18" charset="0"/>
                <a:cs typeface="Times New Roman" pitchFamily="18" charset="0"/>
              </a:rPr>
              <a:t>Certain words or phrases are oft-repeated and these can well form important clues in framing the solution.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4131186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Solution/discussion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itchFamily="18" charset="0"/>
                <a:cs typeface="Times New Roman" pitchFamily="18" charset="0"/>
              </a:rPr>
              <a:t>Q1. Which of the seven terminals can transmit messages directly to the greatest number of</a:t>
            </a:r>
          </a:p>
          <a:p>
            <a:pPr marL="0" indent="0" algn="just">
              <a:buNone/>
            </a:pPr>
            <a:r>
              <a:rPr lang="en-US" dirty="0">
                <a:latin typeface="Times New Roman" pitchFamily="18" charset="0"/>
                <a:cs typeface="Times New Roman" pitchFamily="18" charset="0"/>
              </a:rPr>
              <a:t>terminals?</a:t>
            </a:r>
          </a:p>
          <a:p>
            <a:pPr marL="0" indent="0">
              <a:buNone/>
            </a:pPr>
            <a:r>
              <a:rPr lang="en-US" dirty="0"/>
              <a:t>a) F </a:t>
            </a:r>
            <a:r>
              <a:rPr lang="en-US" dirty="0" smtClean="0"/>
              <a:t>                   b</a:t>
            </a:r>
            <a:r>
              <a:rPr lang="en-US" dirty="0"/>
              <a:t>) </a:t>
            </a:r>
            <a:r>
              <a:rPr lang="en-US" dirty="0" smtClean="0"/>
              <a:t>H              </a:t>
            </a:r>
            <a:r>
              <a:rPr lang="en-US" dirty="0"/>
              <a:t>c) J </a:t>
            </a:r>
            <a:r>
              <a:rPr lang="en-US" dirty="0" smtClean="0"/>
              <a:t>                       d</a:t>
            </a:r>
            <a:r>
              <a:rPr lang="en-US" dirty="0"/>
              <a:t>) </a:t>
            </a:r>
            <a:r>
              <a:rPr lang="en-US" dirty="0" smtClean="0"/>
              <a:t>K                            </a:t>
            </a:r>
            <a:r>
              <a:rPr lang="en-US" b="1" dirty="0" smtClean="0"/>
              <a:t>e</a:t>
            </a:r>
            <a:r>
              <a:rPr lang="en-US" b="1" dirty="0"/>
              <a:t>) </a:t>
            </a:r>
            <a:r>
              <a:rPr lang="en-US" b="1" dirty="0" smtClean="0"/>
              <a:t>M</a:t>
            </a:r>
            <a:endParaRPr 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038600"/>
            <a:ext cx="3429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3715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a:xfrm>
            <a:off x="457200" y="1600200"/>
            <a:ext cx="8229600" cy="4648200"/>
          </a:xfrm>
        </p:spPr>
        <p:txBody>
          <a:bodyPr>
            <a:normAutofit/>
          </a:bodyPr>
          <a:lstStyle/>
          <a:p>
            <a:pPr marL="0" indent="0" algn="just">
              <a:buNone/>
            </a:pPr>
            <a:r>
              <a:rPr lang="en-US" dirty="0">
                <a:latin typeface="Times New Roman" pitchFamily="18" charset="0"/>
                <a:cs typeface="Times New Roman" pitchFamily="18" charset="0"/>
              </a:rPr>
              <a:t>Q2. If a message initiated by G is to reach K, and is to be transmitted to no more terminals than</a:t>
            </a:r>
          </a:p>
          <a:p>
            <a:pPr marL="0" indent="0" algn="just">
              <a:buNone/>
            </a:pPr>
            <a:r>
              <a:rPr lang="en-US" dirty="0">
                <a:latin typeface="Times New Roman" pitchFamily="18" charset="0"/>
                <a:cs typeface="Times New Roman" pitchFamily="18" charset="0"/>
              </a:rPr>
              <a:t>necessary, it must be transmitted to a total of how many terminals, other than G and K?</a:t>
            </a:r>
          </a:p>
          <a:p>
            <a:pPr marL="514350" indent="-514350">
              <a:buAutoNum type="alphaLcParenR"/>
            </a:pPr>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 2                             c) 3                            d</a:t>
            </a:r>
            <a:r>
              <a:rPr lang="en-US" b="1" dirty="0">
                <a:latin typeface="Times New Roman" pitchFamily="18" charset="0"/>
                <a:cs typeface="Times New Roman" pitchFamily="18" charset="0"/>
              </a:rPr>
              <a:t>) 4                        </a:t>
            </a:r>
            <a:r>
              <a:rPr lang="en-US" dirty="0">
                <a:latin typeface="Times New Roman" pitchFamily="18" charset="0"/>
                <a:cs typeface="Times New Roman" pitchFamily="18" charset="0"/>
              </a:rPr>
              <a:t>e) </a:t>
            </a:r>
            <a:r>
              <a:rPr lang="en-US" dirty="0" smtClean="0">
                <a:latin typeface="Times New Roman" pitchFamily="18" charset="0"/>
                <a:cs typeface="Times New Roman" pitchFamily="18" charset="0"/>
              </a:rPr>
              <a:t>5</a:t>
            </a:r>
          </a:p>
          <a:p>
            <a:pPr marL="0" indent="0">
              <a:buNone/>
            </a:pPr>
            <a:r>
              <a:rPr lang="en-US" dirty="0" smtClean="0">
                <a:latin typeface="Times New Roman" pitchFamily="18" charset="0"/>
                <a:cs typeface="Times New Roman" pitchFamily="18" charset="0"/>
              </a:rPr>
              <a:t>G to H to J to M to F to K</a:t>
            </a:r>
            <a:endParaRPr lang="en-US" dirty="0">
              <a:latin typeface="Times New Roman" pitchFamily="18" charset="0"/>
              <a:cs typeface="Times New Roman" pitchFamily="18" charset="0"/>
            </a:endParaRP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733800"/>
            <a:ext cx="21367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1256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Q3. A message from H that eventually reaches L must have been transmitted to all of the </a:t>
            </a:r>
            <a:r>
              <a:rPr lang="en-US" dirty="0" smtClean="0">
                <a:latin typeface="Times New Roman" pitchFamily="18" charset="0"/>
                <a:cs typeface="Times New Roman" pitchFamily="18" charset="0"/>
              </a:rPr>
              <a:t>following terminals except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 F         b) </a:t>
            </a:r>
            <a:r>
              <a:rPr lang="en-US" b="1" dirty="0">
                <a:latin typeface="Times New Roman" pitchFamily="18" charset="0"/>
                <a:cs typeface="Times New Roman" pitchFamily="18" charset="0"/>
              </a:rPr>
              <a:t>G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a:t>
            </a:r>
            <a:r>
              <a:rPr lang="en-US" dirty="0">
                <a:latin typeface="Times New Roman" pitchFamily="18" charset="0"/>
                <a:cs typeface="Times New Roman" pitchFamily="18" charset="0"/>
              </a:rPr>
              <a:t>) J                           d) K           e) M</a:t>
            </a:r>
          </a:p>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895598"/>
            <a:ext cx="2139950"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7619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Q4. If J is removed from the message relay system for a day, it is still possible for a message to </a:t>
            </a:r>
            <a:r>
              <a:rPr lang="en-US" dirty="0" smtClean="0">
                <a:latin typeface="Times New Roman" pitchFamily="18" charset="0"/>
                <a:cs typeface="Times New Roman" pitchFamily="18" charset="0"/>
              </a:rPr>
              <a:t>be transmitted </a:t>
            </a:r>
            <a:r>
              <a:rPr lang="en-US" dirty="0">
                <a:latin typeface="Times New Roman" pitchFamily="18" charset="0"/>
                <a:cs typeface="Times New Roman" pitchFamily="18" charset="0"/>
              </a:rPr>
              <a:t>on that day all the way along a route from</a:t>
            </a:r>
          </a:p>
          <a:p>
            <a:pPr marL="0" indent="0" algn="just">
              <a:buNone/>
            </a:pP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F to H </a:t>
            </a:r>
            <a:r>
              <a:rPr lang="en-US" dirty="0">
                <a:latin typeface="Times New Roman" pitchFamily="18" charset="0"/>
                <a:cs typeface="Times New Roman" pitchFamily="18" charset="0"/>
              </a:rPr>
              <a:t>b) G to K    c) G to M d) H to K e) L to M</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419600"/>
            <a:ext cx="2139950" cy="228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1324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Q5. If K is removed from the message relay system for a day, which of the following </a:t>
            </a:r>
            <a:r>
              <a:rPr lang="en-US" dirty="0" smtClean="0">
                <a:latin typeface="Times New Roman" pitchFamily="18" charset="0"/>
                <a:cs typeface="Times New Roman" pitchFamily="18" charset="0"/>
              </a:rPr>
              <a:t>terminals cannot </a:t>
            </a:r>
            <a:r>
              <a:rPr lang="en-US" dirty="0">
                <a:latin typeface="Times New Roman" pitchFamily="18" charset="0"/>
                <a:cs typeface="Times New Roman" pitchFamily="18" charset="0"/>
              </a:rPr>
              <a:t>receive any messages from any other terminal on that day</a:t>
            </a:r>
          </a:p>
          <a:p>
            <a:pPr marL="0" indent="0" algn="just">
              <a:buNone/>
            </a:pPr>
            <a:r>
              <a:rPr lang="en-US" dirty="0">
                <a:latin typeface="Times New Roman" pitchFamily="18" charset="0"/>
                <a:cs typeface="Times New Roman" pitchFamily="18" charset="0"/>
              </a:rPr>
              <a:t>a) F          b) G             c) H        d) J            e) </a:t>
            </a:r>
            <a:r>
              <a:rPr lang="en-US" b="1" dirty="0" smtClean="0">
                <a:latin typeface="Times New Roman" pitchFamily="18" charset="0"/>
                <a:cs typeface="Times New Roman" pitchFamily="18" charset="0"/>
              </a:rPr>
              <a:t>L</a:t>
            </a:r>
            <a:endParaRPr lang="en-US" b="1"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419600"/>
            <a:ext cx="21399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184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 of Guiding Rules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As mentioned above, </a:t>
            </a:r>
            <a:r>
              <a:rPr lang="en-US" dirty="0" smtClean="0">
                <a:solidFill>
                  <a:srgbClr val="FF0000"/>
                </a:solidFill>
                <a:latin typeface="Times New Roman" pitchFamily="18" charset="0"/>
                <a:cs typeface="Times New Roman" pitchFamily="18" charset="0"/>
              </a:rPr>
              <a:t>conditions are a set of clues,</a:t>
            </a:r>
            <a:r>
              <a:rPr lang="en-US" dirty="0" smtClean="0">
                <a:latin typeface="Times New Roman" pitchFamily="18" charset="0"/>
                <a:cs typeface="Times New Roman" pitchFamily="18" charset="0"/>
              </a:rPr>
              <a:t> which when analyzed, provide the solution for the problem. </a:t>
            </a:r>
          </a:p>
          <a:p>
            <a:pPr algn="just"/>
            <a:r>
              <a:rPr lang="en-US" dirty="0" smtClean="0">
                <a:latin typeface="Times New Roman" pitchFamily="18" charset="0"/>
                <a:cs typeface="Times New Roman" pitchFamily="18" charset="0"/>
              </a:rPr>
              <a:t>These </a:t>
            </a:r>
            <a:r>
              <a:rPr lang="en-US" dirty="0" smtClean="0">
                <a:solidFill>
                  <a:srgbClr val="FF0000"/>
                </a:solidFill>
                <a:latin typeface="Times New Roman" pitchFamily="18" charset="0"/>
                <a:cs typeface="Times New Roman" pitchFamily="18" charset="0"/>
              </a:rPr>
              <a:t>conditions cannot be violated</a:t>
            </a:r>
            <a:r>
              <a:rPr lang="en-US" dirty="0" smtClean="0">
                <a:latin typeface="Times New Roman" pitchFamily="18" charset="0"/>
                <a:cs typeface="Times New Roman" pitchFamily="18" charset="0"/>
              </a:rPr>
              <a:t> and all these conditions have to be analyzed before attempting any question relating to the problem. </a:t>
            </a:r>
          </a:p>
          <a:p>
            <a:pPr algn="just"/>
            <a:r>
              <a:rPr lang="en-US" dirty="0" smtClean="0">
                <a:latin typeface="Times New Roman" pitchFamily="18" charset="0"/>
                <a:cs typeface="Times New Roman" pitchFamily="18" charset="0"/>
              </a:rPr>
              <a:t>These </a:t>
            </a:r>
            <a:r>
              <a:rPr lang="en-US" dirty="0" smtClean="0">
                <a:solidFill>
                  <a:srgbClr val="FF0000"/>
                </a:solidFill>
                <a:latin typeface="Times New Roman" pitchFamily="18" charset="0"/>
                <a:cs typeface="Times New Roman" pitchFamily="18" charset="0"/>
              </a:rPr>
              <a:t>conditions are not necessarily in order </a:t>
            </a:r>
            <a:r>
              <a:rPr lang="en-US" dirty="0" smtClean="0">
                <a:latin typeface="Times New Roman" pitchFamily="18" charset="0"/>
                <a:cs typeface="Times New Roman" pitchFamily="18" charset="0"/>
              </a:rPr>
              <a:t>and therefore, it becomes imperative for the student to go through all of them before identifying the important ones.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71946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 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u="sng" dirty="0" smtClean="0">
                <a:latin typeface="Times New Roman" pitchFamily="18" charset="0"/>
                <a:cs typeface="Times New Roman" pitchFamily="18" charset="0"/>
              </a:rPr>
              <a:t>INTRODUCTION</a:t>
            </a:r>
          </a:p>
          <a:p>
            <a:pPr marL="0" indent="0" algn="just">
              <a:buNone/>
            </a:pPr>
            <a:r>
              <a:rPr lang="en-US" b="1" u="sng" dirty="0" smtClean="0">
                <a:latin typeface="Times New Roman" pitchFamily="18" charset="0"/>
                <a:cs typeface="Times New Roman" pitchFamily="18" charset="0"/>
              </a:rPr>
              <a:t>These </a:t>
            </a:r>
            <a:r>
              <a:rPr lang="en-US" b="1" u="sng" dirty="0">
                <a:latin typeface="Times New Roman" pitchFamily="18" charset="0"/>
                <a:cs typeface="Times New Roman" pitchFamily="18" charset="0"/>
              </a:rPr>
              <a:t>are problems, which require the identification of a particular order or a schedule</a:t>
            </a:r>
            <a:r>
              <a:rPr lang="en-US" b="1" u="sng"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It consists of a few conditions, from which the </a:t>
            </a:r>
            <a:r>
              <a:rPr lang="en-US" dirty="0" smtClean="0">
                <a:latin typeface="Times New Roman" pitchFamily="18" charset="0"/>
                <a:cs typeface="Times New Roman" pitchFamily="18" charset="0"/>
              </a:rPr>
              <a:t>order </a:t>
            </a:r>
            <a:r>
              <a:rPr lang="en-US" dirty="0">
                <a:latin typeface="Times New Roman" pitchFamily="18" charset="0"/>
                <a:cs typeface="Times New Roman" pitchFamily="18" charset="0"/>
              </a:rPr>
              <a:t>has to be identified. </a:t>
            </a:r>
          </a:p>
          <a:p>
            <a:pPr algn="just"/>
            <a:r>
              <a:rPr lang="en-US" dirty="0" smtClean="0">
                <a:latin typeface="Times New Roman" pitchFamily="18" charset="0"/>
                <a:cs typeface="Times New Roman" pitchFamily="18" charset="0"/>
              </a:rPr>
              <a:t>These problems may deal </a:t>
            </a:r>
            <a:r>
              <a:rPr lang="en-US" dirty="0">
                <a:latin typeface="Times New Roman" pitchFamily="18" charset="0"/>
                <a:cs typeface="Times New Roman" pitchFamily="18" charset="0"/>
              </a:rPr>
              <a:t>with scheduling a program over a time period, say a week or </a:t>
            </a: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year. </a:t>
            </a:r>
            <a:endParaRPr lang="en-US" dirty="0" smtClean="0">
              <a:latin typeface="Times New Roman" pitchFamily="18" charset="0"/>
              <a:cs typeface="Times New Roman" pitchFamily="18" charset="0"/>
            </a:endParaRPr>
          </a:p>
          <a:p>
            <a:pPr marL="0" indent="0" algn="just">
              <a:buNone/>
            </a:pPr>
            <a:r>
              <a:rPr lang="en-US" u="sng" dirty="0" smtClean="0">
                <a:latin typeface="Times New Roman" pitchFamily="18" charset="0"/>
                <a:cs typeface="Times New Roman" pitchFamily="18" charset="0"/>
              </a:rPr>
              <a:t>Other </a:t>
            </a:r>
            <a:r>
              <a:rPr lang="en-US" u="sng" dirty="0">
                <a:latin typeface="Times New Roman" pitchFamily="18" charset="0"/>
                <a:cs typeface="Times New Roman" pitchFamily="18" charset="0"/>
              </a:rPr>
              <a:t>variants of this game include</a:t>
            </a:r>
          </a:p>
          <a:p>
            <a:pPr algn="just"/>
            <a:r>
              <a:rPr lang="en-US" dirty="0" smtClean="0">
                <a:latin typeface="Times New Roman" pitchFamily="18" charset="0"/>
                <a:cs typeface="Times New Roman" pitchFamily="18" charset="0"/>
              </a:rPr>
              <a:t>Identifying </a:t>
            </a:r>
            <a:r>
              <a:rPr lang="en-US" dirty="0">
                <a:latin typeface="Times New Roman" pitchFamily="18" charset="0"/>
                <a:cs typeface="Times New Roman" pitchFamily="18" charset="0"/>
              </a:rPr>
              <a:t>people staying in an apartment </a:t>
            </a:r>
            <a:r>
              <a:rPr lang="en-US" dirty="0" smtClean="0">
                <a:latin typeface="Times New Roman" pitchFamily="18" charset="0"/>
                <a:cs typeface="Times New Roman" pitchFamily="18" charset="0"/>
              </a:rPr>
              <a:t>complex</a:t>
            </a: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Ordering </a:t>
            </a:r>
            <a:r>
              <a:rPr lang="en-US" dirty="0">
                <a:latin typeface="Times New Roman" pitchFamily="18" charset="0"/>
                <a:cs typeface="Times New Roman" pitchFamily="18" charset="0"/>
              </a:rPr>
              <a:t>of books in a shelf etc.</a:t>
            </a:r>
          </a:p>
        </p:txBody>
      </p:sp>
    </p:spTree>
    <p:extLst>
      <p:ext uri="{BB962C8B-B14F-4D97-AF65-F5344CB8AC3E}">
        <p14:creationId xmlns:p14="http://schemas.microsoft.com/office/powerpoint/2010/main" val="4090605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Type </a:t>
            </a:r>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itchFamily="18" charset="0"/>
                <a:cs typeface="Times New Roman" pitchFamily="18" charset="0"/>
              </a:rPr>
              <a:t>GENERAL INSTRUCTION:</a:t>
            </a:r>
          </a:p>
          <a:p>
            <a:pPr algn="just"/>
            <a:r>
              <a:rPr lang="en-US" dirty="0" smtClean="0">
                <a:latin typeface="Times New Roman" pitchFamily="18" charset="0"/>
                <a:cs typeface="Times New Roman" pitchFamily="18" charset="0"/>
              </a:rPr>
              <a:t>Following the guiding rules in previous slides, make a primary structure based on conditions given only. To make primary structure you need not to read questions.</a:t>
            </a:r>
          </a:p>
          <a:p>
            <a:pPr algn="just"/>
            <a:r>
              <a:rPr lang="en-US" dirty="0" smtClean="0">
                <a:latin typeface="Times New Roman" pitchFamily="18" charset="0"/>
                <a:cs typeface="Times New Roman" pitchFamily="18" charset="0"/>
              </a:rPr>
              <a:t>Stronger and more comprehensive primary structure will result into less work to solve questions individually.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88762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Example:Type</a:t>
            </a:r>
            <a:r>
              <a:rPr lang="en-US" dirty="0" smtClean="0">
                <a:latin typeface="Times New Roman" pitchFamily="18" charset="0"/>
                <a:cs typeface="Times New Roman" pitchFamily="18" charset="0"/>
              </a:rPr>
              <a:t> 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TV channel is going to telecast 6 soppy soaps over the week – Sob, Cry, Weep, Wail, Lament </a:t>
            </a:r>
            <a:r>
              <a:rPr lang="en-US" dirty="0" smtClean="0">
                <a:latin typeface="Times New Roman" pitchFamily="18" charset="0"/>
                <a:cs typeface="Times New Roman" pitchFamily="18" charset="0"/>
              </a:rPr>
              <a:t>and Moan</a:t>
            </a:r>
            <a:r>
              <a:rPr lang="en-US" dirty="0">
                <a:latin typeface="Times New Roman" pitchFamily="18" charset="0"/>
                <a:cs typeface="Times New Roman" pitchFamily="18" charset="0"/>
              </a:rPr>
              <a:t>. One of these will be telecast each day from Monday to Saturday, with Sunday being a </a:t>
            </a:r>
            <a:r>
              <a:rPr lang="en-US" dirty="0" err="1" smtClean="0">
                <a:latin typeface="Times New Roman" pitchFamily="18" charset="0"/>
                <a:cs typeface="Times New Roman" pitchFamily="18" charset="0"/>
              </a:rPr>
              <a:t>FunDay</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conditions specified by the Boss are as follows:</a:t>
            </a:r>
          </a:p>
          <a:p>
            <a:pPr algn="just"/>
            <a:r>
              <a:rPr lang="en-US" dirty="0" smtClean="0">
                <a:latin typeface="Times New Roman" pitchFamily="18" charset="0"/>
                <a:cs typeface="Times New Roman" pitchFamily="18" charset="0"/>
              </a:rPr>
              <a:t>Sob </a:t>
            </a:r>
            <a:r>
              <a:rPr lang="en-US" dirty="0">
                <a:latin typeface="Times New Roman" pitchFamily="18" charset="0"/>
                <a:cs typeface="Times New Roman" pitchFamily="18" charset="0"/>
              </a:rPr>
              <a:t>must be telecast earlier in the week than Lament.</a:t>
            </a:r>
          </a:p>
          <a:p>
            <a:pPr algn="just"/>
            <a:r>
              <a:rPr lang="en-US" dirty="0" smtClean="0">
                <a:latin typeface="Times New Roman" pitchFamily="18" charset="0"/>
                <a:cs typeface="Times New Roman" pitchFamily="18" charset="0"/>
              </a:rPr>
              <a:t>Weep </a:t>
            </a:r>
            <a:r>
              <a:rPr lang="en-US" dirty="0">
                <a:latin typeface="Times New Roman" pitchFamily="18" charset="0"/>
                <a:cs typeface="Times New Roman" pitchFamily="18" charset="0"/>
              </a:rPr>
              <a:t>must be telecast on Tuesday</a:t>
            </a:r>
          </a:p>
          <a:p>
            <a:pPr algn="just"/>
            <a:r>
              <a:rPr lang="en-US" dirty="0" smtClean="0">
                <a:latin typeface="Times New Roman" pitchFamily="18" charset="0"/>
                <a:cs typeface="Times New Roman" pitchFamily="18" charset="0"/>
              </a:rPr>
              <a:t>Wail </a:t>
            </a:r>
            <a:r>
              <a:rPr lang="en-US" dirty="0">
                <a:latin typeface="Times New Roman" pitchFamily="18" charset="0"/>
                <a:cs typeface="Times New Roman" pitchFamily="18" charset="0"/>
              </a:rPr>
              <a:t>must be telecast on the day immediately before or immediately after the day on which </a:t>
            </a:r>
            <a:r>
              <a:rPr lang="en-US" dirty="0" smtClean="0">
                <a:latin typeface="Times New Roman" pitchFamily="18" charset="0"/>
                <a:cs typeface="Times New Roman" pitchFamily="18" charset="0"/>
              </a:rPr>
              <a:t>Cry is </a:t>
            </a:r>
            <a:r>
              <a:rPr lang="en-US" dirty="0">
                <a:latin typeface="Times New Roman" pitchFamily="18" charset="0"/>
                <a:cs typeface="Times New Roman" pitchFamily="18" charset="0"/>
              </a:rPr>
              <a:t>telecast</a:t>
            </a:r>
          </a:p>
        </p:txBody>
      </p:sp>
    </p:spTree>
    <p:extLst>
      <p:ext uri="{BB962C8B-B14F-4D97-AF65-F5344CB8AC3E}">
        <p14:creationId xmlns:p14="http://schemas.microsoft.com/office/powerpoint/2010/main" val="2590928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Example:Type</a:t>
            </a:r>
            <a:r>
              <a:rPr lang="en-US" dirty="0">
                <a:latin typeface="Times New Roman" pitchFamily="18" charset="0"/>
                <a:cs typeface="Times New Roman" pitchFamily="18" charset="0"/>
              </a:rPr>
              <a:t> I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92500"/>
          </a:bodyPr>
          <a:lstStyle/>
          <a:p>
            <a:pPr marL="0" indent="0" algn="just">
              <a:buNone/>
            </a:pPr>
            <a:r>
              <a:rPr lang="en-US" dirty="0" smtClean="0">
                <a:latin typeface="Times New Roman" pitchFamily="18" charset="0"/>
                <a:cs typeface="Times New Roman" pitchFamily="18" charset="0"/>
              </a:rPr>
              <a:t>Q 1. If </a:t>
            </a:r>
            <a:r>
              <a:rPr lang="en-US" dirty="0">
                <a:latin typeface="Times New Roman" pitchFamily="18" charset="0"/>
                <a:cs typeface="Times New Roman" pitchFamily="18" charset="0"/>
              </a:rPr>
              <a:t>Cry is telecast on Thursday, the earliest day on which Lament can be featured is</a:t>
            </a:r>
          </a:p>
          <a:p>
            <a:pPr marL="514350" indent="-514350" algn="just">
              <a:buAutoNum type="alphaLcParenR"/>
            </a:pPr>
            <a:r>
              <a:rPr lang="en-US" dirty="0" smtClean="0">
                <a:latin typeface="Times New Roman" pitchFamily="18" charset="0"/>
                <a:cs typeface="Times New Roman" pitchFamily="18" charset="0"/>
              </a:rPr>
              <a:t>Monday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Tuesday 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Wednesday 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Friday </a:t>
            </a:r>
          </a:p>
          <a:p>
            <a:pPr marL="0" indent="0" algn="just">
              <a:buNone/>
            </a:pPr>
            <a:r>
              <a:rPr lang="en-US" dirty="0" smtClean="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Saturday</a:t>
            </a:r>
          </a:p>
          <a:p>
            <a:pPr marL="0" indent="0" algn="just">
              <a:buNone/>
            </a:pPr>
            <a:r>
              <a:rPr lang="en-US" dirty="0">
                <a:latin typeface="Times New Roman" pitchFamily="18" charset="0"/>
                <a:cs typeface="Times New Roman" pitchFamily="18" charset="0"/>
              </a:rPr>
              <a:t>Q </a:t>
            </a:r>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If Moan is to be telecast on Friday, Sob must be telecast on</a:t>
            </a:r>
          </a:p>
          <a:p>
            <a:pPr marL="0" indent="0" algn="just">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Monday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Tuesday 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Wednesday d</a:t>
            </a:r>
            <a:r>
              <a:rPr lang="en-US" dirty="0">
                <a:latin typeface="Times New Roman" pitchFamily="18" charset="0"/>
                <a:cs typeface="Times New Roman" pitchFamily="18" charset="0"/>
              </a:rPr>
              <a:t>) Thursday</a:t>
            </a:r>
          </a:p>
          <a:p>
            <a:pPr marL="0" indent="0" algn="just">
              <a:buNone/>
            </a:pPr>
            <a:r>
              <a:rPr lang="en-US" dirty="0">
                <a:latin typeface="Times New Roman" pitchFamily="18" charset="0"/>
                <a:cs typeface="Times New Roman" pitchFamily="18" charset="0"/>
              </a:rPr>
              <a:t>e) </a:t>
            </a:r>
            <a:r>
              <a:rPr lang="en-US" dirty="0" smtClean="0">
                <a:latin typeface="Times New Roman" pitchFamily="18" charset="0"/>
                <a:cs typeface="Times New Roman" pitchFamily="18" charset="0"/>
              </a:rPr>
              <a:t>Saturday</a:t>
            </a:r>
          </a:p>
          <a:p>
            <a:pPr marL="0" indent="0">
              <a:buNone/>
            </a:pPr>
            <a:endParaRPr lang="en-US" dirty="0"/>
          </a:p>
        </p:txBody>
      </p:sp>
    </p:spTree>
    <p:extLst>
      <p:ext uri="{BB962C8B-B14F-4D97-AF65-F5344CB8AC3E}">
        <p14:creationId xmlns:p14="http://schemas.microsoft.com/office/powerpoint/2010/main" val="723726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Example:Type</a:t>
            </a:r>
            <a:r>
              <a:rPr lang="en-US" dirty="0">
                <a:latin typeface="Times New Roman" pitchFamily="18" charset="0"/>
                <a:cs typeface="Times New Roman" pitchFamily="18" charset="0"/>
              </a:rPr>
              <a:t> I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marL="0" indent="0" algn="just">
              <a:buNone/>
            </a:pPr>
            <a:r>
              <a:rPr lang="en-US" dirty="0" smtClean="0">
                <a:latin typeface="Times New Roman" pitchFamily="18" charset="0"/>
                <a:cs typeface="Times New Roman" pitchFamily="18" charset="0"/>
              </a:rPr>
              <a:t>Q 3. If </a:t>
            </a:r>
            <a:r>
              <a:rPr lang="en-US" dirty="0">
                <a:latin typeface="Times New Roman" pitchFamily="18" charset="0"/>
                <a:cs typeface="Times New Roman" pitchFamily="18" charset="0"/>
              </a:rPr>
              <a:t>Wail is to be featured on Thursday, the latest day on which Sob can be telecast is</a:t>
            </a:r>
          </a:p>
          <a:p>
            <a:pPr marL="0" indent="0" algn="just">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Monday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Tuesday 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Wednesday 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Friday 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Saturday</a:t>
            </a:r>
          </a:p>
          <a:p>
            <a:pPr marL="0" indent="0" algn="just">
              <a:buNone/>
            </a:pPr>
            <a:r>
              <a:rPr lang="en-US" dirty="0" smtClean="0">
                <a:latin typeface="Times New Roman" pitchFamily="18" charset="0"/>
                <a:cs typeface="Times New Roman" pitchFamily="18" charset="0"/>
              </a:rPr>
              <a:t>Q4. Which </a:t>
            </a:r>
            <a:r>
              <a:rPr lang="en-US" dirty="0">
                <a:latin typeface="Times New Roman" pitchFamily="18" charset="0"/>
                <a:cs typeface="Times New Roman" pitchFamily="18" charset="0"/>
              </a:rPr>
              <a:t>of the following soaps can be telecast on Monday?</a:t>
            </a:r>
          </a:p>
          <a:p>
            <a:pPr marL="0" indent="0" algn="just">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Cry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Moan 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Lament 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Weep e</a:t>
            </a:r>
            <a:r>
              <a:rPr lang="en-US" dirty="0">
                <a:latin typeface="Times New Roman" pitchFamily="18" charset="0"/>
                <a:cs typeface="Times New Roman" pitchFamily="18" charset="0"/>
              </a:rPr>
              <a:t>) Wail</a:t>
            </a:r>
          </a:p>
        </p:txBody>
      </p:sp>
    </p:spTree>
    <p:extLst>
      <p:ext uri="{BB962C8B-B14F-4D97-AF65-F5344CB8AC3E}">
        <p14:creationId xmlns:p14="http://schemas.microsoft.com/office/powerpoint/2010/main" val="2941853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Example:Type</a:t>
            </a:r>
            <a:r>
              <a:rPr lang="en-US" dirty="0" smtClean="0">
                <a:latin typeface="Times New Roman" pitchFamily="18" charset="0"/>
                <a:cs typeface="Times New Roman" pitchFamily="18" charset="0"/>
              </a:rPr>
              <a:t> I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smtClean="0">
                <a:latin typeface="Times New Roman" pitchFamily="18" charset="0"/>
                <a:cs typeface="Times New Roman" pitchFamily="18" charset="0"/>
              </a:rPr>
              <a:t>Q 5. If </a:t>
            </a:r>
            <a:r>
              <a:rPr lang="en-US" dirty="0">
                <a:latin typeface="Times New Roman" pitchFamily="18" charset="0"/>
                <a:cs typeface="Times New Roman" pitchFamily="18" charset="0"/>
              </a:rPr>
              <a:t>Moan is to be telecast on Thursday, which of the following is true?</a:t>
            </a:r>
          </a:p>
          <a:p>
            <a:pPr marL="0" indent="0" algn="just">
              <a:buNone/>
            </a:pPr>
            <a:r>
              <a:rPr lang="en-US" dirty="0">
                <a:latin typeface="Times New Roman" pitchFamily="18" charset="0"/>
                <a:cs typeface="Times New Roman" pitchFamily="18" charset="0"/>
              </a:rPr>
              <a:t>a) Sob must be telecast on Wednesday</a:t>
            </a:r>
          </a:p>
          <a:p>
            <a:pPr marL="0" indent="0" algn="just">
              <a:buNone/>
            </a:pPr>
            <a:r>
              <a:rPr lang="en-US" dirty="0">
                <a:latin typeface="Times New Roman" pitchFamily="18" charset="0"/>
                <a:cs typeface="Times New Roman" pitchFamily="18" charset="0"/>
              </a:rPr>
              <a:t>b) Cry must be telecast on Saturday</a:t>
            </a:r>
          </a:p>
          <a:p>
            <a:pPr marL="0" indent="0" algn="just">
              <a:buNone/>
            </a:pPr>
            <a:r>
              <a:rPr lang="en-US" dirty="0">
                <a:latin typeface="Times New Roman" pitchFamily="18" charset="0"/>
                <a:cs typeface="Times New Roman" pitchFamily="18" charset="0"/>
              </a:rPr>
              <a:t>c) Wail must be telecast exactly two days after Lament is telecast</a:t>
            </a:r>
          </a:p>
          <a:p>
            <a:pPr marL="0" indent="0" algn="just">
              <a:buNone/>
            </a:pPr>
            <a:r>
              <a:rPr lang="en-US" dirty="0">
                <a:latin typeface="Times New Roman" pitchFamily="18" charset="0"/>
                <a:cs typeface="Times New Roman" pitchFamily="18" charset="0"/>
              </a:rPr>
              <a:t>d) Lament must be telecast on Wednesday</a:t>
            </a:r>
          </a:p>
          <a:p>
            <a:pPr marL="0" indent="0" algn="just">
              <a:buNone/>
            </a:pPr>
            <a:r>
              <a:rPr lang="en-US" dirty="0">
                <a:latin typeface="Times New Roman" pitchFamily="18" charset="0"/>
                <a:cs typeface="Times New Roman" pitchFamily="18" charset="0"/>
              </a:rPr>
              <a:t>e) Lament must be telecast later in the week than Moan</a:t>
            </a:r>
          </a:p>
          <a:p>
            <a:pPr marL="0" indent="0" algn="just">
              <a:buNone/>
            </a:pPr>
            <a:r>
              <a:rPr lang="en-US" dirty="0">
                <a:latin typeface="Times New Roman" pitchFamily="18" charset="0"/>
                <a:cs typeface="Times New Roman" pitchFamily="18" charset="0"/>
              </a:rPr>
              <a:t>Q6. If Moan is to be telecast on Friday, what is the total number of acceptable schedules available to</a:t>
            </a:r>
          </a:p>
          <a:p>
            <a:pPr marL="0" indent="0" algn="just">
              <a:buNone/>
            </a:pPr>
            <a:r>
              <a:rPr lang="en-US" dirty="0">
                <a:latin typeface="Times New Roman" pitchFamily="18" charset="0"/>
                <a:cs typeface="Times New Roman" pitchFamily="18" charset="0"/>
              </a:rPr>
              <a:t>the TV channel?</a:t>
            </a:r>
          </a:p>
          <a:p>
            <a:pPr marL="0" indent="0" algn="just">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1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           c) 3   		d) 4     e) 5</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97921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Solution/Discussion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imperative in these kinds of ordering problems that we begin with conditions that fix the </a:t>
            </a:r>
            <a:r>
              <a:rPr lang="en-US" dirty="0" smtClean="0">
                <a:latin typeface="Times New Roman" pitchFamily="18" charset="0"/>
                <a:cs typeface="Times New Roman" pitchFamily="18" charset="0"/>
              </a:rPr>
              <a:t>exact position </a:t>
            </a:r>
            <a:r>
              <a:rPr lang="en-US" dirty="0">
                <a:latin typeface="Times New Roman" pitchFamily="18" charset="0"/>
                <a:cs typeface="Times New Roman" pitchFamily="18" charset="0"/>
              </a:rPr>
              <a:t>of one or more elements, and then work towards narrowing the possibilities for </a:t>
            </a:r>
            <a:r>
              <a:rPr lang="en-US" dirty="0" smtClean="0">
                <a:latin typeface="Times New Roman" pitchFamily="18" charset="0"/>
                <a:cs typeface="Times New Roman" pitchFamily="18" charset="0"/>
              </a:rPr>
              <a:t>other elements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the order cannot be determined by the condition, then, attack the questions </a:t>
            </a:r>
            <a:r>
              <a:rPr lang="en-US" dirty="0" smtClean="0">
                <a:latin typeface="Times New Roman" pitchFamily="18" charset="0"/>
                <a:cs typeface="Times New Roman" pitchFamily="18" charset="0"/>
              </a:rPr>
              <a:t>and proceed </a:t>
            </a:r>
            <a:r>
              <a:rPr lang="en-US" dirty="0">
                <a:latin typeface="Times New Roman" pitchFamily="18" charset="0"/>
                <a:cs typeface="Times New Roman" pitchFamily="18" charset="0"/>
              </a:rPr>
              <a:t>with eliminating choices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19778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pic>
        <p:nvPicPr>
          <p:cNvPr id="4" name="Content Placeholder 3"/>
          <p:cNvPicPr>
            <a:picLocks noGrp="1" noChangeAspect="1"/>
          </p:cNvPicPr>
          <p:nvPr>
            <p:ph idx="1"/>
          </p:nvPr>
        </p:nvPicPr>
        <p:blipFill>
          <a:blip r:embed="rId2"/>
          <a:stretch>
            <a:fillRect/>
          </a:stretch>
        </p:blipFill>
        <p:spPr>
          <a:xfrm>
            <a:off x="1906804" y="1602025"/>
            <a:ext cx="5330391" cy="4522313"/>
          </a:xfrm>
          <a:prstGeom prst="rect">
            <a:avLst/>
          </a:prstGeom>
        </p:spPr>
      </p:pic>
    </p:spTree>
    <p:extLst>
      <p:ext uri="{BB962C8B-B14F-4D97-AF65-F5344CB8AC3E}">
        <p14:creationId xmlns:p14="http://schemas.microsoft.com/office/powerpoint/2010/main" val="1532659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Solution/Discussion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4400" dirty="0">
                <a:latin typeface="Times New Roman" pitchFamily="18" charset="0"/>
                <a:cs typeface="Times New Roman" pitchFamily="18" charset="0"/>
              </a:rPr>
              <a:t>There are 3 conditions, of which, the second condition that Weep should be telecast on Tuesday can be considered to be the important condition since it provides an ideal base to work the problem.</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6388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915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a:xfrm>
            <a:off x="609600" y="1600200"/>
            <a:ext cx="8229600" cy="4525963"/>
          </a:xfrm>
        </p:spPr>
        <p:txBody>
          <a:bodyPr/>
          <a:lstStyle/>
          <a:p>
            <a:pPr marL="0" indent="0" algn="just">
              <a:buNone/>
            </a:pPr>
            <a:r>
              <a:rPr lang="en-US" sz="4000" dirty="0">
                <a:latin typeface="Times New Roman" pitchFamily="18" charset="0"/>
                <a:cs typeface="Times New Roman" pitchFamily="18" charset="0"/>
              </a:rPr>
              <a:t>The first condition suggests that Sob can be telecast on any day except Saturday, and Lament can be telecast on any day except Monday. Since Tuesday is already ruled out, the days of telecast for these two soaps are down to four.</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334000"/>
            <a:ext cx="5410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102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marL="0" indent="0" algn="just">
              <a:buNone/>
            </a:pPr>
            <a:r>
              <a:rPr lang="en-US" sz="4000" dirty="0">
                <a:latin typeface="Times New Roman" pitchFamily="18" charset="0"/>
                <a:cs typeface="Times New Roman" pitchFamily="18" charset="0"/>
              </a:rPr>
              <a:t>From the third condition, we can ascertain that Cry cannot be telecast on Monday because Weep is to be telecast on Tuesday. Therefore, Cry can be telecast on any day from Wednesday to Saturday.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800600"/>
            <a:ext cx="655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715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85000" lnSpcReduction="10000"/>
          </a:bodyPr>
          <a:lstStyle/>
          <a:p>
            <a:pPr marL="0" indent="0">
              <a:buNone/>
            </a:pPr>
            <a:r>
              <a:rPr lang="en-US" u="sng" dirty="0" smtClean="0">
                <a:latin typeface="Times New Roman" pitchFamily="18" charset="0"/>
                <a:cs typeface="Times New Roman" pitchFamily="18" charset="0"/>
              </a:rPr>
              <a:t>PRIMARY STRUCTURE</a:t>
            </a:r>
          </a:p>
          <a:p>
            <a:pPr marL="0" indent="0">
              <a:buNone/>
            </a:pPr>
            <a:r>
              <a:rPr lang="en-US" dirty="0" smtClean="0">
                <a:latin typeface="Times New Roman" pitchFamily="18" charset="0"/>
                <a:cs typeface="Times New Roman" pitchFamily="18" charset="0"/>
              </a:rPr>
              <a:t>Let </a:t>
            </a:r>
            <a:r>
              <a:rPr lang="en-US" dirty="0">
                <a:latin typeface="Times New Roman" pitchFamily="18" charset="0"/>
                <a:cs typeface="Times New Roman" pitchFamily="18" charset="0"/>
              </a:rPr>
              <a:t>us now make a table to help </a:t>
            </a:r>
            <a:r>
              <a:rPr lang="en-US" dirty="0" smtClean="0">
                <a:latin typeface="Times New Roman" pitchFamily="18" charset="0"/>
                <a:cs typeface="Times New Roman" pitchFamily="18" charset="0"/>
              </a:rPr>
              <a:t>organize </a:t>
            </a:r>
            <a:r>
              <a:rPr lang="en-US" dirty="0">
                <a:latin typeface="Times New Roman" pitchFamily="18" charset="0"/>
                <a:cs typeface="Times New Roman" pitchFamily="18" charset="0"/>
              </a:rPr>
              <a:t>this </a:t>
            </a:r>
            <a:r>
              <a:rPr lang="en-US" dirty="0" smtClean="0">
                <a:latin typeface="Times New Roman" pitchFamily="18" charset="0"/>
                <a:cs typeface="Times New Roman" pitchFamily="18" charset="0"/>
              </a:rPr>
              <a:t>information</a:t>
            </a: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proceed in the following </a:t>
            </a:r>
            <a:r>
              <a:rPr lang="en-US" dirty="0" smtClean="0">
                <a:latin typeface="Times New Roman" pitchFamily="18" charset="0"/>
                <a:cs typeface="Times New Roman" pitchFamily="18" charset="0"/>
              </a:rPr>
              <a:t>manner</a:t>
            </a:r>
          </a:p>
          <a:p>
            <a:pPr marL="0" indent="0">
              <a:buNone/>
            </a:pPr>
            <a:r>
              <a:rPr lang="en-US" u="sng" dirty="0">
                <a:latin typeface="Times New Roman" pitchFamily="18" charset="0"/>
                <a:cs typeface="Times New Roman" pitchFamily="18" charset="0"/>
              </a:rPr>
              <a:t>Calculations</a:t>
            </a:r>
          </a:p>
          <a:p>
            <a:pPr marL="0" indent="0">
              <a:buNone/>
            </a:pPr>
            <a:r>
              <a:rPr lang="en-US" dirty="0">
                <a:latin typeface="Times New Roman" pitchFamily="18" charset="0"/>
                <a:cs typeface="Times New Roman" pitchFamily="18" charset="0"/>
              </a:rPr>
              <a:t>Monday: No Lament and Cry….so it’s either </a:t>
            </a:r>
            <a:r>
              <a:rPr lang="en-US" b="1" u="sng" dirty="0">
                <a:latin typeface="Times New Roman" pitchFamily="18" charset="0"/>
                <a:cs typeface="Times New Roman" pitchFamily="18" charset="0"/>
              </a:rPr>
              <a:t>Sob, Wail or </a:t>
            </a:r>
            <a:r>
              <a:rPr lang="en-US" b="1" u="sng" dirty="0" smtClean="0">
                <a:latin typeface="Times New Roman" pitchFamily="18" charset="0"/>
                <a:cs typeface="Times New Roman" pitchFamily="18" charset="0"/>
              </a:rPr>
              <a:t>Moan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(Cond 1&amp;3)</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Wednesday to Friday: All </a:t>
            </a:r>
            <a:r>
              <a:rPr lang="en-US" b="1" u="sng" dirty="0">
                <a:latin typeface="Times New Roman" pitchFamily="18" charset="0"/>
                <a:cs typeface="Times New Roman" pitchFamily="18" charset="0"/>
              </a:rPr>
              <a:t>except </a:t>
            </a:r>
            <a:r>
              <a:rPr lang="en-US" b="1" u="sng" dirty="0" smtClean="0">
                <a:latin typeface="Times New Roman" pitchFamily="18" charset="0"/>
                <a:cs typeface="Times New Roman" pitchFamily="18" charset="0"/>
              </a:rPr>
              <a:t>Weep </a:t>
            </a:r>
            <a:r>
              <a:rPr lang="en-US" dirty="0" smtClean="0">
                <a:latin typeface="Times New Roman" pitchFamily="18" charset="0"/>
                <a:cs typeface="Times New Roman" pitchFamily="18" charset="0"/>
              </a:rPr>
              <a:t>(Cond 2)</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Saturday: All </a:t>
            </a:r>
            <a:r>
              <a:rPr lang="en-US" b="1" u="sng" dirty="0">
                <a:latin typeface="Times New Roman" pitchFamily="18" charset="0"/>
                <a:cs typeface="Times New Roman" pitchFamily="18" charset="0"/>
              </a:rPr>
              <a:t>except Weep and </a:t>
            </a:r>
            <a:r>
              <a:rPr lang="en-US" b="1" u="sng" dirty="0" smtClean="0">
                <a:latin typeface="Times New Roman" pitchFamily="18" charset="0"/>
                <a:cs typeface="Times New Roman" pitchFamily="18" charset="0"/>
              </a:rPr>
              <a:t>Sob </a:t>
            </a:r>
            <a:r>
              <a:rPr lang="en-US" dirty="0" smtClean="0">
                <a:latin typeface="Times New Roman" pitchFamily="18" charset="0"/>
                <a:cs typeface="Times New Roman" pitchFamily="18" charset="0"/>
              </a:rPr>
              <a:t>(Cond 1&amp;2)</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9008028"/>
              </p:ext>
            </p:extLst>
          </p:nvPr>
        </p:nvGraphicFramePr>
        <p:xfrm>
          <a:off x="1295400" y="2667000"/>
          <a:ext cx="6095999" cy="73660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137160">
                <a:tc>
                  <a:txBody>
                    <a:bodyPr/>
                    <a:lstStyle/>
                    <a:p>
                      <a:r>
                        <a:rPr lang="en-US" dirty="0" smtClean="0"/>
                        <a:t>Days</a:t>
                      </a:r>
                      <a:endParaRPr lang="en-US" dirty="0"/>
                    </a:p>
                  </a:txBody>
                  <a:tcPr/>
                </a:tc>
                <a:tc>
                  <a:txBody>
                    <a:bodyPr/>
                    <a:lstStyle/>
                    <a:p>
                      <a:r>
                        <a:rPr lang="en-US" dirty="0" smtClean="0"/>
                        <a:t>Mon</a:t>
                      </a:r>
                      <a:endParaRPr lang="en-US" dirty="0"/>
                    </a:p>
                  </a:txBody>
                  <a:tcPr/>
                </a:tc>
                <a:tc>
                  <a:txBody>
                    <a:bodyPr/>
                    <a:lstStyle/>
                    <a:p>
                      <a:r>
                        <a:rPr lang="en-US" dirty="0" smtClean="0"/>
                        <a:t>Tue</a:t>
                      </a:r>
                      <a:endParaRPr lang="en-US" dirty="0"/>
                    </a:p>
                  </a:txBody>
                  <a:tcPr/>
                </a:tc>
                <a:tc>
                  <a:txBody>
                    <a:bodyPr/>
                    <a:lstStyle/>
                    <a:p>
                      <a:r>
                        <a:rPr lang="en-US" dirty="0" smtClean="0"/>
                        <a:t>Wed</a:t>
                      </a:r>
                      <a:endParaRPr lang="en-US" dirty="0"/>
                    </a:p>
                  </a:txBody>
                  <a:tcPr/>
                </a:tc>
                <a:tc>
                  <a:txBody>
                    <a:bodyPr/>
                    <a:lstStyle/>
                    <a:p>
                      <a:r>
                        <a:rPr lang="en-US" dirty="0" err="1" smtClean="0"/>
                        <a:t>Thir</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tr>
              <a:tr h="370840">
                <a:tc>
                  <a:txBody>
                    <a:bodyPr/>
                    <a:lstStyle/>
                    <a:p>
                      <a:r>
                        <a:rPr lang="en-US" dirty="0" smtClean="0"/>
                        <a:t>Soaps</a:t>
                      </a:r>
                      <a:endParaRPr lang="en-US" dirty="0"/>
                    </a:p>
                  </a:txBody>
                  <a:tcPr/>
                </a:tc>
                <a:tc>
                  <a:txBody>
                    <a:bodyPr/>
                    <a:lstStyle/>
                    <a:p>
                      <a:endParaRPr lang="en-US"/>
                    </a:p>
                  </a:txBody>
                  <a:tcPr/>
                </a:tc>
                <a:tc>
                  <a:txBody>
                    <a:bodyPr/>
                    <a:lstStyle/>
                    <a:p>
                      <a:r>
                        <a:rPr lang="en-US" dirty="0" smtClean="0"/>
                        <a:t>Weep</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10382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 No 1</a:t>
            </a:r>
            <a:endParaRPr lang="en-US" dirty="0"/>
          </a:p>
        </p:txBody>
      </p:sp>
      <p:sp>
        <p:nvSpPr>
          <p:cNvPr id="3" name="Content Placeholder 2"/>
          <p:cNvSpPr>
            <a:spLocks noGrp="1"/>
          </p:cNvSpPr>
          <p:nvPr>
            <p:ph idx="1"/>
          </p:nvPr>
        </p:nvSpPr>
        <p:spPr/>
        <p:txBody>
          <a:bodyPr/>
          <a:lstStyle/>
          <a:p>
            <a:pPr marL="0" indent="0">
              <a:buNone/>
            </a:pPr>
            <a:r>
              <a:rPr lang="en-US" sz="2400" b="1" dirty="0">
                <a:solidFill>
                  <a:srgbClr val="FF0000"/>
                </a:solidFill>
                <a:latin typeface="Times New Roman" pitchFamily="18" charset="0"/>
                <a:cs typeface="Times New Roman" pitchFamily="18" charset="0"/>
              </a:rPr>
              <a:t>Q 1. If Cry is telecast on Thursday, the earliest day on which Lament can be featured is</a:t>
            </a:r>
          </a:p>
          <a:p>
            <a:pPr marL="0" indent="0">
              <a:buNone/>
            </a:pPr>
            <a:r>
              <a:rPr lang="en-US" sz="2400" b="1" dirty="0">
                <a:solidFill>
                  <a:srgbClr val="FF0000"/>
                </a:solidFill>
                <a:latin typeface="Times New Roman" pitchFamily="18" charset="0"/>
                <a:cs typeface="Times New Roman" pitchFamily="18" charset="0"/>
              </a:rPr>
              <a:t>a) </a:t>
            </a:r>
            <a:r>
              <a:rPr lang="en-US" sz="2400" b="1" dirty="0" smtClean="0">
                <a:solidFill>
                  <a:srgbClr val="FF0000"/>
                </a:solidFill>
                <a:latin typeface="Times New Roman" pitchFamily="18" charset="0"/>
                <a:cs typeface="Times New Roman" pitchFamily="18" charset="0"/>
              </a:rPr>
              <a:t>Monday b</a:t>
            </a: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Tuesday c</a:t>
            </a: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Wednesday d</a:t>
            </a: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Friday e</a:t>
            </a: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Saturday</a:t>
            </a:r>
          </a:p>
          <a:p>
            <a:pPr marL="0" indent="0">
              <a:buNone/>
            </a:pPr>
            <a:endParaRPr lang="en-US" sz="1800" dirty="0"/>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763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6629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557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S.No</a:t>
            </a:r>
            <a:r>
              <a:rPr lang="en-US" dirty="0" smtClean="0"/>
              <a:t> 2</a:t>
            </a:r>
            <a:endParaRPr lang="en-US" dirty="0"/>
          </a:p>
        </p:txBody>
      </p:sp>
      <p:sp>
        <p:nvSpPr>
          <p:cNvPr id="3" name="Content Placeholder 2"/>
          <p:cNvSpPr>
            <a:spLocks noGrp="1"/>
          </p:cNvSpPr>
          <p:nvPr>
            <p:ph idx="1"/>
          </p:nvPr>
        </p:nvSpPr>
        <p:spPr/>
        <p:txBody>
          <a:bodyPr/>
          <a:lstStyle/>
          <a:p>
            <a:pPr marL="0" indent="0">
              <a:buNone/>
            </a:pPr>
            <a:r>
              <a:rPr lang="en-US" sz="2000" dirty="0">
                <a:solidFill>
                  <a:srgbClr val="FF0000"/>
                </a:solidFill>
                <a:latin typeface="Times New Roman" pitchFamily="18" charset="0"/>
                <a:cs typeface="Times New Roman" pitchFamily="18" charset="0"/>
              </a:rPr>
              <a:t>Q 2. If Moan is to be telecast on Friday, Sob must be telecast </a:t>
            </a:r>
            <a:r>
              <a:rPr lang="en-US" sz="2000" dirty="0" smtClean="0">
                <a:solidFill>
                  <a:srgbClr val="FF0000"/>
                </a:solidFill>
                <a:latin typeface="Times New Roman" pitchFamily="18" charset="0"/>
                <a:cs typeface="Times New Roman" pitchFamily="18" charset="0"/>
              </a:rPr>
              <a:t>on a</a:t>
            </a:r>
            <a:r>
              <a:rPr lang="en-US" sz="2000" dirty="0">
                <a:solidFill>
                  <a:srgbClr val="FF0000"/>
                </a:solidFill>
                <a:latin typeface="Times New Roman" pitchFamily="18" charset="0"/>
                <a:cs typeface="Times New Roman" pitchFamily="18" charset="0"/>
              </a:rPr>
              <a:t>) Monday b) Tuesday c) Wednesday d) Thursday e) Saturday</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6200"/>
            <a:ext cx="6705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09800"/>
            <a:ext cx="8915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501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S.No3</a:t>
            </a:r>
            <a:endParaRPr lang="en-US" dirty="0"/>
          </a:p>
        </p:txBody>
      </p:sp>
      <p:sp>
        <p:nvSpPr>
          <p:cNvPr id="3" name="Content Placeholder 2"/>
          <p:cNvSpPr>
            <a:spLocks noGrp="1"/>
          </p:cNvSpPr>
          <p:nvPr>
            <p:ph idx="1"/>
          </p:nvPr>
        </p:nvSpPr>
        <p:spPr/>
        <p:txBody>
          <a:bodyPr/>
          <a:lstStyle/>
          <a:p>
            <a:pPr marL="0" indent="0">
              <a:buNone/>
            </a:pPr>
            <a:r>
              <a:rPr lang="en-US" sz="1600" dirty="0">
                <a:solidFill>
                  <a:srgbClr val="FF0000"/>
                </a:solidFill>
                <a:latin typeface="Times New Roman" pitchFamily="18" charset="0"/>
                <a:cs typeface="Times New Roman" pitchFamily="18" charset="0"/>
              </a:rPr>
              <a:t>Q 3. If Wail is to be featured on Thursday, the latest day on which Sob can be telecast is</a:t>
            </a:r>
          </a:p>
          <a:p>
            <a:pPr marL="0" indent="0">
              <a:buNone/>
            </a:pPr>
            <a:r>
              <a:rPr lang="en-US" sz="1600" dirty="0">
                <a:solidFill>
                  <a:srgbClr val="FF0000"/>
                </a:solidFill>
                <a:latin typeface="Times New Roman" pitchFamily="18" charset="0"/>
                <a:cs typeface="Times New Roman" pitchFamily="18" charset="0"/>
              </a:rPr>
              <a:t>a) </a:t>
            </a:r>
            <a:r>
              <a:rPr lang="en-US" sz="1600" dirty="0" smtClean="0">
                <a:solidFill>
                  <a:srgbClr val="FF0000"/>
                </a:solidFill>
                <a:latin typeface="Times New Roman" pitchFamily="18" charset="0"/>
                <a:cs typeface="Times New Roman" pitchFamily="18" charset="0"/>
              </a:rPr>
              <a:t>Monday b</a:t>
            </a:r>
            <a:r>
              <a:rPr lang="en-US" sz="1600" dirty="0">
                <a:solidFill>
                  <a:srgbClr val="FF0000"/>
                </a:solidFill>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Tuesday c</a:t>
            </a:r>
            <a:r>
              <a:rPr lang="en-US" sz="1600" dirty="0">
                <a:solidFill>
                  <a:srgbClr val="FF0000"/>
                </a:solidFill>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Wednesday d</a:t>
            </a:r>
            <a:r>
              <a:rPr lang="en-US" sz="1600" dirty="0">
                <a:solidFill>
                  <a:srgbClr val="FF0000"/>
                </a:solidFill>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Friday e</a:t>
            </a:r>
            <a:r>
              <a:rPr lang="en-US" sz="1600" dirty="0">
                <a:solidFill>
                  <a:srgbClr val="FF0000"/>
                </a:solidFill>
                <a:latin typeface="Times New Roman" pitchFamily="18" charset="0"/>
                <a:cs typeface="Times New Roman" pitchFamily="18" charset="0"/>
              </a:rPr>
              <a:t>) Saturday</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991600"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04800"/>
            <a:ext cx="6705600"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733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latin typeface="Times New Roman" pitchFamily="18" charset="0"/>
                <a:cs typeface="Times New Roman" pitchFamily="18" charset="0"/>
              </a:rPr>
              <a:t>S.No</a:t>
            </a:r>
            <a:r>
              <a:rPr lang="en-US" dirty="0" smtClean="0">
                <a:latin typeface="Times New Roman" pitchFamily="18" charset="0"/>
                <a:cs typeface="Times New Roman" pitchFamily="18" charset="0"/>
              </a:rPr>
              <a:t> 4</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lstStyle/>
          <a:p>
            <a:pPr marL="0" indent="0">
              <a:buNone/>
            </a:pPr>
            <a:r>
              <a:rPr lang="en-US" sz="2400" dirty="0">
                <a:solidFill>
                  <a:srgbClr val="FF0000"/>
                </a:solidFill>
                <a:latin typeface="Times New Roman" pitchFamily="18" charset="0"/>
                <a:cs typeface="Times New Roman" pitchFamily="18" charset="0"/>
              </a:rPr>
              <a:t>Q4. Which of the following soaps can be telecast on Monday?</a:t>
            </a:r>
          </a:p>
          <a:p>
            <a:pPr marL="0" indent="0">
              <a:buNone/>
            </a:pPr>
            <a:r>
              <a:rPr lang="en-US" sz="2400" dirty="0" smtClean="0">
                <a:solidFill>
                  <a:srgbClr val="FF0000"/>
                </a:solidFill>
                <a:latin typeface="Times New Roman" pitchFamily="18" charset="0"/>
                <a:cs typeface="Times New Roman" pitchFamily="18" charset="0"/>
              </a:rPr>
              <a:t>a) Cry </a:t>
            </a:r>
          </a:p>
          <a:p>
            <a:pPr marL="0" indent="0">
              <a:buNone/>
            </a:pPr>
            <a:r>
              <a:rPr lang="en-US" sz="2400" dirty="0" smtClean="0">
                <a:solidFill>
                  <a:srgbClr val="FF0000"/>
                </a:solidFill>
                <a:latin typeface="Times New Roman" pitchFamily="18" charset="0"/>
                <a:cs typeface="Times New Roman" pitchFamily="18" charset="0"/>
              </a:rPr>
              <a:t>b</a:t>
            </a:r>
            <a:r>
              <a:rPr lang="en-US" sz="2400" dirty="0">
                <a:solidFill>
                  <a:srgbClr val="FF0000"/>
                </a:solidFill>
                <a:latin typeface="Times New Roman" pitchFamily="18" charset="0"/>
                <a:cs typeface="Times New Roman" pitchFamily="18" charset="0"/>
              </a:rPr>
              <a:t>) Moan</a:t>
            </a:r>
          </a:p>
          <a:p>
            <a:pPr marL="0" indent="0">
              <a:buNone/>
            </a:pPr>
            <a:r>
              <a:rPr lang="en-US" sz="2400" dirty="0">
                <a:solidFill>
                  <a:srgbClr val="FF0000"/>
                </a:solidFill>
                <a:latin typeface="Times New Roman" pitchFamily="18" charset="0"/>
                <a:cs typeface="Times New Roman" pitchFamily="18" charset="0"/>
              </a:rPr>
              <a:t>c) Lament</a:t>
            </a:r>
          </a:p>
          <a:p>
            <a:pPr marL="0" indent="0">
              <a:buNone/>
            </a:pPr>
            <a:r>
              <a:rPr lang="en-US" sz="2400" dirty="0">
                <a:solidFill>
                  <a:srgbClr val="FF0000"/>
                </a:solidFill>
                <a:latin typeface="Times New Roman" pitchFamily="18" charset="0"/>
                <a:cs typeface="Times New Roman" pitchFamily="18" charset="0"/>
              </a:rPr>
              <a:t>d) Weep</a:t>
            </a:r>
          </a:p>
          <a:p>
            <a:pPr marL="0" indent="0">
              <a:buNone/>
            </a:pPr>
            <a:r>
              <a:rPr lang="en-US" sz="2400" dirty="0">
                <a:solidFill>
                  <a:srgbClr val="FF0000"/>
                </a:solidFill>
                <a:latin typeface="Times New Roman" pitchFamily="18" charset="0"/>
                <a:cs typeface="Times New Roman" pitchFamily="18" charset="0"/>
              </a:rPr>
              <a:t>e) </a:t>
            </a:r>
            <a:r>
              <a:rPr lang="en-US" sz="2400" dirty="0" smtClean="0">
                <a:solidFill>
                  <a:srgbClr val="FF0000"/>
                </a:solidFill>
                <a:latin typeface="Times New Roman" pitchFamily="18" charset="0"/>
                <a:cs typeface="Times New Roman" pitchFamily="18" charset="0"/>
              </a:rPr>
              <a:t>Wail</a:t>
            </a:r>
          </a:p>
          <a:p>
            <a:pPr marL="0" indent="0">
              <a:buNone/>
            </a:pP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our earlier calculation, we can easily say that Moan is the only soap, among </a:t>
            </a:r>
            <a:r>
              <a:rPr lang="en-US" dirty="0" smtClean="0">
                <a:latin typeface="Times New Roman" pitchFamily="18" charset="0"/>
                <a:cs typeface="Times New Roman" pitchFamily="18" charset="0"/>
              </a:rPr>
              <a:t>the answer </a:t>
            </a:r>
            <a:r>
              <a:rPr lang="en-US" dirty="0">
                <a:latin typeface="Times New Roman" pitchFamily="18" charset="0"/>
                <a:cs typeface="Times New Roman" pitchFamily="18" charset="0"/>
              </a:rPr>
              <a:t>choices, that can be telecast on </a:t>
            </a:r>
            <a:r>
              <a:rPr lang="en-US" b="1" dirty="0">
                <a:latin typeface="Times New Roman" pitchFamily="18" charset="0"/>
                <a:cs typeface="Times New Roman" pitchFamily="18" charset="0"/>
              </a:rPr>
              <a:t>Monday.</a:t>
            </a:r>
          </a:p>
          <a:p>
            <a:endParaRPr lang="en-US" dirty="0"/>
          </a:p>
        </p:txBody>
      </p:sp>
    </p:spTree>
    <p:extLst>
      <p:ext uri="{BB962C8B-B14F-4D97-AF65-F5344CB8AC3E}">
        <p14:creationId xmlns:p14="http://schemas.microsoft.com/office/powerpoint/2010/main" val="3366916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latin typeface="Times New Roman" pitchFamily="18" charset="0"/>
                <a:cs typeface="Times New Roman" pitchFamily="18" charset="0"/>
              </a:rPr>
              <a:t>S.No</a:t>
            </a:r>
            <a:r>
              <a:rPr lang="en-US" dirty="0" smtClean="0">
                <a:latin typeface="Times New Roman" pitchFamily="18" charset="0"/>
                <a:cs typeface="Times New Roman" pitchFamily="18" charset="0"/>
              </a:rPr>
              <a:t> 5</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343399"/>
          </a:xfrm>
        </p:spPr>
        <p:txBody>
          <a:bodyPr>
            <a:normAutofit/>
          </a:bodyPr>
          <a:lstStyle/>
          <a:p>
            <a:pPr marL="0" indent="0" algn="just">
              <a:buNone/>
            </a:pPr>
            <a:r>
              <a:rPr lang="en-US" sz="2200" dirty="0" smtClean="0">
                <a:solidFill>
                  <a:srgbClr val="FF0000"/>
                </a:solidFill>
                <a:latin typeface="Times New Roman" pitchFamily="18" charset="0"/>
                <a:cs typeface="Times New Roman" pitchFamily="18" charset="0"/>
              </a:rPr>
              <a:t>Q 5</a:t>
            </a:r>
            <a:r>
              <a:rPr lang="en-US" sz="2600" dirty="0" smtClean="0">
                <a:solidFill>
                  <a:srgbClr val="FF0000"/>
                </a:solidFill>
                <a:latin typeface="Times New Roman" pitchFamily="18" charset="0"/>
                <a:cs typeface="Times New Roman" pitchFamily="18" charset="0"/>
              </a:rPr>
              <a:t>. If Moan is to be telecast on Thursday, which of the following is true?</a:t>
            </a:r>
          </a:p>
          <a:p>
            <a:pPr marL="0" indent="0" algn="just">
              <a:buNone/>
            </a:pPr>
            <a:r>
              <a:rPr lang="en-US" sz="2600" dirty="0" smtClean="0">
                <a:solidFill>
                  <a:srgbClr val="FF0000"/>
                </a:solidFill>
                <a:latin typeface="Times New Roman" pitchFamily="18" charset="0"/>
                <a:cs typeface="Times New Roman" pitchFamily="18" charset="0"/>
              </a:rPr>
              <a:t>a) Sob must be telecast on Wednesday b) Cry must be telecast on Saturday c) Wail must be telecast exactly two days after Lament is telecast d) Lament must be telecast on Wednesday e) Lament must be telecast later in the week than Moan</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95800"/>
            <a:ext cx="815339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52401"/>
            <a:ext cx="647699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869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latin typeface="Times New Roman" pitchFamily="18" charset="0"/>
                <a:cs typeface="Times New Roman" pitchFamily="18" charset="0"/>
              </a:rPr>
              <a:t>S.No</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lvl="0" indent="0" algn="just">
              <a:buNone/>
            </a:pPr>
            <a:r>
              <a:rPr lang="en-US" sz="2800" b="1" dirty="0">
                <a:solidFill>
                  <a:prstClr val="black"/>
                </a:solidFill>
                <a:latin typeface="Times New Roman" pitchFamily="18" charset="0"/>
                <a:cs typeface="Times New Roman" pitchFamily="18" charset="0"/>
              </a:rPr>
              <a:t>Sob must be telecast on Wednesday: </a:t>
            </a:r>
            <a:r>
              <a:rPr lang="en-US" sz="2800" dirty="0">
                <a:solidFill>
                  <a:prstClr val="black"/>
                </a:solidFill>
                <a:latin typeface="Times New Roman" pitchFamily="18" charset="0"/>
                <a:cs typeface="Times New Roman" pitchFamily="18" charset="0"/>
              </a:rPr>
              <a:t>If Sob is telecast on Wednesday, Lament will have to be telecast</a:t>
            </a:r>
          </a:p>
          <a:p>
            <a:pPr marL="0" lvl="0" indent="0" algn="just">
              <a:buNone/>
            </a:pPr>
            <a:r>
              <a:rPr lang="en-US" sz="2800" dirty="0">
                <a:solidFill>
                  <a:prstClr val="black"/>
                </a:solidFill>
                <a:latin typeface="Times New Roman" pitchFamily="18" charset="0"/>
                <a:cs typeface="Times New Roman" pitchFamily="18" charset="0"/>
              </a:rPr>
              <a:t>on wither Friday or Saturday, which is not possible because Cry and Wail have to be telecast on</a:t>
            </a:r>
          </a:p>
          <a:p>
            <a:pPr marL="0" lvl="0" indent="0" algn="just">
              <a:buNone/>
            </a:pPr>
            <a:r>
              <a:rPr lang="en-US" sz="2800" dirty="0">
                <a:solidFill>
                  <a:prstClr val="black"/>
                </a:solidFill>
                <a:latin typeface="Times New Roman" pitchFamily="18" charset="0"/>
                <a:cs typeface="Times New Roman" pitchFamily="18" charset="0"/>
              </a:rPr>
              <a:t>consecutive days. Therefore, this is untrue.</a:t>
            </a:r>
          </a:p>
          <a:p>
            <a:pPr marL="0" lvl="0" indent="0" algn="just">
              <a:buNone/>
            </a:pPr>
            <a:r>
              <a:rPr lang="en-US" sz="2800" b="1" dirty="0">
                <a:solidFill>
                  <a:prstClr val="black"/>
                </a:solidFill>
                <a:latin typeface="Times New Roman" pitchFamily="18" charset="0"/>
                <a:cs typeface="Times New Roman" pitchFamily="18" charset="0"/>
              </a:rPr>
              <a:t>Cry must be telecast on Saturday: </a:t>
            </a:r>
            <a:r>
              <a:rPr lang="en-US" sz="2800" dirty="0">
                <a:solidFill>
                  <a:prstClr val="black"/>
                </a:solidFill>
                <a:latin typeface="Times New Roman" pitchFamily="18" charset="0"/>
                <a:cs typeface="Times New Roman" pitchFamily="18" charset="0"/>
              </a:rPr>
              <a:t>Cry can be telecast on Friday or Saturday. Though this is not entirely untrue, it is an option we should keep in mind till we arrive at the exact answer.</a:t>
            </a:r>
          </a:p>
          <a:p>
            <a:pPr marL="0" indent="0">
              <a:buNone/>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52401"/>
            <a:ext cx="5257800" cy="14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129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General Overview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4100" dirty="0" smtClean="0">
                <a:latin typeface="Times New Roman" pitchFamily="18" charset="0"/>
                <a:cs typeface="Times New Roman" pitchFamily="18" charset="0"/>
              </a:rPr>
              <a:t>The </a:t>
            </a:r>
            <a:r>
              <a:rPr lang="en-US" sz="4100" u="sng" dirty="0" smtClean="0">
                <a:solidFill>
                  <a:srgbClr val="FF0000"/>
                </a:solidFill>
                <a:latin typeface="Times New Roman" pitchFamily="18" charset="0"/>
                <a:cs typeface="Times New Roman" pitchFamily="18" charset="0"/>
              </a:rPr>
              <a:t>thinking process</a:t>
            </a:r>
            <a:r>
              <a:rPr lang="en-US" sz="4100" dirty="0" smtClean="0">
                <a:latin typeface="Times New Roman" pitchFamily="18" charset="0"/>
                <a:cs typeface="Times New Roman" pitchFamily="18" charset="0"/>
              </a:rPr>
              <a:t> associated with such problems resembles solving a case, wherein the clues here are in the form of certain conditions, which may or may not be </a:t>
            </a:r>
            <a:r>
              <a:rPr lang="en-US" sz="4100" dirty="0" smtClean="0">
                <a:solidFill>
                  <a:srgbClr val="FF0000"/>
                </a:solidFill>
                <a:latin typeface="Times New Roman" pitchFamily="18" charset="0"/>
                <a:cs typeface="Times New Roman" pitchFamily="18" charset="0"/>
              </a:rPr>
              <a:t>mutually exclusive.</a:t>
            </a:r>
          </a:p>
          <a:p>
            <a:pPr algn="just"/>
            <a:r>
              <a:rPr lang="en-US" sz="4100" dirty="0">
                <a:solidFill>
                  <a:prstClr val="black"/>
                </a:solidFill>
                <a:latin typeface="Times New Roman" pitchFamily="18" charset="0"/>
                <a:cs typeface="Times New Roman" pitchFamily="18" charset="0"/>
              </a:rPr>
              <a:t>The best way to get a hang of these problems is to </a:t>
            </a:r>
            <a:r>
              <a:rPr lang="en-US" sz="4100" dirty="0">
                <a:solidFill>
                  <a:srgbClr val="FF0000"/>
                </a:solidFill>
                <a:latin typeface="Times New Roman" pitchFamily="18" charset="0"/>
                <a:cs typeface="Times New Roman" pitchFamily="18" charset="0"/>
              </a:rPr>
              <a:t>work on them continuously</a:t>
            </a:r>
            <a:r>
              <a:rPr lang="en-US" sz="4100" dirty="0" smtClean="0">
                <a:solidFill>
                  <a:srgbClr val="FF0000"/>
                </a:solidFill>
                <a:latin typeface="Times New Roman" pitchFamily="18" charset="0"/>
                <a:cs typeface="Times New Roman" pitchFamily="18" charset="0"/>
              </a:rPr>
              <a:t> </a:t>
            </a:r>
          </a:p>
          <a:p>
            <a:pPr marL="0" indent="0" algn="just">
              <a:buNone/>
            </a:pPr>
            <a:endParaRPr lang="en-US" sz="4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50464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latin typeface="Times New Roman" pitchFamily="18" charset="0"/>
                <a:cs typeface="Times New Roman" pitchFamily="18" charset="0"/>
              </a:rPr>
              <a:t>S.No</a:t>
            </a:r>
            <a:r>
              <a:rPr lang="en-US" dirty="0">
                <a:latin typeface="Times New Roman" pitchFamily="18" charset="0"/>
                <a:cs typeface="Times New Roman" pitchFamily="18" charset="0"/>
              </a:rPr>
              <a:t> 5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marL="0" lvl="0" indent="0" algn="just">
              <a:buNone/>
            </a:pPr>
            <a:r>
              <a:rPr lang="en-US" sz="3600" b="1" dirty="0">
                <a:solidFill>
                  <a:prstClr val="black"/>
                </a:solidFill>
                <a:latin typeface="Times New Roman" pitchFamily="18" charset="0"/>
                <a:cs typeface="Times New Roman" pitchFamily="18" charset="0"/>
              </a:rPr>
              <a:t>Wail must be telecast exactly two days after Lament is telecast.</a:t>
            </a:r>
            <a:r>
              <a:rPr lang="en-US" sz="3600" dirty="0">
                <a:solidFill>
                  <a:prstClr val="black"/>
                </a:solidFill>
                <a:latin typeface="Times New Roman" pitchFamily="18" charset="0"/>
                <a:cs typeface="Times New Roman" pitchFamily="18" charset="0"/>
              </a:rPr>
              <a:t> Since, in this case, Lament has to </a:t>
            </a:r>
            <a:r>
              <a:rPr lang="en-US" sz="3600" dirty="0" smtClean="0">
                <a:solidFill>
                  <a:prstClr val="black"/>
                </a:solidFill>
                <a:latin typeface="Times New Roman" pitchFamily="18" charset="0"/>
                <a:cs typeface="Times New Roman" pitchFamily="18" charset="0"/>
              </a:rPr>
              <a:t>be telecast </a:t>
            </a:r>
            <a:r>
              <a:rPr lang="en-US" sz="3600" dirty="0">
                <a:solidFill>
                  <a:prstClr val="black"/>
                </a:solidFill>
                <a:latin typeface="Times New Roman" pitchFamily="18" charset="0"/>
                <a:cs typeface="Times New Roman" pitchFamily="18" charset="0"/>
              </a:rPr>
              <a:t>on Wednesday, Wail can be telecast either on Friday or Saturday, i.e. either 2 or 3 days </a:t>
            </a:r>
            <a:r>
              <a:rPr lang="en-US" sz="3600" dirty="0" smtClean="0">
                <a:solidFill>
                  <a:prstClr val="black"/>
                </a:solidFill>
                <a:latin typeface="Times New Roman" pitchFamily="18" charset="0"/>
                <a:cs typeface="Times New Roman" pitchFamily="18" charset="0"/>
              </a:rPr>
              <a:t>after lament </a:t>
            </a:r>
            <a:r>
              <a:rPr lang="en-US" sz="3600" dirty="0">
                <a:solidFill>
                  <a:prstClr val="black"/>
                </a:solidFill>
                <a:latin typeface="Times New Roman" pitchFamily="18" charset="0"/>
                <a:cs typeface="Times New Roman" pitchFamily="18" charset="0"/>
              </a:rPr>
              <a:t>is telecast. So, even this option is not entirely untrue and should be kept in abeyance till </a:t>
            </a:r>
            <a:r>
              <a:rPr lang="en-US" sz="3600" dirty="0" smtClean="0">
                <a:solidFill>
                  <a:prstClr val="black"/>
                </a:solidFill>
                <a:latin typeface="Times New Roman" pitchFamily="18" charset="0"/>
                <a:cs typeface="Times New Roman" pitchFamily="18" charset="0"/>
              </a:rPr>
              <a:t>we arrive </a:t>
            </a:r>
            <a:r>
              <a:rPr lang="en-US" sz="3600" dirty="0">
                <a:solidFill>
                  <a:prstClr val="black"/>
                </a:solidFill>
                <a:latin typeface="Times New Roman" pitchFamily="18" charset="0"/>
                <a:cs typeface="Times New Roman" pitchFamily="18" charset="0"/>
              </a:rPr>
              <a:t>at the final answer</a:t>
            </a:r>
            <a:r>
              <a:rPr lang="en-US" sz="3600" dirty="0" smtClean="0">
                <a:solidFill>
                  <a:prstClr val="black"/>
                </a:solidFill>
                <a:latin typeface="Times New Roman" pitchFamily="18" charset="0"/>
                <a:cs typeface="Times New Roman" pitchFamily="18" charset="0"/>
              </a:rPr>
              <a:t>.</a:t>
            </a:r>
          </a:p>
          <a:p>
            <a:pPr marL="0" lvl="0" indent="0" algn="just">
              <a:buNone/>
            </a:pPr>
            <a:endParaRPr lang="en-US" sz="3600" dirty="0">
              <a:solidFill>
                <a:prstClr val="black"/>
              </a:solidFill>
            </a:endParaRPr>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52400"/>
            <a:ext cx="5181600" cy="152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81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latin typeface="Times New Roman" pitchFamily="18" charset="0"/>
                <a:cs typeface="Times New Roman" pitchFamily="18" charset="0"/>
              </a:rPr>
              <a:t>S.No</a:t>
            </a:r>
            <a:r>
              <a:rPr lang="en-US" dirty="0">
                <a:latin typeface="Times New Roman" pitchFamily="18" charset="0"/>
                <a:cs typeface="Times New Roman" pitchFamily="18" charset="0"/>
              </a:rPr>
              <a:t> 5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92500"/>
          </a:bodyPr>
          <a:lstStyle/>
          <a:p>
            <a:pPr marL="0" lvl="0" indent="0" algn="just">
              <a:buNone/>
            </a:pPr>
            <a:r>
              <a:rPr lang="en-US" b="1" dirty="0">
                <a:solidFill>
                  <a:prstClr val="black"/>
                </a:solidFill>
                <a:latin typeface="Times New Roman" pitchFamily="18" charset="0"/>
                <a:cs typeface="Times New Roman" pitchFamily="18" charset="0"/>
              </a:rPr>
              <a:t>Lament must be telecast on Wednesday: </a:t>
            </a:r>
            <a:r>
              <a:rPr lang="en-US" dirty="0">
                <a:solidFill>
                  <a:prstClr val="black"/>
                </a:solidFill>
                <a:latin typeface="Times New Roman" pitchFamily="18" charset="0"/>
                <a:cs typeface="Times New Roman" pitchFamily="18" charset="0"/>
              </a:rPr>
              <a:t>From the argument for the earlier answer choices, we find</a:t>
            </a:r>
          </a:p>
          <a:p>
            <a:pPr marL="0" lvl="0" indent="0" algn="just">
              <a:buNone/>
            </a:pPr>
            <a:r>
              <a:rPr lang="en-US" dirty="0">
                <a:solidFill>
                  <a:prstClr val="black"/>
                </a:solidFill>
                <a:latin typeface="Times New Roman" pitchFamily="18" charset="0"/>
                <a:cs typeface="Times New Roman" pitchFamily="18" charset="0"/>
              </a:rPr>
              <a:t>that Lament has to be telecast on Wednesday alone.</a:t>
            </a:r>
          </a:p>
          <a:p>
            <a:pPr marL="0" lvl="0" indent="0" algn="just">
              <a:buNone/>
            </a:pPr>
            <a:r>
              <a:rPr lang="en-US" b="1" dirty="0">
                <a:solidFill>
                  <a:prstClr val="black"/>
                </a:solidFill>
                <a:latin typeface="Times New Roman" pitchFamily="18" charset="0"/>
                <a:cs typeface="Times New Roman" pitchFamily="18" charset="0"/>
              </a:rPr>
              <a:t>Lament must be telecast later in the week than Moan: </a:t>
            </a:r>
            <a:r>
              <a:rPr lang="en-US" dirty="0">
                <a:solidFill>
                  <a:prstClr val="black"/>
                </a:solidFill>
                <a:latin typeface="Times New Roman" pitchFamily="18" charset="0"/>
                <a:cs typeface="Times New Roman" pitchFamily="18" charset="0"/>
              </a:rPr>
              <a:t>this is not possible since Cry and Wail have to be telecast on consecutive days and only Friday and Saturday are available for them. Therefore, after examining the answer choices, we find that the correct answer is (d).</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52400"/>
            <a:ext cx="5257800" cy="1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220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latin typeface="Times New Roman" pitchFamily="18" charset="0"/>
                <a:cs typeface="Times New Roman" pitchFamily="18" charset="0"/>
              </a:rPr>
              <a:t>S.No</a:t>
            </a:r>
            <a:r>
              <a:rPr lang="en-US" dirty="0" smtClean="0">
                <a:latin typeface="Times New Roman" pitchFamily="18" charset="0"/>
                <a:cs typeface="Times New Roman" pitchFamily="18" charset="0"/>
              </a:rPr>
              <a:t> 6</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sz="2400" dirty="0">
                <a:solidFill>
                  <a:srgbClr val="FF0000"/>
                </a:solidFill>
                <a:latin typeface="Times New Roman" pitchFamily="18" charset="0"/>
                <a:cs typeface="Times New Roman" pitchFamily="18" charset="0"/>
              </a:rPr>
              <a:t>Q6. If Moan is to be telecast on Friday, what is the total number of acceptable </a:t>
            </a:r>
            <a:r>
              <a:rPr lang="en-US" sz="2400" dirty="0" smtClean="0">
                <a:solidFill>
                  <a:srgbClr val="FF0000"/>
                </a:solidFill>
                <a:latin typeface="Times New Roman" pitchFamily="18" charset="0"/>
                <a:cs typeface="Times New Roman" pitchFamily="18" charset="0"/>
              </a:rPr>
              <a:t>schedules available to the </a:t>
            </a:r>
            <a:r>
              <a:rPr lang="en-US" sz="2400" dirty="0">
                <a:solidFill>
                  <a:srgbClr val="FF0000"/>
                </a:solidFill>
                <a:latin typeface="Times New Roman" pitchFamily="18" charset="0"/>
                <a:cs typeface="Times New Roman" pitchFamily="18" charset="0"/>
              </a:rPr>
              <a:t>TV channel?</a:t>
            </a:r>
          </a:p>
          <a:p>
            <a:pPr marL="0" indent="0">
              <a:buNone/>
            </a:pPr>
            <a:r>
              <a:rPr lang="en-US" sz="2400" dirty="0">
                <a:solidFill>
                  <a:srgbClr val="FF0000"/>
                </a:solidFill>
                <a:latin typeface="Times New Roman" pitchFamily="18" charset="0"/>
                <a:cs typeface="Times New Roman" pitchFamily="18" charset="0"/>
              </a:rPr>
              <a:t>a) 1  		b) 2 </a:t>
            </a:r>
            <a:r>
              <a:rPr lang="en-US" sz="2400" dirty="0" smtClean="0">
                <a:solidFill>
                  <a:srgbClr val="FF0000"/>
                </a:solidFill>
                <a:latin typeface="Times New Roman" pitchFamily="18" charset="0"/>
                <a:cs typeface="Times New Roman" pitchFamily="18" charset="0"/>
              </a:rPr>
              <a:t>          c</a:t>
            </a:r>
            <a:r>
              <a:rPr lang="en-US" sz="2400" dirty="0">
                <a:solidFill>
                  <a:srgbClr val="FF0000"/>
                </a:solidFill>
                <a:latin typeface="Times New Roman" pitchFamily="18" charset="0"/>
                <a:cs typeface="Times New Roman" pitchFamily="18" charset="0"/>
              </a:rPr>
              <a:t>) 3   		d) 4  </a:t>
            </a:r>
            <a:r>
              <a:rPr lang="en-US" sz="2400" dirty="0" smtClean="0">
                <a:solidFill>
                  <a:srgbClr val="FF0000"/>
                </a:solidFill>
                <a:latin typeface="Times New Roman" pitchFamily="18" charset="0"/>
                <a:cs typeface="Times New Roman" pitchFamily="18" charset="0"/>
              </a:rPr>
              <a:t>     e</a:t>
            </a:r>
            <a:r>
              <a:rPr lang="en-US" sz="2400" dirty="0">
                <a:solidFill>
                  <a:srgbClr val="FF0000"/>
                </a:solidFill>
                <a:latin typeface="Times New Roman" pitchFamily="18" charset="0"/>
                <a:cs typeface="Times New Roman" pitchFamily="18" charset="0"/>
              </a:rPr>
              <a:t>) 5</a:t>
            </a:r>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1"/>
            <a:ext cx="6553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8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228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 II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4000" u="sng" dirty="0" smtClean="0">
                <a:latin typeface="Times New Roman" pitchFamily="18" charset="0"/>
                <a:cs typeface="Times New Roman" pitchFamily="18" charset="0"/>
              </a:rPr>
              <a:t>Cyclic Order/Round Table</a:t>
            </a:r>
          </a:p>
          <a:p>
            <a:pPr algn="just"/>
            <a:r>
              <a:rPr lang="en-US" sz="3600" dirty="0">
                <a:latin typeface="Times New Roman" pitchFamily="18" charset="0"/>
                <a:cs typeface="Times New Roman" pitchFamily="18" charset="0"/>
              </a:rPr>
              <a:t>In this game, there are a few people </a:t>
            </a:r>
            <a:r>
              <a:rPr lang="en-US" sz="3600" dirty="0" smtClean="0">
                <a:latin typeface="Times New Roman" pitchFamily="18" charset="0"/>
                <a:cs typeface="Times New Roman" pitchFamily="18" charset="0"/>
              </a:rPr>
              <a:t>sitting around </a:t>
            </a:r>
            <a:r>
              <a:rPr lang="en-US" sz="3600" dirty="0">
                <a:latin typeface="Times New Roman" pitchFamily="18" charset="0"/>
                <a:cs typeface="Times New Roman" pitchFamily="18" charset="0"/>
              </a:rPr>
              <a:t>a </a:t>
            </a:r>
            <a:r>
              <a:rPr lang="en-US" sz="3600" dirty="0" smtClean="0">
                <a:latin typeface="Times New Roman" pitchFamily="18" charset="0"/>
                <a:cs typeface="Times New Roman" pitchFamily="18" charset="0"/>
              </a:rPr>
              <a:t>table or a few objects, kept in a cyclic order. </a:t>
            </a:r>
          </a:p>
          <a:p>
            <a:pPr algn="just"/>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basic theme here is </a:t>
            </a:r>
            <a:r>
              <a:rPr lang="en-US" sz="3600" dirty="0" smtClean="0">
                <a:latin typeface="Times New Roman" pitchFamily="18" charset="0"/>
                <a:cs typeface="Times New Roman" pitchFamily="18" charset="0"/>
              </a:rPr>
              <a:t>to identify</a:t>
            </a:r>
            <a:r>
              <a:rPr lang="en-US" sz="3600" dirty="0">
                <a:latin typeface="Times New Roman" pitchFamily="18" charset="0"/>
                <a:cs typeface="Times New Roman" pitchFamily="18" charset="0"/>
              </a:rPr>
              <a:t>, from the conditions, the exact placement of a </a:t>
            </a:r>
            <a:r>
              <a:rPr lang="en-US" sz="3600" dirty="0" smtClean="0">
                <a:latin typeface="Times New Roman" pitchFamily="18" charset="0"/>
                <a:cs typeface="Times New Roman" pitchFamily="18" charset="0"/>
              </a:rPr>
              <a:t>person/objects </a:t>
            </a:r>
            <a:r>
              <a:rPr lang="en-US" sz="3600" dirty="0">
                <a:latin typeface="Times New Roman" pitchFamily="18" charset="0"/>
                <a:cs typeface="Times New Roman" pitchFamily="18" charset="0"/>
              </a:rPr>
              <a:t>around the table/circular path. </a:t>
            </a:r>
            <a:endParaRPr lang="en-US" sz="3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9621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Type </a:t>
            </a:r>
            <a:r>
              <a:rPr lang="en-US" dirty="0" smtClean="0">
                <a:latin typeface="Times New Roman" pitchFamily="18" charset="0"/>
                <a:cs typeface="Times New Roman" pitchFamily="18" charset="0"/>
              </a:rPr>
              <a:t>II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This is a very simplistic version of the problem. The best and the simplest method to solve round-table problems is to start by drawing a table and seating the students according to the conditions.</a:t>
            </a:r>
          </a:p>
          <a:p>
            <a:pPr algn="just"/>
            <a:r>
              <a:rPr lang="en-US" dirty="0">
                <a:latin typeface="Times New Roman" pitchFamily="18" charset="0"/>
                <a:cs typeface="Times New Roman" pitchFamily="18" charset="0"/>
              </a:rPr>
              <a:t>Questions generally relate to the seating arrangement around the table and therefore are very simple. For example, Who sits in front of B? Who faces B if A and D swap places?</a:t>
            </a:r>
          </a:p>
          <a:p>
            <a:endParaRPr lang="en-US" dirty="0"/>
          </a:p>
        </p:txBody>
      </p:sp>
    </p:spTree>
    <p:extLst>
      <p:ext uri="{BB962C8B-B14F-4D97-AF65-F5344CB8AC3E}">
        <p14:creationId xmlns:p14="http://schemas.microsoft.com/office/powerpoint/2010/main" val="103348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Example Type II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There are six people, A, B, C, D, E and F sitting around a table.</a:t>
            </a:r>
          </a:p>
          <a:p>
            <a:pPr marL="0" indent="0">
              <a:buNone/>
            </a:pPr>
            <a:r>
              <a:rPr lang="en-US" dirty="0" smtClean="0">
                <a:latin typeface="Times New Roman" pitchFamily="18" charset="0"/>
                <a:cs typeface="Times New Roman" pitchFamily="18" charset="0"/>
              </a:rPr>
              <a:t>1. The person sitting to the left of A faces D.</a:t>
            </a:r>
          </a:p>
          <a:p>
            <a:pPr marL="0" indent="0">
              <a:buNone/>
            </a:pPr>
            <a:r>
              <a:rPr lang="en-US" dirty="0" smtClean="0">
                <a:latin typeface="Times New Roman" pitchFamily="18" charset="0"/>
                <a:cs typeface="Times New Roman" pitchFamily="18" charset="0"/>
              </a:rPr>
              <a:t>2. B and E sit on either side of C</a:t>
            </a:r>
          </a:p>
          <a:p>
            <a:pPr marL="0" indent="0">
              <a:buNone/>
            </a:pPr>
            <a:r>
              <a:rPr lang="en-US" dirty="0" smtClean="0">
                <a:latin typeface="Times New Roman" pitchFamily="18" charset="0"/>
                <a:cs typeface="Times New Roman" pitchFamily="18" charset="0"/>
              </a:rPr>
              <a:t>3. A and B do not face each other.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64050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SOLVING SUCH PROBLEMS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Key to solve such problems is that </a:t>
            </a:r>
            <a:r>
              <a:rPr lang="en-US" dirty="0" smtClean="0">
                <a:solidFill>
                  <a:srgbClr val="FF0000"/>
                </a:solidFill>
              </a:rPr>
              <a:t>analyze all conditions</a:t>
            </a:r>
            <a:r>
              <a:rPr lang="en-US" dirty="0" smtClean="0"/>
              <a:t> </a:t>
            </a:r>
            <a:r>
              <a:rPr lang="en-US" dirty="0" smtClean="0">
                <a:solidFill>
                  <a:srgbClr val="FF0000"/>
                </a:solidFill>
              </a:rPr>
              <a:t>taken one at a time.</a:t>
            </a:r>
          </a:p>
          <a:p>
            <a:r>
              <a:rPr lang="en-US" dirty="0" smtClean="0"/>
              <a:t>Remember, </a:t>
            </a:r>
            <a:r>
              <a:rPr lang="en-US" dirty="0" smtClean="0">
                <a:solidFill>
                  <a:srgbClr val="FF0000"/>
                </a:solidFill>
              </a:rPr>
              <a:t>Key condition </a:t>
            </a:r>
            <a:r>
              <a:rPr lang="en-US" dirty="0" smtClean="0"/>
              <a:t>should be taken first of all for analysis.</a:t>
            </a:r>
            <a:endParaRPr lang="en-US" dirty="0"/>
          </a:p>
        </p:txBody>
      </p:sp>
    </p:spTree>
    <p:extLst>
      <p:ext uri="{BB962C8B-B14F-4D97-AF65-F5344CB8AC3E}">
        <p14:creationId xmlns:p14="http://schemas.microsoft.com/office/powerpoint/2010/main" val="518051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Solution/Discussion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u="sng" dirty="0" smtClean="0">
                <a:solidFill>
                  <a:srgbClr val="FF0000"/>
                </a:solidFill>
                <a:latin typeface="Times New Roman" pitchFamily="18" charset="0"/>
                <a:cs typeface="Times New Roman" pitchFamily="18" charset="0"/>
              </a:rPr>
              <a:t>Analyzing First Condition</a:t>
            </a:r>
          </a:p>
          <a:p>
            <a:pPr marL="0" indent="0">
              <a:buNone/>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from the first condition, by seating A at the top of the table, we can ascertain the </a:t>
            </a:r>
            <a:r>
              <a:rPr lang="en-US" dirty="0" smtClean="0">
                <a:latin typeface="Times New Roman" pitchFamily="18" charset="0"/>
                <a:cs typeface="Times New Roman" pitchFamily="18" charset="0"/>
              </a:rPr>
              <a:t>exact seating </a:t>
            </a:r>
            <a:r>
              <a:rPr lang="en-US" dirty="0">
                <a:latin typeface="Times New Roman" pitchFamily="18" charset="0"/>
                <a:cs typeface="Times New Roman" pitchFamily="18" charset="0"/>
              </a:rPr>
              <a:t>position of D</a:t>
            </a:r>
            <a:r>
              <a:rPr lang="en-US" dirty="0" smtClean="0">
                <a:latin typeface="Times New Roman" pitchFamily="18" charset="0"/>
                <a:cs typeface="Times New Roman" pitchFamily="18" charset="0"/>
              </a:rPr>
              <a:t>.</a:t>
            </a:r>
          </a:p>
          <a:p>
            <a:pPr marL="0" indent="0">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4114800"/>
            <a:ext cx="274319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733800"/>
            <a:ext cx="4267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39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(Cond)</a:t>
            </a:r>
          </a:p>
        </p:txBody>
      </p:sp>
      <p:sp>
        <p:nvSpPr>
          <p:cNvPr id="3" name="Content Placeholder 2"/>
          <p:cNvSpPr>
            <a:spLocks noGrp="1"/>
          </p:cNvSpPr>
          <p:nvPr>
            <p:ph idx="1"/>
          </p:nvPr>
        </p:nvSpPr>
        <p:spPr/>
        <p:txBody>
          <a:bodyPr>
            <a:normAutofit/>
          </a:bodyPr>
          <a:lstStyle/>
          <a:p>
            <a:pPr marL="0" indent="0" algn="just">
              <a:buNone/>
            </a:pPr>
            <a:r>
              <a:rPr lang="en-US" sz="2400" u="sng" dirty="0">
                <a:solidFill>
                  <a:srgbClr val="FF0000"/>
                </a:solidFill>
                <a:latin typeface="Times New Roman" pitchFamily="18" charset="0"/>
                <a:cs typeface="Times New Roman" pitchFamily="18" charset="0"/>
              </a:rPr>
              <a:t>Analyzing </a:t>
            </a:r>
            <a:r>
              <a:rPr lang="en-US" sz="2400" u="sng" dirty="0" smtClean="0">
                <a:solidFill>
                  <a:srgbClr val="FF0000"/>
                </a:solidFill>
                <a:latin typeface="Times New Roman" pitchFamily="18" charset="0"/>
                <a:cs typeface="Times New Roman" pitchFamily="18" charset="0"/>
              </a:rPr>
              <a:t>Second Condition in Addition to First Condition</a:t>
            </a:r>
            <a:endParaRPr lang="en-US" sz="2400" u="sng" dirty="0">
              <a:solidFill>
                <a:srgbClr val="FF0000"/>
              </a:solidFill>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Since the identity of the person seated next to A cannot be ascertained with one condition alone, </a:t>
            </a:r>
            <a:r>
              <a:rPr lang="en-US" sz="2400" dirty="0" smtClean="0">
                <a:latin typeface="Times New Roman" pitchFamily="18" charset="0"/>
                <a:cs typeface="Times New Roman" pitchFamily="18" charset="0"/>
              </a:rPr>
              <a:t>we move </a:t>
            </a:r>
            <a:r>
              <a:rPr lang="en-US" sz="2400" dirty="0">
                <a:latin typeface="Times New Roman" pitchFamily="18" charset="0"/>
                <a:cs typeface="Times New Roman" pitchFamily="18" charset="0"/>
              </a:rPr>
              <a:t>on to the second condition. After </a:t>
            </a:r>
            <a:r>
              <a:rPr lang="en-US" sz="2400" dirty="0" smtClean="0">
                <a:latin typeface="Times New Roman" pitchFamily="18" charset="0"/>
                <a:cs typeface="Times New Roman" pitchFamily="18" charset="0"/>
              </a:rPr>
              <a:t>analyzing </a:t>
            </a:r>
            <a:r>
              <a:rPr lang="en-US" sz="2400" dirty="0">
                <a:latin typeface="Times New Roman" pitchFamily="18" charset="0"/>
                <a:cs typeface="Times New Roman" pitchFamily="18" charset="0"/>
              </a:rPr>
              <a:t>the second condition along with the diagram </a:t>
            </a:r>
            <a:r>
              <a:rPr lang="en-US" sz="2400" dirty="0" smtClean="0">
                <a:latin typeface="Times New Roman" pitchFamily="18" charset="0"/>
                <a:cs typeface="Times New Roman" pitchFamily="18" charset="0"/>
              </a:rPr>
              <a:t>above, we </a:t>
            </a:r>
            <a:r>
              <a:rPr lang="en-US" sz="2400" dirty="0">
                <a:latin typeface="Times New Roman" pitchFamily="18" charset="0"/>
                <a:cs typeface="Times New Roman" pitchFamily="18" charset="0"/>
              </a:rPr>
              <a:t>can ascertain the exact seating position of E, as illustrated by the following diagram</a:t>
            </a:r>
            <a:r>
              <a:rPr lang="en-US" sz="2400" dirty="0" smtClean="0">
                <a:latin typeface="Times New Roman" pitchFamily="18" charset="0"/>
                <a:cs typeface="Times New Roman" pitchFamily="18" charset="0"/>
              </a:rPr>
              <a:t>.</a:t>
            </a:r>
          </a:p>
          <a:p>
            <a:pPr marL="0" indent="0">
              <a:buNone/>
            </a:pPr>
            <a:endParaRPr lang="en-US" sz="24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733800"/>
            <a:ext cx="3505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962400"/>
            <a:ext cx="4800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593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Solution/Discussion (Cond)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800" y="1600200"/>
            <a:ext cx="8229600" cy="4525963"/>
          </a:xfrm>
        </p:spPr>
        <p:txBody>
          <a:bodyPr/>
          <a:lstStyle/>
          <a:p>
            <a:pPr marL="0" indent="0">
              <a:buNone/>
            </a:pPr>
            <a:r>
              <a:rPr lang="en-US" sz="2400" u="sng" dirty="0" smtClean="0">
                <a:solidFill>
                  <a:srgbClr val="FF0000"/>
                </a:solidFill>
                <a:latin typeface="Times New Roman" pitchFamily="18" charset="0"/>
                <a:cs typeface="Times New Roman" pitchFamily="18" charset="0"/>
              </a:rPr>
              <a:t>Analyzing 3</a:t>
            </a:r>
            <a:r>
              <a:rPr lang="en-US" sz="2400" u="sng" baseline="30000" dirty="0" smtClean="0">
                <a:solidFill>
                  <a:srgbClr val="FF0000"/>
                </a:solidFill>
                <a:latin typeface="Times New Roman" pitchFamily="18" charset="0"/>
                <a:cs typeface="Times New Roman" pitchFamily="18" charset="0"/>
              </a:rPr>
              <a:t>rd</a:t>
            </a:r>
            <a:r>
              <a:rPr lang="en-US" sz="2400" u="sng" dirty="0" smtClean="0">
                <a:solidFill>
                  <a:srgbClr val="FF0000"/>
                </a:solidFill>
                <a:latin typeface="Times New Roman" pitchFamily="18" charset="0"/>
                <a:cs typeface="Times New Roman" pitchFamily="18" charset="0"/>
              </a:rPr>
              <a:t>  </a:t>
            </a:r>
            <a:r>
              <a:rPr lang="en-US" sz="2400" u="sng" dirty="0">
                <a:solidFill>
                  <a:srgbClr val="FF0000"/>
                </a:solidFill>
                <a:latin typeface="Times New Roman" pitchFamily="18" charset="0"/>
                <a:cs typeface="Times New Roman" pitchFamily="18" charset="0"/>
              </a:rPr>
              <a:t>Condition in Addition to </a:t>
            </a:r>
            <a:r>
              <a:rPr lang="en-US" sz="2400" u="sng" dirty="0" smtClean="0">
                <a:solidFill>
                  <a:srgbClr val="FF0000"/>
                </a:solidFill>
                <a:latin typeface="Times New Roman" pitchFamily="18" charset="0"/>
                <a:cs typeface="Times New Roman" pitchFamily="18" charset="0"/>
              </a:rPr>
              <a:t>1</a:t>
            </a:r>
            <a:r>
              <a:rPr lang="en-US" sz="2400" u="sng" baseline="30000" dirty="0" smtClean="0">
                <a:solidFill>
                  <a:srgbClr val="FF0000"/>
                </a:solidFill>
                <a:latin typeface="Times New Roman" pitchFamily="18" charset="0"/>
                <a:cs typeface="Times New Roman" pitchFamily="18" charset="0"/>
              </a:rPr>
              <a:t>st</a:t>
            </a:r>
            <a:r>
              <a:rPr lang="en-US" sz="2400" u="sng" dirty="0" smtClean="0">
                <a:solidFill>
                  <a:srgbClr val="FF0000"/>
                </a:solidFill>
                <a:latin typeface="Times New Roman" pitchFamily="18" charset="0"/>
                <a:cs typeface="Times New Roman" pitchFamily="18" charset="0"/>
              </a:rPr>
              <a:t> &amp; 2</a:t>
            </a:r>
            <a:r>
              <a:rPr lang="en-US" sz="2400" u="sng" baseline="30000" dirty="0" smtClean="0">
                <a:solidFill>
                  <a:srgbClr val="FF0000"/>
                </a:solidFill>
                <a:latin typeface="Times New Roman" pitchFamily="18" charset="0"/>
                <a:cs typeface="Times New Roman" pitchFamily="18" charset="0"/>
              </a:rPr>
              <a:t>nd</a:t>
            </a:r>
            <a:r>
              <a:rPr lang="en-US" sz="2400" u="sng" dirty="0" smtClean="0">
                <a:solidFill>
                  <a:srgbClr val="FF0000"/>
                </a:solidFill>
                <a:latin typeface="Times New Roman" pitchFamily="18" charset="0"/>
                <a:cs typeface="Times New Roman" pitchFamily="18" charset="0"/>
              </a:rPr>
              <a:t>  </a:t>
            </a:r>
            <a:r>
              <a:rPr lang="en-US" sz="2400" u="sng" dirty="0">
                <a:solidFill>
                  <a:srgbClr val="FF0000"/>
                </a:solidFill>
                <a:latin typeface="Times New Roman" pitchFamily="18" charset="0"/>
                <a:cs typeface="Times New Roman" pitchFamily="18" charset="0"/>
              </a:rPr>
              <a:t>Condition</a:t>
            </a:r>
          </a:p>
          <a:p>
            <a:pPr marL="0" indent="0">
              <a:buNone/>
            </a:pPr>
            <a:r>
              <a:rPr lang="en-US" sz="2400" dirty="0">
                <a:latin typeface="Times New Roman" pitchFamily="18" charset="0"/>
                <a:cs typeface="Times New Roman" pitchFamily="18" charset="0"/>
              </a:rPr>
              <a:t>The third condition that A and B do not face each other means that A is sitting to the left of A </a:t>
            </a:r>
            <a:r>
              <a:rPr lang="en-US" sz="2400" dirty="0" smtClean="0">
                <a:latin typeface="Times New Roman" pitchFamily="18" charset="0"/>
                <a:cs typeface="Times New Roman" pitchFamily="18" charset="0"/>
              </a:rPr>
              <a:t>and facing </a:t>
            </a:r>
            <a:r>
              <a:rPr lang="en-US" sz="2400" dirty="0">
                <a:latin typeface="Times New Roman" pitchFamily="18" charset="0"/>
                <a:cs typeface="Times New Roman" pitchFamily="18" charset="0"/>
              </a:rPr>
              <a:t>D and E is facing A (from the second condition above). And therefore the final </a:t>
            </a:r>
            <a:r>
              <a:rPr lang="en-US" sz="2400" dirty="0" smtClean="0">
                <a:latin typeface="Times New Roman" pitchFamily="18" charset="0"/>
                <a:cs typeface="Times New Roman" pitchFamily="18" charset="0"/>
              </a:rPr>
              <a:t>seating arrangement </a:t>
            </a:r>
            <a:r>
              <a:rPr lang="en-US" sz="2400" dirty="0">
                <a:latin typeface="Times New Roman" pitchFamily="18" charset="0"/>
                <a:cs typeface="Times New Roman" pitchFamily="18" charset="0"/>
              </a:rPr>
              <a:t>would like this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403859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581400"/>
            <a:ext cx="3505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28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itchFamily="18" charset="0"/>
                <a:cs typeface="Times New Roman" pitchFamily="18" charset="0"/>
              </a:rPr>
              <a:t>General Overview</a:t>
            </a:r>
            <a:endParaRPr lang="en-US" dirty="0"/>
          </a:p>
        </p:txBody>
      </p:sp>
      <p:sp>
        <p:nvSpPr>
          <p:cNvPr id="3" name="Content Placeholder 2"/>
          <p:cNvSpPr>
            <a:spLocks noGrp="1"/>
          </p:cNvSpPr>
          <p:nvPr>
            <p:ph idx="1"/>
          </p:nvPr>
        </p:nvSpPr>
        <p:spPr/>
        <p:txBody>
          <a:bodyPr/>
          <a:lstStyle/>
          <a:p>
            <a:pPr lvl="0" algn="just"/>
            <a:r>
              <a:rPr lang="en-US" dirty="0">
                <a:solidFill>
                  <a:prstClr val="black"/>
                </a:solidFill>
                <a:latin typeface="Times New Roman" pitchFamily="18" charset="0"/>
                <a:cs typeface="Times New Roman" pitchFamily="18" charset="0"/>
              </a:rPr>
              <a:t>Initially, </a:t>
            </a:r>
            <a:r>
              <a:rPr lang="en-US" dirty="0">
                <a:solidFill>
                  <a:srgbClr val="FF0000"/>
                </a:solidFill>
                <a:latin typeface="Times New Roman" pitchFamily="18" charset="0"/>
                <a:cs typeface="Times New Roman" pitchFamily="18" charset="0"/>
              </a:rPr>
              <a:t>they may deter</a:t>
            </a:r>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you but </a:t>
            </a:r>
            <a:r>
              <a:rPr lang="en-US" dirty="0">
                <a:solidFill>
                  <a:prstClr val="black"/>
                </a:solidFill>
                <a:latin typeface="Times New Roman" pitchFamily="18" charset="0"/>
                <a:cs typeface="Times New Roman" pitchFamily="18" charset="0"/>
              </a:rPr>
              <a:t>once the student follows the rules given below and solves many problems, it will appear simple.</a:t>
            </a:r>
          </a:p>
          <a:p>
            <a:endParaRPr lang="en-US" dirty="0"/>
          </a:p>
        </p:txBody>
      </p:sp>
      <p:pic>
        <p:nvPicPr>
          <p:cNvPr id="4" name="Picture 3"/>
          <p:cNvPicPr>
            <a:picLocks noChangeAspect="1"/>
          </p:cNvPicPr>
          <p:nvPr/>
        </p:nvPicPr>
        <p:blipFill>
          <a:blip r:embed="rId2"/>
          <a:stretch>
            <a:fillRect/>
          </a:stretch>
        </p:blipFill>
        <p:spPr>
          <a:xfrm>
            <a:off x="914400" y="3124200"/>
            <a:ext cx="7772400" cy="3657600"/>
          </a:xfrm>
          <a:prstGeom prst="rect">
            <a:avLst/>
          </a:prstGeom>
        </p:spPr>
      </p:pic>
    </p:spTree>
    <p:extLst>
      <p:ext uri="{BB962C8B-B14F-4D97-AF65-F5344CB8AC3E}">
        <p14:creationId xmlns:p14="http://schemas.microsoft.com/office/powerpoint/2010/main" val="437077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Type III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u="sng" dirty="0">
                <a:latin typeface="Times New Roman" pitchFamily="18" charset="0"/>
                <a:cs typeface="Times New Roman" pitchFamily="18" charset="0"/>
              </a:rPr>
              <a:t>Different </a:t>
            </a:r>
            <a:r>
              <a:rPr lang="en-US" u="sng" dirty="0" smtClean="0">
                <a:latin typeface="Times New Roman" pitchFamily="18" charset="0"/>
                <a:cs typeface="Times New Roman" pitchFamily="18" charset="0"/>
              </a:rPr>
              <a:t>Strokes/Multi-dimensional Scheduling</a:t>
            </a:r>
          </a:p>
          <a:p>
            <a:pPr algn="just"/>
            <a:r>
              <a:rPr lang="en-US" dirty="0">
                <a:latin typeface="Times New Roman" pitchFamily="18" charset="0"/>
                <a:cs typeface="Times New Roman" pitchFamily="18" charset="0"/>
              </a:rPr>
              <a:t>This game is a variant of the above, with more number of elements. </a:t>
            </a:r>
            <a:endParaRPr lang="en-US" dirty="0" smtClean="0">
              <a:latin typeface="Times New Roman" pitchFamily="18" charset="0"/>
              <a:cs typeface="Times New Roman" pitchFamily="18" charset="0"/>
            </a:endParaRPr>
          </a:p>
          <a:p>
            <a:pPr algn="just"/>
            <a:r>
              <a:rPr lang="en-US" dirty="0" smtClean="0">
                <a:solidFill>
                  <a:srgbClr val="FF0000"/>
                </a:solidFill>
                <a:latin typeface="Times New Roman" pitchFamily="18" charset="0"/>
                <a:cs typeface="Times New Roman" pitchFamily="18" charset="0"/>
              </a:rPr>
              <a:t>One </a:t>
            </a:r>
            <a:r>
              <a:rPr lang="en-US" dirty="0">
                <a:solidFill>
                  <a:srgbClr val="FF0000"/>
                </a:solidFill>
                <a:latin typeface="Times New Roman" pitchFamily="18" charset="0"/>
                <a:cs typeface="Times New Roman" pitchFamily="18" charset="0"/>
              </a:rPr>
              <a:t>thing to remember, </a:t>
            </a:r>
            <a:r>
              <a:rPr lang="en-US" dirty="0" smtClean="0">
                <a:solidFill>
                  <a:srgbClr val="FF0000"/>
                </a:solidFill>
                <a:latin typeface="Times New Roman" pitchFamily="18" charset="0"/>
                <a:cs typeface="Times New Roman" pitchFamily="18" charset="0"/>
              </a:rPr>
              <a:t>the more the conditions</a:t>
            </a:r>
            <a:r>
              <a:rPr lang="en-US" dirty="0">
                <a:solidFill>
                  <a:srgbClr val="FF0000"/>
                </a:solidFill>
                <a:latin typeface="Times New Roman" pitchFamily="18" charset="0"/>
                <a:cs typeface="Times New Roman" pitchFamily="18" charset="0"/>
              </a:rPr>
              <a:t>, the easier it is to solve the problem</a:t>
            </a:r>
            <a:r>
              <a:rPr lang="en-US" dirty="0" smtClean="0">
                <a:solidFill>
                  <a:srgbClr val="FF0000"/>
                </a:solidFill>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many variants of this </a:t>
            </a:r>
            <a:r>
              <a:rPr lang="en-US" dirty="0" smtClean="0">
                <a:latin typeface="Times New Roman" pitchFamily="18" charset="0"/>
                <a:cs typeface="Times New Roman" pitchFamily="18" charset="0"/>
              </a:rPr>
              <a:t>game, like </a:t>
            </a:r>
            <a:r>
              <a:rPr lang="en-US" dirty="0">
                <a:latin typeface="Times New Roman" pitchFamily="18" charset="0"/>
                <a:cs typeface="Times New Roman" pitchFamily="18" charset="0"/>
              </a:rPr>
              <a:t>people standing in a bus-stop/railway station etc.</a:t>
            </a:r>
          </a:p>
        </p:txBody>
      </p:sp>
    </p:spTree>
    <p:extLst>
      <p:ext uri="{BB962C8B-B14F-4D97-AF65-F5344CB8AC3E}">
        <p14:creationId xmlns:p14="http://schemas.microsoft.com/office/powerpoint/2010/main" val="4152994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III</a:t>
            </a:r>
          </a:p>
        </p:txBody>
      </p:sp>
      <p:sp>
        <p:nvSpPr>
          <p:cNvPr id="3" name="Content Placeholder 2"/>
          <p:cNvSpPr>
            <a:spLocks noGrp="1"/>
          </p:cNvSpPr>
          <p:nvPr>
            <p:ph idx="1"/>
          </p:nvPr>
        </p:nvSpPr>
        <p:spPr/>
        <p:txBody>
          <a:bodyPr>
            <a:normAutofit/>
          </a:bodyPr>
          <a:lstStyle/>
          <a:p>
            <a:pPr marL="0" indent="0" algn="just">
              <a:buNone/>
            </a:pP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a:t>
            </a:r>
            <a:r>
              <a:rPr lang="en-US" b="1" u="sng" dirty="0">
                <a:latin typeface="Times New Roman" pitchFamily="18" charset="0"/>
                <a:cs typeface="Times New Roman" pitchFamily="18" charset="0"/>
              </a:rPr>
              <a:t>5 houses </a:t>
            </a:r>
            <a:r>
              <a:rPr lang="en-US" b="1" u="sng" dirty="0" err="1">
                <a:latin typeface="Times New Roman" pitchFamily="18" charset="0"/>
                <a:cs typeface="Times New Roman" pitchFamily="18" charset="0"/>
              </a:rPr>
              <a:t>coloured</a:t>
            </a:r>
            <a:r>
              <a:rPr lang="en-US" b="1" u="sng" dirty="0">
                <a:latin typeface="Times New Roman" pitchFamily="18" charset="0"/>
                <a:cs typeface="Times New Roman" pitchFamily="18" charset="0"/>
              </a:rPr>
              <a:t> Red, Green, Black, White and Blue in a row. </a:t>
            </a:r>
            <a:r>
              <a:rPr lang="en-US" dirty="0">
                <a:latin typeface="Times New Roman" pitchFamily="18" charset="0"/>
                <a:cs typeface="Times New Roman" pitchFamily="18" charset="0"/>
              </a:rPr>
              <a:t>Each of the houses </a:t>
            </a:r>
            <a:r>
              <a:rPr lang="en-US" dirty="0" smtClean="0">
                <a:latin typeface="Times New Roman" pitchFamily="18" charset="0"/>
                <a:cs typeface="Times New Roman" pitchFamily="18" charset="0"/>
              </a:rPr>
              <a:t>is occupied </a:t>
            </a:r>
            <a:r>
              <a:rPr lang="en-US" dirty="0">
                <a:latin typeface="Times New Roman" pitchFamily="18" charset="0"/>
                <a:cs typeface="Times New Roman" pitchFamily="18" charset="0"/>
              </a:rPr>
              <a:t>by bachelors of different professions </a:t>
            </a:r>
            <a:r>
              <a:rPr lang="en-US" b="1" dirty="0">
                <a:latin typeface="Times New Roman" pitchFamily="18" charset="0"/>
                <a:cs typeface="Times New Roman" pitchFamily="18" charset="0"/>
              </a:rPr>
              <a:t>(</a:t>
            </a:r>
            <a:r>
              <a:rPr lang="en-US" b="1" u="sng" dirty="0">
                <a:latin typeface="Times New Roman" pitchFamily="18" charset="0"/>
                <a:cs typeface="Times New Roman" pitchFamily="18" charset="0"/>
              </a:rPr>
              <a:t>Singer, Accountant, consultant, Software engineer </a:t>
            </a:r>
            <a:r>
              <a:rPr lang="en-US" b="1" u="sng" dirty="0" smtClean="0">
                <a:latin typeface="Times New Roman" pitchFamily="18" charset="0"/>
                <a:cs typeface="Times New Roman" pitchFamily="18" charset="0"/>
              </a:rPr>
              <a:t>and lawyer</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and each of them has a different vehicle in which to commute to office. </a:t>
            </a:r>
            <a:r>
              <a:rPr lang="en-US" dirty="0">
                <a:solidFill>
                  <a:srgbClr val="FF0000"/>
                </a:solidFill>
                <a:latin typeface="Times New Roman" pitchFamily="18" charset="0"/>
                <a:cs typeface="Times New Roman" pitchFamily="18" charset="0"/>
              </a:rPr>
              <a:t>The </a:t>
            </a:r>
            <a:r>
              <a:rPr lang="en-US" dirty="0" err="1">
                <a:solidFill>
                  <a:srgbClr val="FF0000"/>
                </a:solidFill>
                <a:latin typeface="Times New Roman" pitchFamily="18" charset="0"/>
                <a:cs typeface="Times New Roman" pitchFamily="18" charset="0"/>
              </a:rPr>
              <a:t>colour</a:t>
            </a:r>
            <a:r>
              <a:rPr lang="en-US" dirty="0">
                <a:solidFill>
                  <a:srgbClr val="FF0000"/>
                </a:solidFill>
                <a:latin typeface="Times New Roman" pitchFamily="18" charset="0"/>
                <a:cs typeface="Times New Roman" pitchFamily="18" charset="0"/>
              </a:rPr>
              <a:t> of </a:t>
            </a:r>
            <a:r>
              <a:rPr lang="en-US" dirty="0" smtClean="0">
                <a:solidFill>
                  <a:srgbClr val="FF0000"/>
                </a:solidFill>
                <a:latin typeface="Times New Roman" pitchFamily="18" charset="0"/>
                <a:cs typeface="Times New Roman" pitchFamily="18" charset="0"/>
              </a:rPr>
              <a:t>the vehicle </a:t>
            </a:r>
            <a:r>
              <a:rPr lang="en-US" dirty="0">
                <a:solidFill>
                  <a:srgbClr val="FF0000"/>
                </a:solidFill>
                <a:latin typeface="Times New Roman" pitchFamily="18" charset="0"/>
                <a:cs typeface="Times New Roman" pitchFamily="18" charset="0"/>
              </a:rPr>
              <a:t>is different from not only that of his house but also of his </a:t>
            </a:r>
            <a:r>
              <a:rPr lang="en-US" dirty="0" smtClean="0">
                <a:solidFill>
                  <a:srgbClr val="FF0000"/>
                </a:solidFill>
                <a:latin typeface="Times New Roman" pitchFamily="18" charset="0"/>
                <a:cs typeface="Times New Roman" pitchFamily="18" charset="0"/>
              </a:rPr>
              <a:t>neighbor's </a:t>
            </a:r>
            <a:r>
              <a:rPr lang="en-US" dirty="0">
                <a:solidFill>
                  <a:srgbClr val="FF0000"/>
                </a:solidFill>
                <a:latin typeface="Times New Roman" pitchFamily="18" charset="0"/>
                <a:cs typeface="Times New Roman" pitchFamily="18" charset="0"/>
              </a:rPr>
              <a:t>house.</a:t>
            </a:r>
          </a:p>
          <a:p>
            <a:pPr marL="0" indent="0" algn="just">
              <a:buNone/>
            </a:pPr>
            <a:endParaRPr lang="en-US" dirty="0"/>
          </a:p>
        </p:txBody>
      </p:sp>
    </p:spTree>
    <p:extLst>
      <p:ext uri="{BB962C8B-B14F-4D97-AF65-F5344CB8AC3E}">
        <p14:creationId xmlns:p14="http://schemas.microsoft.com/office/powerpoint/2010/main" val="1832278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a:t>
            </a:r>
            <a:r>
              <a:rPr lang="en-US" dirty="0" smtClean="0">
                <a:latin typeface="Times New Roman" pitchFamily="18" charset="0"/>
                <a:cs typeface="Times New Roman" pitchFamily="18" charset="0"/>
              </a:rPr>
              <a:t>III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u="sng" dirty="0" smtClean="0">
                <a:latin typeface="Times New Roman" pitchFamily="18" charset="0"/>
                <a:cs typeface="Times New Roman" pitchFamily="18" charset="0"/>
              </a:rPr>
              <a:t>Conditions</a:t>
            </a:r>
          </a:p>
          <a:p>
            <a:pPr marL="0" indent="0">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A lives in a Blue House, which has the same number of houses on either side.</a:t>
            </a:r>
          </a:p>
          <a:p>
            <a:pPr marL="0" indent="0">
              <a:buNone/>
            </a:pPr>
            <a:r>
              <a:rPr lang="en-US" dirty="0">
                <a:latin typeface="Times New Roman" pitchFamily="18" charset="0"/>
                <a:cs typeface="Times New Roman" pitchFamily="18" charset="0"/>
              </a:rPr>
              <a:t>2) B is an accountant and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his car is similar to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the lawyer’s house.</a:t>
            </a:r>
          </a:p>
          <a:p>
            <a:pPr marL="0" indent="0">
              <a:buNone/>
            </a:pPr>
            <a:r>
              <a:rPr lang="en-US" dirty="0">
                <a:latin typeface="Times New Roman" pitchFamily="18" charset="0"/>
                <a:cs typeface="Times New Roman" pitchFamily="18" charset="0"/>
              </a:rPr>
              <a:t>3) E has a black car and his house is next to the Green house</a:t>
            </a:r>
          </a:p>
          <a:p>
            <a:pPr marL="0" indent="0">
              <a:buNone/>
            </a:pPr>
            <a:r>
              <a:rPr lang="en-US" dirty="0">
                <a:latin typeface="Times New Roman" pitchFamily="18" charset="0"/>
                <a:cs typeface="Times New Roman" pitchFamily="18" charset="0"/>
              </a:rPr>
              <a:t>4) The person living in the White House is a consultant</a:t>
            </a:r>
          </a:p>
          <a:p>
            <a:pPr marL="0" indent="0">
              <a:buNone/>
            </a:pPr>
            <a:r>
              <a:rPr lang="en-US" dirty="0">
                <a:latin typeface="Times New Roman" pitchFamily="18" charset="0"/>
                <a:cs typeface="Times New Roman" pitchFamily="18" charset="0"/>
              </a:rPr>
              <a:t>5) D is a software engineer living in the Black House</a:t>
            </a:r>
          </a:p>
          <a:p>
            <a:pPr marL="0" indent="0">
              <a:buNone/>
            </a:pPr>
            <a:r>
              <a:rPr lang="en-US" dirty="0">
                <a:latin typeface="Times New Roman" pitchFamily="18" charset="0"/>
                <a:cs typeface="Times New Roman" pitchFamily="18" charset="0"/>
              </a:rPr>
              <a:t>6) The lawyer drives a white car and he stays next to the Red House</a:t>
            </a:r>
          </a:p>
        </p:txBody>
      </p:sp>
    </p:spTree>
    <p:extLst>
      <p:ext uri="{BB962C8B-B14F-4D97-AF65-F5344CB8AC3E}">
        <p14:creationId xmlns:p14="http://schemas.microsoft.com/office/powerpoint/2010/main" val="52135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III</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latin typeface="Times New Roman" pitchFamily="18" charset="0"/>
                <a:cs typeface="Times New Roman" pitchFamily="18" charset="0"/>
              </a:rPr>
              <a:t>Q1: Who </a:t>
            </a:r>
            <a:r>
              <a:rPr lang="en-US" dirty="0">
                <a:latin typeface="Times New Roman" pitchFamily="18" charset="0"/>
                <a:cs typeface="Times New Roman" pitchFamily="18" charset="0"/>
              </a:rPr>
              <a:t>is the lawyer?</a:t>
            </a:r>
          </a:p>
          <a:p>
            <a:pPr marL="0" indent="0">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A                      b) E                       c) D                d</a:t>
            </a:r>
            <a:r>
              <a:rPr lang="en-US" dirty="0">
                <a:latin typeface="Times New Roman" pitchFamily="18" charset="0"/>
                <a:cs typeface="Times New Roman" pitchFamily="18" charset="0"/>
              </a:rPr>
              <a:t>) C</a:t>
            </a:r>
          </a:p>
          <a:p>
            <a:pPr marL="0" indent="0">
              <a:buNone/>
            </a:pPr>
            <a:r>
              <a:rPr lang="en-US" dirty="0" smtClean="0">
                <a:latin typeface="Times New Roman" pitchFamily="18" charset="0"/>
                <a:cs typeface="Times New Roman" pitchFamily="18" charset="0"/>
              </a:rPr>
              <a:t>Q2:Which </a:t>
            </a:r>
            <a:r>
              <a:rPr lang="en-US" dirty="0">
                <a:latin typeface="Times New Roman" pitchFamily="18" charset="0"/>
                <a:cs typeface="Times New Roman" pitchFamily="18" charset="0"/>
              </a:rPr>
              <a:t>of the following gives an orderly description of the houses?</a:t>
            </a:r>
          </a:p>
          <a:p>
            <a:pPr marL="0" indent="0">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GRBWB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BGWBR           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GRBBW     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WBBGR</a:t>
            </a:r>
          </a:p>
          <a:p>
            <a:pPr marL="0" indent="0">
              <a:buNone/>
            </a:pPr>
            <a:r>
              <a:rPr lang="en-US" dirty="0" smtClean="0">
                <a:latin typeface="Times New Roman" pitchFamily="18" charset="0"/>
                <a:cs typeface="Times New Roman" pitchFamily="18" charset="0"/>
              </a:rPr>
              <a:t>Q3:What </a:t>
            </a:r>
            <a:r>
              <a:rPr lang="en-US" dirty="0">
                <a:latin typeface="Times New Roman" pitchFamily="18" charset="0"/>
                <a:cs typeface="Times New Roman" pitchFamily="18" charset="0"/>
              </a:rPr>
              <a:t>is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the consultant’s car?</a:t>
            </a:r>
          </a:p>
          <a:p>
            <a:pPr marL="0" indent="0">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Black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Blue                 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Green        d</a:t>
            </a:r>
            <a:r>
              <a:rPr lang="en-US" dirty="0">
                <a:latin typeface="Times New Roman" pitchFamily="18" charset="0"/>
                <a:cs typeface="Times New Roman" pitchFamily="18" charset="0"/>
              </a:rPr>
              <a:t>) Red</a:t>
            </a:r>
          </a:p>
          <a:p>
            <a:pPr marL="0" indent="0">
              <a:buNone/>
            </a:pPr>
            <a:r>
              <a:rPr lang="en-US" dirty="0" smtClean="0">
                <a:latin typeface="Times New Roman" pitchFamily="18" charset="0"/>
                <a:cs typeface="Times New Roman" pitchFamily="18" charset="0"/>
              </a:rPr>
              <a:t>4:Which </a:t>
            </a:r>
            <a:r>
              <a:rPr lang="en-US" dirty="0">
                <a:latin typeface="Times New Roman" pitchFamily="18" charset="0"/>
                <a:cs typeface="Times New Roman" pitchFamily="18" charset="0"/>
              </a:rPr>
              <a:t>of the following lives in the house next to B?</a:t>
            </a:r>
          </a:p>
          <a:p>
            <a:pPr marL="0" indent="0">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A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                      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                 d</a:t>
            </a:r>
            <a:r>
              <a:rPr lang="en-US" dirty="0">
                <a:latin typeface="Times New Roman" pitchFamily="18" charset="0"/>
                <a:cs typeface="Times New Roman" pitchFamily="18" charset="0"/>
              </a:rPr>
              <a:t>) E</a:t>
            </a:r>
          </a:p>
        </p:txBody>
      </p:sp>
    </p:spTree>
    <p:extLst>
      <p:ext uri="{BB962C8B-B14F-4D97-AF65-F5344CB8AC3E}">
        <p14:creationId xmlns:p14="http://schemas.microsoft.com/office/powerpoint/2010/main" val="41237083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1"/>
            <a:ext cx="8229600" cy="4876800"/>
          </a:xfrm>
        </p:spPr>
        <p:txBody>
          <a:bodyPr>
            <a:normAutofit/>
          </a:bodyPr>
          <a:lstStyle/>
          <a:p>
            <a:pPr marL="0" indent="0">
              <a:buNone/>
            </a:pPr>
            <a:endParaRPr lang="en-US" u="sng" dirty="0" smtClean="0">
              <a:latin typeface="Times New Roman" pitchFamily="18" charset="0"/>
              <a:cs typeface="Times New Roman" pitchFamily="18" charset="0"/>
            </a:endParaRPr>
          </a:p>
          <a:p>
            <a:pPr marL="0" indent="0">
              <a:buNone/>
            </a:pPr>
            <a:r>
              <a:rPr lang="en-US" u="sng" dirty="0" smtClean="0">
                <a:latin typeface="Times New Roman" pitchFamily="18" charset="0"/>
                <a:cs typeface="Times New Roman" pitchFamily="18" charset="0"/>
              </a:rPr>
              <a:t>Development of Primary structure:</a:t>
            </a:r>
          </a:p>
          <a:p>
            <a:pPr marL="0" indent="0">
              <a:buNone/>
            </a:pPr>
            <a:r>
              <a:rPr lang="en-US" sz="2400" dirty="0" smtClean="0">
                <a:latin typeface="Times New Roman" pitchFamily="18" charset="0"/>
                <a:cs typeface="Times New Roman" pitchFamily="18" charset="0"/>
              </a:rPr>
              <a:t>Having a glance on conditions we come to know that condition 1 provides sound basis to determine the order of houses</a:t>
            </a: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r>
              <a:rPr lang="en-US" dirty="0" smtClean="0"/>
              <a:t> </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52698641"/>
              </p:ext>
            </p:extLst>
          </p:nvPr>
        </p:nvGraphicFramePr>
        <p:xfrm>
          <a:off x="609600" y="3659381"/>
          <a:ext cx="7924800" cy="2377440"/>
        </p:xfrm>
        <a:graphic>
          <a:graphicData uri="http://schemas.openxmlformats.org/drawingml/2006/table">
            <a:tbl>
              <a:tblPr firstRow="1" bandRow="1">
                <a:tableStyleId>{5C22544A-7EE6-4342-B048-85BDC9FD1C3A}</a:tableStyleId>
              </a:tblPr>
              <a:tblGrid>
                <a:gridCol w="1320800"/>
                <a:gridCol w="1320800"/>
                <a:gridCol w="1320800"/>
                <a:gridCol w="1320800"/>
                <a:gridCol w="1320800"/>
                <a:gridCol w="1320800"/>
              </a:tblGrid>
              <a:tr h="849238">
                <a:tc>
                  <a:txBody>
                    <a:bodyPr/>
                    <a:lstStyle/>
                    <a:p>
                      <a:r>
                        <a:rPr lang="en-US" dirty="0" smtClean="0"/>
                        <a:t>House</a:t>
                      </a:r>
                      <a:endParaRPr lang="en-US" dirty="0"/>
                    </a:p>
                  </a:txBody>
                  <a:tcPr/>
                </a:tc>
                <a:tc>
                  <a:txBody>
                    <a:bodyPr/>
                    <a:lstStyle/>
                    <a:p>
                      <a:pPr algn="ctr"/>
                      <a:r>
                        <a:rPr lang="en-US" dirty="0" smtClean="0"/>
                        <a:t>GREEN</a:t>
                      </a:r>
                    </a:p>
                    <a:p>
                      <a:pPr algn="ctr"/>
                      <a:r>
                        <a:rPr lang="en-US" dirty="0" smtClean="0"/>
                        <a:t>Condition</a:t>
                      </a:r>
                      <a:r>
                        <a:rPr lang="en-US" baseline="0" dirty="0" smtClean="0"/>
                        <a:t> 3</a:t>
                      </a:r>
                      <a:endParaRPr lang="en-US" dirty="0"/>
                    </a:p>
                  </a:txBody>
                  <a:tcPr/>
                </a:tc>
                <a:tc>
                  <a:txBody>
                    <a:bodyPr/>
                    <a:lstStyle/>
                    <a:p>
                      <a:pPr algn="ctr"/>
                      <a:r>
                        <a:rPr lang="en-US" dirty="0" smtClean="0"/>
                        <a:t>RED</a:t>
                      </a:r>
                    </a:p>
                    <a:p>
                      <a:pPr algn="ctr"/>
                      <a:endParaRPr lang="en-US" dirty="0"/>
                    </a:p>
                  </a:txBody>
                  <a:tcPr/>
                </a:tc>
                <a:tc>
                  <a:txBody>
                    <a:bodyPr/>
                    <a:lstStyle/>
                    <a:p>
                      <a:pPr algn="ctr"/>
                      <a:r>
                        <a:rPr lang="en-US" dirty="0" smtClean="0"/>
                        <a:t>BLUE</a:t>
                      </a:r>
                    </a:p>
                    <a:p>
                      <a:pPr algn="ctr"/>
                      <a:r>
                        <a:rPr lang="en-US" dirty="0" smtClean="0"/>
                        <a:t>Condition 1</a:t>
                      </a:r>
                    </a:p>
                    <a:p>
                      <a:pPr algn="ctr"/>
                      <a:endParaRPr lang="en-US" dirty="0"/>
                    </a:p>
                  </a:txBody>
                  <a:tcPr/>
                </a:tc>
                <a:tc>
                  <a:txBody>
                    <a:bodyPr/>
                    <a:lstStyle/>
                    <a:p>
                      <a:pPr algn="ctr"/>
                      <a:r>
                        <a:rPr lang="en-US" dirty="0" smtClean="0"/>
                        <a:t>BLACK</a:t>
                      </a:r>
                      <a:endParaRPr lang="en-US" dirty="0"/>
                    </a:p>
                  </a:txBody>
                  <a:tcPr/>
                </a:tc>
                <a:tc>
                  <a:txBody>
                    <a:bodyPr/>
                    <a:lstStyle/>
                    <a:p>
                      <a:pPr algn="ctr"/>
                      <a:r>
                        <a:rPr lang="en-US" dirty="0" smtClean="0"/>
                        <a:t>WHITE</a:t>
                      </a:r>
                    </a:p>
                    <a:p>
                      <a:pPr algn="ctr"/>
                      <a:r>
                        <a:rPr lang="en-US" dirty="0" smtClean="0"/>
                        <a:t>Condition 6</a:t>
                      </a:r>
                    </a:p>
                    <a:p>
                      <a:pPr algn="ctr"/>
                      <a:endParaRPr lang="en-US" dirty="0"/>
                    </a:p>
                  </a:txBody>
                  <a:tcPr/>
                </a:tc>
              </a:tr>
              <a:tr h="1358781">
                <a:tc>
                  <a:txBody>
                    <a:bodyPr/>
                    <a:lstStyle/>
                    <a:p>
                      <a:r>
                        <a:rPr lang="en-US" dirty="0" smtClean="0"/>
                        <a:t>Name</a:t>
                      </a:r>
                      <a:endParaRPr lang="en-US" dirty="0"/>
                    </a:p>
                  </a:txBody>
                  <a:tcPr/>
                </a:tc>
                <a:tc>
                  <a:txBody>
                    <a:bodyPr/>
                    <a:lstStyle/>
                    <a:p>
                      <a:pPr algn="ctr"/>
                      <a:r>
                        <a:rPr lang="en-US" dirty="0" smtClean="0"/>
                        <a:t>B</a:t>
                      </a:r>
                      <a:endParaRPr lang="en-US" dirty="0"/>
                    </a:p>
                  </a:txBody>
                  <a:tcPr/>
                </a:tc>
                <a:tc>
                  <a:txBody>
                    <a:bodyPr/>
                    <a:lstStyle/>
                    <a:p>
                      <a:pPr algn="ctr"/>
                      <a:r>
                        <a:rPr lang="en-US" dirty="0" smtClean="0"/>
                        <a:t>E</a:t>
                      </a:r>
                    </a:p>
                    <a:p>
                      <a:pPr algn="ctr"/>
                      <a:r>
                        <a:rPr lang="en-US" dirty="0" smtClean="0"/>
                        <a:t>Condition 3</a:t>
                      </a:r>
                    </a:p>
                    <a:p>
                      <a:pPr algn="ctr"/>
                      <a:r>
                        <a:rPr lang="en-US" dirty="0" smtClean="0"/>
                        <a:t>Condition 5</a:t>
                      </a:r>
                    </a:p>
                    <a:p>
                      <a:pPr algn="ctr"/>
                      <a:endParaRPr lang="en-US" dirty="0" smtClean="0"/>
                    </a:p>
                    <a:p>
                      <a:pPr algn="ctr"/>
                      <a:endParaRPr lang="en-US" dirty="0"/>
                    </a:p>
                  </a:txBody>
                  <a:tcPr/>
                </a:tc>
                <a:tc>
                  <a:txBody>
                    <a:bodyPr/>
                    <a:lstStyle/>
                    <a:p>
                      <a:pPr algn="ctr"/>
                      <a:r>
                        <a:rPr lang="en-US" dirty="0" smtClean="0"/>
                        <a:t>A</a:t>
                      </a:r>
                    </a:p>
                    <a:p>
                      <a:pPr algn="ctr"/>
                      <a:r>
                        <a:rPr lang="en-US" dirty="0" smtClean="0"/>
                        <a:t>Condition 1</a:t>
                      </a:r>
                    </a:p>
                    <a:p>
                      <a:endParaRPr lang="en-US" dirty="0"/>
                    </a:p>
                  </a:txBody>
                  <a:tcPr/>
                </a:tc>
                <a:tc>
                  <a:txBody>
                    <a:bodyPr/>
                    <a:lstStyle/>
                    <a:p>
                      <a:pPr algn="ctr"/>
                      <a:r>
                        <a:rPr lang="en-US" dirty="0" smtClean="0"/>
                        <a:t>D</a:t>
                      </a:r>
                    </a:p>
                    <a:p>
                      <a:pPr algn="ctr"/>
                      <a:r>
                        <a:rPr lang="en-US" dirty="0" smtClean="0"/>
                        <a:t>Condition 3</a:t>
                      </a:r>
                    </a:p>
                    <a:p>
                      <a:pPr algn="ctr"/>
                      <a:r>
                        <a:rPr lang="en-US" dirty="0" smtClean="0"/>
                        <a:t>Condition 5</a:t>
                      </a:r>
                    </a:p>
                    <a:p>
                      <a:pPr algn="ctr"/>
                      <a:endParaRPr lang="en-US" dirty="0" smtClean="0"/>
                    </a:p>
                    <a:p>
                      <a:pPr algn="ctr"/>
                      <a:endParaRPr lang="en-US" dirty="0"/>
                    </a:p>
                  </a:txBody>
                  <a:tcPr/>
                </a:tc>
                <a:tc>
                  <a:txBody>
                    <a:bodyPr/>
                    <a:lstStyle/>
                    <a:p>
                      <a:pPr algn="ctr"/>
                      <a:r>
                        <a:rPr lang="en-US" dirty="0" smtClean="0"/>
                        <a:t>C</a:t>
                      </a:r>
                      <a:endParaRPr lang="en-US" dirty="0"/>
                    </a:p>
                  </a:txBody>
                  <a:tcP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76200"/>
            <a:ext cx="655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493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CONSOLIDATED GRID</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07668435"/>
              </p:ext>
            </p:extLst>
          </p:nvPr>
        </p:nvGraphicFramePr>
        <p:xfrm>
          <a:off x="685800" y="2743200"/>
          <a:ext cx="8001000" cy="3486150"/>
        </p:xfrm>
        <a:graphic>
          <a:graphicData uri="http://schemas.openxmlformats.org/drawingml/2006/table">
            <a:tbl>
              <a:tblPr firstRow="1" bandRow="1">
                <a:tableStyleId>{5C22544A-7EE6-4342-B048-85BDC9FD1C3A}</a:tableStyleId>
              </a:tblPr>
              <a:tblGrid>
                <a:gridCol w="1333500"/>
                <a:gridCol w="1333500"/>
                <a:gridCol w="1333500"/>
                <a:gridCol w="1333500"/>
                <a:gridCol w="1333500"/>
                <a:gridCol w="1333500"/>
              </a:tblGrid>
              <a:tr h="857250">
                <a:tc>
                  <a:txBody>
                    <a:bodyPr/>
                    <a:lstStyle/>
                    <a:p>
                      <a:r>
                        <a:rPr lang="en-US" dirty="0" smtClean="0"/>
                        <a:t>House</a:t>
                      </a:r>
                      <a:endParaRPr lang="en-US" dirty="0"/>
                    </a:p>
                  </a:txBody>
                  <a:tcPr/>
                </a:tc>
                <a:tc>
                  <a:txBody>
                    <a:bodyPr/>
                    <a:lstStyle/>
                    <a:p>
                      <a:r>
                        <a:rPr lang="en-US" dirty="0" smtClean="0"/>
                        <a:t>GREEN</a:t>
                      </a:r>
                      <a:endParaRPr lang="en-US" dirty="0"/>
                    </a:p>
                  </a:txBody>
                  <a:tcPr/>
                </a:tc>
                <a:tc>
                  <a:txBody>
                    <a:bodyPr/>
                    <a:lstStyle/>
                    <a:p>
                      <a:r>
                        <a:rPr lang="en-US" dirty="0" smtClean="0"/>
                        <a:t>RED</a:t>
                      </a:r>
                      <a:endParaRPr lang="en-US" dirty="0"/>
                    </a:p>
                  </a:txBody>
                  <a:tcPr/>
                </a:tc>
                <a:tc>
                  <a:txBody>
                    <a:bodyPr/>
                    <a:lstStyle/>
                    <a:p>
                      <a:r>
                        <a:rPr lang="en-US" dirty="0" smtClean="0"/>
                        <a:t>BLUE</a:t>
                      </a:r>
                      <a:endParaRPr lang="en-US" dirty="0"/>
                    </a:p>
                  </a:txBody>
                  <a:tcPr/>
                </a:tc>
                <a:tc>
                  <a:txBody>
                    <a:bodyPr/>
                    <a:lstStyle/>
                    <a:p>
                      <a:r>
                        <a:rPr lang="en-US" dirty="0" smtClean="0"/>
                        <a:t>BLACK</a:t>
                      </a:r>
                      <a:endParaRPr lang="en-US" dirty="0"/>
                    </a:p>
                  </a:txBody>
                  <a:tcPr/>
                </a:tc>
                <a:tc>
                  <a:txBody>
                    <a:bodyPr/>
                    <a:lstStyle/>
                    <a:p>
                      <a:r>
                        <a:rPr lang="en-US" dirty="0" smtClean="0"/>
                        <a:t>WHITE</a:t>
                      </a:r>
                      <a:endParaRPr lang="en-US" dirty="0"/>
                    </a:p>
                  </a:txBody>
                  <a:tcPr/>
                </a:tc>
              </a:tr>
              <a:tr h="857250">
                <a:tc>
                  <a:txBody>
                    <a:bodyPr/>
                    <a:lstStyle/>
                    <a:p>
                      <a:r>
                        <a:rPr lang="en-US" dirty="0" smtClean="0"/>
                        <a:t>Person</a:t>
                      </a:r>
                      <a:endParaRPr lang="en-US" dirty="0"/>
                    </a:p>
                  </a:txBody>
                  <a:tcPr/>
                </a:tc>
                <a:tc>
                  <a:txBody>
                    <a:bodyPr/>
                    <a:lstStyle/>
                    <a:p>
                      <a:r>
                        <a:rPr lang="en-US" dirty="0" smtClean="0"/>
                        <a:t>B</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C</a:t>
                      </a:r>
                      <a:endParaRPr lang="en-US" dirty="0"/>
                    </a:p>
                  </a:txBody>
                  <a:tcPr/>
                </a:tc>
              </a:tr>
              <a:tr h="857250">
                <a:tc>
                  <a:txBody>
                    <a:bodyPr/>
                    <a:lstStyle/>
                    <a:p>
                      <a:r>
                        <a:rPr lang="en-US" dirty="0" smtClean="0"/>
                        <a:t>Profession</a:t>
                      </a:r>
                      <a:endParaRPr lang="en-US" dirty="0"/>
                    </a:p>
                  </a:txBody>
                  <a:tcPr/>
                </a:tc>
                <a:tc>
                  <a:txBody>
                    <a:bodyPr/>
                    <a:lstStyle/>
                    <a:p>
                      <a:r>
                        <a:rPr lang="en-US" dirty="0" smtClean="0"/>
                        <a:t>Accountant</a:t>
                      </a:r>
                    </a:p>
                    <a:p>
                      <a:r>
                        <a:rPr lang="en-US" dirty="0" smtClean="0"/>
                        <a:t>Deduced</a:t>
                      </a:r>
                      <a:endParaRPr lang="en-US" dirty="0"/>
                    </a:p>
                  </a:txBody>
                  <a:tcPr/>
                </a:tc>
                <a:tc>
                  <a:txBody>
                    <a:bodyPr/>
                    <a:lstStyle/>
                    <a:p>
                      <a:r>
                        <a:rPr lang="en-US" dirty="0" smtClean="0"/>
                        <a:t>Singer</a:t>
                      </a:r>
                      <a:endParaRPr lang="en-US" dirty="0"/>
                    </a:p>
                  </a:txBody>
                  <a:tcPr/>
                </a:tc>
                <a:tc>
                  <a:txBody>
                    <a:bodyPr/>
                    <a:lstStyle/>
                    <a:p>
                      <a:r>
                        <a:rPr lang="en-US" dirty="0" smtClean="0"/>
                        <a:t>Lawyer</a:t>
                      </a:r>
                    </a:p>
                    <a:p>
                      <a:r>
                        <a:rPr lang="en-US" dirty="0" smtClean="0"/>
                        <a:t>Condition 6</a:t>
                      </a:r>
                      <a:endParaRPr lang="en-US" dirty="0"/>
                    </a:p>
                  </a:txBody>
                  <a:tcPr/>
                </a:tc>
                <a:tc>
                  <a:txBody>
                    <a:bodyPr/>
                    <a:lstStyle/>
                    <a:p>
                      <a:r>
                        <a:rPr lang="en-US" dirty="0" smtClean="0"/>
                        <a:t>Engineer</a:t>
                      </a:r>
                    </a:p>
                    <a:p>
                      <a:r>
                        <a:rPr lang="en-US" dirty="0" smtClean="0"/>
                        <a:t>Condition 5</a:t>
                      </a:r>
                      <a:endParaRPr lang="en-US" dirty="0"/>
                    </a:p>
                  </a:txBody>
                  <a:tcPr/>
                </a:tc>
                <a:tc>
                  <a:txBody>
                    <a:bodyPr/>
                    <a:lstStyle/>
                    <a:p>
                      <a:r>
                        <a:rPr lang="en-US" dirty="0" smtClean="0"/>
                        <a:t>Consultant</a:t>
                      </a:r>
                    </a:p>
                    <a:p>
                      <a:r>
                        <a:rPr lang="en-US" dirty="0" smtClean="0"/>
                        <a:t>Condition 4</a:t>
                      </a:r>
                      <a:endParaRPr lang="en-US" dirty="0"/>
                    </a:p>
                  </a:txBody>
                  <a:tcPr/>
                </a:tc>
              </a:tr>
              <a:tr h="857250">
                <a:tc>
                  <a:txBody>
                    <a:bodyPr/>
                    <a:lstStyle/>
                    <a:p>
                      <a:r>
                        <a:rPr lang="en-US" dirty="0" smtClean="0"/>
                        <a:t>Vehicle</a:t>
                      </a:r>
                      <a:endParaRPr lang="en-US" dirty="0"/>
                    </a:p>
                  </a:txBody>
                  <a:tcPr/>
                </a:tc>
                <a:tc>
                  <a:txBody>
                    <a:bodyPr/>
                    <a:lstStyle/>
                    <a:p>
                      <a:r>
                        <a:rPr lang="en-US" dirty="0" smtClean="0"/>
                        <a:t>BLUE</a:t>
                      </a:r>
                    </a:p>
                    <a:p>
                      <a:r>
                        <a:rPr lang="en-US" dirty="0" smtClean="0"/>
                        <a:t>Condition 2</a:t>
                      </a:r>
                      <a:endParaRPr lang="en-US" dirty="0"/>
                    </a:p>
                  </a:txBody>
                  <a:tcPr/>
                </a:tc>
                <a:tc>
                  <a:txBody>
                    <a:bodyPr/>
                    <a:lstStyle/>
                    <a:p>
                      <a:r>
                        <a:rPr lang="en-US" dirty="0" smtClean="0"/>
                        <a:t>BLACK</a:t>
                      </a:r>
                    </a:p>
                    <a:p>
                      <a:r>
                        <a:rPr lang="en-US" dirty="0" smtClean="0"/>
                        <a:t>Condition</a:t>
                      </a:r>
                      <a:r>
                        <a:rPr lang="en-US" baseline="0" dirty="0" smtClean="0"/>
                        <a:t> 3</a:t>
                      </a:r>
                      <a:endParaRPr lang="en-US" dirty="0"/>
                    </a:p>
                  </a:txBody>
                  <a:tcPr/>
                </a:tc>
                <a:tc>
                  <a:txBody>
                    <a:bodyPr/>
                    <a:lstStyle/>
                    <a:p>
                      <a:r>
                        <a:rPr lang="en-US" dirty="0" smtClean="0"/>
                        <a:t>WHITE</a:t>
                      </a:r>
                    </a:p>
                    <a:p>
                      <a:r>
                        <a:rPr lang="en-US" dirty="0" smtClean="0"/>
                        <a:t>Condition 6</a:t>
                      </a:r>
                      <a:endParaRPr lang="en-US" dirty="0"/>
                    </a:p>
                  </a:txBody>
                  <a:tcPr/>
                </a:tc>
                <a:tc>
                  <a:txBody>
                    <a:bodyPr/>
                    <a:lstStyle/>
                    <a:p>
                      <a:r>
                        <a:rPr lang="en-US" dirty="0" smtClean="0"/>
                        <a:t>RED</a:t>
                      </a:r>
                    </a:p>
                    <a:p>
                      <a:r>
                        <a:rPr lang="en-US" dirty="0" smtClean="0"/>
                        <a:t>Deduced</a:t>
                      </a:r>
                      <a:endParaRPr lang="en-US" dirty="0"/>
                    </a:p>
                  </a:txBody>
                  <a:tcPr/>
                </a:tc>
                <a:tc>
                  <a:txBody>
                    <a:bodyPr/>
                    <a:lstStyle/>
                    <a:p>
                      <a:r>
                        <a:rPr lang="en-US" dirty="0" smtClean="0"/>
                        <a:t>GREEN</a:t>
                      </a:r>
                    </a:p>
                    <a:p>
                      <a:r>
                        <a:rPr lang="en-US" dirty="0" smtClean="0"/>
                        <a:t>Deduced</a:t>
                      </a:r>
                    </a:p>
                    <a:p>
                      <a:endParaRPr lang="en-US"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76201"/>
            <a:ext cx="632459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159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 of Questions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Now depending upon the grid 2, questions can be answered easily.</a:t>
            </a:r>
          </a:p>
          <a:p>
            <a:pPr marL="0" indent="0">
              <a:buNone/>
            </a:pPr>
            <a:r>
              <a:rPr lang="en-US" dirty="0">
                <a:latin typeface="Times New Roman" pitchFamily="18" charset="0"/>
                <a:cs typeface="Times New Roman" pitchFamily="18" charset="0"/>
              </a:rPr>
              <a:t>Q1: Who is the lawyer?</a:t>
            </a:r>
          </a:p>
          <a:p>
            <a:pPr marL="0" indent="0">
              <a:buNone/>
            </a:pPr>
            <a:r>
              <a:rPr lang="en-US" b="1" dirty="0">
                <a:latin typeface="Times New Roman" pitchFamily="18" charset="0"/>
                <a:cs typeface="Times New Roman" pitchFamily="18" charset="0"/>
              </a:rPr>
              <a:t>a) A                      </a:t>
            </a:r>
            <a:r>
              <a:rPr lang="en-US" dirty="0">
                <a:latin typeface="Times New Roman" pitchFamily="18" charset="0"/>
                <a:cs typeface="Times New Roman" pitchFamily="18" charset="0"/>
              </a:rPr>
              <a:t>b) E                       c) D                d) C</a:t>
            </a:r>
          </a:p>
          <a:p>
            <a:pPr marL="0" indent="0">
              <a:buNone/>
            </a:pPr>
            <a:r>
              <a:rPr lang="en-US" dirty="0">
                <a:latin typeface="Times New Roman" pitchFamily="18" charset="0"/>
                <a:cs typeface="Times New Roman" pitchFamily="18" charset="0"/>
              </a:rPr>
              <a:t>Q2:Which of the following gives an orderly description of the houses?</a:t>
            </a:r>
          </a:p>
          <a:p>
            <a:pPr marL="0" indent="0">
              <a:buNone/>
            </a:pPr>
            <a:r>
              <a:rPr lang="en-US" dirty="0">
                <a:latin typeface="Times New Roman" pitchFamily="18" charset="0"/>
                <a:cs typeface="Times New Roman" pitchFamily="18" charset="0"/>
              </a:rPr>
              <a:t>a) GRBWB           b) BGWBR           </a:t>
            </a:r>
            <a:r>
              <a:rPr lang="en-US" b="1" dirty="0">
                <a:latin typeface="Times New Roman" pitchFamily="18" charset="0"/>
                <a:cs typeface="Times New Roman" pitchFamily="18" charset="0"/>
              </a:rPr>
              <a:t>c) GRBBW     </a:t>
            </a:r>
            <a:r>
              <a:rPr lang="en-US" dirty="0">
                <a:latin typeface="Times New Roman" pitchFamily="18" charset="0"/>
                <a:cs typeface="Times New Roman" pitchFamily="18" charset="0"/>
              </a:rPr>
              <a:t>d) WBBGR</a:t>
            </a:r>
          </a:p>
          <a:p>
            <a:pPr marL="0" indent="0">
              <a:buNone/>
            </a:pPr>
            <a:r>
              <a:rPr lang="en-US" dirty="0">
                <a:latin typeface="Times New Roman" pitchFamily="18" charset="0"/>
                <a:cs typeface="Times New Roman" pitchFamily="18" charset="0"/>
              </a:rPr>
              <a:t>Q3:What is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the consultant’s car?</a:t>
            </a:r>
          </a:p>
          <a:p>
            <a:pPr marL="0" indent="0">
              <a:buNone/>
            </a:pPr>
            <a:r>
              <a:rPr lang="en-US" dirty="0">
                <a:latin typeface="Times New Roman" pitchFamily="18" charset="0"/>
                <a:cs typeface="Times New Roman" pitchFamily="18" charset="0"/>
              </a:rPr>
              <a:t>a) Black                b) Blue                 </a:t>
            </a:r>
            <a:r>
              <a:rPr lang="en-US" b="1" dirty="0">
                <a:latin typeface="Times New Roman" pitchFamily="18" charset="0"/>
                <a:cs typeface="Times New Roman" pitchFamily="18" charset="0"/>
              </a:rPr>
              <a:t>c) Green        </a:t>
            </a:r>
            <a:r>
              <a:rPr lang="en-US" dirty="0">
                <a:latin typeface="Times New Roman" pitchFamily="18" charset="0"/>
                <a:cs typeface="Times New Roman" pitchFamily="18" charset="0"/>
              </a:rPr>
              <a:t>d) Red</a:t>
            </a:r>
          </a:p>
          <a:p>
            <a:pPr marL="0" indent="0">
              <a:buNone/>
            </a:pPr>
            <a:r>
              <a:rPr lang="en-US" dirty="0">
                <a:latin typeface="Times New Roman" pitchFamily="18" charset="0"/>
                <a:cs typeface="Times New Roman" pitchFamily="18" charset="0"/>
              </a:rPr>
              <a:t>4:Which of the following lives in the house next to B?</a:t>
            </a:r>
          </a:p>
          <a:p>
            <a:pPr marL="0" indent="0">
              <a:buNone/>
            </a:pPr>
            <a:r>
              <a:rPr lang="en-US" dirty="0">
                <a:latin typeface="Times New Roman" pitchFamily="18" charset="0"/>
                <a:cs typeface="Times New Roman" pitchFamily="18" charset="0"/>
              </a:rPr>
              <a:t>a) A                       b) D                      c) C                 </a:t>
            </a:r>
            <a:r>
              <a:rPr lang="en-US" b="1" dirty="0">
                <a:latin typeface="Times New Roman" pitchFamily="18" charset="0"/>
                <a:cs typeface="Times New Roman" pitchFamily="18" charset="0"/>
              </a:rPr>
              <a:t>d) E</a:t>
            </a:r>
            <a:endParaRPr lang="en-US" b="1" dirty="0" smtClean="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387169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endParaRPr lang="en-US" sz="3300" u="sng" dirty="0" smtClean="0">
              <a:latin typeface="Times New Roman" pitchFamily="18" charset="0"/>
              <a:cs typeface="Times New Roman" pitchFamily="18" charset="0"/>
            </a:endParaRPr>
          </a:p>
          <a:p>
            <a:pPr marL="0" indent="0" algn="just">
              <a:buNone/>
            </a:pPr>
            <a:r>
              <a:rPr lang="en-US" sz="3300" u="sng" dirty="0" smtClean="0">
                <a:latin typeface="Times New Roman" pitchFamily="18" charset="0"/>
                <a:cs typeface="Times New Roman" pitchFamily="18" charset="0"/>
              </a:rPr>
              <a:t>Alternative Methodology</a:t>
            </a: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From </a:t>
            </a:r>
            <a:r>
              <a:rPr lang="en-US" sz="2800" dirty="0">
                <a:latin typeface="Times New Roman" pitchFamily="18" charset="0"/>
                <a:cs typeface="Times New Roman" pitchFamily="18" charset="0"/>
              </a:rPr>
              <a:t>condition 1, we know that A lives in the blue house and that it has two houses on either side.</a:t>
            </a:r>
          </a:p>
          <a:p>
            <a:pPr marL="0" indent="0" algn="just">
              <a:buNone/>
            </a:pPr>
            <a:r>
              <a:rPr lang="en-US" sz="2800" dirty="0">
                <a:latin typeface="Times New Roman" pitchFamily="18" charset="0"/>
                <a:cs typeface="Times New Roman" pitchFamily="18" charset="0"/>
              </a:rPr>
              <a:t>Grid 1 shows the </a:t>
            </a:r>
            <a:r>
              <a:rPr lang="en-US" sz="2800" dirty="0" smtClean="0">
                <a:latin typeface="Times New Roman" pitchFamily="18" charset="0"/>
                <a:cs typeface="Times New Roman" pitchFamily="18" charset="0"/>
              </a:rPr>
              <a:t>relationship Though </a:t>
            </a:r>
            <a:r>
              <a:rPr lang="en-US" sz="2800" dirty="0">
                <a:latin typeface="Times New Roman" pitchFamily="18" charset="0"/>
                <a:cs typeface="Times New Roman" pitchFamily="18" charset="0"/>
              </a:rPr>
              <a:t>there are two parts to the second condition, we take them one at a time. We match B </a:t>
            </a:r>
            <a:r>
              <a:rPr lang="en-US" sz="2800" dirty="0" smtClean="0">
                <a:latin typeface="Times New Roman" pitchFamily="18" charset="0"/>
                <a:cs typeface="Times New Roman" pitchFamily="18" charset="0"/>
              </a:rPr>
              <a:t>with that </a:t>
            </a:r>
            <a:r>
              <a:rPr lang="en-US" sz="2800" dirty="0">
                <a:latin typeface="Times New Roman" pitchFamily="18" charset="0"/>
                <a:cs typeface="Times New Roman" pitchFamily="18" charset="0"/>
              </a:rPr>
              <a:t>of an accountant.</a:t>
            </a:r>
            <a:r>
              <a:rPr lang="en-US" dirty="0">
                <a:latin typeface="Times New Roman" pitchFamily="18" charset="0"/>
                <a:cs typeface="Times New Roman" pitchFamily="18" charset="0"/>
              </a:rPr>
              <a:t> </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334000"/>
            <a:ext cx="6400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76200"/>
            <a:ext cx="6172199" cy="213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982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Grid </a:t>
            </a:r>
            <a:r>
              <a:rPr lang="en-US" sz="2800" dirty="0">
                <a:latin typeface="Times New Roman" pitchFamily="18" charset="0"/>
                <a:cs typeface="Times New Roman" pitchFamily="18" charset="0"/>
              </a:rPr>
              <a:t>3 shows the relationship E has a black car and his house is next to the Green house, which means that the </a:t>
            </a:r>
            <a:r>
              <a:rPr lang="en-US" sz="2800" dirty="0" err="1">
                <a:latin typeface="Times New Roman" pitchFamily="18" charset="0"/>
                <a:cs typeface="Times New Roman" pitchFamily="18" charset="0"/>
              </a:rPr>
              <a:t>colour</a:t>
            </a:r>
            <a:r>
              <a:rPr lang="en-US" sz="2800" dirty="0">
                <a:latin typeface="Times New Roman" pitchFamily="18" charset="0"/>
                <a:cs typeface="Times New Roman" pitchFamily="18" charset="0"/>
              </a:rPr>
              <a:t> of E’s house is neither black (the case specifically mentions that the house and a vehicle of a person cannot be of the same </a:t>
            </a:r>
            <a:r>
              <a:rPr lang="en-US" sz="2800" dirty="0" err="1">
                <a:latin typeface="Times New Roman" pitchFamily="18" charset="0"/>
                <a:cs typeface="Times New Roman" pitchFamily="18" charset="0"/>
              </a:rPr>
              <a:t>colour</a:t>
            </a:r>
            <a:r>
              <a:rPr lang="en-US" sz="2800" dirty="0">
                <a:latin typeface="Times New Roman" pitchFamily="18" charset="0"/>
                <a:cs typeface="Times New Roman" pitchFamily="18" charset="0"/>
              </a:rPr>
              <a:t>) nor green nor blue.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729161"/>
            <a:ext cx="8458199" cy="190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999" y="228601"/>
            <a:ext cx="6324599"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592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endParaRPr lang="en-US" sz="28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Grid </a:t>
            </a:r>
            <a:r>
              <a:rPr lang="en-US" sz="2800" dirty="0">
                <a:latin typeface="Times New Roman" pitchFamily="18" charset="0"/>
                <a:cs typeface="Times New Roman" pitchFamily="18" charset="0"/>
              </a:rPr>
              <a:t>2 shows this relationship D is a software engineer living in the black house. From this, we ascertain that D is not the </a:t>
            </a:r>
            <a:r>
              <a:rPr lang="en-US" sz="2800" dirty="0" err="1">
                <a:latin typeface="Times New Roman" pitchFamily="18" charset="0"/>
                <a:cs typeface="Times New Roman" pitchFamily="18" charset="0"/>
              </a:rPr>
              <a:t>neighbour</a:t>
            </a:r>
            <a:r>
              <a:rPr lang="en-US" sz="2800" dirty="0">
                <a:latin typeface="Times New Roman" pitchFamily="18" charset="0"/>
                <a:cs typeface="Times New Roman" pitchFamily="18" charset="0"/>
              </a:rPr>
              <a:t> of E since E has a black car (refer to the case which specifically mentions that the </a:t>
            </a:r>
            <a:r>
              <a:rPr lang="en-US" sz="2800" dirty="0" err="1">
                <a:latin typeface="Times New Roman" pitchFamily="18" charset="0"/>
                <a:cs typeface="Times New Roman" pitchFamily="18" charset="0"/>
              </a:rPr>
              <a:t>colour</a:t>
            </a:r>
            <a:r>
              <a:rPr lang="en-US" sz="2800" dirty="0">
                <a:latin typeface="Times New Roman" pitchFamily="18" charset="0"/>
                <a:cs typeface="Times New Roman" pitchFamily="18" charset="0"/>
              </a:rPr>
              <a:t> of the vehicle is not similar to the </a:t>
            </a:r>
            <a:r>
              <a:rPr lang="en-US" sz="2800" dirty="0" err="1">
                <a:latin typeface="Times New Roman" pitchFamily="18" charset="0"/>
                <a:cs typeface="Times New Roman" pitchFamily="18" charset="0"/>
              </a:rPr>
              <a:t>colour</a:t>
            </a:r>
            <a:r>
              <a:rPr lang="en-US" sz="2800" dirty="0">
                <a:latin typeface="Times New Roman" pitchFamily="18" charset="0"/>
                <a:cs typeface="Times New Roman" pitchFamily="18" charset="0"/>
              </a:rPr>
              <a:t> of the </a:t>
            </a:r>
            <a:r>
              <a:rPr lang="en-US" sz="2800" dirty="0" err="1">
                <a:latin typeface="Times New Roman" pitchFamily="18" charset="0"/>
                <a:cs typeface="Times New Roman" pitchFamily="18" charset="0"/>
              </a:rPr>
              <a:t>neighbour’s</a:t>
            </a:r>
            <a:r>
              <a:rPr lang="en-US" sz="2800" dirty="0">
                <a:latin typeface="Times New Roman" pitchFamily="18" charset="0"/>
                <a:cs typeface="Times New Roman" pitchFamily="18" charset="0"/>
              </a:rPr>
              <a:t> house). </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257800"/>
            <a:ext cx="8382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76201"/>
            <a:ext cx="6248401" cy="25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2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Suggestive Methodology</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sz="4400" dirty="0" smtClean="0">
                <a:latin typeface="Times New Roman" pitchFamily="18" charset="0"/>
                <a:cs typeface="Times New Roman" pitchFamily="18" charset="0"/>
              </a:rPr>
              <a:t>The methodology for solving such problems is only suggestive and the </a:t>
            </a:r>
            <a:r>
              <a:rPr lang="en-US" sz="4400" dirty="0" smtClean="0">
                <a:solidFill>
                  <a:srgbClr val="FF0000"/>
                </a:solidFill>
                <a:latin typeface="Times New Roman" pitchFamily="18" charset="0"/>
                <a:cs typeface="Times New Roman" pitchFamily="18" charset="0"/>
              </a:rPr>
              <a:t>student can use his own discretion </a:t>
            </a:r>
            <a:r>
              <a:rPr lang="en-US" sz="4400" dirty="0" smtClean="0">
                <a:latin typeface="Times New Roman" pitchFamily="18" charset="0"/>
                <a:cs typeface="Times New Roman" pitchFamily="18" charset="0"/>
              </a:rPr>
              <a:t>to solve it in an easier fashion.</a:t>
            </a:r>
          </a:p>
        </p:txBody>
      </p:sp>
    </p:spTree>
    <p:extLst>
      <p:ext uri="{BB962C8B-B14F-4D97-AF65-F5344CB8AC3E}">
        <p14:creationId xmlns:p14="http://schemas.microsoft.com/office/powerpoint/2010/main" val="40253689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endParaRPr lang="en-US" sz="2400" dirty="0" smtClean="0">
              <a:latin typeface="Times New Roman" pitchFamily="18" charset="0"/>
              <a:cs typeface="Times New Roman" pitchFamily="18" charset="0"/>
            </a:endParaRP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We </a:t>
            </a:r>
            <a:r>
              <a:rPr lang="en-US" sz="2800" dirty="0">
                <a:latin typeface="Times New Roman" pitchFamily="18" charset="0"/>
                <a:cs typeface="Times New Roman" pitchFamily="18" charset="0"/>
              </a:rPr>
              <a:t>can now say that E and D live on either side of A. Now for the remaining two conditions: The lawyer drives a white car and stays next to the red house. Therefore the </a:t>
            </a:r>
            <a:r>
              <a:rPr lang="en-US" sz="2800" dirty="0" err="1">
                <a:latin typeface="Times New Roman" pitchFamily="18" charset="0"/>
                <a:cs typeface="Times New Roman" pitchFamily="18" charset="0"/>
              </a:rPr>
              <a:t>colour</a:t>
            </a:r>
            <a:r>
              <a:rPr lang="en-US" sz="2800" dirty="0">
                <a:latin typeface="Times New Roman" pitchFamily="18" charset="0"/>
                <a:cs typeface="Times New Roman" pitchFamily="18" charset="0"/>
              </a:rPr>
              <a:t> of the lawyer’s house is not white, black or red (which, in turn, means that the </a:t>
            </a:r>
            <a:r>
              <a:rPr lang="en-US" sz="2800" dirty="0" err="1">
                <a:latin typeface="Times New Roman" pitchFamily="18" charset="0"/>
                <a:cs typeface="Times New Roman" pitchFamily="18" charset="0"/>
              </a:rPr>
              <a:t>colour</a:t>
            </a:r>
            <a:r>
              <a:rPr lang="en-US" sz="2800" dirty="0">
                <a:latin typeface="Times New Roman" pitchFamily="18" charset="0"/>
                <a:cs typeface="Times New Roman" pitchFamily="18" charset="0"/>
              </a:rPr>
              <a:t> of B’s car is not white, black, or red) The person living in the White House is a consultant. Therefore, the consultant is not the </a:t>
            </a:r>
            <a:r>
              <a:rPr lang="en-US" sz="2800" dirty="0" err="1">
                <a:latin typeface="Times New Roman" pitchFamily="18" charset="0"/>
                <a:cs typeface="Times New Roman" pitchFamily="18" charset="0"/>
              </a:rPr>
              <a:t>neighbour</a:t>
            </a:r>
            <a:r>
              <a:rPr lang="en-US" sz="2800" dirty="0">
                <a:latin typeface="Times New Roman" pitchFamily="18" charset="0"/>
                <a:cs typeface="Times New Roman" pitchFamily="18" charset="0"/>
              </a:rPr>
              <a:t> of the lawyer.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76201"/>
            <a:ext cx="6553199" cy="259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435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we combine all the dimensions into one single grid, Grid 6, we can make the following guesses:</a:t>
            </a:r>
          </a:p>
          <a:p>
            <a:pPr algn="just"/>
            <a:r>
              <a:rPr lang="en-US" dirty="0">
                <a:latin typeface="Times New Roman" pitchFamily="18" charset="0"/>
                <a:cs typeface="Times New Roman" pitchFamily="18" charset="0"/>
              </a:rPr>
              <a:t>Either A or C should be a lawyer</a:t>
            </a:r>
          </a:p>
          <a:p>
            <a:pPr algn="just"/>
            <a:r>
              <a:rPr lang="en-US" dirty="0">
                <a:latin typeface="Times New Roman" pitchFamily="18" charset="0"/>
                <a:cs typeface="Times New Roman" pitchFamily="18" charset="0"/>
              </a:rPr>
              <a:t>Either C or E is a consultant.</a:t>
            </a:r>
          </a:p>
          <a:p>
            <a:pPr algn="just"/>
            <a:r>
              <a:rPr lang="en-US" dirty="0">
                <a:latin typeface="Times New Roman" pitchFamily="18" charset="0"/>
                <a:cs typeface="Times New Roman" pitchFamily="18" charset="0"/>
              </a:rPr>
              <a:t>E should be staying either in the white house or the red house.</a:t>
            </a:r>
          </a:p>
          <a:p>
            <a:pPr algn="just"/>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B’s car is either Blue or Green.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1"/>
            <a:ext cx="6248399" cy="190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8353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the Lawyer’s house is Blue or Green. Since the lawyer stays next to the red house </a:t>
            </a:r>
            <a:r>
              <a:rPr lang="en-US" dirty="0" smtClean="0">
                <a:latin typeface="Times New Roman" pitchFamily="18" charset="0"/>
                <a:cs typeface="Times New Roman" pitchFamily="18" charset="0"/>
              </a:rPr>
              <a:t>and drives </a:t>
            </a:r>
            <a:r>
              <a:rPr lang="en-US" dirty="0">
                <a:latin typeface="Times New Roman" pitchFamily="18" charset="0"/>
                <a:cs typeface="Times New Roman" pitchFamily="18" charset="0"/>
              </a:rPr>
              <a:t>a white car, his house can neither be red nor white in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This combined </a:t>
            </a:r>
            <a:r>
              <a:rPr lang="en-US" dirty="0">
                <a:latin typeface="Times New Roman" pitchFamily="18" charset="0"/>
                <a:cs typeface="Times New Roman" pitchFamily="18" charset="0"/>
              </a:rPr>
              <a:t>with the </a:t>
            </a:r>
            <a:r>
              <a:rPr lang="en-US" dirty="0" smtClean="0">
                <a:latin typeface="Times New Roman" pitchFamily="18" charset="0"/>
                <a:cs typeface="Times New Roman" pitchFamily="18" charset="0"/>
              </a:rPr>
              <a:t>above mean </a:t>
            </a:r>
            <a:r>
              <a:rPr lang="en-US" dirty="0">
                <a:latin typeface="Times New Roman" pitchFamily="18" charset="0"/>
                <a:cs typeface="Times New Roman" pitchFamily="18" charset="0"/>
              </a:rPr>
              <a:t>that B is not the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 of the lawyer and A</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Since E’s house is not green, black or blue in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he should be the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 of B. Since he </a:t>
            </a:r>
            <a:r>
              <a:rPr lang="en-US" dirty="0" smtClean="0">
                <a:latin typeface="Times New Roman" pitchFamily="18" charset="0"/>
                <a:cs typeface="Times New Roman" pitchFamily="18" charset="0"/>
              </a:rPr>
              <a:t>stays next </a:t>
            </a:r>
            <a:r>
              <a:rPr lang="en-US" dirty="0">
                <a:latin typeface="Times New Roman" pitchFamily="18" charset="0"/>
                <a:cs typeface="Times New Roman" pitchFamily="18" charset="0"/>
              </a:rPr>
              <a:t>to the Green house,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B’s house is Green, which means that B drives a blue car. </a:t>
            </a:r>
            <a:r>
              <a:rPr lang="en-US" dirty="0" smtClean="0">
                <a:latin typeface="Times New Roman" pitchFamily="18" charset="0"/>
                <a:cs typeface="Times New Roman" pitchFamily="18" charset="0"/>
              </a:rPr>
              <a:t>This, in </a:t>
            </a:r>
            <a:r>
              <a:rPr lang="en-US" dirty="0">
                <a:latin typeface="Times New Roman" pitchFamily="18" charset="0"/>
                <a:cs typeface="Times New Roman" pitchFamily="18" charset="0"/>
              </a:rPr>
              <a:t>turn, implies that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the lawyer’s house is blue, i.e. A is the lawyer. Therefore, the </a:t>
            </a:r>
            <a:r>
              <a:rPr lang="en-US" dirty="0" err="1" smtClean="0">
                <a:latin typeface="Times New Roman" pitchFamily="18" charset="0"/>
                <a:cs typeface="Times New Roman" pitchFamily="18" charset="0"/>
              </a:rPr>
              <a:t>singerlives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the red house.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2400"/>
            <a:ext cx="6400800" cy="152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085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endParaRPr lang="en-US"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lawyer stays next to the red house and therefore,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E’s house is red, which means </a:t>
            </a:r>
            <a:r>
              <a:rPr lang="en-US" dirty="0" smtClean="0">
                <a:latin typeface="Times New Roman" pitchFamily="18" charset="0"/>
                <a:cs typeface="Times New Roman" pitchFamily="18" charset="0"/>
              </a:rPr>
              <a:t>that he </a:t>
            </a:r>
            <a:r>
              <a:rPr lang="en-US" dirty="0">
                <a:latin typeface="Times New Roman" pitchFamily="18" charset="0"/>
                <a:cs typeface="Times New Roman" pitchFamily="18" charset="0"/>
              </a:rPr>
              <a:t>is the singer and C is </a:t>
            </a:r>
            <a:r>
              <a:rPr lang="en-US" dirty="0" smtClean="0">
                <a:latin typeface="Times New Roman" pitchFamily="18" charset="0"/>
                <a:cs typeface="Times New Roman" pitchFamily="18" charset="0"/>
              </a:rPr>
              <a:t>the consultant</a:t>
            </a:r>
            <a:r>
              <a:rPr lang="en-US" dirty="0">
                <a:latin typeface="Times New Roman" pitchFamily="18" charset="0"/>
                <a:cs typeface="Times New Roman" pitchFamily="18" charset="0"/>
              </a:rPr>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8601"/>
            <a:ext cx="6248399"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302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Though </a:t>
            </a:r>
            <a:r>
              <a:rPr lang="en-US" dirty="0">
                <a:latin typeface="Times New Roman" pitchFamily="18" charset="0"/>
                <a:cs typeface="Times New Roman" pitchFamily="18" charset="0"/>
              </a:rPr>
              <a:t>there are two parts to the second condition, we take them one at a time. We match B </a:t>
            </a:r>
            <a:r>
              <a:rPr lang="en-US" dirty="0" smtClean="0">
                <a:latin typeface="Times New Roman" pitchFamily="18" charset="0"/>
                <a:cs typeface="Times New Roman" pitchFamily="18" charset="0"/>
              </a:rPr>
              <a:t>with that </a:t>
            </a:r>
            <a:r>
              <a:rPr lang="en-US" dirty="0">
                <a:latin typeface="Times New Roman" pitchFamily="18" charset="0"/>
                <a:cs typeface="Times New Roman" pitchFamily="18" charset="0"/>
              </a:rPr>
              <a:t>of an accountant. </a:t>
            </a:r>
            <a:r>
              <a:rPr lang="en-US" dirty="0" smtClean="0">
                <a:latin typeface="Times New Roman" pitchFamily="18" charset="0"/>
                <a:cs typeface="Times New Roman" pitchFamily="18" charset="0"/>
              </a:rPr>
              <a:t>Grid </a:t>
            </a:r>
            <a:r>
              <a:rPr lang="en-US" dirty="0">
                <a:latin typeface="Times New Roman" pitchFamily="18" charset="0"/>
                <a:cs typeface="Times New Roman" pitchFamily="18" charset="0"/>
              </a:rPr>
              <a:t>3 shows the </a:t>
            </a:r>
            <a:r>
              <a:rPr lang="en-US" dirty="0" smtClean="0">
                <a:latin typeface="Times New Roman" pitchFamily="18" charset="0"/>
                <a:cs typeface="Times New Roman" pitchFamily="18" charset="0"/>
              </a:rPr>
              <a:t>relationship.</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E has a black car and his house is next to the Green house, which means that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E’s </a:t>
            </a:r>
            <a:r>
              <a:rPr lang="en-US" dirty="0" smtClean="0">
                <a:latin typeface="Times New Roman" pitchFamily="18" charset="0"/>
                <a:cs typeface="Times New Roman" pitchFamily="18" charset="0"/>
              </a:rPr>
              <a:t>house is </a:t>
            </a:r>
            <a:r>
              <a:rPr lang="en-US" dirty="0">
                <a:latin typeface="Times New Roman" pitchFamily="18" charset="0"/>
                <a:cs typeface="Times New Roman" pitchFamily="18" charset="0"/>
              </a:rPr>
              <a:t>neither black (the case specifically mentions that the house and a vehicle of a person cannot be </a:t>
            </a:r>
            <a:r>
              <a:rPr lang="en-US" dirty="0" smtClean="0">
                <a:latin typeface="Times New Roman" pitchFamily="18" charset="0"/>
                <a:cs typeface="Times New Roman" pitchFamily="18" charset="0"/>
              </a:rPr>
              <a:t>of the </a:t>
            </a:r>
            <a:r>
              <a:rPr lang="en-US" dirty="0">
                <a:latin typeface="Times New Roman" pitchFamily="18" charset="0"/>
                <a:cs typeface="Times New Roman" pitchFamily="18" charset="0"/>
              </a:rPr>
              <a:t>same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nor green nor blue. Grid 2 shows this </a:t>
            </a:r>
            <a:r>
              <a:rPr lang="en-US" dirty="0" smtClean="0">
                <a:latin typeface="Times New Roman" pitchFamily="18" charset="0"/>
                <a:cs typeface="Times New Roman" pitchFamily="18" charset="0"/>
              </a:rPr>
              <a:t>relationship D </a:t>
            </a:r>
            <a:r>
              <a:rPr lang="en-US" dirty="0">
                <a:latin typeface="Times New Roman" pitchFamily="18" charset="0"/>
                <a:cs typeface="Times New Roman" pitchFamily="18" charset="0"/>
              </a:rPr>
              <a:t>is a software engineer living in the black house. From this, we ascertain that D is not the </a:t>
            </a:r>
            <a:r>
              <a:rPr lang="en-US" dirty="0" err="1" smtClean="0">
                <a:latin typeface="Times New Roman" pitchFamily="18" charset="0"/>
                <a:cs typeface="Times New Roman" pitchFamily="18" charset="0"/>
              </a:rPr>
              <a:t>neighbour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E since E has a black car (refer to the case which specifically mentions that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the </a:t>
            </a:r>
            <a:r>
              <a:rPr lang="en-US" dirty="0" smtClean="0">
                <a:latin typeface="Times New Roman" pitchFamily="18" charset="0"/>
                <a:cs typeface="Times New Roman" pitchFamily="18" charset="0"/>
              </a:rPr>
              <a:t>vehicle is </a:t>
            </a:r>
            <a:r>
              <a:rPr lang="en-US" dirty="0">
                <a:latin typeface="Times New Roman" pitchFamily="18" charset="0"/>
                <a:cs typeface="Times New Roman" pitchFamily="18" charset="0"/>
              </a:rPr>
              <a:t>not similar to the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of the </a:t>
            </a:r>
            <a:r>
              <a:rPr lang="en-US" dirty="0" err="1">
                <a:latin typeface="Times New Roman" pitchFamily="18" charset="0"/>
                <a:cs typeface="Times New Roman" pitchFamily="18" charset="0"/>
              </a:rPr>
              <a:t>neighbour’s</a:t>
            </a:r>
            <a:r>
              <a:rPr lang="en-US" dirty="0">
                <a:latin typeface="Times New Roman" pitchFamily="18" charset="0"/>
                <a:cs typeface="Times New Roman" pitchFamily="18" charset="0"/>
              </a:rPr>
              <a:t> house). We can now say that E and D live on either </a:t>
            </a:r>
            <a:r>
              <a:rPr lang="en-US" dirty="0" smtClean="0">
                <a:latin typeface="Times New Roman" pitchFamily="18" charset="0"/>
                <a:cs typeface="Times New Roman" pitchFamily="18" charset="0"/>
              </a:rPr>
              <a:t>side of </a:t>
            </a:r>
            <a:r>
              <a:rPr lang="en-US" dirty="0">
                <a:latin typeface="Times New Roman" pitchFamily="18" charset="0"/>
                <a:cs typeface="Times New Roman" pitchFamily="18" charset="0"/>
              </a:rPr>
              <a:t>A.</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2401"/>
            <a:ext cx="6400799" cy="18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187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Grid 1 ,2 &amp; 3</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7848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2401"/>
            <a:ext cx="6172200" cy="26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932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Grid 4 &amp; 5</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9400"/>
            <a:ext cx="7391400"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8601"/>
            <a:ext cx="6248399"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017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Consolidated Grid</a:t>
            </a:r>
          </a:p>
          <a:p>
            <a:pPr marL="0" indent="0">
              <a:buNone/>
            </a:pP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28601"/>
            <a:ext cx="4800600"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2057400"/>
            <a:ext cx="350519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1" y="4800600"/>
            <a:ext cx="8305799"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981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 IV</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u="sng" dirty="0" smtClean="0">
                <a:latin typeface="Times New Roman" pitchFamily="18" charset="0"/>
                <a:cs typeface="Times New Roman" pitchFamily="18" charset="0"/>
              </a:rPr>
              <a:t>Selection/Conditions Galore</a:t>
            </a:r>
          </a:p>
          <a:p>
            <a:pPr marL="0" indent="0" algn="just">
              <a:buNone/>
            </a:pPr>
            <a:r>
              <a:rPr lang="en-US" dirty="0">
                <a:latin typeface="Times New Roman" pitchFamily="18" charset="0"/>
                <a:cs typeface="Times New Roman" pitchFamily="18" charset="0"/>
              </a:rPr>
              <a:t>These games are slightly different from the others in that the problem does not specify the </a:t>
            </a:r>
            <a:r>
              <a:rPr lang="en-US" dirty="0" smtClean="0">
                <a:latin typeface="Times New Roman" pitchFamily="18" charset="0"/>
                <a:cs typeface="Times New Roman" pitchFamily="18" charset="0"/>
              </a:rPr>
              <a:t>exact number </a:t>
            </a:r>
            <a:r>
              <a:rPr lang="en-US" dirty="0">
                <a:latin typeface="Times New Roman" pitchFamily="18" charset="0"/>
                <a:cs typeface="Times New Roman" pitchFamily="18" charset="0"/>
              </a:rPr>
              <a:t>of places to assign elements, rather, some elements have to be assigned for some </a:t>
            </a:r>
            <a:r>
              <a:rPr lang="en-US" dirty="0" smtClean="0">
                <a:latin typeface="Times New Roman" pitchFamily="18" charset="0"/>
                <a:cs typeface="Times New Roman" pitchFamily="18" charset="0"/>
              </a:rPr>
              <a:t>questions and </a:t>
            </a:r>
            <a:r>
              <a:rPr lang="en-US" dirty="0">
                <a:latin typeface="Times New Roman" pitchFamily="18" charset="0"/>
                <a:cs typeface="Times New Roman" pitchFamily="18" charset="0"/>
              </a:rPr>
              <a:t>some others for other questions.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problems are of the selection variety wherein you </a:t>
            </a:r>
            <a:r>
              <a:rPr lang="en-US" dirty="0" smtClean="0">
                <a:latin typeface="Times New Roman" pitchFamily="18" charset="0"/>
                <a:cs typeface="Times New Roman" pitchFamily="18" charset="0"/>
              </a:rPr>
              <a:t>are asked </a:t>
            </a:r>
            <a:r>
              <a:rPr lang="en-US" dirty="0">
                <a:latin typeface="Times New Roman" pitchFamily="18" charset="0"/>
                <a:cs typeface="Times New Roman" pitchFamily="18" charset="0"/>
              </a:rPr>
              <a:t>to distribute elements into groups. The strategy for this is similar to that of the </a:t>
            </a:r>
            <a:r>
              <a:rPr lang="en-US" dirty="0" smtClean="0">
                <a:latin typeface="Times New Roman" pitchFamily="18" charset="0"/>
                <a:cs typeface="Times New Roman" pitchFamily="18" charset="0"/>
              </a:rPr>
              <a:t>earlier problems</a:t>
            </a:r>
            <a:r>
              <a:rPr lang="en-US" dirty="0">
                <a:latin typeface="Times New Roman" pitchFamily="18" charset="0"/>
                <a:cs typeface="Times New Roman" pitchFamily="18" charset="0"/>
              </a:rPr>
              <a:t>, namely ordering/scheduling problems, but because of the “if-then” relationship (or </a:t>
            </a:r>
            <a:r>
              <a:rPr lang="en-US" dirty="0" smtClean="0">
                <a:latin typeface="Times New Roman" pitchFamily="18" charset="0"/>
                <a:cs typeface="Times New Roman" pitchFamily="18" charset="0"/>
              </a:rPr>
              <a:t>the probability </a:t>
            </a:r>
            <a:r>
              <a:rPr lang="en-US" dirty="0">
                <a:latin typeface="Times New Roman" pitchFamily="18" charset="0"/>
                <a:cs typeface="Times New Roman" pitchFamily="18" charset="0"/>
              </a:rPr>
              <a:t>relationship) prevalent, it requires a more </a:t>
            </a:r>
            <a:r>
              <a:rPr lang="en-US" dirty="0" err="1">
                <a:latin typeface="Times New Roman" pitchFamily="18" charset="0"/>
                <a:cs typeface="Times New Roman" pitchFamily="18" charset="0"/>
              </a:rPr>
              <a:t>organised</a:t>
            </a:r>
            <a:r>
              <a:rPr lang="en-US" dirty="0">
                <a:latin typeface="Times New Roman" pitchFamily="18" charset="0"/>
                <a:cs typeface="Times New Roman" pitchFamily="18" charset="0"/>
              </a:rPr>
              <a:t> solution process, especially with </a:t>
            </a:r>
            <a:r>
              <a:rPr lang="en-US" dirty="0" smtClean="0">
                <a:latin typeface="Times New Roman" pitchFamily="18" charset="0"/>
                <a:cs typeface="Times New Roman" pitchFamily="18" charset="0"/>
              </a:rPr>
              <a:t>the use </a:t>
            </a:r>
            <a:r>
              <a:rPr lang="en-US" dirty="0">
                <a:latin typeface="Times New Roman" pitchFamily="18" charset="0"/>
                <a:cs typeface="Times New Roman" pitchFamily="18" charset="0"/>
              </a:rPr>
              <a:t>of symbols.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06677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Type </a:t>
            </a:r>
            <a:r>
              <a:rPr lang="en-US" dirty="0" smtClean="0">
                <a:latin typeface="Times New Roman" pitchFamily="18" charset="0"/>
                <a:cs typeface="Times New Roman" pitchFamily="18" charset="0"/>
              </a:rPr>
              <a:t>IV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latin typeface="Times New Roman" pitchFamily="18" charset="0"/>
                <a:cs typeface="Times New Roman" pitchFamily="18" charset="0"/>
              </a:rPr>
              <a:t>Some of these relations are given below. Please note the implications of the a single statement</a:t>
            </a:r>
            <a:r>
              <a:rPr lang="en-US" dirty="0" smtClean="0">
                <a:latin typeface="Times New Roman" pitchFamily="18" charset="0"/>
                <a:cs typeface="Times New Roman" pitchFamily="18" charset="0"/>
              </a:rPr>
              <a:t>.</a:t>
            </a:r>
          </a:p>
          <a:p>
            <a:pPr marL="0" indent="0" algn="just">
              <a:buNone/>
            </a:pPr>
            <a:r>
              <a:rPr lang="en-US" b="1" dirty="0" err="1" smtClean="0">
                <a:latin typeface="Times New Roman" pitchFamily="18" charset="0"/>
                <a:cs typeface="Times New Roman" pitchFamily="18" charset="0"/>
              </a:rPr>
              <a:t>Eg</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1: </a:t>
            </a:r>
            <a:r>
              <a:rPr lang="en-US" dirty="0">
                <a:latin typeface="Times New Roman" pitchFamily="18" charset="0"/>
                <a:cs typeface="Times New Roman" pitchFamily="18" charset="0"/>
              </a:rPr>
              <a:t>If A is in the team, then B also has to be in the team.</a:t>
            </a:r>
          </a:p>
          <a:p>
            <a:pPr marL="0" indent="0" algn="just">
              <a:buNone/>
            </a:pPr>
            <a:r>
              <a:rPr lang="en-US" dirty="0">
                <a:latin typeface="Times New Roman" pitchFamily="18" charset="0"/>
                <a:cs typeface="Times New Roman" pitchFamily="18" charset="0"/>
              </a:rPr>
              <a:t>If the team consists of A, then it will also have B, i.e. A, therefore </a:t>
            </a:r>
            <a:r>
              <a:rPr lang="en-US" dirty="0" smtClean="0">
                <a:latin typeface="Times New Roman" pitchFamily="18" charset="0"/>
                <a:cs typeface="Times New Roman" pitchFamily="18" charset="0"/>
              </a:rPr>
              <a:t>B. But</a:t>
            </a:r>
            <a:r>
              <a:rPr lang="en-US" dirty="0">
                <a:latin typeface="Times New Roman" pitchFamily="18" charset="0"/>
                <a:cs typeface="Times New Roman" pitchFamily="18" charset="0"/>
              </a:rPr>
              <a:t>, if B is in the team, it doesn’t mean that A is in the team, i.e. B, therefore A is not a correct way</a:t>
            </a:r>
          </a:p>
          <a:p>
            <a:pPr marL="0" indent="0" algn="just">
              <a:buNone/>
            </a:pPr>
            <a:r>
              <a:rPr lang="en-US" dirty="0">
                <a:latin typeface="Times New Roman" pitchFamily="18" charset="0"/>
                <a:cs typeface="Times New Roman" pitchFamily="18" charset="0"/>
              </a:rPr>
              <a:t>of reasoning.</a:t>
            </a:r>
          </a:p>
          <a:p>
            <a:pPr marL="0" indent="0" algn="just">
              <a:buNone/>
            </a:pPr>
            <a:r>
              <a:rPr lang="en-US" dirty="0">
                <a:latin typeface="Times New Roman" pitchFamily="18" charset="0"/>
                <a:cs typeface="Times New Roman" pitchFamily="18" charset="0"/>
              </a:rPr>
              <a:t>Similarly if B is not in the team, it also means that A is not in the team, i.e. not B, therefore not A.</a:t>
            </a:r>
          </a:p>
          <a:p>
            <a:pPr marL="0" indent="0" algn="just">
              <a:buNone/>
            </a:pPr>
            <a:r>
              <a:rPr lang="en-US" dirty="0">
                <a:latin typeface="Times New Roman" pitchFamily="18" charset="0"/>
                <a:cs typeface="Times New Roman" pitchFamily="18" charset="0"/>
              </a:rPr>
              <a:t>The converse, however, isn’t true, i.e., if A is not in the team, it doesn’t mean that A is not in </a:t>
            </a:r>
            <a:r>
              <a:rPr lang="en-US" dirty="0" smtClean="0">
                <a:latin typeface="Times New Roman" pitchFamily="18" charset="0"/>
                <a:cs typeface="Times New Roman" pitchFamily="18" charset="0"/>
              </a:rPr>
              <a:t>the team</a:t>
            </a:r>
            <a:r>
              <a:rPr lang="en-US" dirty="0">
                <a:latin typeface="Times New Roman" pitchFamily="18" charset="0"/>
                <a:cs typeface="Times New Roman" pitchFamily="18" charset="0"/>
              </a:rPr>
              <a:t>, i.e. not A, not B is a wrong way of reasoning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3342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Guiding Rules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u="sng" dirty="0" smtClean="0">
                <a:latin typeface="Times New Roman" pitchFamily="18" charset="0"/>
                <a:cs typeface="Times New Roman" pitchFamily="18" charset="0"/>
              </a:rPr>
              <a:t>Read, Read, and Read</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Reading the problem and its conditions is a pre-requisite. The student has to spend sometime </a:t>
            </a:r>
            <a:r>
              <a:rPr lang="en-US" dirty="0" smtClean="0">
                <a:solidFill>
                  <a:srgbClr val="FF0000"/>
                </a:solidFill>
                <a:latin typeface="Times New Roman" pitchFamily="18" charset="0"/>
                <a:cs typeface="Times New Roman" pitchFamily="18" charset="0"/>
              </a:rPr>
              <a:t>reading and analyzing</a:t>
            </a:r>
            <a:r>
              <a:rPr lang="en-US" dirty="0" smtClean="0">
                <a:latin typeface="Times New Roman" pitchFamily="18" charset="0"/>
                <a:cs typeface="Times New Roman" pitchFamily="18" charset="0"/>
              </a:rPr>
              <a:t> the statements. </a:t>
            </a:r>
          </a:p>
          <a:p>
            <a:pPr algn="just"/>
            <a:r>
              <a:rPr lang="en-US" dirty="0" smtClean="0">
                <a:latin typeface="Times New Roman" pitchFamily="18" charset="0"/>
                <a:cs typeface="Times New Roman" pitchFamily="18" charset="0"/>
              </a:rPr>
              <a:t>Read the conditions carefully. Please </a:t>
            </a:r>
            <a:r>
              <a:rPr lang="en-US" dirty="0" smtClean="0">
                <a:solidFill>
                  <a:srgbClr val="FF0000"/>
                </a:solidFill>
                <a:latin typeface="Times New Roman" pitchFamily="18" charset="0"/>
                <a:cs typeface="Times New Roman" pitchFamily="18" charset="0"/>
              </a:rPr>
              <a:t>don’t over-read</a:t>
            </a:r>
            <a:r>
              <a:rPr lang="en-US" dirty="0" smtClean="0">
                <a:latin typeface="Times New Roman" pitchFamily="18" charset="0"/>
                <a:cs typeface="Times New Roman" pitchFamily="18" charset="0"/>
              </a:rPr>
              <a:t> into the conditions and statements.</a:t>
            </a:r>
          </a:p>
          <a:p>
            <a:pPr marL="0" indent="0">
              <a:buNone/>
            </a:pPr>
            <a:endParaRPr lang="en-US" dirty="0" smtClean="0"/>
          </a:p>
        </p:txBody>
      </p:sp>
    </p:spTree>
    <p:extLst>
      <p:ext uri="{BB962C8B-B14F-4D97-AF65-F5344CB8AC3E}">
        <p14:creationId xmlns:p14="http://schemas.microsoft.com/office/powerpoint/2010/main" val="8849201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Type IV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marL="0" indent="0" algn="just">
              <a:buNone/>
            </a:pP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2: In a vote for a resolution, A and B never both </a:t>
            </a:r>
            <a:r>
              <a:rPr lang="en-US" dirty="0" smtClean="0">
                <a:latin typeface="Times New Roman" pitchFamily="18" charset="0"/>
                <a:cs typeface="Times New Roman" pitchFamily="18" charset="0"/>
              </a:rPr>
              <a:t>aye. This </a:t>
            </a:r>
            <a:r>
              <a:rPr lang="en-US" dirty="0">
                <a:latin typeface="Times New Roman" pitchFamily="18" charset="0"/>
                <a:cs typeface="Times New Roman" pitchFamily="18" charset="0"/>
              </a:rPr>
              <a:t>means that both never vote aye, but they can both vote nay. Please don’t jump into conclusions that since they cannot both vote aye, they can also never both vote nay.</a:t>
            </a:r>
          </a:p>
          <a:p>
            <a:pPr marL="0" indent="0">
              <a:buNone/>
            </a:pPr>
            <a:endParaRPr lang="en-US" dirty="0"/>
          </a:p>
        </p:txBody>
      </p:sp>
    </p:spTree>
    <p:extLst>
      <p:ext uri="{BB962C8B-B14F-4D97-AF65-F5344CB8AC3E}">
        <p14:creationId xmlns:p14="http://schemas.microsoft.com/office/powerpoint/2010/main" val="2509516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 Type IV</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latin typeface="Times New Roman" pitchFamily="18" charset="0"/>
                <a:cs typeface="Times New Roman" pitchFamily="18" charset="0"/>
              </a:rPr>
              <a:t>A track coach is deciding which and how many of her athletes – L, M, N, O, P, R and S – will compete</a:t>
            </a:r>
          </a:p>
          <a:p>
            <a:pPr marL="0" indent="0" algn="just">
              <a:buNone/>
            </a:pPr>
            <a:r>
              <a:rPr lang="en-US" dirty="0">
                <a:latin typeface="Times New Roman" pitchFamily="18" charset="0"/>
                <a:cs typeface="Times New Roman" pitchFamily="18" charset="0"/>
              </a:rPr>
              <a:t>in an upcoming track meet. She will decide according to the following guidelines:</a:t>
            </a:r>
          </a:p>
          <a:p>
            <a:pPr marL="0" indent="0" algn="just">
              <a:buNone/>
            </a:pPr>
            <a:r>
              <a:rPr lang="en-US" dirty="0">
                <a:latin typeface="Times New Roman" pitchFamily="18" charset="0"/>
                <a:cs typeface="Times New Roman" pitchFamily="18" charset="0"/>
              </a:rPr>
              <a:t>1. If L competes, M must compete</a:t>
            </a:r>
          </a:p>
          <a:p>
            <a:pPr marL="0" indent="0" algn="just">
              <a:buNone/>
            </a:pPr>
            <a:r>
              <a:rPr lang="en-US" dirty="0">
                <a:latin typeface="Times New Roman" pitchFamily="18" charset="0"/>
                <a:cs typeface="Times New Roman" pitchFamily="18" charset="0"/>
              </a:rPr>
              <a:t>2. If M and N both compete, O cannot compete</a:t>
            </a:r>
          </a:p>
          <a:p>
            <a:pPr marL="0" indent="0" algn="just">
              <a:buNone/>
            </a:pPr>
            <a:r>
              <a:rPr lang="en-US" dirty="0">
                <a:latin typeface="Times New Roman" pitchFamily="18" charset="0"/>
                <a:cs typeface="Times New Roman" pitchFamily="18" charset="0"/>
              </a:rPr>
              <a:t>3. If N and O both compete, R cannot compete</a:t>
            </a:r>
          </a:p>
          <a:p>
            <a:pPr marL="0" indent="0" algn="just">
              <a:buNone/>
            </a:pPr>
            <a:r>
              <a:rPr lang="en-US" dirty="0">
                <a:latin typeface="Times New Roman" pitchFamily="18" charset="0"/>
                <a:cs typeface="Times New Roman" pitchFamily="18" charset="0"/>
              </a:rPr>
              <a:t>4. If O competes, either P or S must compete</a:t>
            </a:r>
          </a:p>
          <a:p>
            <a:pPr marL="0" indent="0" algn="just">
              <a:buNone/>
            </a:pPr>
            <a:r>
              <a:rPr lang="en-US" dirty="0">
                <a:latin typeface="Times New Roman" pitchFamily="18" charset="0"/>
                <a:cs typeface="Times New Roman" pitchFamily="18" charset="0"/>
              </a:rPr>
              <a:t>5. Either P or R must compete, but they cannot both compete</a:t>
            </a:r>
          </a:p>
          <a:p>
            <a:pPr marL="0" indent="0" algn="just">
              <a:buNone/>
            </a:pPr>
            <a:r>
              <a:rPr lang="en-US" dirty="0">
                <a:latin typeface="Times New Roman" pitchFamily="18" charset="0"/>
                <a:cs typeface="Times New Roman" pitchFamily="18" charset="0"/>
              </a:rPr>
              <a:t>6. P and S cannot both compete</a:t>
            </a:r>
          </a:p>
        </p:txBody>
      </p:sp>
    </p:spTree>
    <p:extLst>
      <p:ext uri="{BB962C8B-B14F-4D97-AF65-F5344CB8AC3E}">
        <p14:creationId xmlns:p14="http://schemas.microsoft.com/office/powerpoint/2010/main" val="21200389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a:t>
            </a:r>
            <a:r>
              <a:rPr lang="en-US" dirty="0" smtClean="0">
                <a:latin typeface="Times New Roman" pitchFamily="18" charset="0"/>
                <a:cs typeface="Times New Roman" pitchFamily="18" charset="0"/>
              </a:rPr>
              <a:t>IV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smtClean="0">
                <a:latin typeface="Times New Roman" pitchFamily="18" charset="0"/>
                <a:cs typeface="Times New Roman" pitchFamily="18" charset="0"/>
              </a:rPr>
              <a:t>1.If </a:t>
            </a:r>
            <a:r>
              <a:rPr lang="en-US" dirty="0">
                <a:latin typeface="Times New Roman" pitchFamily="18" charset="0"/>
                <a:cs typeface="Times New Roman" pitchFamily="18" charset="0"/>
              </a:rPr>
              <a:t>only 3 athletes can compete in the track meet, which of the following could be that group of</a:t>
            </a:r>
          </a:p>
          <a:p>
            <a:pPr marL="0" indent="0" algn="just">
              <a:buNone/>
            </a:pPr>
            <a:r>
              <a:rPr lang="en-US" dirty="0">
                <a:latin typeface="Times New Roman" pitchFamily="18" charset="0"/>
                <a:cs typeface="Times New Roman" pitchFamily="18" charset="0"/>
              </a:rPr>
              <a:t>athletes?</a:t>
            </a:r>
          </a:p>
          <a:p>
            <a:pPr marL="0" indent="0" algn="just">
              <a:buNone/>
            </a:pPr>
            <a:r>
              <a:rPr lang="en-US" dirty="0">
                <a:latin typeface="Times New Roman" pitchFamily="18" charset="0"/>
                <a:cs typeface="Times New Roman" pitchFamily="18" charset="0"/>
              </a:rPr>
              <a:t>a) LMN</a:t>
            </a:r>
          </a:p>
          <a:p>
            <a:pPr marL="0" indent="0" algn="just">
              <a:buNone/>
            </a:pPr>
            <a:r>
              <a:rPr lang="en-US" dirty="0">
                <a:latin typeface="Times New Roman" pitchFamily="18" charset="0"/>
                <a:cs typeface="Times New Roman" pitchFamily="18" charset="0"/>
              </a:rPr>
              <a:t>b) MPS</a:t>
            </a:r>
          </a:p>
          <a:p>
            <a:pPr marL="0" indent="0" algn="just">
              <a:buNone/>
            </a:pPr>
            <a:r>
              <a:rPr lang="en-US" dirty="0">
                <a:latin typeface="Times New Roman" pitchFamily="18" charset="0"/>
                <a:cs typeface="Times New Roman" pitchFamily="18" charset="0"/>
              </a:rPr>
              <a:t>c) MPR</a:t>
            </a:r>
          </a:p>
          <a:p>
            <a:pPr marL="0" indent="0" algn="just">
              <a:buNone/>
            </a:pPr>
            <a:r>
              <a:rPr lang="en-US" dirty="0">
                <a:latin typeface="Times New Roman" pitchFamily="18" charset="0"/>
                <a:cs typeface="Times New Roman" pitchFamily="18" charset="0"/>
              </a:rPr>
              <a:t>d) NOP</a:t>
            </a:r>
          </a:p>
          <a:p>
            <a:pPr marL="0" indent="0" algn="just">
              <a:buNone/>
            </a:pPr>
            <a:r>
              <a:rPr lang="en-US" dirty="0">
                <a:latin typeface="Times New Roman" pitchFamily="18" charset="0"/>
                <a:cs typeface="Times New Roman" pitchFamily="18" charset="0"/>
              </a:rPr>
              <a:t>e) NOR</a:t>
            </a:r>
          </a:p>
          <a:p>
            <a:pPr marL="0" indent="0" algn="just">
              <a:buNone/>
            </a:pPr>
            <a:r>
              <a:rPr lang="en-US" dirty="0">
                <a:latin typeface="Times New Roman" pitchFamily="18" charset="0"/>
                <a:cs typeface="Times New Roman" pitchFamily="18" charset="0"/>
              </a:rPr>
              <a:t>2. If O and S both compete in the track meet, which of the following must be true?</a:t>
            </a:r>
          </a:p>
          <a:p>
            <a:pPr marL="0" indent="0" algn="just">
              <a:buNone/>
            </a:pPr>
            <a:r>
              <a:rPr lang="en-US" dirty="0">
                <a:latin typeface="Times New Roman" pitchFamily="18" charset="0"/>
                <a:cs typeface="Times New Roman" pitchFamily="18" charset="0"/>
              </a:rPr>
              <a:t>a) N competes</a:t>
            </a:r>
          </a:p>
          <a:p>
            <a:pPr marL="0" indent="0" algn="just">
              <a:buNone/>
            </a:pPr>
            <a:r>
              <a:rPr lang="en-US" dirty="0">
                <a:latin typeface="Times New Roman" pitchFamily="18" charset="0"/>
                <a:cs typeface="Times New Roman" pitchFamily="18" charset="0"/>
              </a:rPr>
              <a:t>b) P competes</a:t>
            </a:r>
          </a:p>
          <a:p>
            <a:pPr marL="0" indent="0" algn="just">
              <a:buNone/>
            </a:pPr>
            <a:r>
              <a:rPr lang="en-US" dirty="0">
                <a:latin typeface="Times New Roman" pitchFamily="18" charset="0"/>
                <a:cs typeface="Times New Roman" pitchFamily="18" charset="0"/>
              </a:rPr>
              <a:t>c) R competes</a:t>
            </a:r>
          </a:p>
          <a:p>
            <a:pPr marL="0" indent="0" algn="just">
              <a:buNone/>
            </a:pPr>
            <a:r>
              <a:rPr lang="en-US" dirty="0">
                <a:latin typeface="Times New Roman" pitchFamily="18" charset="0"/>
                <a:cs typeface="Times New Roman" pitchFamily="18" charset="0"/>
              </a:rPr>
              <a:t>d) L does not compete</a:t>
            </a:r>
          </a:p>
          <a:p>
            <a:pPr marL="0" indent="0" algn="just">
              <a:buNone/>
            </a:pPr>
            <a:r>
              <a:rPr lang="en-US" dirty="0">
                <a:latin typeface="Times New Roman" pitchFamily="18" charset="0"/>
                <a:cs typeface="Times New Roman" pitchFamily="18" charset="0"/>
              </a:rPr>
              <a:t>e) M does not compete</a:t>
            </a:r>
          </a:p>
        </p:txBody>
      </p:sp>
    </p:spTree>
    <p:extLst>
      <p:ext uri="{BB962C8B-B14F-4D97-AF65-F5344CB8AC3E}">
        <p14:creationId xmlns:p14="http://schemas.microsoft.com/office/powerpoint/2010/main" val="3791418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IV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smtClean="0">
                <a:latin typeface="Times New Roman" pitchFamily="18" charset="0"/>
                <a:cs typeface="Times New Roman" pitchFamily="18" charset="0"/>
              </a:rPr>
              <a:t>3.If </a:t>
            </a:r>
            <a:r>
              <a:rPr lang="en-US" dirty="0">
                <a:latin typeface="Times New Roman" pitchFamily="18" charset="0"/>
                <a:cs typeface="Times New Roman" pitchFamily="18" charset="0"/>
              </a:rPr>
              <a:t>O and R both compete in the track meet, which of the following cannot be true?</a:t>
            </a:r>
          </a:p>
          <a:p>
            <a:pPr marL="0" indent="0" algn="just">
              <a:buNone/>
            </a:pPr>
            <a:r>
              <a:rPr lang="en-US" dirty="0">
                <a:latin typeface="Times New Roman" pitchFamily="18" charset="0"/>
                <a:cs typeface="Times New Roman" pitchFamily="18" charset="0"/>
              </a:rPr>
              <a:t>a) M competes</a:t>
            </a:r>
          </a:p>
          <a:p>
            <a:pPr marL="0" indent="0" algn="just">
              <a:buNone/>
            </a:pPr>
            <a:r>
              <a:rPr lang="en-US" dirty="0">
                <a:latin typeface="Times New Roman" pitchFamily="18" charset="0"/>
                <a:cs typeface="Times New Roman" pitchFamily="18" charset="0"/>
              </a:rPr>
              <a:t>b) N competes</a:t>
            </a:r>
          </a:p>
          <a:p>
            <a:pPr marL="0" indent="0" algn="just">
              <a:buNone/>
            </a:pPr>
            <a:r>
              <a:rPr lang="en-US" dirty="0">
                <a:latin typeface="Times New Roman" pitchFamily="18" charset="0"/>
                <a:cs typeface="Times New Roman" pitchFamily="18" charset="0"/>
              </a:rPr>
              <a:t>c) S competes</a:t>
            </a:r>
          </a:p>
          <a:p>
            <a:pPr marL="0" indent="0" algn="just">
              <a:buNone/>
            </a:pPr>
            <a:r>
              <a:rPr lang="en-US" dirty="0">
                <a:latin typeface="Times New Roman" pitchFamily="18" charset="0"/>
                <a:cs typeface="Times New Roman" pitchFamily="18" charset="0"/>
              </a:rPr>
              <a:t>d) L does not compete</a:t>
            </a:r>
          </a:p>
          <a:p>
            <a:pPr marL="0" indent="0" algn="just">
              <a:buNone/>
            </a:pPr>
            <a:r>
              <a:rPr lang="en-US" dirty="0">
                <a:latin typeface="Times New Roman" pitchFamily="18" charset="0"/>
                <a:cs typeface="Times New Roman" pitchFamily="18" charset="0"/>
              </a:rPr>
              <a:t>e) P does not compete</a:t>
            </a:r>
          </a:p>
          <a:p>
            <a:pPr marL="0" indent="0" algn="just">
              <a:buNone/>
            </a:pPr>
            <a:r>
              <a:rPr lang="en-US" dirty="0">
                <a:latin typeface="Times New Roman" pitchFamily="18" charset="0"/>
                <a:cs typeface="Times New Roman" pitchFamily="18" charset="0"/>
              </a:rPr>
              <a:t>4. If L and N both compete in the track meet, what is the maximum number of athletes who can</a:t>
            </a:r>
          </a:p>
          <a:p>
            <a:pPr marL="0" indent="0" algn="just">
              <a:buNone/>
            </a:pPr>
            <a:r>
              <a:rPr lang="en-US" dirty="0">
                <a:latin typeface="Times New Roman" pitchFamily="18" charset="0"/>
                <a:cs typeface="Times New Roman" pitchFamily="18" charset="0"/>
              </a:rPr>
              <a:t>compete</a:t>
            </a:r>
          </a:p>
          <a:p>
            <a:pPr marL="0" indent="0" algn="just">
              <a:buNone/>
            </a:pPr>
            <a:r>
              <a:rPr lang="en-US" dirty="0">
                <a:latin typeface="Times New Roman" pitchFamily="18" charset="0"/>
                <a:cs typeface="Times New Roman" pitchFamily="18" charset="0"/>
              </a:rPr>
              <a:t>a) 3</a:t>
            </a:r>
          </a:p>
          <a:p>
            <a:pPr marL="0" indent="0" algn="just">
              <a:buNone/>
            </a:pPr>
            <a:r>
              <a:rPr lang="en-US" dirty="0">
                <a:latin typeface="Times New Roman" pitchFamily="18" charset="0"/>
                <a:cs typeface="Times New Roman" pitchFamily="18" charset="0"/>
              </a:rPr>
              <a:t>b) 4</a:t>
            </a:r>
          </a:p>
          <a:p>
            <a:pPr marL="0" indent="0" algn="just">
              <a:buNone/>
            </a:pPr>
            <a:r>
              <a:rPr lang="en-US" dirty="0">
                <a:latin typeface="Times New Roman" pitchFamily="18" charset="0"/>
                <a:cs typeface="Times New Roman" pitchFamily="18" charset="0"/>
              </a:rPr>
              <a:t>c) 5</a:t>
            </a:r>
          </a:p>
          <a:p>
            <a:pPr marL="0" indent="0" algn="just">
              <a:buNone/>
            </a:pPr>
            <a:r>
              <a:rPr lang="en-US" dirty="0">
                <a:latin typeface="Times New Roman" pitchFamily="18" charset="0"/>
                <a:cs typeface="Times New Roman" pitchFamily="18" charset="0"/>
              </a:rPr>
              <a:t>d) 6</a:t>
            </a:r>
          </a:p>
          <a:p>
            <a:pPr marL="0" indent="0" algn="just">
              <a:buNone/>
            </a:pPr>
            <a:r>
              <a:rPr lang="en-US" dirty="0">
                <a:latin typeface="Times New Roman" pitchFamily="18" charset="0"/>
                <a:cs typeface="Times New Roman" pitchFamily="18" charset="0"/>
              </a:rPr>
              <a:t>e) </a:t>
            </a: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036723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IV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92500"/>
          </a:bodyPr>
          <a:lstStyle/>
          <a:p>
            <a:pPr marL="0" indent="0">
              <a:buNone/>
            </a:pPr>
            <a:r>
              <a:rPr lang="en-US" dirty="0">
                <a:latin typeface="Times New Roman" pitchFamily="18" charset="0"/>
                <a:cs typeface="Times New Roman" pitchFamily="18" charset="0"/>
              </a:rPr>
              <a:t>5. If S competes in the track meet, which of the following combinations of 3 athletes can be among</a:t>
            </a:r>
          </a:p>
          <a:p>
            <a:pPr marL="0" indent="0">
              <a:buNone/>
            </a:pPr>
            <a:r>
              <a:rPr lang="en-US" dirty="0">
                <a:latin typeface="Times New Roman" pitchFamily="18" charset="0"/>
                <a:cs typeface="Times New Roman" pitchFamily="18" charset="0"/>
              </a:rPr>
              <a:t>those who also compete?</a:t>
            </a:r>
          </a:p>
          <a:p>
            <a:pPr marL="0" indent="0">
              <a:buNone/>
            </a:pPr>
            <a:r>
              <a:rPr lang="en-US" dirty="0">
                <a:latin typeface="Times New Roman" pitchFamily="18" charset="0"/>
                <a:cs typeface="Times New Roman" pitchFamily="18" charset="0"/>
              </a:rPr>
              <a:t>a) LMP</a:t>
            </a:r>
          </a:p>
          <a:p>
            <a:pPr marL="0" indent="0">
              <a:buNone/>
            </a:pPr>
            <a:r>
              <a:rPr lang="en-US" dirty="0">
                <a:latin typeface="Times New Roman" pitchFamily="18" charset="0"/>
                <a:cs typeface="Times New Roman" pitchFamily="18" charset="0"/>
              </a:rPr>
              <a:t>b) LNO</a:t>
            </a:r>
          </a:p>
          <a:p>
            <a:pPr marL="0" indent="0">
              <a:buNone/>
            </a:pPr>
            <a:r>
              <a:rPr lang="en-US" dirty="0">
                <a:latin typeface="Times New Roman" pitchFamily="18" charset="0"/>
                <a:cs typeface="Times New Roman" pitchFamily="18" charset="0"/>
              </a:rPr>
              <a:t>c) LOP</a:t>
            </a:r>
          </a:p>
          <a:p>
            <a:pPr marL="0" indent="0">
              <a:buNone/>
            </a:pPr>
            <a:r>
              <a:rPr lang="en-US" dirty="0">
                <a:latin typeface="Times New Roman" pitchFamily="18" charset="0"/>
                <a:cs typeface="Times New Roman" pitchFamily="18" charset="0"/>
              </a:rPr>
              <a:t>d) MOR</a:t>
            </a:r>
          </a:p>
          <a:p>
            <a:pPr marL="0" indent="0">
              <a:buNone/>
            </a:pPr>
            <a:r>
              <a:rPr lang="en-US" dirty="0">
                <a:latin typeface="Times New Roman" pitchFamily="18" charset="0"/>
                <a:cs typeface="Times New Roman" pitchFamily="18" charset="0"/>
              </a:rPr>
              <a:t>e) NOR</a:t>
            </a:r>
          </a:p>
          <a:p>
            <a:pPr marL="0" indent="0">
              <a:buNone/>
            </a:pPr>
            <a:endParaRPr lang="en-US" dirty="0"/>
          </a:p>
        </p:txBody>
      </p:sp>
    </p:spTree>
    <p:extLst>
      <p:ext uri="{BB962C8B-B14F-4D97-AF65-F5344CB8AC3E}">
        <p14:creationId xmlns:p14="http://schemas.microsoft.com/office/powerpoint/2010/main" val="363340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a:t>
            </a:r>
          </a:p>
        </p:txBody>
      </p:sp>
      <p:sp>
        <p:nvSpPr>
          <p:cNvPr id="3" name="Content Placeholder 2"/>
          <p:cNvSpPr>
            <a:spLocks noGrp="1"/>
          </p:cNvSpPr>
          <p:nvPr>
            <p:ph idx="1"/>
          </p:nvPr>
        </p:nvSpPr>
        <p:spPr/>
        <p:txBody>
          <a:bodyPr/>
          <a:lstStyle/>
          <a:p>
            <a:pPr marL="0" indent="0" algn="just">
              <a:buNone/>
            </a:pPr>
            <a:r>
              <a:rPr lang="en-US" dirty="0">
                <a:latin typeface="Times New Roman" pitchFamily="18" charset="0"/>
                <a:cs typeface="Times New Roman" pitchFamily="18" charset="0"/>
              </a:rPr>
              <a:t>This problem requires the simplest of tables. The idea here is to identify who can compete </a:t>
            </a:r>
            <a:r>
              <a:rPr lang="en-US" dirty="0" smtClean="0">
                <a:latin typeface="Times New Roman" pitchFamily="18" charset="0"/>
                <a:cs typeface="Times New Roman" pitchFamily="18" charset="0"/>
              </a:rPr>
              <a:t>together and </a:t>
            </a:r>
            <a:r>
              <a:rPr lang="en-US" dirty="0">
                <a:latin typeface="Times New Roman" pitchFamily="18" charset="0"/>
                <a:cs typeface="Times New Roman" pitchFamily="18" charset="0"/>
              </a:rPr>
              <a:t>who cannot and the best way to do that would be to draw a table which separates one from </a:t>
            </a:r>
            <a:r>
              <a:rPr lang="en-US" dirty="0" smtClean="0">
                <a:latin typeface="Times New Roman" pitchFamily="18" charset="0"/>
                <a:cs typeface="Times New Roman" pitchFamily="18" charset="0"/>
              </a:rPr>
              <a:t>the other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Compete Not compete</a:t>
            </a:r>
          </a:p>
        </p:txBody>
      </p:sp>
    </p:spTree>
    <p:extLst>
      <p:ext uri="{BB962C8B-B14F-4D97-AF65-F5344CB8AC3E}">
        <p14:creationId xmlns:p14="http://schemas.microsoft.com/office/powerpoint/2010/main" val="35932153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a:t>
            </a: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Another simple method would be to </a:t>
            </a:r>
            <a:r>
              <a:rPr lang="en-US" dirty="0" smtClean="0">
                <a:latin typeface="Times New Roman" pitchFamily="18" charset="0"/>
                <a:cs typeface="Times New Roman" pitchFamily="18" charset="0"/>
              </a:rPr>
              <a:t>symbolize </a:t>
            </a:r>
            <a:r>
              <a:rPr lang="en-US" dirty="0">
                <a:latin typeface="Times New Roman" pitchFamily="18" charset="0"/>
                <a:cs typeface="Times New Roman" pitchFamily="18" charset="0"/>
              </a:rPr>
              <a:t>the clues. But, as mentioned before, only people who are comfortable with </a:t>
            </a:r>
            <a:r>
              <a:rPr lang="en-US" dirty="0" smtClean="0">
                <a:latin typeface="Times New Roman" pitchFamily="18" charset="0"/>
                <a:cs typeface="Times New Roman" pitchFamily="18" charset="0"/>
              </a:rPr>
              <a:t>symbolizing </a:t>
            </a:r>
            <a:r>
              <a:rPr lang="en-US" dirty="0">
                <a:latin typeface="Times New Roman" pitchFamily="18" charset="0"/>
                <a:cs typeface="Times New Roman" pitchFamily="18" charset="0"/>
              </a:rPr>
              <a:t>should do so to avoid any confusion. Some of the symbols used </a:t>
            </a:r>
            <a:r>
              <a:rPr lang="en-US" dirty="0" smtClean="0">
                <a:latin typeface="Times New Roman" pitchFamily="18" charset="0"/>
                <a:cs typeface="Times New Roman" pitchFamily="18" charset="0"/>
              </a:rPr>
              <a:t>are on next slide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88062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Solution/Discussion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latin typeface="Times New Roman" pitchFamily="18" charset="0"/>
                <a:cs typeface="Times New Roman" pitchFamily="18" charset="0"/>
              </a:rPr>
              <a:t>Arrows: to indicate that if L competes, M must compete. L → M</a:t>
            </a:r>
          </a:p>
          <a:p>
            <a:pPr marL="0" indent="0" algn="just">
              <a:buNone/>
            </a:pPr>
            <a:r>
              <a:rPr lang="en-US" dirty="0" smtClean="0">
                <a:latin typeface="Times New Roman" pitchFamily="18" charset="0"/>
                <a:cs typeface="Times New Roman" pitchFamily="18" charset="0"/>
              </a:rPr>
              <a:t>Boxes: To indicate that if M and N both compete, O cannot compete. </a:t>
            </a:r>
          </a:p>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Not equal: To indicate that P and S cannot both compete. P/S</a:t>
            </a:r>
          </a:p>
          <a:p>
            <a:pPr marL="0" indent="0" algn="just">
              <a:buNone/>
            </a:pPr>
            <a:r>
              <a:rPr lang="en-US" dirty="0" smtClean="0">
                <a:latin typeface="Times New Roman" pitchFamily="18" charset="0"/>
                <a:cs typeface="Times New Roman" pitchFamily="18" charset="0"/>
              </a:rPr>
              <a:t>A combination of symbols can also help in arriving at the solution.</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971800"/>
            <a:ext cx="2209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1477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Solution/Discussion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As per the tabular method illustrated above, we can answer each question by deciding on whether </a:t>
            </a:r>
            <a:r>
              <a:rPr lang="en-US" dirty="0" smtClean="0">
                <a:latin typeface="Times New Roman" pitchFamily="18" charset="0"/>
                <a:cs typeface="Times New Roman" pitchFamily="18" charset="0"/>
              </a:rPr>
              <a:t>the athletes </a:t>
            </a:r>
            <a:r>
              <a:rPr lang="en-US" dirty="0">
                <a:latin typeface="Times New Roman" pitchFamily="18" charset="0"/>
                <a:cs typeface="Times New Roman" pitchFamily="18" charset="0"/>
              </a:rPr>
              <a:t>compete together or not.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another problem which can be solved using the </a:t>
            </a:r>
            <a:r>
              <a:rPr lang="en-US" dirty="0" smtClean="0">
                <a:latin typeface="Times New Roman" pitchFamily="18" charset="0"/>
                <a:cs typeface="Times New Roman" pitchFamily="18" charset="0"/>
              </a:rPr>
              <a:t>questions, and </a:t>
            </a:r>
            <a:r>
              <a:rPr lang="en-US" dirty="0">
                <a:latin typeface="Times New Roman" pitchFamily="18" charset="0"/>
                <a:cs typeface="Times New Roman" pitchFamily="18" charset="0"/>
              </a:rPr>
              <a:t>thereby, the process of elimination.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80528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 No.1</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If </a:t>
            </a:r>
            <a:r>
              <a:rPr lang="en-US" sz="2800" dirty="0">
                <a:latin typeface="Times New Roman" pitchFamily="18" charset="0"/>
                <a:cs typeface="Times New Roman" pitchFamily="18" charset="0"/>
              </a:rPr>
              <a:t>only 3 athletes can compete in the track meet, which of the following could be that group of</a:t>
            </a:r>
          </a:p>
          <a:p>
            <a:pPr marL="0" indent="0" algn="just">
              <a:buNone/>
            </a:pPr>
            <a:r>
              <a:rPr lang="en-US" sz="2800" dirty="0">
                <a:latin typeface="Times New Roman" pitchFamily="18" charset="0"/>
                <a:cs typeface="Times New Roman" pitchFamily="18" charset="0"/>
              </a:rPr>
              <a:t>athletes?</a:t>
            </a:r>
          </a:p>
          <a:p>
            <a:pPr marL="0" indent="0" algn="just">
              <a:buNone/>
            </a:pPr>
            <a:r>
              <a:rPr lang="en-US" sz="2800" dirty="0">
                <a:latin typeface="Times New Roman" pitchFamily="18" charset="0"/>
                <a:cs typeface="Times New Roman" pitchFamily="18" charset="0"/>
              </a:rPr>
              <a:t>a) </a:t>
            </a:r>
            <a:r>
              <a:rPr lang="en-US" sz="2800" dirty="0" smtClean="0">
                <a:latin typeface="Times New Roman" pitchFamily="18" charset="0"/>
                <a:cs typeface="Times New Roman" pitchFamily="18" charset="0"/>
              </a:rPr>
              <a:t>LMN: Eliminate due to condition 5</a:t>
            </a:r>
            <a:endParaRPr lang="en-US"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b) MPS: Eliminate due to condition </a:t>
            </a:r>
            <a:r>
              <a:rPr lang="en-US" sz="2800" dirty="0" smtClean="0">
                <a:latin typeface="Times New Roman" pitchFamily="18" charset="0"/>
                <a:cs typeface="Times New Roman" pitchFamily="18" charset="0"/>
              </a:rPr>
              <a:t>6</a:t>
            </a:r>
            <a:endParaRPr lang="en-US"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c) MPR: Eliminate due to condition </a:t>
            </a:r>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d) </a:t>
            </a:r>
            <a:r>
              <a:rPr lang="en-US" sz="2800" dirty="0" smtClean="0">
                <a:latin typeface="Times New Roman" pitchFamily="18" charset="0"/>
                <a:cs typeface="Times New Roman" pitchFamily="18" charset="0"/>
              </a:rPr>
              <a:t>NOP: Correct Answer</a:t>
            </a:r>
            <a:endParaRPr lang="en-US"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e) NOR: Eliminate due to condition </a:t>
            </a: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8600"/>
            <a:ext cx="6172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74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Guiding Rules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u="sng" dirty="0" smtClean="0">
                <a:latin typeface="Times New Roman" pitchFamily="18" charset="0"/>
                <a:cs typeface="Times New Roman" pitchFamily="18" charset="0"/>
              </a:rPr>
              <a:t>Identify the most important condition</a:t>
            </a:r>
          </a:p>
          <a:p>
            <a:pPr algn="just"/>
            <a:r>
              <a:rPr lang="en-US" dirty="0" smtClean="0">
                <a:latin typeface="Times New Roman" pitchFamily="18" charset="0"/>
                <a:cs typeface="Times New Roman" pitchFamily="18" charset="0"/>
              </a:rPr>
              <a:t>Since the conditions are not given in any specific order, the student has to peruse through all of them and </a:t>
            </a:r>
            <a:r>
              <a:rPr lang="en-US" dirty="0" smtClean="0">
                <a:solidFill>
                  <a:srgbClr val="FF0000"/>
                </a:solidFill>
                <a:latin typeface="Times New Roman" pitchFamily="18" charset="0"/>
                <a:cs typeface="Times New Roman" pitchFamily="18" charset="0"/>
              </a:rPr>
              <a:t>identify the key condition</a:t>
            </a:r>
            <a:r>
              <a:rPr lang="en-US" dirty="0" smtClean="0">
                <a:latin typeface="Times New Roman" pitchFamily="18" charset="0"/>
                <a:cs typeface="Times New Roman" pitchFamily="18" charset="0"/>
              </a:rPr>
              <a:t>, which will provide the platform from where the problem can be solved. </a:t>
            </a:r>
          </a:p>
          <a:p>
            <a:pPr algn="just"/>
            <a:r>
              <a:rPr lang="en-US" dirty="0" smtClean="0">
                <a:latin typeface="Times New Roman" pitchFamily="18" charset="0"/>
                <a:cs typeface="Times New Roman" pitchFamily="18" charset="0"/>
              </a:rPr>
              <a:t>If there are any restrictions in the problem, like for example, one of the elements has always to be at one place then start by putting that element there. </a:t>
            </a:r>
          </a:p>
          <a:p>
            <a:pPr algn="just"/>
            <a:r>
              <a:rPr lang="en-US" dirty="0" smtClean="0">
                <a:latin typeface="Times New Roman" pitchFamily="18" charset="0"/>
                <a:cs typeface="Times New Roman" pitchFamily="18" charset="0"/>
              </a:rPr>
              <a:t>In case of ordering problems (wherein an order of the elements has to be ascertained), this becomes especially important.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772988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 No.2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itchFamily="18" charset="0"/>
                <a:cs typeface="Times New Roman" pitchFamily="18" charset="0"/>
              </a:rPr>
              <a:t>If O and S both compete in the track meet, which of the following </a:t>
            </a:r>
            <a:r>
              <a:rPr lang="en-US" b="1" dirty="0">
                <a:solidFill>
                  <a:srgbClr val="FF0000"/>
                </a:solidFill>
                <a:latin typeface="Times New Roman" pitchFamily="18" charset="0"/>
                <a:cs typeface="Times New Roman" pitchFamily="18" charset="0"/>
              </a:rPr>
              <a:t>must be true</a:t>
            </a:r>
            <a:r>
              <a:rPr lang="en-US" dirty="0">
                <a:latin typeface="Times New Roman" pitchFamily="18" charset="0"/>
                <a:cs typeface="Times New Roman" pitchFamily="18" charset="0"/>
              </a:rPr>
              <a:t>?</a:t>
            </a:r>
          </a:p>
          <a:p>
            <a:pPr marL="0" indent="0" algn="just">
              <a:buNone/>
            </a:pPr>
            <a:r>
              <a:rPr lang="en-US" dirty="0">
                <a:latin typeface="Times New Roman" pitchFamily="18" charset="0"/>
                <a:cs typeface="Times New Roman" pitchFamily="18" charset="0"/>
              </a:rPr>
              <a:t>a) N competes</a:t>
            </a:r>
          </a:p>
          <a:p>
            <a:pPr marL="0" indent="0" algn="just">
              <a:buNone/>
            </a:pPr>
            <a:r>
              <a:rPr lang="en-US" dirty="0">
                <a:latin typeface="Times New Roman" pitchFamily="18" charset="0"/>
                <a:cs typeface="Times New Roman" pitchFamily="18" charset="0"/>
              </a:rPr>
              <a:t>b) P </a:t>
            </a:r>
            <a:r>
              <a:rPr lang="en-US" dirty="0" smtClean="0">
                <a:latin typeface="Times New Roman" pitchFamily="18" charset="0"/>
                <a:cs typeface="Times New Roman" pitchFamily="18" charset="0"/>
              </a:rPr>
              <a:t>competes: Eliminate due to condition4, 6</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c) R competes: </a:t>
            </a:r>
            <a:r>
              <a:rPr lang="en-US" dirty="0" smtClean="0">
                <a:latin typeface="Times New Roman" pitchFamily="18" charset="0"/>
                <a:cs typeface="Times New Roman" pitchFamily="18" charset="0"/>
              </a:rPr>
              <a:t>Correct </a:t>
            </a:r>
            <a:r>
              <a:rPr lang="en-US" dirty="0">
                <a:latin typeface="Times New Roman" pitchFamily="18" charset="0"/>
                <a:cs typeface="Times New Roman" pitchFamily="18" charset="0"/>
              </a:rPr>
              <a:t>due to condition 5</a:t>
            </a:r>
          </a:p>
          <a:p>
            <a:pPr marL="0" indent="0" algn="just">
              <a:buNone/>
            </a:pPr>
            <a:r>
              <a:rPr lang="en-US" dirty="0">
                <a:latin typeface="Times New Roman" pitchFamily="18" charset="0"/>
                <a:cs typeface="Times New Roman" pitchFamily="18" charset="0"/>
              </a:rPr>
              <a:t>d) L does not compete</a:t>
            </a:r>
          </a:p>
          <a:p>
            <a:pPr marL="0" indent="0" algn="just">
              <a:buNone/>
            </a:pPr>
            <a:r>
              <a:rPr lang="en-US" dirty="0">
                <a:latin typeface="Times New Roman" pitchFamily="18" charset="0"/>
                <a:cs typeface="Times New Roman" pitchFamily="18" charset="0"/>
              </a:rPr>
              <a:t>e) M does not compete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52400"/>
            <a:ext cx="62293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3281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 No. 3</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itchFamily="18" charset="0"/>
                <a:cs typeface="Times New Roman" pitchFamily="18" charset="0"/>
              </a:rPr>
              <a:t>If O and R both compete in the track meet, which of the following cannot be true?</a:t>
            </a:r>
          </a:p>
          <a:p>
            <a:pPr marL="0" indent="0" algn="just">
              <a:buNone/>
            </a:pPr>
            <a:r>
              <a:rPr lang="en-US" dirty="0">
                <a:latin typeface="Times New Roman" pitchFamily="18" charset="0"/>
                <a:cs typeface="Times New Roman" pitchFamily="18" charset="0"/>
              </a:rPr>
              <a:t>a) M competes</a:t>
            </a:r>
          </a:p>
          <a:p>
            <a:pPr marL="0" indent="0" algn="just">
              <a:buNone/>
            </a:pPr>
            <a:r>
              <a:rPr lang="en-US" dirty="0">
                <a:latin typeface="Times New Roman" pitchFamily="18" charset="0"/>
                <a:cs typeface="Times New Roman" pitchFamily="18" charset="0"/>
              </a:rPr>
              <a:t>b) N </a:t>
            </a:r>
            <a:r>
              <a:rPr lang="en-US" dirty="0" smtClean="0">
                <a:latin typeface="Times New Roman" pitchFamily="18" charset="0"/>
                <a:cs typeface="Times New Roman" pitchFamily="18" charset="0"/>
              </a:rPr>
              <a:t>competes: Correct due to 3</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c) S </a:t>
            </a:r>
            <a:r>
              <a:rPr lang="en-US" dirty="0" smtClean="0">
                <a:latin typeface="Times New Roman" pitchFamily="18" charset="0"/>
                <a:cs typeface="Times New Roman" pitchFamily="18" charset="0"/>
              </a:rPr>
              <a:t>competes:  Eliminate due to 4</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d) L does not compete</a:t>
            </a:r>
          </a:p>
          <a:p>
            <a:pPr marL="0" indent="0" algn="just">
              <a:buNone/>
            </a:pPr>
            <a:r>
              <a:rPr lang="en-US" dirty="0">
                <a:latin typeface="Times New Roman" pitchFamily="18" charset="0"/>
                <a:cs typeface="Times New Roman" pitchFamily="18" charset="0"/>
              </a:rPr>
              <a:t>e) P does not </a:t>
            </a:r>
            <a:r>
              <a:rPr lang="en-US" dirty="0" smtClean="0">
                <a:latin typeface="Times New Roman" pitchFamily="18" charset="0"/>
                <a:cs typeface="Times New Roman" pitchFamily="18" charset="0"/>
              </a:rPr>
              <a:t>compete: </a:t>
            </a:r>
            <a:r>
              <a:rPr lang="en-US" dirty="0" err="1" smtClean="0">
                <a:latin typeface="Times New Roman" pitchFamily="18" charset="0"/>
                <a:cs typeface="Times New Roman" pitchFamily="18" charset="0"/>
              </a:rPr>
              <a:t>eleiminate</a:t>
            </a:r>
            <a:r>
              <a:rPr lang="en-US" dirty="0" smtClean="0">
                <a:latin typeface="Times New Roman" pitchFamily="18" charset="0"/>
                <a:cs typeface="Times New Roman" pitchFamily="18" charset="0"/>
              </a:rPr>
              <a:t> due to  5</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76201"/>
            <a:ext cx="6477000" cy="152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5781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S.No.4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itchFamily="18" charset="0"/>
                <a:cs typeface="Times New Roman" pitchFamily="18" charset="0"/>
              </a:rPr>
              <a:t>If L and N both compete in the track meet, what is the maximum number of athletes who can</a:t>
            </a:r>
          </a:p>
          <a:p>
            <a:pPr marL="0" indent="0" algn="just">
              <a:buNone/>
            </a:pPr>
            <a:r>
              <a:rPr lang="en-US" dirty="0">
                <a:latin typeface="Times New Roman" pitchFamily="18" charset="0"/>
                <a:cs typeface="Times New Roman" pitchFamily="18" charset="0"/>
              </a:rPr>
              <a:t>compete</a:t>
            </a:r>
          </a:p>
          <a:p>
            <a:pPr marL="0" indent="0" algn="just">
              <a:buNone/>
            </a:pPr>
            <a:r>
              <a:rPr lang="en-US" dirty="0">
                <a:latin typeface="Times New Roman" pitchFamily="18" charset="0"/>
                <a:cs typeface="Times New Roman" pitchFamily="18" charset="0"/>
              </a:rPr>
              <a:t>a) 3</a:t>
            </a:r>
          </a:p>
          <a:p>
            <a:pPr marL="0" indent="0" algn="just">
              <a:buNone/>
            </a:pPr>
            <a:r>
              <a:rPr lang="en-US" dirty="0">
                <a:latin typeface="Times New Roman" pitchFamily="18" charset="0"/>
                <a:cs typeface="Times New Roman" pitchFamily="18" charset="0"/>
              </a:rPr>
              <a:t>b) </a:t>
            </a:r>
            <a:r>
              <a:rPr lang="en-US" dirty="0" smtClean="0">
                <a:latin typeface="Times New Roman" pitchFamily="18" charset="0"/>
                <a:cs typeface="Times New Roman" pitchFamily="18" charset="0"/>
              </a:rPr>
              <a:t>4: Correct as LMNR, LNOP, LNOS</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c) 5</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d) 6</a:t>
            </a:r>
          </a:p>
          <a:p>
            <a:pPr marL="0" indent="0" algn="just">
              <a:buNone/>
            </a:pPr>
            <a:r>
              <a:rPr lang="en-US" dirty="0">
                <a:latin typeface="Times New Roman" pitchFamily="18" charset="0"/>
                <a:cs typeface="Times New Roman" pitchFamily="18" charset="0"/>
              </a:rPr>
              <a:t>e) 7</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051" y="0"/>
            <a:ext cx="64738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1090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0" indent="0" algn="just">
              <a:buNone/>
            </a:pPr>
            <a:r>
              <a:rPr lang="en-US" dirty="0">
                <a:latin typeface="Times New Roman" pitchFamily="18" charset="0"/>
                <a:cs typeface="Times New Roman" pitchFamily="18" charset="0"/>
              </a:rPr>
              <a:t>If S competes in the track meet, which of the following combinations of 3 athletes can be among</a:t>
            </a:r>
          </a:p>
          <a:p>
            <a:pPr marL="0" indent="0" algn="just">
              <a:buNone/>
            </a:pPr>
            <a:r>
              <a:rPr lang="en-US" dirty="0">
                <a:latin typeface="Times New Roman" pitchFamily="18" charset="0"/>
                <a:cs typeface="Times New Roman" pitchFamily="18" charset="0"/>
              </a:rPr>
              <a:t>those who also compete?</a:t>
            </a:r>
          </a:p>
          <a:p>
            <a:pPr marL="0" indent="0" algn="just">
              <a:buNone/>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LMP: Eliminate due to 6</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b) LNO: Eliminate due to 1</a:t>
            </a:r>
          </a:p>
          <a:p>
            <a:pPr marL="0" indent="0" algn="just">
              <a:buNone/>
            </a:pPr>
            <a:r>
              <a:rPr lang="en-US" dirty="0">
                <a:latin typeface="Times New Roman" pitchFamily="18" charset="0"/>
                <a:cs typeface="Times New Roman" pitchFamily="18" charset="0"/>
              </a:rPr>
              <a:t>c) LOP:  Eliminate due to </a:t>
            </a: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d) MOR: </a:t>
            </a:r>
            <a:r>
              <a:rPr lang="en-US" dirty="0" smtClean="0">
                <a:latin typeface="Times New Roman" pitchFamily="18" charset="0"/>
                <a:cs typeface="Times New Roman" pitchFamily="18" charset="0"/>
              </a:rPr>
              <a:t>Correct</a:t>
            </a:r>
          </a:p>
          <a:p>
            <a:pPr marL="0" indent="0" algn="just">
              <a:buNone/>
            </a:pPr>
            <a:r>
              <a:rPr lang="en-US" dirty="0" smtClean="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NOR: </a:t>
            </a:r>
            <a:r>
              <a:rPr lang="en-US" dirty="0">
                <a:latin typeface="Times New Roman" pitchFamily="18" charset="0"/>
                <a:cs typeface="Times New Roman" pitchFamily="18" charset="0"/>
              </a:rPr>
              <a:t>Eliminate due to 3</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76200"/>
            <a:ext cx="64738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0558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 V</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latin typeface="Times New Roman" pitchFamily="18" charset="0"/>
                <a:cs typeface="Times New Roman" pitchFamily="18" charset="0"/>
              </a:rPr>
              <a:t>Liar-Liar</a:t>
            </a:r>
          </a:p>
          <a:p>
            <a:pPr marL="0" indent="0" algn="just">
              <a:buNone/>
            </a:pPr>
            <a:r>
              <a:rPr lang="en-US" dirty="0">
                <a:latin typeface="Times New Roman" pitchFamily="18" charset="0"/>
                <a:cs typeface="Times New Roman" pitchFamily="18" charset="0"/>
              </a:rPr>
              <a:t>These are games which contain statements by a </a:t>
            </a:r>
            <a:r>
              <a:rPr lang="en-US" dirty="0" smtClean="0">
                <a:latin typeface="Times New Roman" pitchFamily="18" charset="0"/>
                <a:cs typeface="Times New Roman" pitchFamily="18" charset="0"/>
              </a:rPr>
              <a:t>few people</a:t>
            </a:r>
            <a:r>
              <a:rPr lang="en-US" dirty="0">
                <a:latin typeface="Times New Roman" pitchFamily="18" charset="0"/>
                <a:cs typeface="Times New Roman" pitchFamily="18" charset="0"/>
              </a:rPr>
              <a:t>, which are either true or false. From </a:t>
            </a:r>
            <a:r>
              <a:rPr lang="en-US" dirty="0" smtClean="0">
                <a:latin typeface="Times New Roman" pitchFamily="18" charset="0"/>
                <a:cs typeface="Times New Roman" pitchFamily="18" charset="0"/>
              </a:rPr>
              <a:t>these statements</a:t>
            </a:r>
            <a:r>
              <a:rPr lang="en-US" dirty="0">
                <a:latin typeface="Times New Roman" pitchFamily="18" charset="0"/>
                <a:cs typeface="Times New Roman" pitchFamily="18" charset="0"/>
              </a:rPr>
              <a:t>, the student has to answer a </a:t>
            </a:r>
            <a:r>
              <a:rPr lang="en-US" dirty="0" smtClean="0">
                <a:latin typeface="Times New Roman" pitchFamily="18" charset="0"/>
                <a:cs typeface="Times New Roman" pitchFamily="18" charset="0"/>
              </a:rPr>
              <a:t>few questions </a:t>
            </a:r>
            <a:r>
              <a:rPr lang="en-US" dirty="0">
                <a:latin typeface="Times New Roman" pitchFamily="18" charset="0"/>
                <a:cs typeface="Times New Roman" pitchFamily="18" charset="0"/>
              </a:rPr>
              <a:t>depending on the kind of condition given in </a:t>
            </a:r>
            <a:r>
              <a:rPr lang="en-US" dirty="0" smtClean="0">
                <a:latin typeface="Times New Roman" pitchFamily="18" charset="0"/>
                <a:cs typeface="Times New Roman" pitchFamily="18" charset="0"/>
              </a:rPr>
              <a:t>the problem</a:t>
            </a:r>
            <a:r>
              <a:rPr lang="en-US" dirty="0">
                <a:latin typeface="Times New Roman" pitchFamily="18" charset="0"/>
                <a:cs typeface="Times New Roman" pitchFamily="18" charset="0"/>
              </a:rPr>
              <a:t>. This problem requires considerable amount of time and the student has to be ready to </a:t>
            </a:r>
            <a:r>
              <a:rPr lang="en-US" dirty="0" smtClean="0">
                <a:latin typeface="Times New Roman" pitchFamily="18" charset="0"/>
                <a:cs typeface="Times New Roman" pitchFamily="18" charset="0"/>
              </a:rPr>
              <a:t>invest it </a:t>
            </a:r>
            <a:r>
              <a:rPr lang="en-US" dirty="0">
                <a:latin typeface="Times New Roman" pitchFamily="18" charset="0"/>
                <a:cs typeface="Times New Roman" pitchFamily="18" charset="0"/>
              </a:rPr>
              <a:t>during the exam. It may seem confounding in the beginning but once the thinking process is in</a:t>
            </a:r>
          </a:p>
          <a:p>
            <a:pPr marL="0" indent="0" algn="just">
              <a:buNone/>
            </a:pPr>
            <a:r>
              <a:rPr lang="en-US" dirty="0">
                <a:latin typeface="Times New Roman" pitchFamily="18" charset="0"/>
                <a:cs typeface="Times New Roman" pitchFamily="18" charset="0"/>
              </a:rPr>
              <a:t>place and the approach methodical, it will appear simple.</a:t>
            </a:r>
          </a:p>
        </p:txBody>
      </p:sp>
    </p:spTree>
    <p:extLst>
      <p:ext uri="{BB962C8B-B14F-4D97-AF65-F5344CB8AC3E}">
        <p14:creationId xmlns:p14="http://schemas.microsoft.com/office/powerpoint/2010/main" val="10503775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 Type V</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latin typeface="Times New Roman" pitchFamily="18" charset="0"/>
                <a:cs typeface="Times New Roman" pitchFamily="18" charset="0"/>
              </a:rPr>
              <a:t>Its time for the What-What island, where the inhabitants answer any question with two </a:t>
            </a:r>
            <a:r>
              <a:rPr lang="en-US" dirty="0" smtClean="0">
                <a:latin typeface="Times New Roman" pitchFamily="18" charset="0"/>
                <a:cs typeface="Times New Roman" pitchFamily="18" charset="0"/>
              </a:rPr>
              <a:t>sentences; one </a:t>
            </a:r>
            <a:r>
              <a:rPr lang="en-US" dirty="0">
                <a:latin typeface="Times New Roman" pitchFamily="18" charset="0"/>
                <a:cs typeface="Times New Roman" pitchFamily="18" charset="0"/>
              </a:rPr>
              <a:t>of which is true and the other is false.</a:t>
            </a:r>
          </a:p>
          <a:p>
            <a:pPr marL="0" indent="0" algn="just">
              <a:buNone/>
            </a:pPr>
            <a:r>
              <a:rPr lang="en-US" dirty="0">
                <a:latin typeface="Times New Roman" pitchFamily="18" charset="0"/>
                <a:cs typeface="Times New Roman" pitchFamily="18" charset="0"/>
              </a:rPr>
              <a:t>You are looking for </a:t>
            </a:r>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house and you meet 3 people –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Ravi and Som. You ask them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Which is </a:t>
            </a:r>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house?”</a:t>
            </a:r>
          </a:p>
          <a:p>
            <a:pPr algn="just"/>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says: </a:t>
            </a:r>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house is No.9. I am his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Ravi says: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is not my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som</a:t>
            </a:r>
            <a:r>
              <a:rPr lang="en-US" dirty="0">
                <a:latin typeface="Times New Roman" pitchFamily="18" charset="0"/>
                <a:cs typeface="Times New Roman" pitchFamily="18" charset="0"/>
              </a:rPr>
              <a:t> live in the same house.</a:t>
            </a:r>
          </a:p>
          <a:p>
            <a:pPr algn="just"/>
            <a:r>
              <a:rPr lang="en-US" dirty="0" err="1">
                <a:latin typeface="Times New Roman" pitchFamily="18" charset="0"/>
                <a:cs typeface="Times New Roman" pitchFamily="18" charset="0"/>
              </a:rPr>
              <a:t>Som</a:t>
            </a:r>
            <a:r>
              <a:rPr lang="en-US" dirty="0">
                <a:latin typeface="Times New Roman" pitchFamily="18" charset="0"/>
                <a:cs typeface="Times New Roman" pitchFamily="18" charset="0"/>
              </a:rPr>
              <a:t> says: </a:t>
            </a:r>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house is not No.9.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is Ravi’s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a:t>
            </a:r>
          </a:p>
          <a:p>
            <a:pPr marL="0" indent="0" algn="just">
              <a:buNone/>
            </a:pPr>
            <a:r>
              <a:rPr lang="en-US" dirty="0">
                <a:latin typeface="Times New Roman" pitchFamily="18" charset="0"/>
                <a:cs typeface="Times New Roman" pitchFamily="18" charset="0"/>
              </a:rPr>
              <a:t>There are only two houses and four people in What-what. Two people live in each house.</a:t>
            </a:r>
          </a:p>
        </p:txBody>
      </p:sp>
    </p:spTree>
    <p:extLst>
      <p:ext uri="{BB962C8B-B14F-4D97-AF65-F5344CB8AC3E}">
        <p14:creationId xmlns:p14="http://schemas.microsoft.com/office/powerpoint/2010/main" val="40844332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latin typeface="Times New Roman" pitchFamily="18" charset="0"/>
                <a:cs typeface="Times New Roman" pitchFamily="18" charset="0"/>
              </a:rPr>
              <a:t>Q1:From </a:t>
            </a:r>
            <a:r>
              <a:rPr lang="en-US" dirty="0">
                <a:latin typeface="Times New Roman" pitchFamily="18" charset="0"/>
                <a:cs typeface="Times New Roman" pitchFamily="18" charset="0"/>
              </a:rPr>
              <a:t>the above, you can decide that</a:t>
            </a:r>
          </a:p>
          <a:p>
            <a:pPr marL="0" indent="0" algn="just">
              <a:buNone/>
            </a:pP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Venkat</a:t>
            </a:r>
            <a:r>
              <a:rPr lang="en-US" dirty="0">
                <a:latin typeface="Times New Roman" pitchFamily="18" charset="0"/>
                <a:cs typeface="Times New Roman" pitchFamily="18" charset="0"/>
              </a:rPr>
              <a:t> stays in house no.9</a:t>
            </a:r>
          </a:p>
          <a:p>
            <a:pPr marL="0" indent="0" algn="just">
              <a:buNone/>
            </a:pPr>
            <a:r>
              <a:rPr lang="en-US" dirty="0">
                <a:latin typeface="Times New Roman" pitchFamily="18" charset="0"/>
                <a:cs typeface="Times New Roman" pitchFamily="18" charset="0"/>
              </a:rPr>
              <a:t>b) </a:t>
            </a:r>
            <a:r>
              <a:rPr lang="en-US" dirty="0" err="1">
                <a:latin typeface="Times New Roman" pitchFamily="18" charset="0"/>
                <a:cs typeface="Times New Roman" pitchFamily="18" charset="0"/>
              </a:rPr>
              <a:t>Venkat</a:t>
            </a:r>
            <a:r>
              <a:rPr lang="en-US" dirty="0">
                <a:latin typeface="Times New Roman" pitchFamily="18" charset="0"/>
                <a:cs typeface="Times New Roman" pitchFamily="18" charset="0"/>
              </a:rPr>
              <a:t> does not stay in house no. 9</a:t>
            </a:r>
          </a:p>
          <a:p>
            <a:pPr marL="0" indent="0" algn="just">
              <a:buNone/>
            </a:pPr>
            <a:r>
              <a:rPr lang="en-US" dirty="0">
                <a:latin typeface="Times New Roman" pitchFamily="18" charset="0"/>
                <a:cs typeface="Times New Roman" pitchFamily="18" charset="0"/>
              </a:rPr>
              <a:t>c) </a:t>
            </a:r>
            <a:r>
              <a:rPr lang="en-US" dirty="0" err="1">
                <a:latin typeface="Times New Roman" pitchFamily="18" charset="0"/>
                <a:cs typeface="Times New Roman" pitchFamily="18" charset="0"/>
              </a:rPr>
              <a:t>Venkat</a:t>
            </a:r>
            <a:r>
              <a:rPr lang="en-US" dirty="0">
                <a:latin typeface="Times New Roman" pitchFamily="18" charset="0"/>
                <a:cs typeface="Times New Roman" pitchFamily="18" charset="0"/>
              </a:rPr>
              <a:t> does not stay in what-what</a:t>
            </a:r>
          </a:p>
          <a:p>
            <a:pPr marL="0" indent="0" algn="just">
              <a:buNone/>
            </a:pPr>
            <a:r>
              <a:rPr lang="en-US" dirty="0">
                <a:latin typeface="Times New Roman" pitchFamily="18" charset="0"/>
                <a:cs typeface="Times New Roman" pitchFamily="18" charset="0"/>
              </a:rPr>
              <a:t>d) Ravi and </a:t>
            </a:r>
            <a:r>
              <a:rPr lang="en-US" dirty="0" err="1">
                <a:latin typeface="Times New Roman" pitchFamily="18" charset="0"/>
                <a:cs typeface="Times New Roman" pitchFamily="18" charset="0"/>
              </a:rPr>
              <a:t>Som</a:t>
            </a:r>
            <a:r>
              <a:rPr lang="en-US" dirty="0">
                <a:latin typeface="Times New Roman" pitchFamily="18" charset="0"/>
                <a:cs typeface="Times New Roman" pitchFamily="18" charset="0"/>
              </a:rPr>
              <a:t> stay together.</a:t>
            </a:r>
          </a:p>
          <a:p>
            <a:pPr marL="0" indent="0" algn="just">
              <a:buNone/>
            </a:pPr>
            <a:r>
              <a:rPr lang="en-US" dirty="0" smtClean="0">
                <a:latin typeface="Times New Roman" pitchFamily="18" charset="0"/>
                <a:cs typeface="Times New Roman" pitchFamily="18" charset="0"/>
              </a:rPr>
              <a:t>Q2: Who </a:t>
            </a:r>
            <a:r>
              <a:rPr lang="en-US" dirty="0">
                <a:latin typeface="Times New Roman" pitchFamily="18" charset="0"/>
                <a:cs typeface="Times New Roman" pitchFamily="18" charset="0"/>
              </a:rPr>
              <a:t>stays with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a:t>
            </a:r>
          </a:p>
          <a:p>
            <a:pPr marL="0" indent="0" algn="just">
              <a:buNone/>
            </a:pPr>
            <a:r>
              <a:rPr lang="en-US" dirty="0">
                <a:latin typeface="Times New Roman" pitchFamily="18" charset="0"/>
                <a:cs typeface="Times New Roman" pitchFamily="18" charset="0"/>
              </a:rPr>
              <a:t>a) Ravi</a:t>
            </a:r>
          </a:p>
          <a:p>
            <a:pPr marL="0" indent="0" algn="just">
              <a:buNone/>
            </a:pPr>
            <a:r>
              <a:rPr lang="en-US" dirty="0">
                <a:latin typeface="Times New Roman" pitchFamily="18" charset="0"/>
                <a:cs typeface="Times New Roman" pitchFamily="18" charset="0"/>
              </a:rPr>
              <a:t>b) </a:t>
            </a:r>
            <a:r>
              <a:rPr lang="en-US" dirty="0" err="1">
                <a:latin typeface="Times New Roman" pitchFamily="18" charset="0"/>
                <a:cs typeface="Times New Roman" pitchFamily="18" charset="0"/>
              </a:rPr>
              <a:t>Venkat</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c) </a:t>
            </a:r>
            <a:r>
              <a:rPr lang="en-US" dirty="0" err="1">
                <a:latin typeface="Times New Roman" pitchFamily="18" charset="0"/>
                <a:cs typeface="Times New Roman" pitchFamily="18" charset="0"/>
              </a:rPr>
              <a:t>Som</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d) Cant say</a:t>
            </a:r>
          </a:p>
        </p:txBody>
      </p:sp>
    </p:spTree>
    <p:extLst>
      <p:ext uri="{BB962C8B-B14F-4D97-AF65-F5344CB8AC3E}">
        <p14:creationId xmlns:p14="http://schemas.microsoft.com/office/powerpoint/2010/main" val="23433501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Solution/Discussion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itchFamily="18" charset="0"/>
                <a:cs typeface="Times New Roman" pitchFamily="18" charset="0"/>
              </a:rPr>
              <a:t>This question is very different from the </a:t>
            </a:r>
            <a:r>
              <a:rPr lang="en-US" dirty="0" smtClean="0">
                <a:latin typeface="Times New Roman" pitchFamily="18" charset="0"/>
                <a:cs typeface="Times New Roman" pitchFamily="18" charset="0"/>
              </a:rPr>
              <a:t>previous ones </a:t>
            </a:r>
            <a:r>
              <a:rPr lang="en-US" dirty="0">
                <a:latin typeface="Times New Roman" pitchFamily="18" charset="0"/>
                <a:cs typeface="Times New Roman" pitchFamily="18" charset="0"/>
              </a:rPr>
              <a:t>and requires some time on the part of </a:t>
            </a:r>
            <a:r>
              <a:rPr lang="en-US" dirty="0" smtClean="0">
                <a:latin typeface="Times New Roman" pitchFamily="18" charset="0"/>
                <a:cs typeface="Times New Roman" pitchFamily="18" charset="0"/>
              </a:rPr>
              <a:t>the student </a:t>
            </a:r>
            <a:r>
              <a:rPr lang="en-US" dirty="0">
                <a:latin typeface="Times New Roman" pitchFamily="18" charset="0"/>
                <a:cs typeface="Times New Roman" pitchFamily="18" charset="0"/>
              </a:rPr>
              <a:t>to understand and solve it.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methodical process would be useful in this </a:t>
            </a:r>
            <a:r>
              <a:rPr lang="en-US" dirty="0" smtClean="0">
                <a:latin typeface="Times New Roman" pitchFamily="18" charset="0"/>
                <a:cs typeface="Times New Roman" pitchFamily="18" charset="0"/>
              </a:rPr>
              <a:t>case. To </a:t>
            </a:r>
            <a:r>
              <a:rPr lang="en-US" dirty="0">
                <a:latin typeface="Times New Roman" pitchFamily="18" charset="0"/>
                <a:cs typeface="Times New Roman" pitchFamily="18" charset="0"/>
              </a:rPr>
              <a:t>begin with, start with the first speaker and label one sentence each as true or false, similarly </a:t>
            </a:r>
            <a:r>
              <a:rPr lang="en-US" dirty="0" smtClean="0">
                <a:latin typeface="Times New Roman" pitchFamily="18" charset="0"/>
                <a:cs typeface="Times New Roman" pitchFamily="18" charset="0"/>
              </a:rPr>
              <a:t>for the </a:t>
            </a:r>
            <a:r>
              <a:rPr lang="en-US" dirty="0">
                <a:latin typeface="Times New Roman" pitchFamily="18" charset="0"/>
                <a:cs typeface="Times New Roman" pitchFamily="18" charset="0"/>
              </a:rPr>
              <a:t>other speakers.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Ascertain </a:t>
            </a:r>
            <a:r>
              <a:rPr lang="en-US" dirty="0">
                <a:latin typeface="Times New Roman" pitchFamily="18" charset="0"/>
                <a:cs typeface="Times New Roman" pitchFamily="18" charset="0"/>
              </a:rPr>
              <a:t>whether the labeling makes sense at the end of the third speaker.</a:t>
            </a:r>
          </a:p>
        </p:txBody>
      </p:sp>
    </p:spTree>
    <p:extLst>
      <p:ext uri="{BB962C8B-B14F-4D97-AF65-F5344CB8AC3E}">
        <p14:creationId xmlns:p14="http://schemas.microsoft.com/office/powerpoint/2010/main" val="23616687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For example, We label </a:t>
            </a:r>
            <a:r>
              <a:rPr lang="en-US" dirty="0" err="1"/>
              <a:t>Anand’s</a:t>
            </a:r>
            <a:r>
              <a:rPr lang="en-US" dirty="0"/>
              <a:t> first sentence as true (T) and the second as false (F) and similarly </a:t>
            </a:r>
            <a:r>
              <a:rPr lang="en-US" dirty="0" smtClean="0"/>
              <a:t>for Ravi’s </a:t>
            </a:r>
            <a:r>
              <a:rPr lang="en-US" dirty="0"/>
              <a:t>and </a:t>
            </a:r>
            <a:r>
              <a:rPr lang="en-US" dirty="0" err="1" smtClean="0"/>
              <a:t>Som’s</a:t>
            </a:r>
            <a:r>
              <a:rPr lang="en-US" dirty="0" smtClean="0"/>
              <a:t> sentences.</a:t>
            </a:r>
          </a:p>
          <a:p>
            <a:pPr marL="0" indent="0" algn="just">
              <a:buNone/>
            </a:pPr>
            <a:r>
              <a:rPr lang="en-US" dirty="0" smtClean="0"/>
              <a:t>The </a:t>
            </a:r>
            <a:r>
              <a:rPr lang="en-US" dirty="0"/>
              <a:t>final output will look like:</a:t>
            </a:r>
          </a:p>
          <a:p>
            <a:pPr algn="just"/>
            <a:r>
              <a:rPr lang="en-US" dirty="0" err="1"/>
              <a:t>Venkat’s</a:t>
            </a:r>
            <a:r>
              <a:rPr lang="en-US" dirty="0"/>
              <a:t> house is no.9 and </a:t>
            </a:r>
            <a:r>
              <a:rPr lang="en-US" dirty="0" err="1"/>
              <a:t>Anand</a:t>
            </a:r>
            <a:r>
              <a:rPr lang="en-US" dirty="0"/>
              <a:t> is not his </a:t>
            </a:r>
            <a:r>
              <a:rPr lang="en-US" dirty="0" err="1"/>
              <a:t>neighbour</a:t>
            </a:r>
            <a:endParaRPr lang="en-US" dirty="0"/>
          </a:p>
          <a:p>
            <a:pPr algn="just"/>
            <a:r>
              <a:rPr lang="en-US" dirty="0" err="1"/>
              <a:t>Anand</a:t>
            </a:r>
            <a:r>
              <a:rPr lang="en-US" dirty="0"/>
              <a:t> is not Ravi’s </a:t>
            </a:r>
            <a:r>
              <a:rPr lang="en-US" dirty="0" err="1"/>
              <a:t>neighbour</a:t>
            </a:r>
            <a:r>
              <a:rPr lang="en-US" dirty="0"/>
              <a:t> and </a:t>
            </a:r>
            <a:r>
              <a:rPr lang="en-US" dirty="0" err="1"/>
              <a:t>Anand</a:t>
            </a:r>
            <a:r>
              <a:rPr lang="en-US" dirty="0"/>
              <a:t> and </a:t>
            </a:r>
            <a:r>
              <a:rPr lang="en-US" dirty="0" err="1"/>
              <a:t>som</a:t>
            </a:r>
            <a:r>
              <a:rPr lang="en-US" dirty="0"/>
              <a:t> do not live in the same house.</a:t>
            </a:r>
          </a:p>
          <a:p>
            <a:pPr algn="just"/>
            <a:r>
              <a:rPr lang="en-US" dirty="0" err="1"/>
              <a:t>Venkat’s</a:t>
            </a:r>
            <a:r>
              <a:rPr lang="en-US" dirty="0"/>
              <a:t> house is not No.9 and </a:t>
            </a:r>
            <a:r>
              <a:rPr lang="en-US" dirty="0" err="1"/>
              <a:t>Anand</a:t>
            </a:r>
            <a:r>
              <a:rPr lang="en-US" dirty="0"/>
              <a:t> is not Ravi’s </a:t>
            </a:r>
            <a:r>
              <a:rPr lang="en-US" dirty="0" err="1"/>
              <a:t>neighbour</a:t>
            </a:r>
            <a:r>
              <a:rPr lang="en-US" dirty="0"/>
              <a:t>.</a:t>
            </a:r>
          </a:p>
          <a:p>
            <a:pPr marL="0" indent="0" algn="just">
              <a:buNone/>
            </a:pPr>
            <a:r>
              <a:rPr lang="en-US" dirty="0"/>
              <a:t>We can see the contradiction evident in the first and third sentences relating to </a:t>
            </a:r>
            <a:r>
              <a:rPr lang="en-US" dirty="0" err="1"/>
              <a:t>Venkat’s</a:t>
            </a:r>
            <a:r>
              <a:rPr lang="en-US" dirty="0"/>
              <a:t> house. </a:t>
            </a:r>
            <a:endParaRPr lang="en-US" dirty="0" smtClean="0"/>
          </a:p>
          <a:p>
            <a:pPr marL="0" indent="0" algn="just">
              <a:buNone/>
            </a:pPr>
            <a:r>
              <a:rPr lang="en-US" dirty="0" smtClean="0"/>
              <a:t>Since this </a:t>
            </a:r>
            <a:r>
              <a:rPr lang="en-US" dirty="0"/>
              <a:t>doesn’t make much sense, we re-label the sentences accordingly, taking care of the </a:t>
            </a:r>
            <a:r>
              <a:rPr lang="en-US" dirty="0" smtClean="0"/>
              <a:t>initial contradiction</a:t>
            </a:r>
            <a:r>
              <a:rPr lang="en-US" dirty="0"/>
              <a:t>.</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04799"/>
            <a:ext cx="5029200" cy="121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8587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latin typeface="Times New Roman" pitchFamily="18" charset="0"/>
                <a:cs typeface="Times New Roman" pitchFamily="18" charset="0"/>
              </a:rPr>
              <a:t>If we label </a:t>
            </a:r>
            <a:r>
              <a:rPr lang="en-US" dirty="0" err="1">
                <a:latin typeface="Times New Roman" pitchFamily="18" charset="0"/>
                <a:cs typeface="Times New Roman" pitchFamily="18" charset="0"/>
              </a:rPr>
              <a:t>Anand’s</a:t>
            </a:r>
            <a:r>
              <a:rPr lang="en-US" dirty="0">
                <a:latin typeface="Times New Roman" pitchFamily="18" charset="0"/>
                <a:cs typeface="Times New Roman" pitchFamily="18" charset="0"/>
              </a:rPr>
              <a:t> first sentence as true, </a:t>
            </a:r>
            <a:r>
              <a:rPr lang="en-US" dirty="0" err="1">
                <a:latin typeface="Times New Roman" pitchFamily="18" charset="0"/>
                <a:cs typeface="Times New Roman" pitchFamily="18" charset="0"/>
              </a:rPr>
              <a:t>Som’s</a:t>
            </a:r>
            <a:r>
              <a:rPr lang="en-US" dirty="0">
                <a:latin typeface="Times New Roman" pitchFamily="18" charset="0"/>
                <a:cs typeface="Times New Roman" pitchFamily="18" charset="0"/>
              </a:rPr>
              <a:t> first sentence has to be false, and thereby </a:t>
            </a:r>
            <a:r>
              <a:rPr lang="en-US" dirty="0" err="1">
                <a:latin typeface="Times New Roman" pitchFamily="18" charset="0"/>
                <a:cs typeface="Times New Roman" pitchFamily="18" charset="0"/>
              </a:rPr>
              <a:t>Som’s</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second sentence is true. This means that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is Ravi’s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 and therefore, Ravi’s </a:t>
            </a:r>
            <a:r>
              <a:rPr lang="en-US" dirty="0" smtClean="0">
                <a:latin typeface="Times New Roman" pitchFamily="18" charset="0"/>
                <a:cs typeface="Times New Roman" pitchFamily="18" charset="0"/>
              </a:rPr>
              <a:t>first sentence </a:t>
            </a:r>
            <a:r>
              <a:rPr lang="en-US" dirty="0">
                <a:latin typeface="Times New Roman" pitchFamily="18" charset="0"/>
                <a:cs typeface="Times New Roman" pitchFamily="18" charset="0"/>
              </a:rPr>
              <a:t>is false</a:t>
            </a:r>
            <a:r>
              <a:rPr lang="en-US" dirty="0" smtClean="0">
                <a:latin typeface="Times New Roman" pitchFamily="18" charset="0"/>
                <a:cs typeface="Times New Roman" pitchFamily="18" charset="0"/>
              </a:rPr>
              <a:t>.</a:t>
            </a:r>
          </a:p>
          <a:p>
            <a:pPr algn="just"/>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house is no.9 and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is not his </a:t>
            </a:r>
            <a:r>
              <a:rPr lang="en-US" dirty="0" err="1">
                <a:latin typeface="Times New Roman" pitchFamily="18" charset="0"/>
                <a:cs typeface="Times New Roman" pitchFamily="18" charset="0"/>
              </a:rPr>
              <a:t>neighbour</a:t>
            </a:r>
            <a:endParaRPr lang="en-US" dirty="0">
              <a:latin typeface="Times New Roman" pitchFamily="18" charset="0"/>
              <a:cs typeface="Times New Roman" pitchFamily="18" charset="0"/>
            </a:endParaRPr>
          </a:p>
          <a:p>
            <a:pPr algn="just"/>
            <a:r>
              <a:rPr lang="en-US" b="1" dirty="0" err="1">
                <a:latin typeface="Times New Roman" pitchFamily="18" charset="0"/>
                <a:cs typeface="Times New Roman" pitchFamily="18" charset="0"/>
              </a:rPr>
              <a:t>Anand</a:t>
            </a:r>
            <a:r>
              <a:rPr lang="en-US" b="1" dirty="0">
                <a:latin typeface="Times New Roman" pitchFamily="18" charset="0"/>
                <a:cs typeface="Times New Roman" pitchFamily="18" charset="0"/>
              </a:rPr>
              <a:t> is not Ravi’s </a:t>
            </a:r>
            <a:r>
              <a:rPr lang="en-US" b="1" dirty="0" err="1">
                <a:latin typeface="Times New Roman" pitchFamily="18" charset="0"/>
                <a:cs typeface="Times New Roman" pitchFamily="18" charset="0"/>
              </a:rPr>
              <a:t>neighbour</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som</a:t>
            </a:r>
            <a:r>
              <a:rPr lang="en-US" dirty="0">
                <a:latin typeface="Times New Roman" pitchFamily="18" charset="0"/>
                <a:cs typeface="Times New Roman" pitchFamily="18" charset="0"/>
              </a:rPr>
              <a:t> do not live in the same house.</a:t>
            </a:r>
          </a:p>
          <a:p>
            <a:pPr algn="just"/>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house </a:t>
            </a:r>
            <a:r>
              <a:rPr lang="en-US" dirty="0" smtClean="0">
                <a:latin typeface="Times New Roman" pitchFamily="18" charset="0"/>
                <a:cs typeface="Times New Roman" pitchFamily="18" charset="0"/>
              </a:rPr>
              <a:t>is No.9 </a:t>
            </a:r>
            <a:r>
              <a:rPr lang="en-US" dirty="0">
                <a:latin typeface="Times New Roman" pitchFamily="18" charset="0"/>
                <a:cs typeface="Times New Roman" pitchFamily="18" charset="0"/>
              </a:rPr>
              <a:t>and </a:t>
            </a:r>
            <a:r>
              <a:rPr lang="en-US" b="1" dirty="0" err="1">
                <a:latin typeface="Times New Roman" pitchFamily="18" charset="0"/>
                <a:cs typeface="Times New Roman" pitchFamily="18" charset="0"/>
              </a:rPr>
              <a:t>Anand</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is Ravi’s </a:t>
            </a:r>
            <a:r>
              <a:rPr lang="en-US" b="1" dirty="0" err="1">
                <a:latin typeface="Times New Roman" pitchFamily="18" charset="0"/>
                <a:cs typeface="Times New Roman" pitchFamily="18" charset="0"/>
              </a:rPr>
              <a:t>neighbour</a:t>
            </a:r>
            <a:r>
              <a:rPr lang="en-US" b="1"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But here lies another contradiction – if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Som</a:t>
            </a:r>
            <a:r>
              <a:rPr lang="en-US" dirty="0">
                <a:latin typeface="Times New Roman" pitchFamily="18" charset="0"/>
                <a:cs typeface="Times New Roman" pitchFamily="18" charset="0"/>
              </a:rPr>
              <a:t> live in the same house, </a:t>
            </a:r>
            <a:r>
              <a:rPr lang="en-US" dirty="0" smtClean="0">
                <a:latin typeface="Times New Roman" pitchFamily="18" charset="0"/>
                <a:cs typeface="Times New Roman" pitchFamily="18" charset="0"/>
              </a:rPr>
              <a:t>then Ravi </a:t>
            </a:r>
            <a:r>
              <a:rPr lang="en-US" dirty="0">
                <a:latin typeface="Times New Roman" pitchFamily="18" charset="0"/>
                <a:cs typeface="Times New Roman" pitchFamily="18" charset="0"/>
              </a:rPr>
              <a:t>and </a:t>
            </a:r>
            <a:r>
              <a:rPr lang="en-US" dirty="0" err="1">
                <a:latin typeface="Times New Roman" pitchFamily="18" charset="0"/>
                <a:cs typeface="Times New Roman" pitchFamily="18" charset="0"/>
              </a:rPr>
              <a:t>Venkat</a:t>
            </a:r>
            <a:r>
              <a:rPr lang="en-US" dirty="0">
                <a:latin typeface="Times New Roman" pitchFamily="18" charset="0"/>
                <a:cs typeface="Times New Roman" pitchFamily="18" charset="0"/>
              </a:rPr>
              <a:t> live in the other house, but </a:t>
            </a:r>
            <a:r>
              <a:rPr lang="en-US" dirty="0" err="1">
                <a:latin typeface="Times New Roman" pitchFamily="18" charset="0"/>
                <a:cs typeface="Times New Roman" pitchFamily="18" charset="0"/>
              </a:rPr>
              <a:t>Anand;s</a:t>
            </a:r>
            <a:r>
              <a:rPr lang="en-US" dirty="0">
                <a:latin typeface="Times New Roman" pitchFamily="18" charset="0"/>
                <a:cs typeface="Times New Roman" pitchFamily="18" charset="0"/>
              </a:rPr>
              <a:t> second sentence specifically says that He is not </a:t>
            </a:r>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neighbour</a:t>
            </a:r>
            <a:r>
              <a:rPr lang="en-US" dirty="0" smtClean="0">
                <a:latin typeface="Times New Roman" pitchFamily="18" charset="0"/>
                <a:cs typeface="Times New Roman" pitchFamily="18" charset="0"/>
              </a:rPr>
              <a:t>. Therefore</a:t>
            </a:r>
            <a:r>
              <a:rPr lang="en-US" dirty="0">
                <a:latin typeface="Times New Roman" pitchFamily="18" charset="0"/>
                <a:cs typeface="Times New Roman" pitchFamily="18" charset="0"/>
              </a:rPr>
              <a:t>, even this is </a:t>
            </a:r>
            <a:r>
              <a:rPr lang="en-US" dirty="0" smtClean="0">
                <a:latin typeface="Times New Roman" pitchFamily="18" charset="0"/>
                <a:cs typeface="Times New Roman" pitchFamily="18" charset="0"/>
              </a:rPr>
              <a:t>a wrong choice.</a:t>
            </a:r>
            <a:endParaRPr lang="en-US" dirty="0">
              <a:latin typeface="Times New Roman" pitchFamily="18" charset="0"/>
              <a:cs typeface="Times New Roman" pitchFamily="18" charset="0"/>
            </a:endParaRPr>
          </a:p>
          <a:p>
            <a:pPr marL="0" indent="0">
              <a:buNone/>
            </a:pP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1"/>
            <a:ext cx="6172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66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Guiding Rules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u="sng" dirty="0" err="1" smtClean="0">
                <a:latin typeface="Times New Roman" pitchFamily="18" charset="0"/>
                <a:cs typeface="Times New Roman" pitchFamily="18" charset="0"/>
              </a:rPr>
              <a:t>Picturize</a:t>
            </a:r>
            <a:r>
              <a:rPr lang="en-US" u="sng" dirty="0" smtClean="0">
                <a:latin typeface="Times New Roman" pitchFamily="18" charset="0"/>
                <a:cs typeface="Times New Roman" pitchFamily="18" charset="0"/>
              </a:rPr>
              <a:t> the information. </a:t>
            </a:r>
          </a:p>
          <a:p>
            <a:pPr algn="just"/>
            <a:r>
              <a:rPr lang="en-US" dirty="0" smtClean="0">
                <a:latin typeface="Times New Roman" pitchFamily="18" charset="0"/>
                <a:cs typeface="Times New Roman" pitchFamily="18" charset="0"/>
              </a:rPr>
              <a:t>If, for example, the problem deals with 5 people standing at a bus stop, the student must be able to juxtapose it in his analysis. </a:t>
            </a:r>
          </a:p>
          <a:p>
            <a:pPr algn="just"/>
            <a:r>
              <a:rPr lang="en-US" dirty="0" smtClean="0">
                <a:latin typeface="Times New Roman" pitchFamily="18" charset="0"/>
                <a:cs typeface="Times New Roman" pitchFamily="18" charset="0"/>
              </a:rPr>
              <a:t>Since there wont be sufficient place to work out these kinds of problems, </a:t>
            </a:r>
            <a:r>
              <a:rPr lang="en-US" dirty="0" err="1" smtClean="0">
                <a:latin typeface="Times New Roman" pitchFamily="18" charset="0"/>
                <a:cs typeface="Times New Roman" pitchFamily="18" charset="0"/>
              </a:rPr>
              <a:t>picturization</a:t>
            </a:r>
            <a:r>
              <a:rPr lang="en-US" dirty="0" smtClean="0">
                <a:latin typeface="Times New Roman" pitchFamily="18" charset="0"/>
                <a:cs typeface="Times New Roman" pitchFamily="18" charset="0"/>
              </a:rPr>
              <a:t> helps in arranging the information.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54208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latin typeface="Times New Roman" pitchFamily="18" charset="0"/>
                <a:cs typeface="Times New Roman" pitchFamily="18" charset="0"/>
              </a:rPr>
              <a:t>Now, we try the other way, by labeling </a:t>
            </a:r>
            <a:r>
              <a:rPr lang="en-US" dirty="0" err="1">
                <a:latin typeface="Times New Roman" pitchFamily="18" charset="0"/>
                <a:cs typeface="Times New Roman" pitchFamily="18" charset="0"/>
              </a:rPr>
              <a:t>Anand’s</a:t>
            </a:r>
            <a:r>
              <a:rPr lang="en-US" dirty="0">
                <a:latin typeface="Times New Roman" pitchFamily="18" charset="0"/>
                <a:cs typeface="Times New Roman" pitchFamily="18" charset="0"/>
              </a:rPr>
              <a:t> first sentence as false and </a:t>
            </a:r>
            <a:r>
              <a:rPr lang="en-US" dirty="0" err="1">
                <a:latin typeface="Times New Roman" pitchFamily="18" charset="0"/>
                <a:cs typeface="Times New Roman" pitchFamily="18" charset="0"/>
              </a:rPr>
              <a:t>Som’s</a:t>
            </a:r>
            <a:r>
              <a:rPr lang="en-US" dirty="0">
                <a:latin typeface="Times New Roman" pitchFamily="18" charset="0"/>
                <a:cs typeface="Times New Roman" pitchFamily="18" charset="0"/>
              </a:rPr>
              <a:t> first sentence </a:t>
            </a:r>
            <a:r>
              <a:rPr lang="en-US" dirty="0" smtClean="0">
                <a:latin typeface="Times New Roman" pitchFamily="18" charset="0"/>
                <a:cs typeface="Times New Roman" pitchFamily="18" charset="0"/>
              </a:rPr>
              <a:t>as true</a:t>
            </a:r>
            <a:r>
              <a:rPr lang="en-US" dirty="0">
                <a:latin typeface="Times New Roman" pitchFamily="18" charset="0"/>
                <a:cs typeface="Times New Roman" pitchFamily="18" charset="0"/>
              </a:rPr>
              <a:t>. By the chain of thoughts, it is evident that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is not Ravi’s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 and therefore </a:t>
            </a:r>
            <a:r>
              <a:rPr lang="en-US" dirty="0" err="1" smtClean="0">
                <a:latin typeface="Times New Roman" pitchFamily="18" charset="0"/>
                <a:cs typeface="Times New Roman" pitchFamily="18" charset="0"/>
              </a:rPr>
              <a:t>Anand</a:t>
            </a:r>
            <a:r>
              <a:rPr lang="en-US" dirty="0" smtClean="0">
                <a:latin typeface="Times New Roman" pitchFamily="18" charset="0"/>
                <a:cs typeface="Times New Roman" pitchFamily="18" charset="0"/>
              </a:rPr>
              <a:t> and </a:t>
            </a:r>
            <a:r>
              <a:rPr lang="en-US" dirty="0">
                <a:latin typeface="Times New Roman" pitchFamily="18" charset="0"/>
                <a:cs typeface="Times New Roman" pitchFamily="18" charset="0"/>
              </a:rPr>
              <a:t>Ravi live in the same house, which is also true in case of the second sentence of </a:t>
            </a:r>
            <a:r>
              <a:rPr lang="en-US" dirty="0" err="1" smtClean="0">
                <a:latin typeface="Times New Roman" pitchFamily="18" charset="0"/>
                <a:cs typeface="Times New Roman" pitchFamily="18" charset="0"/>
              </a:rPr>
              <a:t>Anand</a:t>
            </a:r>
            <a:r>
              <a:rPr lang="en-US" dirty="0" smtClean="0">
                <a:latin typeface="Times New Roman" pitchFamily="18" charset="0"/>
                <a:cs typeface="Times New Roman" pitchFamily="18" charset="0"/>
              </a:rPr>
              <a:t>. Therefore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Venkat</a:t>
            </a:r>
            <a:r>
              <a:rPr lang="en-US" dirty="0">
                <a:latin typeface="Times New Roman" pitchFamily="18" charset="0"/>
                <a:cs typeface="Times New Roman" pitchFamily="18" charset="0"/>
              </a:rPr>
              <a:t> does not stay in House no. 9 and Ravi stays with </a:t>
            </a:r>
            <a:r>
              <a:rPr lang="en-US" dirty="0" err="1">
                <a:latin typeface="Times New Roman" pitchFamily="18" charset="0"/>
                <a:cs typeface="Times New Roman" pitchFamily="18" charset="0"/>
              </a:rPr>
              <a:t>Anand</a:t>
            </a:r>
            <a:r>
              <a:rPr lang="en-US" dirty="0" smtClean="0">
                <a:latin typeface="Times New Roman" pitchFamily="18" charset="0"/>
                <a:cs typeface="Times New Roman" pitchFamily="18" charset="0"/>
              </a:rPr>
              <a:t>.</a:t>
            </a:r>
          </a:p>
          <a:p>
            <a:pPr algn="just"/>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house </a:t>
            </a:r>
            <a:r>
              <a:rPr lang="en-US" dirty="0" smtClean="0">
                <a:latin typeface="Times New Roman" pitchFamily="18" charset="0"/>
                <a:cs typeface="Times New Roman" pitchFamily="18" charset="0"/>
              </a:rPr>
              <a:t>is not </a:t>
            </a:r>
            <a:r>
              <a:rPr lang="en-US" dirty="0">
                <a:latin typeface="Times New Roman" pitchFamily="18" charset="0"/>
                <a:cs typeface="Times New Roman" pitchFamily="18" charset="0"/>
              </a:rPr>
              <a:t>no.9 and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is his </a:t>
            </a:r>
            <a:r>
              <a:rPr lang="en-US" dirty="0" err="1" smtClean="0">
                <a:latin typeface="Times New Roman" pitchFamily="18" charset="0"/>
                <a:cs typeface="Times New Roman" pitchFamily="18" charset="0"/>
              </a:rPr>
              <a:t>neighbour</a:t>
            </a:r>
            <a:endParaRPr lang="en-US"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is not Ravi’s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som</a:t>
            </a:r>
            <a:r>
              <a:rPr lang="en-US" dirty="0">
                <a:latin typeface="Times New Roman" pitchFamily="18" charset="0"/>
                <a:cs typeface="Times New Roman" pitchFamily="18" charset="0"/>
              </a:rPr>
              <a:t> do not live in the same house.</a:t>
            </a:r>
          </a:p>
          <a:p>
            <a:pPr algn="just"/>
            <a:r>
              <a:rPr lang="en-US" dirty="0" err="1">
                <a:latin typeface="Times New Roman" pitchFamily="18" charset="0"/>
                <a:cs typeface="Times New Roman" pitchFamily="18" charset="0"/>
              </a:rPr>
              <a:t>Venkat’s</a:t>
            </a:r>
            <a:r>
              <a:rPr lang="en-US" dirty="0">
                <a:latin typeface="Times New Roman" pitchFamily="18" charset="0"/>
                <a:cs typeface="Times New Roman" pitchFamily="18" charset="0"/>
              </a:rPr>
              <a:t> house is not No.9 and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 is not Ravi’s </a:t>
            </a:r>
            <a:r>
              <a:rPr lang="en-US" dirty="0" err="1">
                <a:latin typeface="Times New Roman" pitchFamily="18" charset="0"/>
                <a:cs typeface="Times New Roman" pitchFamily="18" charset="0"/>
              </a:rPr>
              <a:t>neighbour</a:t>
            </a:r>
            <a:r>
              <a:rPr lang="en-US" dirty="0">
                <a:latin typeface="Times New Roman" pitchFamily="18" charset="0"/>
                <a:cs typeface="Times New Roman" pitchFamily="18" charset="0"/>
              </a:rPr>
              <a:t>.</a:t>
            </a:r>
          </a:p>
          <a:p>
            <a:pPr marL="0" indent="0">
              <a:buNone/>
            </a:pP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52401"/>
            <a:ext cx="5867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1821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result of above discussion can be summarized as below.</a:t>
            </a:r>
          </a:p>
          <a:p>
            <a:pPr marL="0" indent="0">
              <a:buNone/>
            </a:pPr>
            <a:r>
              <a:rPr lang="en-US" dirty="0" smtClean="0">
                <a:latin typeface="Times New Roman" pitchFamily="18" charset="0"/>
                <a:cs typeface="Times New Roman" pitchFamily="18" charset="0"/>
              </a:rPr>
              <a:t>House A</a:t>
            </a:r>
          </a:p>
          <a:p>
            <a:pPr marL="0" indent="0">
              <a:buNone/>
            </a:pPr>
            <a:r>
              <a:rPr lang="en-US" dirty="0" err="1" smtClean="0">
                <a:latin typeface="Times New Roman" pitchFamily="18" charset="0"/>
                <a:cs typeface="Times New Roman" pitchFamily="18" charset="0"/>
              </a:rPr>
              <a:t>Anound</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Ravi</a:t>
            </a:r>
          </a:p>
          <a:p>
            <a:pPr marL="0" indent="0">
              <a:buNone/>
            </a:pPr>
            <a:r>
              <a:rPr lang="en-US" dirty="0" smtClean="0">
                <a:latin typeface="Times New Roman" pitchFamily="18" charset="0"/>
                <a:cs typeface="Times New Roman" pitchFamily="18" charset="0"/>
              </a:rPr>
              <a:t>House B</a:t>
            </a:r>
          </a:p>
          <a:p>
            <a:pPr marL="0" indent="0">
              <a:buNone/>
            </a:pPr>
            <a:r>
              <a:rPr lang="en-US" dirty="0" err="1" smtClean="0">
                <a:latin typeface="Times New Roman" pitchFamily="18" charset="0"/>
                <a:cs typeface="Times New Roman" pitchFamily="18" charset="0"/>
              </a:rPr>
              <a:t>Venkat</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Som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793411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latin typeface="Times New Roman" pitchFamily="18" charset="0"/>
                <a:cs typeface="Times New Roman" pitchFamily="18" charset="0"/>
              </a:rPr>
              <a:t>Q1:From the above, you can decide that</a:t>
            </a:r>
          </a:p>
          <a:p>
            <a:pPr marL="0" indent="0" algn="just">
              <a:buNone/>
            </a:pP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Venkat</a:t>
            </a:r>
            <a:r>
              <a:rPr lang="en-US" dirty="0">
                <a:latin typeface="Times New Roman" pitchFamily="18" charset="0"/>
                <a:cs typeface="Times New Roman" pitchFamily="18" charset="0"/>
              </a:rPr>
              <a:t> stays in house no.9</a:t>
            </a:r>
          </a:p>
          <a:p>
            <a:pPr marL="0" indent="0" algn="just">
              <a:buNone/>
            </a:pPr>
            <a:r>
              <a:rPr lang="en-US" b="1" dirty="0">
                <a:latin typeface="Times New Roman" pitchFamily="18" charset="0"/>
                <a:cs typeface="Times New Roman" pitchFamily="18" charset="0"/>
              </a:rPr>
              <a:t>b) </a:t>
            </a:r>
            <a:r>
              <a:rPr lang="en-US" b="1" dirty="0" err="1">
                <a:latin typeface="Times New Roman" pitchFamily="18" charset="0"/>
                <a:cs typeface="Times New Roman" pitchFamily="18" charset="0"/>
              </a:rPr>
              <a:t>Venkat</a:t>
            </a:r>
            <a:r>
              <a:rPr lang="en-US" b="1" dirty="0">
                <a:latin typeface="Times New Roman" pitchFamily="18" charset="0"/>
                <a:cs typeface="Times New Roman" pitchFamily="18" charset="0"/>
              </a:rPr>
              <a:t> does not stay in house no. 9</a:t>
            </a:r>
          </a:p>
          <a:p>
            <a:pPr marL="0" indent="0" algn="just">
              <a:buNone/>
            </a:pPr>
            <a:r>
              <a:rPr lang="en-US" dirty="0">
                <a:latin typeface="Times New Roman" pitchFamily="18" charset="0"/>
                <a:cs typeface="Times New Roman" pitchFamily="18" charset="0"/>
              </a:rPr>
              <a:t>c) </a:t>
            </a:r>
            <a:r>
              <a:rPr lang="en-US" dirty="0" err="1">
                <a:latin typeface="Times New Roman" pitchFamily="18" charset="0"/>
                <a:cs typeface="Times New Roman" pitchFamily="18" charset="0"/>
              </a:rPr>
              <a:t>Venkat</a:t>
            </a:r>
            <a:r>
              <a:rPr lang="en-US" dirty="0">
                <a:latin typeface="Times New Roman" pitchFamily="18" charset="0"/>
                <a:cs typeface="Times New Roman" pitchFamily="18" charset="0"/>
              </a:rPr>
              <a:t> does not stay in what-what</a:t>
            </a:r>
          </a:p>
          <a:p>
            <a:pPr marL="0" indent="0" algn="just">
              <a:buNone/>
            </a:pPr>
            <a:r>
              <a:rPr lang="en-US" dirty="0">
                <a:latin typeface="Times New Roman" pitchFamily="18" charset="0"/>
                <a:cs typeface="Times New Roman" pitchFamily="18" charset="0"/>
              </a:rPr>
              <a:t>d) Ravi and </a:t>
            </a:r>
            <a:r>
              <a:rPr lang="en-US" dirty="0" err="1">
                <a:latin typeface="Times New Roman" pitchFamily="18" charset="0"/>
                <a:cs typeface="Times New Roman" pitchFamily="18" charset="0"/>
              </a:rPr>
              <a:t>Som</a:t>
            </a:r>
            <a:r>
              <a:rPr lang="en-US" dirty="0">
                <a:latin typeface="Times New Roman" pitchFamily="18" charset="0"/>
                <a:cs typeface="Times New Roman" pitchFamily="18" charset="0"/>
              </a:rPr>
              <a:t> stay together.</a:t>
            </a:r>
          </a:p>
          <a:p>
            <a:pPr marL="0" indent="0" algn="just">
              <a:buNone/>
            </a:pPr>
            <a:r>
              <a:rPr lang="en-US" dirty="0">
                <a:latin typeface="Times New Roman" pitchFamily="18" charset="0"/>
                <a:cs typeface="Times New Roman" pitchFamily="18" charset="0"/>
              </a:rPr>
              <a:t>Q2: Who stays with </a:t>
            </a:r>
            <a:r>
              <a:rPr lang="en-US" dirty="0" err="1">
                <a:latin typeface="Times New Roman" pitchFamily="18" charset="0"/>
                <a:cs typeface="Times New Roman" pitchFamily="18" charset="0"/>
              </a:rPr>
              <a:t>Anand</a:t>
            </a:r>
            <a:r>
              <a:rPr lang="en-US" dirty="0">
                <a:latin typeface="Times New Roman" pitchFamily="18" charset="0"/>
                <a:cs typeface="Times New Roman" pitchFamily="18" charset="0"/>
              </a:rPr>
              <a:t>?</a:t>
            </a:r>
          </a:p>
          <a:p>
            <a:pPr marL="0" indent="0" algn="just">
              <a:buNone/>
            </a:pPr>
            <a:r>
              <a:rPr lang="en-US" b="1" dirty="0">
                <a:latin typeface="Times New Roman" pitchFamily="18" charset="0"/>
                <a:cs typeface="Times New Roman" pitchFamily="18" charset="0"/>
              </a:rPr>
              <a:t>a) Ravi</a:t>
            </a:r>
          </a:p>
          <a:p>
            <a:pPr marL="0" indent="0" algn="just">
              <a:buNone/>
            </a:pPr>
            <a:r>
              <a:rPr lang="en-US" dirty="0">
                <a:latin typeface="Times New Roman" pitchFamily="18" charset="0"/>
                <a:cs typeface="Times New Roman" pitchFamily="18" charset="0"/>
              </a:rPr>
              <a:t>b) </a:t>
            </a:r>
            <a:r>
              <a:rPr lang="en-US" dirty="0" err="1">
                <a:latin typeface="Times New Roman" pitchFamily="18" charset="0"/>
                <a:cs typeface="Times New Roman" pitchFamily="18" charset="0"/>
              </a:rPr>
              <a:t>Venkat</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c) </a:t>
            </a:r>
            <a:r>
              <a:rPr lang="en-US" dirty="0" err="1">
                <a:latin typeface="Times New Roman" pitchFamily="18" charset="0"/>
                <a:cs typeface="Times New Roman" pitchFamily="18" charset="0"/>
              </a:rPr>
              <a:t>Som</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d) Cant say</a:t>
            </a:r>
          </a:p>
        </p:txBody>
      </p:sp>
    </p:spTree>
    <p:extLst>
      <p:ext uri="{BB962C8B-B14F-4D97-AF65-F5344CB8AC3E}">
        <p14:creationId xmlns:p14="http://schemas.microsoft.com/office/powerpoint/2010/main" val="42119535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 VI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sz="4800" b="1" u="sng" dirty="0" smtClean="0">
                <a:latin typeface="Times New Roman" pitchFamily="18" charset="0"/>
                <a:cs typeface="Times New Roman" pitchFamily="18" charset="0"/>
              </a:rPr>
              <a:t>Alpha Numeric</a:t>
            </a:r>
          </a:p>
          <a:p>
            <a:pPr marL="0" indent="0">
              <a:buNone/>
            </a:pPr>
            <a:r>
              <a:rPr lang="en-US" sz="4800" dirty="0" smtClean="0">
                <a:latin typeface="Times New Roman" pitchFamily="18" charset="0"/>
                <a:cs typeface="Times New Roman" pitchFamily="18" charset="0"/>
              </a:rPr>
              <a:t>Here, numbers are coded as words or vice-versa and from the rules of this game, exact codes have to be identified.</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26481692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 Type VI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latin typeface="Times New Roman" pitchFamily="18" charset="0"/>
                <a:cs typeface="Times New Roman" pitchFamily="18" charset="0"/>
              </a:rPr>
              <a:t>Two English words are codified as follows. Each number represents only one letter and each letter is</a:t>
            </a:r>
          </a:p>
          <a:p>
            <a:pPr marL="0" indent="0" algn="just">
              <a:buNone/>
            </a:pPr>
            <a:r>
              <a:rPr lang="en-US" dirty="0">
                <a:latin typeface="Times New Roman" pitchFamily="18" charset="0"/>
                <a:cs typeface="Times New Roman" pitchFamily="18" charset="0"/>
              </a:rPr>
              <a:t>represented by only one number.</a:t>
            </a:r>
          </a:p>
          <a:p>
            <a:pPr marL="0" indent="0" algn="just">
              <a:buNone/>
            </a:pPr>
            <a:r>
              <a:rPr lang="en-US" dirty="0">
                <a:latin typeface="Times New Roman" pitchFamily="18" charset="0"/>
                <a:cs typeface="Times New Roman" pitchFamily="18" charset="0"/>
              </a:rPr>
              <a:t>Word 1: 8 3 7 6 3 2 9</a:t>
            </a:r>
          </a:p>
          <a:p>
            <a:pPr marL="0" indent="0" algn="just">
              <a:buNone/>
            </a:pPr>
            <a:r>
              <a:rPr lang="en-US" dirty="0">
                <a:latin typeface="Times New Roman" pitchFamily="18" charset="0"/>
                <a:cs typeface="Times New Roman" pitchFamily="18" charset="0"/>
              </a:rPr>
              <a:t>Word 2: 3 6 7 5 8 4 1 6</a:t>
            </a:r>
          </a:p>
          <a:p>
            <a:pPr marL="0" indent="0" algn="just">
              <a:buNone/>
            </a:pPr>
            <a:r>
              <a:rPr lang="en-US" dirty="0">
                <a:latin typeface="Times New Roman" pitchFamily="18" charset="0"/>
                <a:cs typeface="Times New Roman" pitchFamily="18" charset="0"/>
              </a:rPr>
              <a:t>The following rules are known to the person decoding them.</a:t>
            </a:r>
          </a:p>
          <a:p>
            <a:pPr marL="0" indent="0" algn="just">
              <a:buNone/>
            </a:pPr>
            <a:r>
              <a:rPr lang="en-US" dirty="0">
                <a:latin typeface="Times New Roman" pitchFamily="18" charset="0"/>
                <a:cs typeface="Times New Roman" pitchFamily="18" charset="0"/>
              </a:rPr>
              <a:t>I. Letters T and R occur exactly three times</a:t>
            </a:r>
          </a:p>
          <a:p>
            <a:pPr marL="0" indent="0" algn="just">
              <a:buNone/>
            </a:pPr>
            <a:r>
              <a:rPr lang="en-US" dirty="0">
                <a:latin typeface="Times New Roman" pitchFamily="18" charset="0"/>
                <a:cs typeface="Times New Roman" pitchFamily="18" charset="0"/>
              </a:rPr>
              <a:t>II. Letters S and A occur exactly two times.</a:t>
            </a:r>
          </a:p>
          <a:p>
            <a:pPr marL="0" indent="0" algn="just">
              <a:buNone/>
            </a:pPr>
            <a:r>
              <a:rPr lang="en-US" dirty="0">
                <a:latin typeface="Times New Roman" pitchFamily="18" charset="0"/>
                <a:cs typeface="Times New Roman" pitchFamily="18" charset="0"/>
              </a:rPr>
              <a:t>III. Letters E, P, O and N occur exactly once.</a:t>
            </a:r>
          </a:p>
          <a:p>
            <a:pPr marL="0" indent="0" algn="just">
              <a:buNone/>
            </a:pPr>
            <a:r>
              <a:rPr lang="en-US" dirty="0">
                <a:latin typeface="Times New Roman" pitchFamily="18" charset="0"/>
                <a:cs typeface="Times New Roman" pitchFamily="18" charset="0"/>
              </a:rPr>
              <a:t>IV. One of the words starts with T and the other with S.</a:t>
            </a:r>
          </a:p>
          <a:p>
            <a:pPr marL="0" indent="0" algn="just">
              <a:buNone/>
            </a:pPr>
            <a:r>
              <a:rPr lang="en-US" dirty="0">
                <a:latin typeface="Times New Roman" pitchFamily="18" charset="0"/>
                <a:cs typeface="Times New Roman" pitchFamily="18" charset="0"/>
              </a:rPr>
              <a:t>V. E occurs only in word 1.</a:t>
            </a:r>
          </a:p>
        </p:txBody>
      </p:sp>
    </p:spTree>
    <p:extLst>
      <p:ext uri="{BB962C8B-B14F-4D97-AF65-F5344CB8AC3E}">
        <p14:creationId xmlns:p14="http://schemas.microsoft.com/office/powerpoint/2010/main" val="32912296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proceed methodically </a:t>
            </a:r>
            <a:r>
              <a:rPr lang="en-US" dirty="0" smtClean="0">
                <a:latin typeface="Times New Roman" pitchFamily="18" charset="0"/>
                <a:cs typeface="Times New Roman" pitchFamily="18" charset="0"/>
              </a:rPr>
              <a:t>analyzing </a:t>
            </a:r>
            <a:r>
              <a:rPr lang="en-US" dirty="0">
                <a:latin typeface="Times New Roman" pitchFamily="18" charset="0"/>
                <a:cs typeface="Times New Roman" pitchFamily="18" charset="0"/>
              </a:rPr>
              <a:t>one condition at a time.</a:t>
            </a:r>
          </a:p>
          <a:p>
            <a:pPr algn="just"/>
            <a:r>
              <a:rPr lang="en-US" dirty="0">
                <a:latin typeface="Times New Roman" pitchFamily="18" charset="0"/>
                <a:cs typeface="Times New Roman" pitchFamily="18" charset="0"/>
              </a:rPr>
              <a:t>From the first condition, it is clear that T or R should stand for 3 or 6.</a:t>
            </a:r>
          </a:p>
          <a:p>
            <a:pPr algn="just"/>
            <a:r>
              <a:rPr lang="en-US" dirty="0">
                <a:latin typeface="Times New Roman" pitchFamily="18" charset="0"/>
                <a:cs typeface="Times New Roman" pitchFamily="18" charset="0"/>
              </a:rPr>
              <a:t>From the second condition, it is clear that S or A should stand for 8 or 7</a:t>
            </a:r>
          </a:p>
          <a:p>
            <a:pPr algn="just"/>
            <a:r>
              <a:rPr lang="en-US" dirty="0">
                <a:latin typeface="Times New Roman" pitchFamily="18" charset="0"/>
                <a:cs typeface="Times New Roman" pitchFamily="18" charset="0"/>
              </a:rPr>
              <a:t>We will ignore the third condition for sometime because we cannot conclude anything from it.</a:t>
            </a:r>
          </a:p>
          <a:p>
            <a:pPr algn="just"/>
            <a:r>
              <a:rPr lang="en-US" dirty="0">
                <a:latin typeface="Times New Roman" pitchFamily="18" charset="0"/>
                <a:cs typeface="Times New Roman" pitchFamily="18" charset="0"/>
              </a:rPr>
              <a:t>From the fourth condition, we can conclude that T stands for 3 and S stands for 8. Therefore, R </a:t>
            </a:r>
            <a:r>
              <a:rPr lang="en-US" dirty="0" smtClean="0">
                <a:latin typeface="Times New Roman" pitchFamily="18" charset="0"/>
                <a:cs typeface="Times New Roman" pitchFamily="18" charset="0"/>
              </a:rPr>
              <a:t>stands for </a:t>
            </a:r>
            <a:r>
              <a:rPr lang="en-US" dirty="0">
                <a:latin typeface="Times New Roman" pitchFamily="18" charset="0"/>
                <a:cs typeface="Times New Roman" pitchFamily="18" charset="0"/>
              </a:rPr>
              <a:t>6 and A stands for 7. E stands for either 2 or 9. O,P and n can be substituted for 5,4 and 1 in </a:t>
            </a:r>
            <a:r>
              <a:rPr lang="en-US" dirty="0" smtClean="0">
                <a:latin typeface="Times New Roman" pitchFamily="18" charset="0"/>
                <a:cs typeface="Times New Roman" pitchFamily="18" charset="0"/>
              </a:rPr>
              <a:t>Word 2.</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
            <a:ext cx="6172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5291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latin typeface="Times New Roman" pitchFamily="18" charset="0"/>
                <a:cs typeface="Times New Roman" pitchFamily="18" charset="0"/>
              </a:rPr>
              <a:t>Decoding the numbers individually, we find the following</a:t>
            </a:r>
          </a:p>
          <a:p>
            <a:pPr marL="0" indent="0" algn="just">
              <a:buNone/>
            </a:pPr>
            <a:r>
              <a:rPr lang="en-US" dirty="0">
                <a:latin typeface="Times New Roman" pitchFamily="18" charset="0"/>
                <a:cs typeface="Times New Roman" pitchFamily="18" charset="0"/>
              </a:rPr>
              <a:t>Word 1: 8 3 7 6 3 2 9</a:t>
            </a:r>
          </a:p>
          <a:p>
            <a:pPr marL="0" indent="0" algn="just">
              <a:buNone/>
            </a:pPr>
            <a:r>
              <a:rPr lang="en-US" dirty="0">
                <a:latin typeface="Times New Roman" pitchFamily="18" charset="0"/>
                <a:cs typeface="Times New Roman" pitchFamily="18" charset="0"/>
              </a:rPr>
              <a:t>S T ART</a:t>
            </a:r>
          </a:p>
          <a:p>
            <a:pPr marL="0" indent="0" algn="just">
              <a:buNone/>
            </a:pPr>
            <a:r>
              <a:rPr lang="en-US" dirty="0">
                <a:latin typeface="Times New Roman" pitchFamily="18" charset="0"/>
                <a:cs typeface="Times New Roman" pitchFamily="18" charset="0"/>
              </a:rPr>
              <a:t>Word 2: 3 6 7 5 8 4 1 6</a:t>
            </a:r>
          </a:p>
          <a:p>
            <a:pPr marL="0" indent="0" algn="just">
              <a:buNone/>
            </a:pPr>
            <a:r>
              <a:rPr lang="en-US" dirty="0">
                <a:latin typeface="Times New Roman" pitchFamily="18" charset="0"/>
                <a:cs typeface="Times New Roman" pitchFamily="18" charset="0"/>
              </a:rPr>
              <a:t>T RA S R</a:t>
            </a:r>
          </a:p>
          <a:p>
            <a:pPr marL="0" indent="0" algn="just">
              <a:buNone/>
            </a:pPr>
            <a:r>
              <a:rPr lang="en-US" dirty="0">
                <a:latin typeface="Times New Roman" pitchFamily="18" charset="0"/>
                <a:cs typeface="Times New Roman" pitchFamily="18" charset="0"/>
              </a:rPr>
              <a:t>In this particular question, the words are not those that make some meaning. Its more </a:t>
            </a:r>
            <a:r>
              <a:rPr lang="en-US" dirty="0" smtClean="0">
                <a:latin typeface="Times New Roman" pitchFamily="18" charset="0"/>
                <a:cs typeface="Times New Roman" pitchFamily="18" charset="0"/>
              </a:rPr>
              <a:t>open-ended than </a:t>
            </a:r>
            <a:r>
              <a:rPr lang="en-US" dirty="0">
                <a:latin typeface="Times New Roman" pitchFamily="18" charset="0"/>
                <a:cs typeface="Times New Roman" pitchFamily="18" charset="0"/>
              </a:rPr>
              <a:t>a word that has a meaning attached to it.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I </a:t>
            </a:r>
            <a:r>
              <a:rPr lang="en-US" dirty="0">
                <a:latin typeface="Times New Roman" pitchFamily="18" charset="0"/>
                <a:cs typeface="Times New Roman" pitchFamily="18" charset="0"/>
              </a:rPr>
              <a:t>say so because it is not possible to decipher all </a:t>
            </a:r>
            <a:r>
              <a:rPr lang="en-US" dirty="0" smtClean="0">
                <a:latin typeface="Times New Roman" pitchFamily="18" charset="0"/>
                <a:cs typeface="Times New Roman" pitchFamily="18" charset="0"/>
              </a:rPr>
              <a:t>the numbers </a:t>
            </a:r>
            <a:r>
              <a:rPr lang="en-US" dirty="0">
                <a:latin typeface="Times New Roman" pitchFamily="18" charset="0"/>
                <a:cs typeface="Times New Roman" pitchFamily="18" charset="0"/>
              </a:rPr>
              <a:t>correctly, and therefore, its left to the student as to what he makes of the numbers </a:t>
            </a:r>
            <a:r>
              <a:rPr lang="en-US" dirty="0" smtClean="0">
                <a:latin typeface="Times New Roman" pitchFamily="18" charset="0"/>
                <a:cs typeface="Times New Roman" pitchFamily="18" charset="0"/>
              </a:rPr>
              <a:t>and words </a:t>
            </a:r>
            <a:r>
              <a:rPr lang="en-US" dirty="0">
                <a:latin typeface="Times New Roman" pitchFamily="18" charset="0"/>
                <a:cs typeface="Times New Roman" pitchFamily="18" charset="0"/>
              </a:rPr>
              <a:t>which cannot be correctly identified.</a:t>
            </a:r>
          </a:p>
          <a:p>
            <a:pPr marL="0" indent="0">
              <a:buNone/>
            </a:pPr>
            <a:endParaRPr lang="en-US" dirty="0"/>
          </a:p>
        </p:txBody>
      </p:sp>
    </p:spTree>
    <p:extLst>
      <p:ext uri="{BB962C8B-B14F-4D97-AF65-F5344CB8AC3E}">
        <p14:creationId xmlns:p14="http://schemas.microsoft.com/office/powerpoint/2010/main" val="26749771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 VII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sz="6000" b="1" u="sng" dirty="0">
                <a:latin typeface="Times New Roman" pitchFamily="18" charset="0"/>
                <a:cs typeface="Times New Roman" pitchFamily="18" charset="0"/>
              </a:rPr>
              <a:t>Absolute </a:t>
            </a:r>
            <a:r>
              <a:rPr lang="en-US" sz="6000" b="1" u="sng" dirty="0" smtClean="0">
                <a:latin typeface="Times New Roman" pitchFamily="18" charset="0"/>
                <a:cs typeface="Times New Roman" pitchFamily="18" charset="0"/>
              </a:rPr>
              <a:t>Relatives:</a:t>
            </a:r>
          </a:p>
          <a:p>
            <a:pPr marL="0" indent="0" algn="just">
              <a:buNone/>
            </a:pPr>
            <a:r>
              <a:rPr lang="en-US" sz="4800" dirty="0">
                <a:latin typeface="Times New Roman" pitchFamily="18" charset="0"/>
                <a:cs typeface="Times New Roman" pitchFamily="18" charset="0"/>
              </a:rPr>
              <a:t>In this game, again a variant of the first 2 games, from the data given, relationships have to </a:t>
            </a:r>
            <a:r>
              <a:rPr lang="en-US" sz="4800" dirty="0" smtClean="0">
                <a:latin typeface="Times New Roman" pitchFamily="18" charset="0"/>
                <a:cs typeface="Times New Roman" pitchFamily="18" charset="0"/>
              </a:rPr>
              <a:t>be identified.</a:t>
            </a:r>
          </a:p>
          <a:p>
            <a:pPr marL="0" indent="0">
              <a:buNone/>
            </a:pPr>
            <a:endParaRPr lang="en-US" dirty="0"/>
          </a:p>
        </p:txBody>
      </p:sp>
    </p:spTree>
    <p:extLst>
      <p:ext uri="{BB962C8B-B14F-4D97-AF65-F5344CB8AC3E}">
        <p14:creationId xmlns:p14="http://schemas.microsoft.com/office/powerpoint/2010/main" val="38899629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VII</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latin typeface="Times New Roman" pitchFamily="18" charset="0"/>
                <a:cs typeface="Times New Roman" pitchFamily="18" charset="0"/>
              </a:rPr>
              <a:t>A, B, C, D, E, F, G and H are people who are related as below</a:t>
            </a:r>
          </a:p>
          <a:p>
            <a:pPr marL="0" indent="0" algn="just">
              <a:buNone/>
            </a:pPr>
            <a:r>
              <a:rPr lang="en-US" dirty="0">
                <a:latin typeface="Times New Roman" pitchFamily="18" charset="0"/>
                <a:cs typeface="Times New Roman" pitchFamily="18" charset="0"/>
              </a:rPr>
              <a:t>I. A is the father of 2 children C (male) and D (female)</a:t>
            </a:r>
          </a:p>
          <a:p>
            <a:pPr marL="0" indent="0" algn="just">
              <a:buNone/>
            </a:pPr>
            <a:r>
              <a:rPr lang="en-US" dirty="0">
                <a:latin typeface="Times New Roman" pitchFamily="18" charset="0"/>
                <a:cs typeface="Times New Roman" pitchFamily="18" charset="0"/>
              </a:rPr>
              <a:t>II. H is the mother of two children E (male) and F (female)</a:t>
            </a:r>
          </a:p>
          <a:p>
            <a:pPr marL="0" indent="0" algn="just">
              <a:buNone/>
            </a:pPr>
            <a:r>
              <a:rPr lang="en-US" dirty="0">
                <a:latin typeface="Times New Roman" pitchFamily="18" charset="0"/>
                <a:cs typeface="Times New Roman" pitchFamily="18" charset="0"/>
              </a:rPr>
              <a:t>III. B is E’s mother-in-law</a:t>
            </a:r>
          </a:p>
          <a:p>
            <a:pPr marL="0" indent="0" algn="just">
              <a:buNone/>
            </a:pPr>
            <a:r>
              <a:rPr lang="en-US" dirty="0">
                <a:latin typeface="Times New Roman" pitchFamily="18" charset="0"/>
                <a:cs typeface="Times New Roman" pitchFamily="18" charset="0"/>
              </a:rPr>
              <a:t>IV. D is the daughter-in-law</a:t>
            </a:r>
          </a:p>
          <a:p>
            <a:pPr marL="0" indent="0" algn="just">
              <a:buNone/>
            </a:pPr>
            <a:r>
              <a:rPr lang="en-US" dirty="0">
                <a:latin typeface="Times New Roman" pitchFamily="18" charset="0"/>
                <a:cs typeface="Times New Roman" pitchFamily="18" charset="0"/>
              </a:rPr>
              <a:t>V. E’s wife is F’s sister-in-law</a:t>
            </a:r>
          </a:p>
          <a:p>
            <a:pPr marL="0" indent="0" algn="just">
              <a:buNone/>
            </a:pPr>
            <a:r>
              <a:rPr lang="en-US" dirty="0">
                <a:latin typeface="Times New Roman" pitchFamily="18" charset="0"/>
                <a:cs typeface="Times New Roman" pitchFamily="18" charset="0"/>
              </a:rPr>
              <a:t>VI. E’s son will also be A’s grandson and C’s daughter will also be H’s grand-daughter</a:t>
            </a:r>
          </a:p>
        </p:txBody>
      </p:sp>
    </p:spTree>
    <p:extLst>
      <p:ext uri="{BB962C8B-B14F-4D97-AF65-F5344CB8AC3E}">
        <p14:creationId xmlns:p14="http://schemas.microsoft.com/office/powerpoint/2010/main" val="11950610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VII</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itchFamily="18" charset="0"/>
                <a:cs typeface="Times New Roman" pitchFamily="18" charset="0"/>
              </a:rPr>
              <a:t>Q1. Who is A’s wife?</a:t>
            </a:r>
          </a:p>
          <a:p>
            <a:pPr marL="0" indent="0">
              <a:buNone/>
            </a:pPr>
            <a:r>
              <a:rPr lang="en-US" dirty="0">
                <a:latin typeface="Times New Roman" pitchFamily="18" charset="0"/>
                <a:cs typeface="Times New Roman" pitchFamily="18" charset="0"/>
              </a:rPr>
              <a:t>a) H</a:t>
            </a:r>
          </a:p>
          <a:p>
            <a:pPr marL="0" indent="0">
              <a:buNone/>
            </a:pPr>
            <a:r>
              <a:rPr lang="en-US" dirty="0">
                <a:latin typeface="Times New Roman" pitchFamily="18" charset="0"/>
                <a:cs typeface="Times New Roman" pitchFamily="18" charset="0"/>
              </a:rPr>
              <a:t>b) F</a:t>
            </a:r>
          </a:p>
          <a:p>
            <a:pPr marL="0" indent="0">
              <a:buNone/>
            </a:pPr>
            <a:r>
              <a:rPr lang="en-US" dirty="0">
                <a:latin typeface="Times New Roman" pitchFamily="18" charset="0"/>
                <a:cs typeface="Times New Roman" pitchFamily="18" charset="0"/>
              </a:rPr>
              <a:t>c) B</a:t>
            </a:r>
          </a:p>
          <a:p>
            <a:pPr marL="0" indent="0">
              <a:buNone/>
            </a:pPr>
            <a:r>
              <a:rPr lang="en-US" dirty="0">
                <a:latin typeface="Times New Roman" pitchFamily="18" charset="0"/>
                <a:cs typeface="Times New Roman" pitchFamily="18" charset="0"/>
              </a:rPr>
              <a:t>d) E</a:t>
            </a:r>
          </a:p>
          <a:p>
            <a:pPr marL="0" indent="0">
              <a:buNone/>
            </a:pPr>
            <a:r>
              <a:rPr lang="en-US" dirty="0">
                <a:latin typeface="Times New Roman" pitchFamily="18" charset="0"/>
                <a:cs typeface="Times New Roman" pitchFamily="18" charset="0"/>
              </a:rPr>
              <a:t>e) NONE OF THESE</a:t>
            </a:r>
          </a:p>
          <a:p>
            <a:pPr marL="0" indent="0">
              <a:buNone/>
            </a:pPr>
            <a:r>
              <a:rPr lang="en-US" dirty="0">
                <a:latin typeface="Times New Roman" pitchFamily="18" charset="0"/>
                <a:cs typeface="Times New Roman" pitchFamily="18" charset="0"/>
              </a:rPr>
              <a:t>Q2. Who is H’s husband?</a:t>
            </a:r>
          </a:p>
          <a:p>
            <a:pPr marL="0" indent="0">
              <a:buNone/>
            </a:pPr>
            <a:r>
              <a:rPr lang="en-US" dirty="0">
                <a:latin typeface="Times New Roman" pitchFamily="18" charset="0"/>
                <a:cs typeface="Times New Roman" pitchFamily="18" charset="0"/>
              </a:rPr>
              <a:t>a) B</a:t>
            </a:r>
          </a:p>
          <a:p>
            <a:pPr marL="0" indent="0">
              <a:buNone/>
            </a:pPr>
            <a:r>
              <a:rPr lang="en-US" dirty="0">
                <a:latin typeface="Times New Roman" pitchFamily="18" charset="0"/>
                <a:cs typeface="Times New Roman" pitchFamily="18" charset="0"/>
              </a:rPr>
              <a:t>b) A</a:t>
            </a:r>
          </a:p>
          <a:p>
            <a:pPr marL="0" indent="0">
              <a:buNone/>
            </a:pPr>
            <a:r>
              <a:rPr lang="en-US" dirty="0">
                <a:latin typeface="Times New Roman" pitchFamily="18" charset="0"/>
                <a:cs typeface="Times New Roman" pitchFamily="18" charset="0"/>
              </a:rPr>
              <a:t>c) D</a:t>
            </a:r>
          </a:p>
          <a:p>
            <a:pPr marL="0" indent="0">
              <a:buNone/>
            </a:pPr>
            <a:r>
              <a:rPr lang="en-US" dirty="0">
                <a:latin typeface="Times New Roman" pitchFamily="18" charset="0"/>
                <a:cs typeface="Times New Roman" pitchFamily="18" charset="0"/>
              </a:rPr>
              <a:t>d) F</a:t>
            </a:r>
          </a:p>
          <a:p>
            <a:pPr marL="0" indent="0">
              <a:buNone/>
            </a:pPr>
            <a:r>
              <a:rPr lang="en-US" dirty="0">
                <a:latin typeface="Times New Roman" pitchFamily="18" charset="0"/>
                <a:cs typeface="Times New Roman" pitchFamily="18" charset="0"/>
              </a:rPr>
              <a:t>e) NONE OF </a:t>
            </a:r>
            <a:r>
              <a:rPr lang="en-US" dirty="0" smtClean="0">
                <a:latin typeface="Times New Roman" pitchFamily="18" charset="0"/>
                <a:cs typeface="Times New Roman" pitchFamily="18" charset="0"/>
              </a:rPr>
              <a:t>THESE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1267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Guiding Rules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0" indent="0" algn="just">
              <a:buNone/>
            </a:pPr>
            <a:r>
              <a:rPr lang="en-US" u="sng" dirty="0" err="1" smtClean="0">
                <a:latin typeface="Times New Roman" pitchFamily="18" charset="0"/>
                <a:cs typeface="Times New Roman" pitchFamily="18" charset="0"/>
              </a:rPr>
              <a:t>Organise</a:t>
            </a:r>
            <a:r>
              <a:rPr lang="en-US" u="sng" dirty="0" smtClean="0">
                <a:latin typeface="Times New Roman" pitchFamily="18" charset="0"/>
                <a:cs typeface="Times New Roman" pitchFamily="18" charset="0"/>
              </a:rPr>
              <a:t> the information. </a:t>
            </a:r>
          </a:p>
          <a:p>
            <a:pPr algn="just"/>
            <a:r>
              <a:rPr lang="en-US" dirty="0" smtClean="0">
                <a:latin typeface="Times New Roman" pitchFamily="18" charset="0"/>
                <a:cs typeface="Times New Roman" pitchFamily="18" charset="0"/>
              </a:rPr>
              <a:t>Once the student has an idea of the problem, he has to organize the information in an easily comprehensible manner, i.e. he should try to associate it with whatever he feels comfortable.</a:t>
            </a:r>
          </a:p>
          <a:p>
            <a:pPr algn="just"/>
            <a:r>
              <a:rPr lang="en-US" dirty="0" smtClean="0">
                <a:latin typeface="Times New Roman" pitchFamily="18" charset="0"/>
                <a:cs typeface="Times New Roman" pitchFamily="18" charset="0"/>
              </a:rPr>
              <a:t>The student should put every bit of detail on paper, say, </a:t>
            </a:r>
            <a:r>
              <a:rPr lang="en-US" dirty="0" smtClean="0">
                <a:solidFill>
                  <a:srgbClr val="FF0000"/>
                </a:solidFill>
                <a:latin typeface="Times New Roman" pitchFamily="18" charset="0"/>
                <a:cs typeface="Times New Roman" pitchFamily="18" charset="0"/>
              </a:rPr>
              <a:t>make notes. </a:t>
            </a:r>
          </a:p>
          <a:p>
            <a:pPr algn="just"/>
            <a:r>
              <a:rPr lang="en-US" dirty="0" smtClean="0">
                <a:latin typeface="Times New Roman" pitchFamily="18" charset="0"/>
                <a:cs typeface="Times New Roman" pitchFamily="18" charset="0"/>
              </a:rPr>
              <a:t>Some ways of organizing information are </a:t>
            </a:r>
            <a:r>
              <a:rPr lang="en-US" dirty="0" smtClean="0">
                <a:solidFill>
                  <a:srgbClr val="FF0000"/>
                </a:solidFill>
                <a:latin typeface="Times New Roman" pitchFamily="18" charset="0"/>
                <a:cs typeface="Times New Roman" pitchFamily="18" charset="0"/>
              </a:rPr>
              <a:t>Grids/Tables and Symbols/Notations</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9819379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VII</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Times New Roman" pitchFamily="18" charset="0"/>
                <a:cs typeface="Times New Roman" pitchFamily="18" charset="0"/>
              </a:rPr>
              <a:t>Q3. Who is D’s mother-in-law?</a:t>
            </a:r>
          </a:p>
          <a:p>
            <a:pPr marL="0" indent="0">
              <a:buNone/>
            </a:pPr>
            <a:r>
              <a:rPr lang="en-US" dirty="0">
                <a:latin typeface="Times New Roman" pitchFamily="18" charset="0"/>
                <a:cs typeface="Times New Roman" pitchFamily="18" charset="0"/>
              </a:rPr>
              <a:t>a) B</a:t>
            </a:r>
          </a:p>
          <a:p>
            <a:pPr marL="0" indent="0">
              <a:buNone/>
            </a:pPr>
            <a:r>
              <a:rPr lang="en-US" dirty="0">
                <a:latin typeface="Times New Roman" pitchFamily="18" charset="0"/>
                <a:cs typeface="Times New Roman" pitchFamily="18" charset="0"/>
              </a:rPr>
              <a:t>b) H</a:t>
            </a:r>
          </a:p>
          <a:p>
            <a:pPr marL="0" indent="0">
              <a:buNone/>
            </a:pPr>
            <a:r>
              <a:rPr lang="en-US" dirty="0">
                <a:latin typeface="Times New Roman" pitchFamily="18" charset="0"/>
                <a:cs typeface="Times New Roman" pitchFamily="18" charset="0"/>
              </a:rPr>
              <a:t>c) F</a:t>
            </a:r>
          </a:p>
          <a:p>
            <a:pPr marL="0" indent="0">
              <a:buNone/>
            </a:pPr>
            <a:r>
              <a:rPr lang="en-US" dirty="0">
                <a:latin typeface="Times New Roman" pitchFamily="18" charset="0"/>
                <a:cs typeface="Times New Roman" pitchFamily="18" charset="0"/>
              </a:rPr>
              <a:t>d) E</a:t>
            </a:r>
          </a:p>
          <a:p>
            <a:pPr marL="0" indent="0">
              <a:buNone/>
            </a:pPr>
            <a:r>
              <a:rPr lang="en-US" dirty="0">
                <a:latin typeface="Times New Roman" pitchFamily="18" charset="0"/>
                <a:cs typeface="Times New Roman" pitchFamily="18" charset="0"/>
              </a:rPr>
              <a:t>e) NONE OF THESE</a:t>
            </a:r>
          </a:p>
          <a:p>
            <a:pPr marL="0" indent="0">
              <a:buNone/>
            </a:pPr>
            <a:r>
              <a:rPr lang="en-US" dirty="0">
                <a:latin typeface="Times New Roman" pitchFamily="18" charset="0"/>
                <a:cs typeface="Times New Roman" pitchFamily="18" charset="0"/>
              </a:rPr>
              <a:t>Q4. A’s daughter will also be</a:t>
            </a:r>
          </a:p>
          <a:p>
            <a:pPr marL="0" indent="0">
              <a:buNone/>
            </a:pPr>
            <a:r>
              <a:rPr lang="en-US" dirty="0">
                <a:latin typeface="Times New Roman" pitchFamily="18" charset="0"/>
                <a:cs typeface="Times New Roman" pitchFamily="18" charset="0"/>
              </a:rPr>
              <a:t>A. B’s daughter in law</a:t>
            </a:r>
          </a:p>
          <a:p>
            <a:pPr marL="0" indent="0">
              <a:buNone/>
            </a:pPr>
            <a:r>
              <a:rPr lang="en-US" dirty="0">
                <a:latin typeface="Times New Roman" pitchFamily="18" charset="0"/>
                <a:cs typeface="Times New Roman" pitchFamily="18" charset="0"/>
              </a:rPr>
              <a:t>B. E’s wife</a:t>
            </a:r>
          </a:p>
          <a:p>
            <a:pPr marL="0" indent="0">
              <a:buNone/>
            </a:pPr>
            <a:r>
              <a:rPr lang="en-US" dirty="0">
                <a:latin typeface="Times New Roman" pitchFamily="18" charset="0"/>
                <a:cs typeface="Times New Roman" pitchFamily="18" charset="0"/>
              </a:rPr>
              <a:t>C. H’s daughter</a:t>
            </a:r>
          </a:p>
          <a:p>
            <a:pPr marL="0" indent="0">
              <a:buNone/>
            </a:pPr>
            <a:r>
              <a:rPr lang="en-US" dirty="0">
                <a:latin typeface="Times New Roman" pitchFamily="18" charset="0"/>
                <a:cs typeface="Times New Roman" pitchFamily="18" charset="0"/>
              </a:rPr>
              <a:t>a) A only</a:t>
            </a:r>
          </a:p>
          <a:p>
            <a:pPr marL="0" indent="0">
              <a:buNone/>
            </a:pPr>
            <a:r>
              <a:rPr lang="en-US" dirty="0">
                <a:latin typeface="Times New Roman" pitchFamily="18" charset="0"/>
                <a:cs typeface="Times New Roman" pitchFamily="18" charset="0"/>
              </a:rPr>
              <a:t>b) B only</a:t>
            </a:r>
          </a:p>
          <a:p>
            <a:pPr marL="0" indent="0">
              <a:buNone/>
            </a:pPr>
            <a:r>
              <a:rPr lang="en-US" dirty="0">
                <a:latin typeface="Times New Roman" pitchFamily="18" charset="0"/>
                <a:cs typeface="Times New Roman" pitchFamily="18" charset="0"/>
              </a:rPr>
              <a:t>c) C only</a:t>
            </a:r>
          </a:p>
          <a:p>
            <a:pPr marL="0" indent="0">
              <a:buNone/>
            </a:pPr>
            <a:r>
              <a:rPr lang="en-US" dirty="0">
                <a:latin typeface="Times New Roman" pitchFamily="18" charset="0"/>
                <a:cs typeface="Times New Roman" pitchFamily="18" charset="0"/>
              </a:rPr>
              <a:t>d) A and B only</a:t>
            </a:r>
          </a:p>
          <a:p>
            <a:pPr marL="0" indent="0">
              <a:buNone/>
            </a:pPr>
            <a:r>
              <a:rPr lang="en-US" dirty="0">
                <a:latin typeface="Times New Roman" pitchFamily="18" charset="0"/>
                <a:cs typeface="Times New Roman" pitchFamily="18" charset="0"/>
              </a:rPr>
              <a:t>e) B and C</a:t>
            </a:r>
          </a:p>
          <a:p>
            <a:pPr marL="0" indent="0">
              <a:buNone/>
            </a:pPr>
            <a:endParaRPr lang="en-US" dirty="0"/>
          </a:p>
        </p:txBody>
      </p:sp>
    </p:spTree>
    <p:extLst>
      <p:ext uri="{BB962C8B-B14F-4D97-AF65-F5344CB8AC3E}">
        <p14:creationId xmlns:p14="http://schemas.microsoft.com/office/powerpoint/2010/main" val="835009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VII</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itchFamily="18" charset="0"/>
                <a:cs typeface="Times New Roman" pitchFamily="18" charset="0"/>
              </a:rPr>
              <a:t>Q5. D is</a:t>
            </a:r>
          </a:p>
          <a:p>
            <a:pPr marL="0" indent="0">
              <a:buNone/>
            </a:pPr>
            <a:r>
              <a:rPr lang="en-US" dirty="0">
                <a:latin typeface="Times New Roman" pitchFamily="18" charset="0"/>
                <a:cs typeface="Times New Roman" pitchFamily="18" charset="0"/>
              </a:rPr>
              <a:t>a) Wife of A</a:t>
            </a:r>
          </a:p>
          <a:p>
            <a:pPr marL="0" indent="0">
              <a:buNone/>
            </a:pPr>
            <a:r>
              <a:rPr lang="en-US" dirty="0">
                <a:latin typeface="Times New Roman" pitchFamily="18" charset="0"/>
                <a:cs typeface="Times New Roman" pitchFamily="18" charset="0"/>
              </a:rPr>
              <a:t>b) Wife to E</a:t>
            </a:r>
          </a:p>
          <a:p>
            <a:pPr marL="0" indent="0">
              <a:buNone/>
            </a:pPr>
            <a:r>
              <a:rPr lang="en-US" dirty="0">
                <a:latin typeface="Times New Roman" pitchFamily="18" charset="0"/>
                <a:cs typeface="Times New Roman" pitchFamily="18" charset="0"/>
              </a:rPr>
              <a:t>c) Daughter of G</a:t>
            </a:r>
          </a:p>
          <a:p>
            <a:pPr marL="0" indent="0">
              <a:buNone/>
            </a:pPr>
            <a:r>
              <a:rPr lang="en-US" dirty="0">
                <a:latin typeface="Times New Roman" pitchFamily="18" charset="0"/>
                <a:cs typeface="Times New Roman" pitchFamily="18" charset="0"/>
              </a:rPr>
              <a:t>d) F’s sister</a:t>
            </a:r>
          </a:p>
          <a:p>
            <a:pPr marL="0" indent="0">
              <a:buNone/>
            </a:pPr>
            <a:r>
              <a:rPr lang="en-US" dirty="0">
                <a:latin typeface="Times New Roman" pitchFamily="18" charset="0"/>
                <a:cs typeface="Times New Roman" pitchFamily="18" charset="0"/>
              </a:rPr>
              <a:t>e) None of these</a:t>
            </a:r>
          </a:p>
          <a:p>
            <a:pPr marL="0" indent="0">
              <a:buNone/>
            </a:pPr>
            <a:r>
              <a:rPr lang="en-US" dirty="0">
                <a:latin typeface="Times New Roman" pitchFamily="18" charset="0"/>
                <a:cs typeface="Times New Roman" pitchFamily="18" charset="0"/>
              </a:rPr>
              <a:t>Q6. E’s mother is also</a:t>
            </a:r>
          </a:p>
          <a:p>
            <a:pPr marL="0" indent="0">
              <a:buNone/>
            </a:pPr>
            <a:r>
              <a:rPr lang="en-US" dirty="0">
                <a:latin typeface="Times New Roman" pitchFamily="18" charset="0"/>
                <a:cs typeface="Times New Roman" pitchFamily="18" charset="0"/>
              </a:rPr>
              <a:t>a) D’s mother</a:t>
            </a:r>
          </a:p>
          <a:p>
            <a:pPr marL="0" indent="0">
              <a:buNone/>
            </a:pPr>
            <a:r>
              <a:rPr lang="en-US" dirty="0">
                <a:latin typeface="Times New Roman" pitchFamily="18" charset="0"/>
                <a:cs typeface="Times New Roman" pitchFamily="18" charset="0"/>
              </a:rPr>
              <a:t>b) C’s grandmother</a:t>
            </a:r>
          </a:p>
          <a:p>
            <a:pPr marL="0" indent="0">
              <a:buNone/>
            </a:pPr>
            <a:r>
              <a:rPr lang="en-US" dirty="0">
                <a:latin typeface="Times New Roman" pitchFamily="18" charset="0"/>
                <a:cs typeface="Times New Roman" pitchFamily="18" charset="0"/>
              </a:rPr>
              <a:t>c) B’s sister</a:t>
            </a:r>
          </a:p>
          <a:p>
            <a:pPr marL="0" indent="0">
              <a:buNone/>
            </a:pPr>
            <a:r>
              <a:rPr lang="en-US" dirty="0">
                <a:latin typeface="Times New Roman" pitchFamily="18" charset="0"/>
                <a:cs typeface="Times New Roman" pitchFamily="18" charset="0"/>
              </a:rPr>
              <a:t>d) G’s wife</a:t>
            </a:r>
          </a:p>
          <a:p>
            <a:pPr marL="0" indent="0">
              <a:buNone/>
            </a:pPr>
            <a:r>
              <a:rPr lang="en-US" dirty="0">
                <a:latin typeface="Times New Roman" pitchFamily="18" charset="0"/>
                <a:cs typeface="Times New Roman" pitchFamily="18" charset="0"/>
              </a:rPr>
              <a:t>e) A’s wife</a:t>
            </a:r>
          </a:p>
        </p:txBody>
      </p:sp>
    </p:spTree>
    <p:extLst>
      <p:ext uri="{BB962C8B-B14F-4D97-AF65-F5344CB8AC3E}">
        <p14:creationId xmlns:p14="http://schemas.microsoft.com/office/powerpoint/2010/main" val="7028062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VII</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itchFamily="18" charset="0"/>
                <a:cs typeface="Times New Roman" pitchFamily="18" charset="0"/>
              </a:rPr>
              <a:t>Q7. If X is C’s son and Y is E’s daughter then X and Y must be</a:t>
            </a:r>
          </a:p>
          <a:p>
            <a:pPr marL="0" indent="0">
              <a:buNone/>
            </a:pPr>
            <a:r>
              <a:rPr lang="en-US" dirty="0">
                <a:latin typeface="Times New Roman" pitchFamily="18" charset="0"/>
                <a:cs typeface="Times New Roman" pitchFamily="18" charset="0"/>
              </a:rPr>
              <a:t>a) Brother &amp; Sister</a:t>
            </a:r>
          </a:p>
          <a:p>
            <a:pPr marL="0" indent="0">
              <a:buNone/>
            </a:pPr>
            <a:r>
              <a:rPr lang="en-US" dirty="0">
                <a:latin typeface="Times New Roman" pitchFamily="18" charset="0"/>
                <a:cs typeface="Times New Roman" pitchFamily="18" charset="0"/>
              </a:rPr>
              <a:t>b) Husband and Wife</a:t>
            </a:r>
          </a:p>
          <a:p>
            <a:pPr marL="0" indent="0">
              <a:buNone/>
            </a:pPr>
            <a:r>
              <a:rPr lang="en-US" dirty="0">
                <a:latin typeface="Times New Roman" pitchFamily="18" charset="0"/>
                <a:cs typeface="Times New Roman" pitchFamily="18" charset="0"/>
              </a:rPr>
              <a:t>c) D’s children</a:t>
            </a:r>
          </a:p>
          <a:p>
            <a:pPr marL="0" indent="0">
              <a:buNone/>
            </a:pPr>
            <a:r>
              <a:rPr lang="en-US" dirty="0">
                <a:latin typeface="Times New Roman" pitchFamily="18" charset="0"/>
                <a:cs typeface="Times New Roman" pitchFamily="18" charset="0"/>
              </a:rPr>
              <a:t>d) H’s grand children</a:t>
            </a:r>
          </a:p>
          <a:p>
            <a:pPr marL="0" indent="0">
              <a:buNone/>
            </a:pPr>
            <a:r>
              <a:rPr lang="en-US" dirty="0">
                <a:latin typeface="Times New Roman" pitchFamily="18" charset="0"/>
                <a:cs typeface="Times New Roman" pitchFamily="18" charset="0"/>
              </a:rPr>
              <a:t>e) None of these</a:t>
            </a:r>
          </a:p>
          <a:p>
            <a:pPr marL="0" indent="0">
              <a:buNone/>
            </a:pPr>
            <a:r>
              <a:rPr lang="en-US" dirty="0">
                <a:latin typeface="Times New Roman" pitchFamily="18" charset="0"/>
                <a:cs typeface="Times New Roman" pitchFamily="18" charset="0"/>
              </a:rPr>
              <a:t>Q8. Out of 8 people, how many must be male?</a:t>
            </a:r>
          </a:p>
          <a:p>
            <a:pPr marL="0" indent="0">
              <a:buNone/>
            </a:pPr>
            <a:r>
              <a:rPr lang="en-US" dirty="0">
                <a:latin typeface="Times New Roman" pitchFamily="18" charset="0"/>
                <a:cs typeface="Times New Roman" pitchFamily="18" charset="0"/>
              </a:rPr>
              <a:t>a) 4</a:t>
            </a:r>
          </a:p>
          <a:p>
            <a:pPr marL="0" indent="0">
              <a:buNone/>
            </a:pPr>
            <a:r>
              <a:rPr lang="en-US" dirty="0">
                <a:latin typeface="Times New Roman" pitchFamily="18" charset="0"/>
                <a:cs typeface="Times New Roman" pitchFamily="18" charset="0"/>
              </a:rPr>
              <a:t>b) 3</a:t>
            </a:r>
          </a:p>
          <a:p>
            <a:pPr marL="0" indent="0">
              <a:buNone/>
            </a:pPr>
            <a:r>
              <a:rPr lang="en-US" dirty="0">
                <a:latin typeface="Times New Roman" pitchFamily="18" charset="0"/>
                <a:cs typeface="Times New Roman" pitchFamily="18" charset="0"/>
              </a:rPr>
              <a:t>c) 5</a:t>
            </a:r>
          </a:p>
          <a:p>
            <a:pPr marL="0" indent="0">
              <a:buNone/>
            </a:pPr>
            <a:r>
              <a:rPr lang="en-US" dirty="0">
                <a:latin typeface="Times New Roman" pitchFamily="18" charset="0"/>
                <a:cs typeface="Times New Roman" pitchFamily="18" charset="0"/>
              </a:rPr>
              <a:t>d) 2</a:t>
            </a:r>
          </a:p>
          <a:p>
            <a:pPr marL="0" indent="0">
              <a:buNone/>
            </a:pPr>
            <a:r>
              <a:rPr lang="en-US" dirty="0">
                <a:latin typeface="Times New Roman" pitchFamily="18" charset="0"/>
                <a:cs typeface="Times New Roman" pitchFamily="18" charset="0"/>
              </a:rPr>
              <a:t>e) 6</a:t>
            </a:r>
          </a:p>
        </p:txBody>
      </p:sp>
    </p:spTree>
    <p:extLst>
      <p:ext uri="{BB962C8B-B14F-4D97-AF65-F5344CB8AC3E}">
        <p14:creationId xmlns:p14="http://schemas.microsoft.com/office/powerpoint/2010/main" val="31280020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Type VII</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itchFamily="18" charset="0"/>
                <a:cs typeface="Times New Roman" pitchFamily="18" charset="0"/>
              </a:rPr>
              <a:t>Q9. Out of 8 people, how many must be female?</a:t>
            </a:r>
          </a:p>
          <a:p>
            <a:pPr marL="0" indent="0">
              <a:buNone/>
            </a:pPr>
            <a:r>
              <a:rPr lang="en-US" dirty="0">
                <a:latin typeface="Times New Roman" pitchFamily="18" charset="0"/>
                <a:cs typeface="Times New Roman" pitchFamily="18" charset="0"/>
              </a:rPr>
              <a:t>a) 2</a:t>
            </a:r>
          </a:p>
          <a:p>
            <a:pPr marL="0" indent="0">
              <a:buNone/>
            </a:pPr>
            <a:r>
              <a:rPr lang="en-US" dirty="0">
                <a:latin typeface="Times New Roman" pitchFamily="18" charset="0"/>
                <a:cs typeface="Times New Roman" pitchFamily="18" charset="0"/>
              </a:rPr>
              <a:t>b) 3</a:t>
            </a:r>
          </a:p>
          <a:p>
            <a:pPr marL="0" indent="0">
              <a:buNone/>
            </a:pPr>
            <a:r>
              <a:rPr lang="en-US" dirty="0">
                <a:latin typeface="Times New Roman" pitchFamily="18" charset="0"/>
                <a:cs typeface="Times New Roman" pitchFamily="18" charset="0"/>
              </a:rPr>
              <a:t>c) 4</a:t>
            </a:r>
          </a:p>
          <a:p>
            <a:pPr marL="0" indent="0">
              <a:buNone/>
            </a:pPr>
            <a:r>
              <a:rPr lang="en-US" dirty="0">
                <a:latin typeface="Times New Roman" pitchFamily="18" charset="0"/>
                <a:cs typeface="Times New Roman" pitchFamily="18" charset="0"/>
              </a:rPr>
              <a:t>d) 5</a:t>
            </a:r>
          </a:p>
          <a:p>
            <a:pPr marL="0" indent="0">
              <a:buNone/>
            </a:pPr>
            <a:r>
              <a:rPr lang="en-US" dirty="0">
                <a:latin typeface="Times New Roman" pitchFamily="18" charset="0"/>
                <a:cs typeface="Times New Roman" pitchFamily="18" charset="0"/>
              </a:rPr>
              <a:t>e) 6</a:t>
            </a:r>
          </a:p>
          <a:p>
            <a:pPr marL="0" indent="0">
              <a:buNone/>
            </a:pPr>
            <a:r>
              <a:rPr lang="en-US" dirty="0">
                <a:latin typeface="Times New Roman" pitchFamily="18" charset="0"/>
                <a:cs typeface="Times New Roman" pitchFamily="18" charset="0"/>
              </a:rPr>
              <a:t>Q10. Which of the following represent a correct pair of husband and wife?</a:t>
            </a:r>
          </a:p>
          <a:p>
            <a:pPr marL="0" indent="0">
              <a:buNone/>
            </a:pPr>
            <a:r>
              <a:rPr lang="en-US" dirty="0">
                <a:latin typeface="Times New Roman" pitchFamily="18" charset="0"/>
                <a:cs typeface="Times New Roman" pitchFamily="18" charset="0"/>
              </a:rPr>
              <a:t>a) A&amp;H</a:t>
            </a:r>
          </a:p>
          <a:p>
            <a:pPr marL="0" indent="0">
              <a:buNone/>
            </a:pPr>
            <a:r>
              <a:rPr lang="en-US" dirty="0">
                <a:latin typeface="Times New Roman" pitchFamily="18" charset="0"/>
                <a:cs typeface="Times New Roman" pitchFamily="18" charset="0"/>
              </a:rPr>
              <a:t>b) B&amp;G</a:t>
            </a:r>
          </a:p>
          <a:p>
            <a:pPr marL="0" indent="0">
              <a:buNone/>
            </a:pPr>
            <a:r>
              <a:rPr lang="en-US" dirty="0">
                <a:latin typeface="Times New Roman" pitchFamily="18" charset="0"/>
                <a:cs typeface="Times New Roman" pitchFamily="18" charset="0"/>
              </a:rPr>
              <a:t>c) E&amp;D</a:t>
            </a:r>
          </a:p>
          <a:p>
            <a:pPr marL="0" indent="0">
              <a:buNone/>
            </a:pPr>
            <a:r>
              <a:rPr lang="en-US" dirty="0">
                <a:latin typeface="Times New Roman" pitchFamily="18" charset="0"/>
                <a:cs typeface="Times New Roman" pitchFamily="18" charset="0"/>
              </a:rPr>
              <a:t>d) A&amp;F</a:t>
            </a:r>
          </a:p>
          <a:p>
            <a:pPr marL="0" indent="0">
              <a:buNone/>
            </a:pPr>
            <a:r>
              <a:rPr lang="en-US" dirty="0">
                <a:latin typeface="Times New Roman" pitchFamily="18" charset="0"/>
                <a:cs typeface="Times New Roman" pitchFamily="18" charset="0"/>
              </a:rPr>
              <a:t>e) C&amp;D</a:t>
            </a:r>
          </a:p>
        </p:txBody>
      </p:sp>
    </p:spTree>
    <p:extLst>
      <p:ext uri="{BB962C8B-B14F-4D97-AF65-F5344CB8AC3E}">
        <p14:creationId xmlns:p14="http://schemas.microsoft.com/office/powerpoint/2010/main" val="1508770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a:t>
            </a:r>
          </a:p>
        </p:txBody>
      </p:sp>
      <p:sp>
        <p:nvSpPr>
          <p:cNvPr id="3" name="Content Placeholder 2"/>
          <p:cNvSpPr>
            <a:spLocks noGrp="1"/>
          </p:cNvSpPr>
          <p:nvPr>
            <p:ph idx="1"/>
          </p:nvPr>
        </p:nvSpPr>
        <p:spPr/>
        <p:txBody>
          <a:bodyPr>
            <a:normAutofit/>
          </a:bodyPr>
          <a:lstStyle/>
          <a:p>
            <a:pPr marL="0" indent="0" algn="just">
              <a:buNone/>
            </a:pPr>
            <a:r>
              <a:rPr lang="en-US" sz="4400" dirty="0">
                <a:latin typeface="Times New Roman" pitchFamily="18" charset="0"/>
                <a:cs typeface="Times New Roman" pitchFamily="18" charset="0"/>
              </a:rPr>
              <a:t>How better to solve a family problem than by using a family tree. We can use symbols to denote </a:t>
            </a:r>
            <a:r>
              <a:rPr lang="en-US" sz="4400" dirty="0" smtClean="0">
                <a:latin typeface="Times New Roman" pitchFamily="18" charset="0"/>
                <a:cs typeface="Times New Roman" pitchFamily="18" charset="0"/>
              </a:rPr>
              <a:t>the different </a:t>
            </a:r>
            <a:r>
              <a:rPr lang="en-US" sz="4400" dirty="0">
                <a:latin typeface="Times New Roman" pitchFamily="18" charset="0"/>
                <a:cs typeface="Times New Roman" pitchFamily="18" charset="0"/>
              </a:rPr>
              <a:t>relationships. Males and Females can be denoted using m and f respectively.</a:t>
            </a:r>
          </a:p>
        </p:txBody>
      </p:sp>
    </p:spTree>
    <p:extLst>
      <p:ext uri="{BB962C8B-B14F-4D97-AF65-F5344CB8AC3E}">
        <p14:creationId xmlns:p14="http://schemas.microsoft.com/office/powerpoint/2010/main" val="365428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Solution/Discussion (</a:t>
            </a:r>
            <a:r>
              <a:rPr lang="en-US" dirty="0" err="1" smtClean="0">
                <a:latin typeface="Times New Roman" pitchFamily="18" charset="0"/>
                <a:cs typeface="Times New Roman" pitchFamily="18" charset="0"/>
              </a:rPr>
              <a:t>cont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Times New Roman" pitchFamily="18" charset="0"/>
                <a:cs typeface="Times New Roman" pitchFamily="18" charset="0"/>
              </a:rPr>
              <a:t>The following symbols can be used: (Indicative symbols)</a:t>
            </a:r>
          </a:p>
          <a:p>
            <a:pPr marL="0" indent="0">
              <a:buNone/>
            </a:pPr>
            <a:r>
              <a:rPr lang="en-US" dirty="0">
                <a:latin typeface="Times New Roman" pitchFamily="18" charset="0"/>
                <a:cs typeface="Times New Roman" pitchFamily="18" charset="0"/>
              </a:rPr>
              <a:t>Father: up-arrow</a:t>
            </a:r>
          </a:p>
          <a:p>
            <a:pPr marL="0" indent="0">
              <a:buNone/>
            </a:pPr>
            <a:r>
              <a:rPr lang="en-US" dirty="0">
                <a:latin typeface="Times New Roman" pitchFamily="18" charset="0"/>
                <a:cs typeface="Times New Roman" pitchFamily="18" charset="0"/>
              </a:rPr>
              <a:t>Mother: up-arrow</a:t>
            </a:r>
          </a:p>
          <a:p>
            <a:pPr marL="0" indent="0">
              <a:buNone/>
            </a:pPr>
            <a:r>
              <a:rPr lang="en-US" dirty="0">
                <a:latin typeface="Times New Roman" pitchFamily="18" charset="0"/>
                <a:cs typeface="Times New Roman" pitchFamily="18" charset="0"/>
              </a:rPr>
              <a:t>Mother-in-law: diagonal up arrow</a:t>
            </a:r>
          </a:p>
          <a:p>
            <a:pPr marL="0" indent="0">
              <a:buNone/>
            </a:pPr>
            <a:r>
              <a:rPr lang="en-US" dirty="0">
                <a:latin typeface="Times New Roman" pitchFamily="18" charset="0"/>
                <a:cs typeface="Times New Roman" pitchFamily="18" charset="0"/>
              </a:rPr>
              <a:t>Father-in-law: diagonal up arrow</a:t>
            </a:r>
          </a:p>
          <a:p>
            <a:pPr marL="0" indent="0">
              <a:buNone/>
            </a:pPr>
            <a:r>
              <a:rPr lang="en-US" dirty="0">
                <a:latin typeface="Times New Roman" pitchFamily="18" charset="0"/>
                <a:cs typeface="Times New Roman" pitchFamily="18" charset="0"/>
              </a:rPr>
              <a:t>Daughter-in-law: diagonal down arrow</a:t>
            </a:r>
          </a:p>
          <a:p>
            <a:pPr marL="0" indent="0">
              <a:buNone/>
            </a:pPr>
            <a:r>
              <a:rPr lang="en-US" dirty="0">
                <a:latin typeface="Times New Roman" pitchFamily="18" charset="0"/>
                <a:cs typeface="Times New Roman" pitchFamily="18" charset="0"/>
              </a:rPr>
              <a:t>Son: down-arrow</a:t>
            </a:r>
          </a:p>
          <a:p>
            <a:pPr marL="0" indent="0">
              <a:buNone/>
            </a:pPr>
            <a:r>
              <a:rPr lang="en-US" dirty="0">
                <a:latin typeface="Times New Roman" pitchFamily="18" charset="0"/>
                <a:cs typeface="Times New Roman" pitchFamily="18" charset="0"/>
              </a:rPr>
              <a:t>Daughter: down-arrow</a:t>
            </a:r>
          </a:p>
        </p:txBody>
      </p:sp>
    </p:spTree>
    <p:extLst>
      <p:ext uri="{BB962C8B-B14F-4D97-AF65-F5344CB8AC3E}">
        <p14:creationId xmlns:p14="http://schemas.microsoft.com/office/powerpoint/2010/main" val="9581016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Using the conditions given above, </a:t>
            </a:r>
            <a:r>
              <a:rPr lang="en-US" dirty="0" smtClean="0">
                <a:latin typeface="Times New Roman" pitchFamily="18" charset="0"/>
                <a:cs typeface="Times New Roman" pitchFamily="18" charset="0"/>
              </a:rPr>
              <a:t>the relationships </a:t>
            </a:r>
            <a:r>
              <a:rPr lang="en-US" dirty="0">
                <a:latin typeface="Times New Roman" pitchFamily="18" charset="0"/>
                <a:cs typeface="Times New Roman" pitchFamily="18" charset="0"/>
              </a:rPr>
              <a:t>can be </a:t>
            </a:r>
            <a:r>
              <a:rPr lang="en-US" dirty="0" smtClean="0">
                <a:latin typeface="Times New Roman" pitchFamily="18" charset="0"/>
                <a:cs typeface="Times New Roman" pitchFamily="18" charset="0"/>
              </a:rPr>
              <a:t>symbolized </a:t>
            </a:r>
            <a:r>
              <a:rPr lang="en-US" dirty="0">
                <a:latin typeface="Times New Roman" pitchFamily="18" charset="0"/>
                <a:cs typeface="Times New Roman" pitchFamily="18" charset="0"/>
              </a:rPr>
              <a:t>as follows</a:t>
            </a:r>
            <a:r>
              <a:rPr lang="en-US" dirty="0" smtClean="0">
                <a:latin typeface="Times New Roman" pitchFamily="18" charset="0"/>
                <a:cs typeface="Times New Roman" pitchFamily="18" charset="0"/>
              </a:rPr>
              <a: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2590800"/>
            <a:ext cx="3200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5064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latin typeface="Times New Roman" pitchFamily="18" charset="0"/>
                <a:cs typeface="Times New Roman" pitchFamily="18" charset="0"/>
              </a:rPr>
              <a:t>From the symbols above, we can infer the following:</a:t>
            </a:r>
          </a:p>
          <a:p>
            <a:pPr marL="0" indent="0" algn="just">
              <a:buNone/>
            </a:pPr>
            <a:r>
              <a:rPr lang="en-US" dirty="0">
                <a:latin typeface="Times New Roman" pitchFamily="18" charset="0"/>
                <a:cs typeface="Times New Roman" pitchFamily="18" charset="0"/>
              </a:rPr>
              <a:t>Since A has 2 children, C &amp; D, E must be the son-in-law.</a:t>
            </a:r>
          </a:p>
          <a:p>
            <a:pPr marL="0" indent="0" algn="just">
              <a:buNone/>
            </a:pPr>
            <a:r>
              <a:rPr lang="en-US" dirty="0">
                <a:latin typeface="Times New Roman" pitchFamily="18" charset="0"/>
                <a:cs typeface="Times New Roman" pitchFamily="18" charset="0"/>
              </a:rPr>
              <a:t>Since H has 2 children, E &amp; F, C must be the daughter-in-law (which is also mentioned in the</a:t>
            </a:r>
          </a:p>
          <a:p>
            <a:pPr marL="0" indent="0" algn="just">
              <a:buNone/>
            </a:pPr>
            <a:r>
              <a:rPr lang="en-US" dirty="0">
                <a:latin typeface="Times New Roman" pitchFamily="18" charset="0"/>
                <a:cs typeface="Times New Roman" pitchFamily="18" charset="0"/>
              </a:rPr>
              <a:t>conditions</a:t>
            </a:r>
            <a:r>
              <a:rPr lang="en-US"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E’s wife therefore is D, who is the brother of C, who is F’s husband.</a:t>
            </a:r>
          </a:p>
          <a:p>
            <a:pPr marL="0" indent="0" algn="just">
              <a:buNone/>
            </a:pPr>
            <a:r>
              <a:rPr lang="en-US" dirty="0" smtClean="0">
                <a:latin typeface="Times New Roman" pitchFamily="18" charset="0"/>
                <a:cs typeface="Times New Roman" pitchFamily="18" charset="0"/>
              </a:rPr>
              <a:t>Since G is the only missing link, G must be the husband of H, just as B is the wife of A</a:t>
            </a:r>
          </a:p>
          <a:p>
            <a:pPr marL="0" indent="0" algn="just">
              <a:buNone/>
            </a:pPr>
            <a:r>
              <a:rPr lang="en-US" dirty="0" smtClean="0">
                <a:latin typeface="Times New Roman" pitchFamily="18" charset="0"/>
                <a:cs typeface="Times New Roman" pitchFamily="18" charset="0"/>
              </a:rPr>
              <a:t>The families are : AB, GH, ED and CF. There are an equal number of males and females in the family.</a:t>
            </a:r>
          </a:p>
          <a:p>
            <a:pPr marL="0" indent="0" algn="just">
              <a:buNone/>
            </a:pPr>
            <a:r>
              <a:rPr lang="en-US" dirty="0" smtClean="0">
                <a:latin typeface="Times New Roman" pitchFamily="18" charset="0"/>
                <a:cs typeface="Times New Roman" pitchFamily="18" charset="0"/>
              </a:rPr>
              <a:t>Therefore, X and Y are the grand-children of AB and GH. The other questions can be solved similarly.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60229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itchFamily="18" charset="0"/>
                <a:cs typeface="Times New Roman" pitchFamily="18" charset="0"/>
              </a:rPr>
              <a:t>Q1. Who is A’s wife?</a:t>
            </a:r>
          </a:p>
          <a:p>
            <a:pPr marL="0" indent="0">
              <a:buNone/>
            </a:pPr>
            <a:r>
              <a:rPr lang="en-US" dirty="0">
                <a:latin typeface="Times New Roman" pitchFamily="18" charset="0"/>
                <a:cs typeface="Times New Roman" pitchFamily="18" charset="0"/>
              </a:rPr>
              <a:t>a) H</a:t>
            </a:r>
          </a:p>
          <a:p>
            <a:pPr marL="0" indent="0">
              <a:buNone/>
            </a:pPr>
            <a:r>
              <a:rPr lang="en-US" dirty="0">
                <a:latin typeface="Times New Roman" pitchFamily="18" charset="0"/>
                <a:cs typeface="Times New Roman" pitchFamily="18" charset="0"/>
              </a:rPr>
              <a:t>b) F</a:t>
            </a:r>
          </a:p>
          <a:p>
            <a:pPr marL="0" indent="0">
              <a:buNone/>
            </a:pPr>
            <a:r>
              <a:rPr lang="en-US" b="1" dirty="0">
                <a:latin typeface="Times New Roman" pitchFamily="18" charset="0"/>
                <a:cs typeface="Times New Roman" pitchFamily="18" charset="0"/>
              </a:rPr>
              <a:t>c) B</a:t>
            </a:r>
          </a:p>
          <a:p>
            <a:pPr marL="0" indent="0">
              <a:buNone/>
            </a:pPr>
            <a:r>
              <a:rPr lang="en-US" dirty="0">
                <a:latin typeface="Times New Roman" pitchFamily="18" charset="0"/>
                <a:cs typeface="Times New Roman" pitchFamily="18" charset="0"/>
              </a:rPr>
              <a:t>d) E</a:t>
            </a:r>
          </a:p>
          <a:p>
            <a:pPr marL="0" indent="0">
              <a:buNone/>
            </a:pPr>
            <a:r>
              <a:rPr lang="en-US" dirty="0">
                <a:latin typeface="Times New Roman" pitchFamily="18" charset="0"/>
                <a:cs typeface="Times New Roman" pitchFamily="18" charset="0"/>
              </a:rPr>
              <a:t>e) NONE OF THESE</a:t>
            </a:r>
          </a:p>
          <a:p>
            <a:pPr marL="0" indent="0">
              <a:buNone/>
            </a:pPr>
            <a:r>
              <a:rPr lang="en-US" dirty="0">
                <a:latin typeface="Times New Roman" pitchFamily="18" charset="0"/>
                <a:cs typeface="Times New Roman" pitchFamily="18" charset="0"/>
              </a:rPr>
              <a:t>Q2. Who is H’s husband?</a:t>
            </a:r>
          </a:p>
          <a:p>
            <a:pPr marL="0" indent="0">
              <a:buNone/>
            </a:pPr>
            <a:r>
              <a:rPr lang="en-US" dirty="0">
                <a:latin typeface="Times New Roman" pitchFamily="18" charset="0"/>
                <a:cs typeface="Times New Roman" pitchFamily="18" charset="0"/>
              </a:rPr>
              <a:t>a) B</a:t>
            </a:r>
          </a:p>
          <a:p>
            <a:pPr marL="0" indent="0">
              <a:buNone/>
            </a:pPr>
            <a:r>
              <a:rPr lang="en-US" dirty="0">
                <a:latin typeface="Times New Roman" pitchFamily="18" charset="0"/>
                <a:cs typeface="Times New Roman" pitchFamily="18" charset="0"/>
              </a:rPr>
              <a:t>b) A</a:t>
            </a:r>
          </a:p>
          <a:p>
            <a:pPr marL="0" indent="0">
              <a:buNone/>
            </a:pPr>
            <a:r>
              <a:rPr lang="en-US" dirty="0">
                <a:latin typeface="Times New Roman" pitchFamily="18" charset="0"/>
                <a:cs typeface="Times New Roman" pitchFamily="18" charset="0"/>
              </a:rPr>
              <a:t>c) D</a:t>
            </a:r>
          </a:p>
          <a:p>
            <a:pPr marL="0" indent="0">
              <a:buNone/>
            </a:pPr>
            <a:r>
              <a:rPr lang="en-US" dirty="0">
                <a:latin typeface="Times New Roman" pitchFamily="18" charset="0"/>
                <a:cs typeface="Times New Roman" pitchFamily="18" charset="0"/>
              </a:rPr>
              <a:t>d) F</a:t>
            </a:r>
          </a:p>
          <a:p>
            <a:pPr marL="0" indent="0">
              <a:buNone/>
            </a:pPr>
            <a:r>
              <a:rPr lang="en-US" b="1" dirty="0">
                <a:latin typeface="Times New Roman" pitchFamily="18" charset="0"/>
                <a:cs typeface="Times New Roman" pitchFamily="18" charset="0"/>
              </a:rPr>
              <a:t>e) NONE OF </a:t>
            </a:r>
            <a:r>
              <a:rPr lang="en-US" b="1" dirty="0" smtClean="0">
                <a:latin typeface="Times New Roman" pitchFamily="18" charset="0"/>
                <a:cs typeface="Times New Roman" pitchFamily="18" charset="0"/>
              </a:rPr>
              <a:t>THESE</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282043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Solution/Discussion (</a:t>
            </a: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Times New Roman" pitchFamily="18" charset="0"/>
                <a:cs typeface="Times New Roman" pitchFamily="18" charset="0"/>
              </a:rPr>
              <a:t>Q3. Who is D’s mother-in-law?</a:t>
            </a:r>
          </a:p>
          <a:p>
            <a:pPr marL="0" indent="0">
              <a:buNone/>
            </a:pPr>
            <a:r>
              <a:rPr lang="en-US" dirty="0">
                <a:latin typeface="Times New Roman" pitchFamily="18" charset="0"/>
                <a:cs typeface="Times New Roman" pitchFamily="18" charset="0"/>
              </a:rPr>
              <a:t>a) B</a:t>
            </a:r>
          </a:p>
          <a:p>
            <a:pPr marL="0" indent="0">
              <a:buNone/>
            </a:pPr>
            <a:r>
              <a:rPr lang="en-US" b="1" dirty="0">
                <a:latin typeface="Times New Roman" pitchFamily="18" charset="0"/>
                <a:cs typeface="Times New Roman" pitchFamily="18" charset="0"/>
              </a:rPr>
              <a:t>b) H</a:t>
            </a:r>
          </a:p>
          <a:p>
            <a:pPr marL="0" indent="0">
              <a:buNone/>
            </a:pPr>
            <a:r>
              <a:rPr lang="en-US" dirty="0">
                <a:latin typeface="Times New Roman" pitchFamily="18" charset="0"/>
                <a:cs typeface="Times New Roman" pitchFamily="18" charset="0"/>
              </a:rPr>
              <a:t>c) F</a:t>
            </a:r>
          </a:p>
          <a:p>
            <a:pPr marL="0" indent="0">
              <a:buNone/>
            </a:pPr>
            <a:r>
              <a:rPr lang="en-US" dirty="0">
                <a:latin typeface="Times New Roman" pitchFamily="18" charset="0"/>
                <a:cs typeface="Times New Roman" pitchFamily="18" charset="0"/>
              </a:rPr>
              <a:t>d) E</a:t>
            </a:r>
          </a:p>
          <a:p>
            <a:pPr marL="0" indent="0">
              <a:buNone/>
            </a:pPr>
            <a:r>
              <a:rPr lang="en-US" dirty="0">
                <a:latin typeface="Times New Roman" pitchFamily="18" charset="0"/>
                <a:cs typeface="Times New Roman" pitchFamily="18" charset="0"/>
              </a:rPr>
              <a:t>e) NONE OF THESE</a:t>
            </a:r>
          </a:p>
          <a:p>
            <a:pPr marL="0" indent="0">
              <a:buNone/>
            </a:pPr>
            <a:r>
              <a:rPr lang="en-US" dirty="0">
                <a:latin typeface="Times New Roman" pitchFamily="18" charset="0"/>
                <a:cs typeface="Times New Roman" pitchFamily="18" charset="0"/>
              </a:rPr>
              <a:t>Q4. A’s daughter will also be</a:t>
            </a:r>
          </a:p>
          <a:p>
            <a:pPr marL="0" indent="0">
              <a:buNone/>
            </a:pPr>
            <a:r>
              <a:rPr lang="en-US" dirty="0">
                <a:latin typeface="Times New Roman" pitchFamily="18" charset="0"/>
                <a:cs typeface="Times New Roman" pitchFamily="18" charset="0"/>
              </a:rPr>
              <a:t>A. B’s daughter in law</a:t>
            </a:r>
          </a:p>
          <a:p>
            <a:pPr marL="0" indent="0">
              <a:buNone/>
            </a:pPr>
            <a:r>
              <a:rPr lang="en-US" dirty="0">
                <a:latin typeface="Times New Roman" pitchFamily="18" charset="0"/>
                <a:cs typeface="Times New Roman" pitchFamily="18" charset="0"/>
              </a:rPr>
              <a:t>B. E’s wife</a:t>
            </a:r>
          </a:p>
          <a:p>
            <a:pPr marL="0" indent="0">
              <a:buNone/>
            </a:pPr>
            <a:r>
              <a:rPr lang="en-US" dirty="0">
                <a:latin typeface="Times New Roman" pitchFamily="18" charset="0"/>
                <a:cs typeface="Times New Roman" pitchFamily="18" charset="0"/>
              </a:rPr>
              <a:t>C. H’s daughter</a:t>
            </a:r>
          </a:p>
          <a:p>
            <a:pPr marL="0" indent="0">
              <a:buNone/>
            </a:pPr>
            <a:r>
              <a:rPr lang="en-US" dirty="0">
                <a:latin typeface="Times New Roman" pitchFamily="18" charset="0"/>
                <a:cs typeface="Times New Roman" pitchFamily="18" charset="0"/>
              </a:rPr>
              <a:t>a) A only</a:t>
            </a:r>
          </a:p>
          <a:p>
            <a:pPr marL="0" indent="0">
              <a:buNone/>
            </a:pPr>
            <a:r>
              <a:rPr lang="en-US" b="1" dirty="0">
                <a:latin typeface="Times New Roman" pitchFamily="18" charset="0"/>
                <a:cs typeface="Times New Roman" pitchFamily="18" charset="0"/>
              </a:rPr>
              <a:t>b) B only</a:t>
            </a:r>
          </a:p>
          <a:p>
            <a:pPr marL="0" indent="0">
              <a:buNone/>
            </a:pPr>
            <a:r>
              <a:rPr lang="en-US" dirty="0">
                <a:latin typeface="Times New Roman" pitchFamily="18" charset="0"/>
                <a:cs typeface="Times New Roman" pitchFamily="18" charset="0"/>
              </a:rPr>
              <a:t>c) C only</a:t>
            </a:r>
          </a:p>
          <a:p>
            <a:pPr marL="0" indent="0">
              <a:buNone/>
            </a:pPr>
            <a:r>
              <a:rPr lang="en-US" dirty="0">
                <a:latin typeface="Times New Roman" pitchFamily="18" charset="0"/>
                <a:cs typeface="Times New Roman" pitchFamily="18" charset="0"/>
              </a:rPr>
              <a:t>d) A and B only</a:t>
            </a:r>
          </a:p>
          <a:p>
            <a:pPr marL="0" indent="0">
              <a:buNone/>
            </a:pPr>
            <a:r>
              <a:rPr lang="en-US" dirty="0">
                <a:latin typeface="Times New Roman" pitchFamily="18" charset="0"/>
                <a:cs typeface="Times New Roman" pitchFamily="18" charset="0"/>
              </a:rPr>
              <a:t>e) B and C</a:t>
            </a:r>
          </a:p>
          <a:p>
            <a:pPr marL="0" indent="0">
              <a:buNone/>
            </a:pPr>
            <a:endParaRPr lang="en-US" dirty="0"/>
          </a:p>
        </p:txBody>
      </p:sp>
    </p:spTree>
    <p:extLst>
      <p:ext uri="{BB962C8B-B14F-4D97-AF65-F5344CB8AC3E}">
        <p14:creationId xmlns:p14="http://schemas.microsoft.com/office/powerpoint/2010/main" val="3192135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7588</Words>
  <Application>Microsoft Office PowerPoint</Application>
  <PresentationFormat>On-screen Show (4:3)</PresentationFormat>
  <Paragraphs>738</Paragraphs>
  <Slides>114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Arial</vt:lpstr>
      <vt:lpstr>Calibri</vt:lpstr>
      <vt:lpstr>Times New Roman</vt:lpstr>
      <vt:lpstr>Office Theme</vt:lpstr>
      <vt:lpstr>Analytical Reasoning</vt:lpstr>
      <vt:lpstr>PURPOSE</vt:lpstr>
      <vt:lpstr>General Overview</vt:lpstr>
      <vt:lpstr>General Overview</vt:lpstr>
      <vt:lpstr>Suggestive Methodology</vt:lpstr>
      <vt:lpstr>Guiding Rules</vt:lpstr>
      <vt:lpstr>Guiding Rules (Cont)</vt:lpstr>
      <vt:lpstr>Guiding Rules (Cont)</vt:lpstr>
      <vt:lpstr>Guiding Rules (Cont)</vt:lpstr>
      <vt:lpstr>Guiding Rules (Cont)</vt:lpstr>
      <vt:lpstr>Guiding Rules (Cont)</vt:lpstr>
      <vt:lpstr>Conclusion of Guiding Rules</vt:lpstr>
      <vt:lpstr>Type I</vt:lpstr>
      <vt:lpstr>Type I (Cont)</vt:lpstr>
      <vt:lpstr>Example:Type I</vt:lpstr>
      <vt:lpstr>Example:Type I (Cont)</vt:lpstr>
      <vt:lpstr>Example:Type I (Cont)</vt:lpstr>
      <vt:lpstr>Example:Type I (Cont)</vt:lpstr>
      <vt:lpstr>Solution/Discussion</vt:lpstr>
      <vt:lpstr>Solution/Discussion (cont)</vt:lpstr>
      <vt:lpstr>Solution/Discussion (cont)</vt:lpstr>
      <vt:lpstr>Solution/Discussion (cont)</vt:lpstr>
      <vt:lpstr>Solution/Discussion (cont)</vt:lpstr>
      <vt:lpstr>S No 1</vt:lpstr>
      <vt:lpstr>S.No 2</vt:lpstr>
      <vt:lpstr>S.No3</vt:lpstr>
      <vt:lpstr>S.No 4</vt:lpstr>
      <vt:lpstr>S.No 5</vt:lpstr>
      <vt:lpstr>S.No 5 (Cont) </vt:lpstr>
      <vt:lpstr>S.No 5 (Cont)</vt:lpstr>
      <vt:lpstr>S.No 5 (Cont)</vt:lpstr>
      <vt:lpstr>S.No 6</vt:lpstr>
      <vt:lpstr>Type II</vt:lpstr>
      <vt:lpstr>Type II (cont)</vt:lpstr>
      <vt:lpstr>Example Type II</vt:lpstr>
      <vt:lpstr>SOLVING SUCH PROBLEMS</vt:lpstr>
      <vt:lpstr>Solution/Discussion</vt:lpstr>
      <vt:lpstr>Solution/Discussion (Cond)</vt:lpstr>
      <vt:lpstr>Solution/Discussion (Cond)</vt:lpstr>
      <vt:lpstr>Type III</vt:lpstr>
      <vt:lpstr>Example Type III</vt:lpstr>
      <vt:lpstr>Example Type III (Cont)</vt:lpstr>
      <vt:lpstr>Example Type III</vt:lpstr>
      <vt:lpstr>Solution</vt:lpstr>
      <vt:lpstr>Solution</vt:lpstr>
      <vt:lpstr>Solution of Questions</vt:lpstr>
      <vt:lpstr>Solution</vt:lpstr>
      <vt:lpstr>Solution</vt:lpstr>
      <vt:lpstr>Solution</vt:lpstr>
      <vt:lpstr>Solution</vt:lpstr>
      <vt:lpstr>Solution</vt:lpstr>
      <vt:lpstr>Solution</vt:lpstr>
      <vt:lpstr>Solution</vt:lpstr>
      <vt:lpstr>Solution</vt:lpstr>
      <vt:lpstr>Solution</vt:lpstr>
      <vt:lpstr>Solution</vt:lpstr>
      <vt:lpstr>Solution</vt:lpstr>
      <vt:lpstr>Type IV</vt:lpstr>
      <vt:lpstr>Type IV (cont)</vt:lpstr>
      <vt:lpstr>Type IV (cont)</vt:lpstr>
      <vt:lpstr>Example Type IV</vt:lpstr>
      <vt:lpstr>Example Type IV (cont)</vt:lpstr>
      <vt:lpstr>Example Type IV (cont)</vt:lpstr>
      <vt:lpstr>Example Type IV (cont)</vt:lpstr>
      <vt:lpstr>Solution/Discussion</vt:lpstr>
      <vt:lpstr>Solution/Discussion</vt:lpstr>
      <vt:lpstr>Solution/Discussion</vt:lpstr>
      <vt:lpstr>Solution/Discussion (cont)</vt:lpstr>
      <vt:lpstr>S No.1</vt:lpstr>
      <vt:lpstr>S No.2 </vt:lpstr>
      <vt:lpstr>S No. 3</vt:lpstr>
      <vt:lpstr>S.No.4 </vt:lpstr>
      <vt:lpstr>Solution </vt:lpstr>
      <vt:lpstr>Type V</vt:lpstr>
      <vt:lpstr>Example Type V</vt:lpstr>
      <vt:lpstr>Example Type V</vt:lpstr>
      <vt:lpstr>Solution/Discussion</vt:lpstr>
      <vt:lpstr>Solution(cont)</vt:lpstr>
      <vt:lpstr>Solution</vt:lpstr>
      <vt:lpstr>Solution</vt:lpstr>
      <vt:lpstr>Solution/Discussion (cont)</vt:lpstr>
      <vt:lpstr>Solution/Discussion (cont)</vt:lpstr>
      <vt:lpstr>Type VI</vt:lpstr>
      <vt:lpstr>Example Type VI</vt:lpstr>
      <vt:lpstr>Solution</vt:lpstr>
      <vt:lpstr>Solution/Discussion</vt:lpstr>
      <vt:lpstr>Type VII</vt:lpstr>
      <vt:lpstr>Example Type VII</vt:lpstr>
      <vt:lpstr>Example Type VII</vt:lpstr>
      <vt:lpstr>Example Type VII</vt:lpstr>
      <vt:lpstr>Example Type VII</vt:lpstr>
      <vt:lpstr>Example Type VII</vt:lpstr>
      <vt:lpstr>Example Type VII</vt:lpstr>
      <vt:lpstr>Solution/Discussion</vt:lpstr>
      <vt:lpstr>Solution/Discussion (cont)</vt:lpstr>
      <vt:lpstr>Solution/Discussion (cont)</vt:lpstr>
      <vt:lpstr>Solution/Discussion (cont)</vt:lpstr>
      <vt:lpstr>Solution/Discussion (cont)</vt:lpstr>
      <vt:lpstr>Solution/Discussion (cont)</vt:lpstr>
      <vt:lpstr>Solution/Discussion (cont)</vt:lpstr>
      <vt:lpstr>Solution/Discussion (cont)</vt:lpstr>
      <vt:lpstr>Solution/Discussion (cont)</vt:lpstr>
      <vt:lpstr>Type VIII</vt:lpstr>
      <vt:lpstr>Example Type VIII</vt:lpstr>
      <vt:lpstr>Example Type VIII</vt:lpstr>
      <vt:lpstr>Example Type VIII</vt:lpstr>
      <vt:lpstr>Solution &amp; Discussion</vt:lpstr>
      <vt:lpstr>Solution/discussion (cont)</vt:lpstr>
      <vt:lpstr>Solution/discussion (cont)</vt:lpstr>
      <vt:lpstr>Solution/discussion (cont)</vt:lpstr>
      <vt:lpstr>Solution/discussion (cont)</vt:lpstr>
      <vt:lpstr>Solution/discussion (cont)</vt:lpstr>
      <vt:lpstr>Solution/discussion (cont)</vt:lpstr>
      <vt:lpstr>Solution/discussion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Reasoning</dc:title>
  <dc:creator>User 1</dc:creator>
  <cp:lastModifiedBy>Farzand EE</cp:lastModifiedBy>
  <cp:revision>109</cp:revision>
  <dcterms:created xsi:type="dcterms:W3CDTF">2015-06-08T03:55:17Z</dcterms:created>
  <dcterms:modified xsi:type="dcterms:W3CDTF">2016-01-02T04:51:31Z</dcterms:modified>
</cp:coreProperties>
</file>